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6"/>
  </p:notesMasterIdLst>
  <p:sldIdLst>
    <p:sldId id="256" r:id="rId7"/>
    <p:sldId id="257" r:id="rId8"/>
    <p:sldId id="260" r:id="rId9"/>
    <p:sldId id="261" r:id="rId10"/>
    <p:sldId id="262" r:id="rId11"/>
    <p:sldId id="263" r:id="rId12"/>
    <p:sldId id="264" r:id="rId13"/>
    <p:sldId id="259" r:id="rId14"/>
    <p:sldId id="265" r:id="rId15"/>
    <p:sldId id="266" r:id="rId16"/>
    <p:sldId id="267" r:id="rId17"/>
    <p:sldId id="268" r:id="rId18"/>
    <p:sldId id="269" r:id="rId19"/>
    <p:sldId id="270" r:id="rId20"/>
    <p:sldId id="271" r:id="rId21"/>
    <p:sldId id="272" r:id="rId22"/>
    <p:sldId id="273" r:id="rId23"/>
    <p:sldId id="274" r:id="rId24"/>
    <p:sldId id="275" r:id="rId25"/>
    <p:sldId id="277" r:id="rId26"/>
    <p:sldId id="276" r:id="rId27"/>
    <p:sldId id="278" r:id="rId28"/>
    <p:sldId id="279" r:id="rId29"/>
    <p:sldId id="258" r:id="rId30"/>
    <p:sldId id="280" r:id="rId31"/>
    <p:sldId id="281" r:id="rId32"/>
    <p:sldId id="282" r:id="rId33"/>
    <p:sldId id="283"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2"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E2AB"/>
    <a:srgbClr val="1DEFB8"/>
    <a:srgbClr val="3DF1C2"/>
    <a:srgbClr val="7F7F7F"/>
    <a:srgbClr val="9FE5FB"/>
    <a:srgbClr val="FAB4B6"/>
    <a:srgbClr val="F48CAA"/>
    <a:srgbClr val="EB2B90"/>
    <a:srgbClr val="7DD2FB"/>
    <a:srgbClr val="FFCB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varScale="1">
        <p:scale>
          <a:sx n="83" d="100"/>
          <a:sy n="83" d="100"/>
        </p:scale>
        <p:origin x="566" y="72"/>
      </p:cViewPr>
      <p:guideLst>
        <p:guide orient="horz" pos="336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FA9EA-FA3F-4370-8B68-E97BA33633E3}"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BED43-8A79-4057-A072-22C896C0A18B}" type="slidenum">
              <a:rPr lang="en-US" smtClean="0"/>
              <a:t>‹#›</a:t>
            </a:fld>
            <a:endParaRPr lang="en-US"/>
          </a:p>
        </p:txBody>
      </p:sp>
    </p:spTree>
    <p:extLst>
      <p:ext uri="{BB962C8B-B14F-4D97-AF65-F5344CB8AC3E}">
        <p14:creationId xmlns:p14="http://schemas.microsoft.com/office/powerpoint/2010/main" val="348789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91E6C9E-1ACF-4EE2-B502-6422321FE34F}"/>
              </a:ext>
            </a:extLst>
          </p:cNvPr>
          <p:cNvSpPr/>
          <p:nvPr userDrawn="1"/>
        </p:nvSpPr>
        <p:spPr>
          <a:xfrm>
            <a:off x="4235348" y="-1893936"/>
            <a:ext cx="8097622" cy="7906428"/>
          </a:xfrm>
          <a:prstGeom prst="ellipse">
            <a:avLst/>
          </a:prstGeom>
          <a:gradFill flip="none" rotWithShape="1">
            <a:gsLst>
              <a:gs pos="62000">
                <a:schemeClr val="tx1"/>
              </a:gs>
              <a:gs pos="100000">
                <a:schemeClr val="tx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22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33" userDrawn="1">
          <p15:clr>
            <a:srgbClr val="F26B43"/>
          </p15:clr>
        </p15:guide>
        <p15:guide id="2" pos="347" userDrawn="1">
          <p15:clr>
            <a:srgbClr val="F26B43"/>
          </p15:clr>
        </p15:guide>
        <p15:guide id="3" pos="3749" userDrawn="1">
          <p15:clr>
            <a:srgbClr val="F26B43"/>
          </p15:clr>
        </p15:guide>
        <p15:guide id="4" pos="3931" userDrawn="1">
          <p15:clr>
            <a:srgbClr val="F26B43"/>
          </p15:clr>
        </p15:guide>
        <p15:guide id="5"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kept.ru/" TargetMode="External"/><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kept.ru/" TargetMode="Externa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F5602467-FBEE-4CB8-A074-BF077ABBB25E}"/>
              </a:ext>
            </a:extLst>
          </p:cNvPr>
          <p:cNvSpPr/>
          <p:nvPr/>
        </p:nvSpPr>
        <p:spPr>
          <a:xfrm>
            <a:off x="6243379" y="1952494"/>
            <a:ext cx="5400675" cy="4204377"/>
          </a:xfrm>
          <a:prstGeom prst="roundRect">
            <a:avLst>
              <a:gd name="adj" fmla="val 2600"/>
            </a:avLst>
          </a:prstGeom>
          <a:solidFill>
            <a:schemeClr val="bg1"/>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System LCOE: method to account for integration costs</a:t>
            </a:r>
            <a:endParaRPr lang="en-GB" sz="2400" b="1" i="0" dirty="0">
              <a:solidFill>
                <a:schemeClr val="bg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6D2E3109-4667-45EB-B7C0-BB601133CFCE}"/>
              </a:ext>
            </a:extLst>
          </p:cNvPr>
          <p:cNvSpPr/>
          <p:nvPr/>
        </p:nvSpPr>
        <p:spPr>
          <a:xfrm>
            <a:off x="550864" y="1570321"/>
            <a:ext cx="11090274"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System LCOE for increasing shares of wind</a:t>
            </a:r>
          </a:p>
        </p:txBody>
      </p:sp>
      <p:sp>
        <p:nvSpPr>
          <p:cNvPr id="20" name="TextBox 19">
            <a:extLst>
              <a:ext uri="{FF2B5EF4-FFF2-40B4-BE49-F238E27FC236}">
                <a16:creationId xmlns:a16="http://schemas.microsoft.com/office/drawing/2014/main" id="{443A869B-ED16-4F0D-A9CD-8DADDC99467B}"/>
              </a:ext>
            </a:extLst>
          </p:cNvPr>
          <p:cNvSpPr txBox="1"/>
          <p:nvPr/>
        </p:nvSpPr>
        <p:spPr>
          <a:xfrm>
            <a:off x="550864" y="6369203"/>
            <a:ext cx="9405936"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UECKERDT, F., HIRTH, L., LUDERER, G., EDENHOFER, O., System LCOE: What are the Costs of Variable Renewables, Potsdam-Institute for Climate Impact Research, Germany, 2013.</a:t>
            </a:r>
          </a:p>
        </p:txBody>
      </p:sp>
      <p:grpSp>
        <p:nvGrpSpPr>
          <p:cNvPr id="2" name="Group 1">
            <a:extLst>
              <a:ext uri="{FF2B5EF4-FFF2-40B4-BE49-F238E27FC236}">
                <a16:creationId xmlns:a16="http://schemas.microsoft.com/office/drawing/2014/main" id="{E87A9AAF-AC3E-41AA-9819-65679A161CD4}"/>
              </a:ext>
            </a:extLst>
          </p:cNvPr>
          <p:cNvGrpSpPr/>
          <p:nvPr/>
        </p:nvGrpSpPr>
        <p:grpSpPr>
          <a:xfrm>
            <a:off x="1624775" y="2545116"/>
            <a:ext cx="3252850" cy="2945947"/>
            <a:chOff x="1128650" y="2597309"/>
            <a:chExt cx="3252850" cy="2945947"/>
          </a:xfrm>
        </p:grpSpPr>
        <p:sp>
          <p:nvSpPr>
            <p:cNvPr id="21" name="Rectangle: Rounded Corners 20">
              <a:extLst>
                <a:ext uri="{FF2B5EF4-FFF2-40B4-BE49-F238E27FC236}">
                  <a16:creationId xmlns:a16="http://schemas.microsoft.com/office/drawing/2014/main" id="{5FF3F8CF-3C41-402C-93E9-77A872B3CFF7}"/>
                </a:ext>
              </a:extLst>
            </p:cNvPr>
            <p:cNvSpPr/>
            <p:nvPr/>
          </p:nvSpPr>
          <p:spPr>
            <a:xfrm>
              <a:off x="1201893" y="2597309"/>
              <a:ext cx="3106365" cy="682268"/>
            </a:xfrm>
            <a:prstGeom prst="roundRect">
              <a:avLst>
                <a:gd name="adj" fmla="val 50000"/>
              </a:avLst>
            </a:prstGeom>
            <a:gradFill>
              <a:gsLst>
                <a:gs pos="0">
                  <a:schemeClr val="accent4">
                    <a:lumMod val="20000"/>
                    <a:lumOff val="80000"/>
                  </a:schemeClr>
                </a:gs>
                <a:gs pos="52000">
                  <a:schemeClr val="accent2">
                    <a:lumMod val="20000"/>
                    <a:lumOff val="80000"/>
                  </a:schemeClr>
                </a:gs>
                <a:gs pos="100000">
                  <a:schemeClr val="accent2">
                    <a:lumMod val="40000"/>
                    <a:lumOff val="60000"/>
                  </a:schemeClr>
                </a:gs>
              </a:gsLst>
              <a:lin ang="10800000" scaled="1"/>
            </a:gradFill>
            <a:ln w="6350">
              <a:solidFill>
                <a:schemeClr val="accent2"/>
              </a:solid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System LCOE</a:t>
              </a:r>
            </a:p>
          </p:txBody>
        </p:sp>
        <p:sp>
          <p:nvSpPr>
            <p:cNvPr id="22" name="Rectangle: Rounded Corners 21">
              <a:extLst>
                <a:ext uri="{FF2B5EF4-FFF2-40B4-BE49-F238E27FC236}">
                  <a16:creationId xmlns:a16="http://schemas.microsoft.com/office/drawing/2014/main" id="{C1F8AF55-C35A-4DEC-B9F1-0A3F6CCE054F}"/>
                </a:ext>
              </a:extLst>
            </p:cNvPr>
            <p:cNvSpPr/>
            <p:nvPr/>
          </p:nvSpPr>
          <p:spPr>
            <a:xfrm>
              <a:off x="1201893" y="3726192"/>
              <a:ext cx="3106365" cy="682268"/>
            </a:xfrm>
            <a:prstGeom prst="roundRect">
              <a:avLst>
                <a:gd name="adj" fmla="val 50000"/>
              </a:avLst>
            </a:prstGeom>
            <a:solidFill>
              <a:schemeClr val="bg1"/>
            </a:solidFill>
            <a:ln w="6350">
              <a:solidFill>
                <a:schemeClr val="accent2"/>
              </a:solid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Generation costs</a:t>
              </a:r>
            </a:p>
          </p:txBody>
        </p:sp>
        <p:sp>
          <p:nvSpPr>
            <p:cNvPr id="23" name="Multiplication Sign 22">
              <a:extLst>
                <a:ext uri="{FF2B5EF4-FFF2-40B4-BE49-F238E27FC236}">
                  <a16:creationId xmlns:a16="http://schemas.microsoft.com/office/drawing/2014/main" id="{B8767057-AA14-4DC7-BA92-D5EFD1F1C8E6}"/>
                </a:ext>
              </a:extLst>
            </p:cNvPr>
            <p:cNvSpPr/>
            <p:nvPr/>
          </p:nvSpPr>
          <p:spPr>
            <a:xfrm rot="2652621">
              <a:off x="2565743" y="4467637"/>
              <a:ext cx="378664" cy="378664"/>
            </a:xfrm>
            <a:prstGeom prst="mathMultipl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BFDB348F-551B-4819-97DC-6E566B1FFFE0}"/>
                </a:ext>
              </a:extLst>
            </p:cNvPr>
            <p:cNvSpPr/>
            <p:nvPr/>
          </p:nvSpPr>
          <p:spPr>
            <a:xfrm>
              <a:off x="1128650" y="4905480"/>
              <a:ext cx="3252850" cy="637776"/>
            </a:xfrm>
            <a:prstGeom prst="roundRect">
              <a:avLst>
                <a:gd name="adj" fmla="val 50000"/>
              </a:avLst>
            </a:prstGeom>
            <a:solidFill>
              <a:schemeClr val="bg1"/>
            </a:solidFill>
            <a:ln w="6350">
              <a:solidFill>
                <a:schemeClr val="accent2"/>
              </a:solid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Integration costs </a:t>
              </a:r>
            </a:p>
            <a:p>
              <a:pPr algn="ctr"/>
              <a:r>
                <a:rPr lang="en-US" sz="1400" dirty="0">
                  <a:solidFill>
                    <a:schemeClr val="tx1"/>
                  </a:solidFill>
                  <a:latin typeface="Arial" panose="020B0604020202020204" pitchFamily="34" charset="0"/>
                  <a:cs typeface="Arial" panose="020B0604020202020204" pitchFamily="34" charset="0"/>
                </a:rPr>
                <a:t>(balancing, profile, grid)</a:t>
              </a:r>
              <a:endParaRPr lang="en-US" sz="2000" dirty="0">
                <a:solidFill>
                  <a:schemeClr val="tx1"/>
                </a:solidFill>
                <a:latin typeface="Arial" panose="020B0604020202020204" pitchFamily="34" charset="0"/>
                <a:cs typeface="Arial" panose="020B0604020202020204" pitchFamily="34" charset="0"/>
              </a:endParaRPr>
            </a:p>
          </p:txBody>
        </p:sp>
        <p:sp>
          <p:nvSpPr>
            <p:cNvPr id="25" name="Equals 24">
              <a:extLst>
                <a:ext uri="{FF2B5EF4-FFF2-40B4-BE49-F238E27FC236}">
                  <a16:creationId xmlns:a16="http://schemas.microsoft.com/office/drawing/2014/main" id="{E162F002-E891-4782-AE96-5BF089155427}"/>
                </a:ext>
              </a:extLst>
            </p:cNvPr>
            <p:cNvSpPr/>
            <p:nvPr/>
          </p:nvSpPr>
          <p:spPr>
            <a:xfrm>
              <a:off x="2574969" y="3338754"/>
              <a:ext cx="360212" cy="328261"/>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grpSp>
      <p:pic>
        <p:nvPicPr>
          <p:cNvPr id="26" name="Picture 25">
            <a:extLst>
              <a:ext uri="{FF2B5EF4-FFF2-40B4-BE49-F238E27FC236}">
                <a16:creationId xmlns:a16="http://schemas.microsoft.com/office/drawing/2014/main" id="{EDC313E4-7724-4AD4-A2A5-18436575C05B}"/>
              </a:ext>
            </a:extLst>
          </p:cNvPr>
          <p:cNvPicPr>
            <a:picLocks noChangeAspect="1"/>
          </p:cNvPicPr>
          <p:nvPr/>
        </p:nvPicPr>
        <p:blipFill>
          <a:blip r:embed="rId2"/>
          <a:stretch>
            <a:fillRect/>
          </a:stretch>
        </p:blipFill>
        <p:spPr>
          <a:xfrm>
            <a:off x="6332221" y="2004175"/>
            <a:ext cx="5222990" cy="4101015"/>
          </a:xfrm>
          <a:prstGeom prst="rect">
            <a:avLst/>
          </a:prstGeom>
        </p:spPr>
      </p:pic>
    </p:spTree>
    <p:extLst>
      <p:ext uri="{BB962C8B-B14F-4D97-AF65-F5344CB8AC3E}">
        <p14:creationId xmlns:p14="http://schemas.microsoft.com/office/powerpoint/2010/main" val="376333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solidFill>
                  <a:schemeClr val="bg1"/>
                </a:solidFill>
                <a:latin typeface="Arial" panose="020B0604020202020204" pitchFamily="34" charset="0"/>
                <a:cs typeface="Arial" panose="020B0604020202020204" pitchFamily="34" charset="0"/>
              </a:rPr>
              <a:t>VaLCOE</a:t>
            </a:r>
            <a:r>
              <a:rPr lang="en-US" sz="2400" b="1" dirty="0">
                <a:solidFill>
                  <a:schemeClr val="bg1"/>
                </a:solidFill>
                <a:latin typeface="Arial" panose="020B0604020202020204" pitchFamily="34" charset="0"/>
                <a:cs typeface="Arial" panose="020B0604020202020204" pitchFamily="34" charset="0"/>
              </a:rPr>
              <a:t>: method to account for value of power sources</a:t>
            </a:r>
            <a:endParaRPr lang="en-GB" sz="2400" b="1" i="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43A869B-ED16-4F0D-A9CD-8DADDC99467B}"/>
              </a:ext>
            </a:extLst>
          </p:cNvPr>
          <p:cNvSpPr txBox="1"/>
          <p:nvPr/>
        </p:nvSpPr>
        <p:spPr>
          <a:xfrm>
            <a:off x="550864" y="6367018"/>
            <a:ext cx="3435920"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IEA.</a:t>
            </a:r>
          </a:p>
        </p:txBody>
      </p:sp>
      <p:sp>
        <p:nvSpPr>
          <p:cNvPr id="13" name="Rectangle: Rounded Corners 12">
            <a:extLst>
              <a:ext uri="{FF2B5EF4-FFF2-40B4-BE49-F238E27FC236}">
                <a16:creationId xmlns:a16="http://schemas.microsoft.com/office/drawing/2014/main" id="{411CEC4D-794A-43F3-94A2-E0B561EE614F}"/>
              </a:ext>
            </a:extLst>
          </p:cNvPr>
          <p:cNvSpPr/>
          <p:nvPr/>
        </p:nvSpPr>
        <p:spPr>
          <a:xfrm>
            <a:off x="550864" y="1570321"/>
            <a:ext cx="11090274"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The value-adjusted LCOE (VALCOE) approach</a:t>
            </a:r>
          </a:p>
        </p:txBody>
      </p:sp>
      <p:sp>
        <p:nvSpPr>
          <p:cNvPr id="15" name="Rectangle: Rounded Corners 14">
            <a:extLst>
              <a:ext uri="{FF2B5EF4-FFF2-40B4-BE49-F238E27FC236}">
                <a16:creationId xmlns:a16="http://schemas.microsoft.com/office/drawing/2014/main" id="{C86679AE-D3CB-4701-ACED-A46863E8A98E}"/>
              </a:ext>
            </a:extLst>
          </p:cNvPr>
          <p:cNvSpPr/>
          <p:nvPr/>
        </p:nvSpPr>
        <p:spPr>
          <a:xfrm>
            <a:off x="4084319" y="2104895"/>
            <a:ext cx="7559735" cy="3970786"/>
          </a:xfrm>
          <a:prstGeom prst="roundRect">
            <a:avLst>
              <a:gd name="adj" fmla="val 2600"/>
            </a:avLst>
          </a:prstGeom>
          <a:solidFill>
            <a:schemeClr val="bg1"/>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6B13D2B3-2138-49B7-954C-6273204EE26A}"/>
              </a:ext>
            </a:extLst>
          </p:cNvPr>
          <p:cNvPicPr/>
          <p:nvPr/>
        </p:nvPicPr>
        <p:blipFill rotWithShape="1">
          <a:blip r:embed="rId2"/>
          <a:srcRect t="6939"/>
          <a:stretch/>
        </p:blipFill>
        <p:spPr>
          <a:xfrm>
            <a:off x="4226462" y="2410691"/>
            <a:ext cx="7359498" cy="3283117"/>
          </a:xfrm>
          <a:prstGeom prst="rect">
            <a:avLst/>
          </a:prstGeom>
        </p:spPr>
      </p:pic>
      <p:grpSp>
        <p:nvGrpSpPr>
          <p:cNvPr id="4" name="Group 3">
            <a:extLst>
              <a:ext uri="{FF2B5EF4-FFF2-40B4-BE49-F238E27FC236}">
                <a16:creationId xmlns:a16="http://schemas.microsoft.com/office/drawing/2014/main" id="{04D1AB35-4A9D-4889-837B-AC96E7737851}"/>
              </a:ext>
            </a:extLst>
          </p:cNvPr>
          <p:cNvGrpSpPr/>
          <p:nvPr/>
        </p:nvGrpSpPr>
        <p:grpSpPr>
          <a:xfrm>
            <a:off x="493320" y="2545116"/>
            <a:ext cx="3252850" cy="2945947"/>
            <a:chOff x="1624775" y="2545116"/>
            <a:chExt cx="3252850" cy="2945947"/>
          </a:xfrm>
        </p:grpSpPr>
        <p:grpSp>
          <p:nvGrpSpPr>
            <p:cNvPr id="30" name="Group 29">
              <a:extLst>
                <a:ext uri="{FF2B5EF4-FFF2-40B4-BE49-F238E27FC236}">
                  <a16:creationId xmlns:a16="http://schemas.microsoft.com/office/drawing/2014/main" id="{5F74178C-7656-4303-BA48-4EB4535AC98E}"/>
                </a:ext>
              </a:extLst>
            </p:cNvPr>
            <p:cNvGrpSpPr/>
            <p:nvPr/>
          </p:nvGrpSpPr>
          <p:grpSpPr>
            <a:xfrm>
              <a:off x="1624775" y="2545116"/>
              <a:ext cx="3252850" cy="2945947"/>
              <a:chOff x="1128650" y="2597309"/>
              <a:chExt cx="3252850" cy="2945947"/>
            </a:xfrm>
          </p:grpSpPr>
          <p:sp>
            <p:nvSpPr>
              <p:cNvPr id="31" name="Rectangle: Rounded Corners 30">
                <a:extLst>
                  <a:ext uri="{FF2B5EF4-FFF2-40B4-BE49-F238E27FC236}">
                    <a16:creationId xmlns:a16="http://schemas.microsoft.com/office/drawing/2014/main" id="{33FBC751-01BF-4D16-B44D-FA80245CBBDC}"/>
                  </a:ext>
                </a:extLst>
              </p:cNvPr>
              <p:cNvSpPr/>
              <p:nvPr/>
            </p:nvSpPr>
            <p:spPr>
              <a:xfrm>
                <a:off x="1201893" y="2597309"/>
                <a:ext cx="3106365" cy="682268"/>
              </a:xfrm>
              <a:prstGeom prst="roundRect">
                <a:avLst>
                  <a:gd name="adj" fmla="val 50000"/>
                </a:avLst>
              </a:prstGeom>
              <a:gradFill>
                <a:gsLst>
                  <a:gs pos="0">
                    <a:schemeClr val="accent4">
                      <a:lumMod val="20000"/>
                      <a:lumOff val="80000"/>
                    </a:schemeClr>
                  </a:gs>
                  <a:gs pos="52000">
                    <a:schemeClr val="accent2">
                      <a:lumMod val="20000"/>
                      <a:lumOff val="80000"/>
                    </a:schemeClr>
                  </a:gs>
                  <a:gs pos="100000">
                    <a:schemeClr val="accent2">
                      <a:lumMod val="40000"/>
                      <a:lumOff val="60000"/>
                    </a:schemeClr>
                  </a:gs>
                </a:gsLst>
                <a:lin ang="10800000" scaled="1"/>
              </a:gradFill>
              <a:ln w="6350">
                <a:solidFill>
                  <a:schemeClr val="accent2"/>
                </a:solid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panose="020B0604020202020204" pitchFamily="34" charset="0"/>
                    <a:cs typeface="Arial" panose="020B0604020202020204" pitchFamily="34" charset="0"/>
                  </a:rPr>
                  <a:t>VaLCOE</a:t>
                </a:r>
                <a:endParaRPr lang="en-US" sz="2000" b="1" dirty="0">
                  <a:solidFill>
                    <a:schemeClr val="tx1"/>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88D4D5F4-49E5-4264-B321-B8055206EC8D}"/>
                  </a:ext>
                </a:extLst>
              </p:cNvPr>
              <p:cNvSpPr/>
              <p:nvPr/>
            </p:nvSpPr>
            <p:spPr>
              <a:xfrm>
                <a:off x="1201893" y="3726192"/>
                <a:ext cx="3106365" cy="682268"/>
              </a:xfrm>
              <a:prstGeom prst="roundRect">
                <a:avLst>
                  <a:gd name="adj" fmla="val 50000"/>
                </a:avLst>
              </a:prstGeom>
              <a:solidFill>
                <a:schemeClr val="bg1"/>
              </a:solidFill>
              <a:ln w="6350">
                <a:solidFill>
                  <a:schemeClr val="accent2"/>
                </a:solid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Generation costs</a:t>
                </a:r>
              </a:p>
            </p:txBody>
          </p:sp>
          <p:sp>
            <p:nvSpPr>
              <p:cNvPr id="34" name="Rectangle: Rounded Corners 33">
                <a:extLst>
                  <a:ext uri="{FF2B5EF4-FFF2-40B4-BE49-F238E27FC236}">
                    <a16:creationId xmlns:a16="http://schemas.microsoft.com/office/drawing/2014/main" id="{AEDDEC76-6FB2-4C91-9CF8-EB9C70B8C94E}"/>
                  </a:ext>
                </a:extLst>
              </p:cNvPr>
              <p:cNvSpPr/>
              <p:nvPr/>
            </p:nvSpPr>
            <p:spPr>
              <a:xfrm>
                <a:off x="1128650" y="4905480"/>
                <a:ext cx="3252850" cy="637776"/>
              </a:xfrm>
              <a:prstGeom prst="roundRect">
                <a:avLst>
                  <a:gd name="adj" fmla="val 50000"/>
                </a:avLst>
              </a:prstGeom>
              <a:solidFill>
                <a:schemeClr val="bg1"/>
              </a:solidFill>
              <a:ln w="6350">
                <a:solidFill>
                  <a:schemeClr val="accent2"/>
                </a:solid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Additional value </a:t>
                </a:r>
              </a:p>
              <a:p>
                <a:pPr algn="ctr"/>
                <a:r>
                  <a:rPr lang="en-US" sz="1400" dirty="0">
                    <a:solidFill>
                      <a:schemeClr val="tx1"/>
                    </a:solidFill>
                    <a:latin typeface="Arial" panose="020B0604020202020204" pitchFamily="34" charset="0"/>
                    <a:cs typeface="Arial" panose="020B0604020202020204" pitchFamily="34" charset="0"/>
                  </a:rPr>
                  <a:t>(energy, capacity, flexibility)</a:t>
                </a:r>
              </a:p>
            </p:txBody>
          </p:sp>
          <p:sp>
            <p:nvSpPr>
              <p:cNvPr id="35" name="Equals 34">
                <a:extLst>
                  <a:ext uri="{FF2B5EF4-FFF2-40B4-BE49-F238E27FC236}">
                    <a16:creationId xmlns:a16="http://schemas.microsoft.com/office/drawing/2014/main" id="{1889D598-5615-42DC-A578-7AB959F54917}"/>
                  </a:ext>
                </a:extLst>
              </p:cNvPr>
              <p:cNvSpPr/>
              <p:nvPr/>
            </p:nvSpPr>
            <p:spPr>
              <a:xfrm>
                <a:off x="2574969" y="3338754"/>
                <a:ext cx="360212" cy="328261"/>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680D26F5-7347-4610-996C-2498A5095D7F}"/>
                </a:ext>
              </a:extLst>
            </p:cNvPr>
            <p:cNvGrpSpPr/>
            <p:nvPr/>
          </p:nvGrpSpPr>
          <p:grpSpPr>
            <a:xfrm>
              <a:off x="2733104" y="4404083"/>
              <a:ext cx="937879" cy="397253"/>
              <a:chOff x="2733104" y="4404083"/>
              <a:chExt cx="937879" cy="397253"/>
            </a:xfrm>
          </p:grpSpPr>
          <p:sp>
            <p:nvSpPr>
              <p:cNvPr id="37" name="Multiplication Sign 36">
                <a:extLst>
                  <a:ext uri="{FF2B5EF4-FFF2-40B4-BE49-F238E27FC236}">
                    <a16:creationId xmlns:a16="http://schemas.microsoft.com/office/drawing/2014/main" id="{9CAB5368-65CF-49AB-BB12-21B1E19CB24C}"/>
                  </a:ext>
                </a:extLst>
              </p:cNvPr>
              <p:cNvSpPr/>
              <p:nvPr/>
            </p:nvSpPr>
            <p:spPr>
              <a:xfrm rot="2652621">
                <a:off x="2733104" y="4422672"/>
                <a:ext cx="378664" cy="378664"/>
              </a:xfrm>
              <a:prstGeom prst="mathMultipl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Rectangle 37">
                <a:extLst>
                  <a:ext uri="{FF2B5EF4-FFF2-40B4-BE49-F238E27FC236}">
                    <a16:creationId xmlns:a16="http://schemas.microsoft.com/office/drawing/2014/main" id="{F184DCE5-AF17-49FA-B9EA-FE36BDC5A57F}"/>
                  </a:ext>
                </a:extLst>
              </p:cNvPr>
              <p:cNvSpPr/>
              <p:nvPr/>
            </p:nvSpPr>
            <p:spPr>
              <a:xfrm>
                <a:off x="3400983" y="4567236"/>
                <a:ext cx="270000" cy="80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Rectangle 38">
                <a:extLst>
                  <a:ext uri="{FF2B5EF4-FFF2-40B4-BE49-F238E27FC236}">
                    <a16:creationId xmlns:a16="http://schemas.microsoft.com/office/drawing/2014/main" id="{1AA4CA32-97C1-4416-BBE5-117C9B09B7A3}"/>
                  </a:ext>
                </a:extLst>
              </p:cNvPr>
              <p:cNvSpPr/>
              <p:nvPr/>
            </p:nvSpPr>
            <p:spPr>
              <a:xfrm rot="17964273">
                <a:off x="3063409" y="4573247"/>
                <a:ext cx="384048" cy="457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Tree>
    <p:extLst>
      <p:ext uri="{BB962C8B-B14F-4D97-AF65-F5344CB8AC3E}">
        <p14:creationId xmlns:p14="http://schemas.microsoft.com/office/powerpoint/2010/main" val="320799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LCOE concept is core to Least cost generation planning (LCGP): Donor funded LCGP for Tanzania (example #1)</a:t>
            </a:r>
            <a:endParaRPr lang="en-GB" sz="2400" b="1" i="0"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1E3D73E0-A566-47B6-940D-9F72559CC752}"/>
              </a:ext>
            </a:extLst>
          </p:cNvPr>
          <p:cNvPicPr>
            <a:picLocks noChangeAspect="1"/>
          </p:cNvPicPr>
          <p:nvPr/>
        </p:nvPicPr>
        <p:blipFill rotWithShape="1">
          <a:blip r:embed="rId2"/>
          <a:srcRect r="1631" b="1631"/>
          <a:stretch/>
        </p:blipFill>
        <p:spPr>
          <a:xfrm>
            <a:off x="578768" y="1580994"/>
            <a:ext cx="3463646" cy="4908706"/>
          </a:xfrm>
          <a:prstGeom prst="roundRect">
            <a:avLst>
              <a:gd name="adj" fmla="val 4229"/>
            </a:avLst>
          </a:prstGeom>
          <a:ln w="6350">
            <a:solidFill>
              <a:schemeClr val="accent2"/>
            </a:solidFill>
          </a:ln>
        </p:spPr>
      </p:pic>
      <p:pic>
        <p:nvPicPr>
          <p:cNvPr id="18" name="Picture 17">
            <a:extLst>
              <a:ext uri="{FF2B5EF4-FFF2-40B4-BE49-F238E27FC236}">
                <a16:creationId xmlns:a16="http://schemas.microsoft.com/office/drawing/2014/main" id="{3DEF3188-796E-4C02-9571-E9AF171DFE5B}"/>
              </a:ext>
            </a:extLst>
          </p:cNvPr>
          <p:cNvPicPr>
            <a:picLocks noChangeAspect="1"/>
          </p:cNvPicPr>
          <p:nvPr/>
        </p:nvPicPr>
        <p:blipFill>
          <a:blip r:embed="rId3"/>
          <a:stretch>
            <a:fillRect/>
          </a:stretch>
        </p:blipFill>
        <p:spPr>
          <a:xfrm>
            <a:off x="4787803" y="1580994"/>
            <a:ext cx="4387019" cy="2320778"/>
          </a:xfrm>
          <a:prstGeom prst="roundRect">
            <a:avLst>
              <a:gd name="adj" fmla="val 4232"/>
            </a:avLst>
          </a:prstGeom>
          <a:ln w="6350">
            <a:solidFill>
              <a:schemeClr val="accent2"/>
            </a:solidFill>
          </a:ln>
        </p:spPr>
      </p:pic>
      <p:pic>
        <p:nvPicPr>
          <p:cNvPr id="19" name="Picture 18">
            <a:extLst>
              <a:ext uri="{FF2B5EF4-FFF2-40B4-BE49-F238E27FC236}">
                <a16:creationId xmlns:a16="http://schemas.microsoft.com/office/drawing/2014/main" id="{5B0893F9-F8A7-417C-B927-2F66384C0408}"/>
              </a:ext>
            </a:extLst>
          </p:cNvPr>
          <p:cNvPicPr>
            <a:picLocks noChangeAspect="1"/>
          </p:cNvPicPr>
          <p:nvPr/>
        </p:nvPicPr>
        <p:blipFill>
          <a:blip r:embed="rId4"/>
          <a:stretch>
            <a:fillRect/>
          </a:stretch>
        </p:blipFill>
        <p:spPr>
          <a:xfrm>
            <a:off x="4787803" y="4168922"/>
            <a:ext cx="4387019" cy="2320778"/>
          </a:xfrm>
          <a:prstGeom prst="roundRect">
            <a:avLst>
              <a:gd name="adj" fmla="val 4232"/>
            </a:avLst>
          </a:prstGeom>
          <a:ln w="6350">
            <a:solidFill>
              <a:schemeClr val="accent2"/>
            </a:solidFill>
          </a:ln>
        </p:spPr>
      </p:pic>
      <p:sp>
        <p:nvSpPr>
          <p:cNvPr id="21" name="TextBox 20">
            <a:extLst>
              <a:ext uri="{FF2B5EF4-FFF2-40B4-BE49-F238E27FC236}">
                <a16:creationId xmlns:a16="http://schemas.microsoft.com/office/drawing/2014/main" id="{79050333-8E74-4DC6-9DE0-4B9A3C9B1C7E}"/>
              </a:ext>
            </a:extLst>
          </p:cNvPr>
          <p:cNvSpPr txBox="1"/>
          <p:nvPr/>
        </p:nvSpPr>
        <p:spPr>
          <a:xfrm>
            <a:off x="9447046" y="1997554"/>
            <a:ext cx="1979721" cy="923330"/>
          </a:xfrm>
          <a:prstGeom prst="rect">
            <a:avLst/>
          </a:prstGeom>
          <a:noFill/>
        </p:spPr>
        <p:txBody>
          <a:bodyPr wrap="square" lIns="0" rtlCol="0">
            <a:spAutoFit/>
          </a:bodyPr>
          <a:lstStyle/>
          <a:p>
            <a:r>
              <a:rPr lang="en-US" dirty="0">
                <a:latin typeface="Arial" panose="020B0604020202020204" pitchFamily="34" charset="0"/>
                <a:cs typeface="Arial" panose="020B0604020202020204" pitchFamily="34" charset="0"/>
              </a:rPr>
              <a:t>Scenario </a:t>
            </a:r>
            <a:r>
              <a:rPr lang="en-US" b="1" dirty="0">
                <a:solidFill>
                  <a:schemeClr val="accent2"/>
                </a:solidFill>
                <a:latin typeface="Arial" panose="020B0604020202020204" pitchFamily="34" charset="0"/>
                <a:cs typeface="Arial" panose="020B0604020202020204" pitchFamily="34" charset="0"/>
              </a:rPr>
              <a:t>“Unaffordable fossil fuels”</a:t>
            </a:r>
          </a:p>
        </p:txBody>
      </p:sp>
      <p:sp>
        <p:nvSpPr>
          <p:cNvPr id="22" name="TextBox 21">
            <a:extLst>
              <a:ext uri="{FF2B5EF4-FFF2-40B4-BE49-F238E27FC236}">
                <a16:creationId xmlns:a16="http://schemas.microsoft.com/office/drawing/2014/main" id="{96CDC926-D16F-42D1-8FE7-37500D87F034}"/>
              </a:ext>
            </a:extLst>
          </p:cNvPr>
          <p:cNvSpPr txBox="1"/>
          <p:nvPr/>
        </p:nvSpPr>
        <p:spPr>
          <a:xfrm>
            <a:off x="9447046" y="4168922"/>
            <a:ext cx="1979721" cy="923330"/>
          </a:xfrm>
          <a:prstGeom prst="rect">
            <a:avLst/>
          </a:prstGeom>
          <a:noFill/>
        </p:spPr>
        <p:txBody>
          <a:bodyPr wrap="square" lIns="0" rtlCol="0">
            <a:spAutoFit/>
          </a:bodyPr>
          <a:lstStyle/>
          <a:p>
            <a:r>
              <a:rPr lang="en-US" dirty="0">
                <a:latin typeface="Arial" panose="020B0604020202020204" pitchFamily="34" charset="0"/>
                <a:cs typeface="Arial" panose="020B0604020202020204" pitchFamily="34" charset="0"/>
              </a:rPr>
              <a:t>Scenario </a:t>
            </a:r>
          </a:p>
          <a:p>
            <a:r>
              <a:rPr lang="en-US" b="1" dirty="0">
                <a:solidFill>
                  <a:schemeClr val="accent6"/>
                </a:solidFill>
                <a:latin typeface="Arial" panose="020B0604020202020204" pitchFamily="34" charset="0"/>
                <a:cs typeface="Arial" panose="020B0604020202020204" pitchFamily="34" charset="0"/>
              </a:rPr>
              <a:t>“Cheap green future”</a:t>
            </a:r>
          </a:p>
        </p:txBody>
      </p:sp>
      <p:cxnSp>
        <p:nvCxnSpPr>
          <p:cNvPr id="23" name="Connector: Elbow 22">
            <a:extLst>
              <a:ext uri="{FF2B5EF4-FFF2-40B4-BE49-F238E27FC236}">
                <a16:creationId xmlns:a16="http://schemas.microsoft.com/office/drawing/2014/main" id="{E38B4744-AC28-4579-B5F5-285E14CF7891}"/>
              </a:ext>
            </a:extLst>
          </p:cNvPr>
          <p:cNvCxnSpPr>
            <a:cxnSpLocks/>
            <a:stCxn id="17" idx="3"/>
            <a:endCxn id="18" idx="1"/>
          </p:cNvCxnSpPr>
          <p:nvPr/>
        </p:nvCxnSpPr>
        <p:spPr>
          <a:xfrm flipV="1">
            <a:off x="4042414" y="2741383"/>
            <a:ext cx="745389" cy="1293964"/>
          </a:xfrm>
          <a:prstGeom prst="bentConnector3">
            <a:avLst>
              <a:gd name="adj1" fmla="val 50000"/>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9EE382C0-A2D5-4DD8-971B-5D1C636E4141}"/>
              </a:ext>
            </a:extLst>
          </p:cNvPr>
          <p:cNvCxnSpPr>
            <a:cxnSpLocks/>
            <a:stCxn id="17" idx="3"/>
            <a:endCxn id="19" idx="1"/>
          </p:cNvCxnSpPr>
          <p:nvPr/>
        </p:nvCxnSpPr>
        <p:spPr>
          <a:xfrm>
            <a:off x="4042414" y="4035347"/>
            <a:ext cx="745389" cy="1293964"/>
          </a:xfrm>
          <a:prstGeom prst="bentConnector3">
            <a:avLst>
              <a:gd name="adj1" fmla="val 50000"/>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0C55528-B777-4F9B-BEB6-B945E798D193}"/>
              </a:ext>
            </a:extLst>
          </p:cNvPr>
          <p:cNvSpPr txBox="1"/>
          <p:nvPr/>
        </p:nvSpPr>
        <p:spPr>
          <a:xfrm>
            <a:off x="9447045" y="5337175"/>
            <a:ext cx="2194093" cy="850265"/>
          </a:xfrm>
          <a:prstGeom prst="wedgeRoundRectCallout">
            <a:avLst>
              <a:gd name="adj1" fmla="val -20833"/>
              <a:gd name="adj2" fmla="val -71813"/>
              <a:gd name="adj3" fmla="val 16667"/>
            </a:avLst>
          </a:prstGeom>
          <a:gradFill>
            <a:gsLst>
              <a:gs pos="0">
                <a:schemeClr val="accent4">
                  <a:lumMod val="20000"/>
                  <a:lumOff val="80000"/>
                </a:schemeClr>
              </a:gs>
              <a:gs pos="69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b="0" dirty="0">
                <a:solidFill>
                  <a:schemeClr val="tx1"/>
                </a:solidFill>
                <a:latin typeface="Arial" panose="020B0604020202020204" pitchFamily="34" charset="0"/>
                <a:cs typeface="Arial" panose="020B0604020202020204" pitchFamily="34" charset="0"/>
              </a:rPr>
              <a:t>… but often fails to deliver in practice</a:t>
            </a:r>
            <a:endParaRPr lang="ru-RU"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38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LCGP Technical issues not addressed: “</a:t>
            </a:r>
            <a:r>
              <a:rPr lang="en-US" sz="2400" b="1" dirty="0" err="1">
                <a:solidFill>
                  <a:schemeClr val="bg1"/>
                </a:solidFill>
                <a:latin typeface="Arial" panose="020B0604020202020204" pitchFamily="34" charset="0"/>
                <a:cs typeface="Arial" panose="020B0604020202020204" pitchFamily="34" charset="0"/>
              </a:rPr>
              <a:t>Dunkelflaute</a:t>
            </a:r>
            <a:r>
              <a:rPr lang="en-US" sz="2400" b="1" dirty="0">
                <a:solidFill>
                  <a:schemeClr val="bg1"/>
                </a:solidFill>
                <a:latin typeface="Arial" panose="020B0604020202020204" pitchFamily="34" charset="0"/>
                <a:cs typeface="Arial" panose="020B0604020202020204" pitchFamily="34" charset="0"/>
              </a:rPr>
              <a:t>” </a:t>
            </a:r>
            <a:endParaRPr lang="ru-RU"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and dispatchable generation in Germany (example #2)</a:t>
            </a:r>
            <a:endParaRPr lang="en-GB" sz="2400" b="1" i="0"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D6ABDAD0-F12A-4445-B7BC-A6D6285D80C7}"/>
              </a:ext>
            </a:extLst>
          </p:cNvPr>
          <p:cNvSpPr/>
          <p:nvPr/>
        </p:nvSpPr>
        <p:spPr>
          <a:xfrm>
            <a:off x="550864" y="1570321"/>
            <a:ext cx="11090274"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Power generation by plant type in Germany, week 43, 2023</a:t>
            </a:r>
          </a:p>
        </p:txBody>
      </p:sp>
      <p:sp>
        <p:nvSpPr>
          <p:cNvPr id="12" name="TextBox 11">
            <a:extLst>
              <a:ext uri="{FF2B5EF4-FFF2-40B4-BE49-F238E27FC236}">
                <a16:creationId xmlns:a16="http://schemas.microsoft.com/office/drawing/2014/main" id="{130B08BD-4AD2-48E5-8C93-350250620071}"/>
              </a:ext>
            </a:extLst>
          </p:cNvPr>
          <p:cNvSpPr txBox="1"/>
          <p:nvPr/>
        </p:nvSpPr>
        <p:spPr>
          <a:xfrm>
            <a:off x="550863" y="6368854"/>
            <a:ext cx="8660870"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S&amp;P Global Analytics, Energy-Charts.info, Kept analysis.</a:t>
            </a:r>
          </a:p>
        </p:txBody>
      </p:sp>
      <p:sp>
        <p:nvSpPr>
          <p:cNvPr id="13" name="Rectangle: Rounded Corners 12">
            <a:extLst>
              <a:ext uri="{FF2B5EF4-FFF2-40B4-BE49-F238E27FC236}">
                <a16:creationId xmlns:a16="http://schemas.microsoft.com/office/drawing/2014/main" id="{D17F922F-0A31-4859-B1E0-0354EEC7FB21}"/>
              </a:ext>
            </a:extLst>
          </p:cNvPr>
          <p:cNvSpPr/>
          <p:nvPr/>
        </p:nvSpPr>
        <p:spPr>
          <a:xfrm>
            <a:off x="550863" y="2104894"/>
            <a:ext cx="11093191" cy="4204377"/>
          </a:xfrm>
          <a:prstGeom prst="roundRect">
            <a:avLst>
              <a:gd name="adj" fmla="val 2600"/>
            </a:avLst>
          </a:prstGeom>
          <a:solidFill>
            <a:schemeClr val="bg1"/>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3CD2443-3D46-453B-AEC2-6ED402AB6F0A}"/>
              </a:ext>
            </a:extLst>
          </p:cNvPr>
          <p:cNvGrpSpPr/>
          <p:nvPr/>
        </p:nvGrpSpPr>
        <p:grpSpPr>
          <a:xfrm>
            <a:off x="2470135" y="5365753"/>
            <a:ext cx="6103191" cy="795650"/>
            <a:chOff x="2121305" y="5414372"/>
            <a:chExt cx="6103191" cy="795650"/>
          </a:xfrm>
        </p:grpSpPr>
        <p:pic>
          <p:nvPicPr>
            <p:cNvPr id="15" name="object 41">
              <a:extLst>
                <a:ext uri="{FF2B5EF4-FFF2-40B4-BE49-F238E27FC236}">
                  <a16:creationId xmlns:a16="http://schemas.microsoft.com/office/drawing/2014/main" id="{E58C9AFA-1755-4215-B5E8-2D03C95DC332}"/>
                </a:ext>
              </a:extLst>
            </p:cNvPr>
            <p:cNvPicPr/>
            <p:nvPr/>
          </p:nvPicPr>
          <p:blipFill>
            <a:blip r:embed="rId2" cstate="print"/>
            <a:stretch>
              <a:fillRect/>
            </a:stretch>
          </p:blipFill>
          <p:spPr>
            <a:xfrm>
              <a:off x="3437287" y="5435861"/>
              <a:ext cx="190419" cy="190419"/>
            </a:xfrm>
            <a:prstGeom prst="rect">
              <a:avLst/>
            </a:prstGeom>
          </p:spPr>
        </p:pic>
        <p:pic>
          <p:nvPicPr>
            <p:cNvPr id="16" name="object 42">
              <a:extLst>
                <a:ext uri="{FF2B5EF4-FFF2-40B4-BE49-F238E27FC236}">
                  <a16:creationId xmlns:a16="http://schemas.microsoft.com/office/drawing/2014/main" id="{D8EB4344-7687-4607-A5F9-96FA7BE6D4F3}"/>
                </a:ext>
              </a:extLst>
            </p:cNvPr>
            <p:cNvPicPr/>
            <p:nvPr/>
          </p:nvPicPr>
          <p:blipFill>
            <a:blip r:embed="rId3" cstate="print"/>
            <a:stretch>
              <a:fillRect/>
            </a:stretch>
          </p:blipFill>
          <p:spPr>
            <a:xfrm>
              <a:off x="5494786" y="5435861"/>
              <a:ext cx="190419" cy="190419"/>
            </a:xfrm>
            <a:prstGeom prst="rect">
              <a:avLst/>
            </a:prstGeom>
          </p:spPr>
        </p:pic>
        <p:pic>
          <p:nvPicPr>
            <p:cNvPr id="20" name="object 43">
              <a:extLst>
                <a:ext uri="{FF2B5EF4-FFF2-40B4-BE49-F238E27FC236}">
                  <a16:creationId xmlns:a16="http://schemas.microsoft.com/office/drawing/2014/main" id="{D602EF79-EF78-406A-B4F7-F75A649B92FB}"/>
                </a:ext>
              </a:extLst>
            </p:cNvPr>
            <p:cNvPicPr/>
            <p:nvPr/>
          </p:nvPicPr>
          <p:blipFill>
            <a:blip r:embed="rId4" cstate="print"/>
            <a:stretch>
              <a:fillRect/>
            </a:stretch>
          </p:blipFill>
          <p:spPr>
            <a:xfrm>
              <a:off x="7366886" y="5435861"/>
              <a:ext cx="190419" cy="190419"/>
            </a:xfrm>
            <a:prstGeom prst="rect">
              <a:avLst/>
            </a:prstGeom>
          </p:spPr>
        </p:pic>
        <p:pic>
          <p:nvPicPr>
            <p:cNvPr id="26" name="object 44">
              <a:extLst>
                <a:ext uri="{FF2B5EF4-FFF2-40B4-BE49-F238E27FC236}">
                  <a16:creationId xmlns:a16="http://schemas.microsoft.com/office/drawing/2014/main" id="{F00A3A06-7B8E-4DD5-8C68-DE17F3BA1E94}"/>
                </a:ext>
              </a:extLst>
            </p:cNvPr>
            <p:cNvPicPr/>
            <p:nvPr/>
          </p:nvPicPr>
          <p:blipFill>
            <a:blip r:embed="rId5" cstate="print"/>
            <a:stretch>
              <a:fillRect/>
            </a:stretch>
          </p:blipFill>
          <p:spPr>
            <a:xfrm>
              <a:off x="2121305" y="5435861"/>
              <a:ext cx="190419" cy="190419"/>
            </a:xfrm>
            <a:prstGeom prst="rect">
              <a:avLst/>
            </a:prstGeom>
          </p:spPr>
        </p:pic>
        <p:pic>
          <p:nvPicPr>
            <p:cNvPr id="27" name="object 45">
              <a:extLst>
                <a:ext uri="{FF2B5EF4-FFF2-40B4-BE49-F238E27FC236}">
                  <a16:creationId xmlns:a16="http://schemas.microsoft.com/office/drawing/2014/main" id="{E454AFC7-1B1B-41CD-9E92-54D850222C90}"/>
                </a:ext>
              </a:extLst>
            </p:cNvPr>
            <p:cNvPicPr/>
            <p:nvPr/>
          </p:nvPicPr>
          <p:blipFill>
            <a:blip r:embed="rId6" cstate="print"/>
            <a:stretch>
              <a:fillRect/>
            </a:stretch>
          </p:blipFill>
          <p:spPr>
            <a:xfrm>
              <a:off x="3437287" y="5726306"/>
              <a:ext cx="190419" cy="190419"/>
            </a:xfrm>
            <a:prstGeom prst="rect">
              <a:avLst/>
            </a:prstGeom>
          </p:spPr>
        </p:pic>
        <p:pic>
          <p:nvPicPr>
            <p:cNvPr id="28" name="object 46">
              <a:extLst>
                <a:ext uri="{FF2B5EF4-FFF2-40B4-BE49-F238E27FC236}">
                  <a16:creationId xmlns:a16="http://schemas.microsoft.com/office/drawing/2014/main" id="{BB724827-365F-4412-A994-6F069018C7C8}"/>
                </a:ext>
              </a:extLst>
            </p:cNvPr>
            <p:cNvPicPr/>
            <p:nvPr/>
          </p:nvPicPr>
          <p:blipFill>
            <a:blip r:embed="rId7" cstate="print"/>
            <a:stretch>
              <a:fillRect/>
            </a:stretch>
          </p:blipFill>
          <p:spPr>
            <a:xfrm>
              <a:off x="5494786" y="5726306"/>
              <a:ext cx="190419" cy="190419"/>
            </a:xfrm>
            <a:prstGeom prst="rect">
              <a:avLst/>
            </a:prstGeom>
          </p:spPr>
        </p:pic>
        <p:pic>
          <p:nvPicPr>
            <p:cNvPr id="29" name="object 47">
              <a:extLst>
                <a:ext uri="{FF2B5EF4-FFF2-40B4-BE49-F238E27FC236}">
                  <a16:creationId xmlns:a16="http://schemas.microsoft.com/office/drawing/2014/main" id="{95F805D1-5B2F-4560-8322-C74C77B54662}"/>
                </a:ext>
              </a:extLst>
            </p:cNvPr>
            <p:cNvPicPr/>
            <p:nvPr/>
          </p:nvPicPr>
          <p:blipFill>
            <a:blip r:embed="rId8" cstate="print"/>
            <a:stretch>
              <a:fillRect/>
            </a:stretch>
          </p:blipFill>
          <p:spPr>
            <a:xfrm>
              <a:off x="2121305" y="5726306"/>
              <a:ext cx="190419" cy="190419"/>
            </a:xfrm>
            <a:prstGeom prst="rect">
              <a:avLst/>
            </a:prstGeom>
          </p:spPr>
        </p:pic>
        <p:pic>
          <p:nvPicPr>
            <p:cNvPr id="30" name="object 48">
              <a:extLst>
                <a:ext uri="{FF2B5EF4-FFF2-40B4-BE49-F238E27FC236}">
                  <a16:creationId xmlns:a16="http://schemas.microsoft.com/office/drawing/2014/main" id="{13CD797F-CD74-47BB-B870-A21DD4938E3D}"/>
                </a:ext>
              </a:extLst>
            </p:cNvPr>
            <p:cNvPicPr/>
            <p:nvPr/>
          </p:nvPicPr>
          <p:blipFill>
            <a:blip r:embed="rId9" cstate="print"/>
            <a:stretch>
              <a:fillRect/>
            </a:stretch>
          </p:blipFill>
          <p:spPr>
            <a:xfrm>
              <a:off x="3437287" y="6019603"/>
              <a:ext cx="190419" cy="190419"/>
            </a:xfrm>
            <a:prstGeom prst="rect">
              <a:avLst/>
            </a:prstGeom>
          </p:spPr>
        </p:pic>
        <p:sp>
          <p:nvSpPr>
            <p:cNvPr id="31" name="object 49">
              <a:extLst>
                <a:ext uri="{FF2B5EF4-FFF2-40B4-BE49-F238E27FC236}">
                  <a16:creationId xmlns:a16="http://schemas.microsoft.com/office/drawing/2014/main" id="{DFF4D8B0-63C7-4274-A9F8-48034E760F7E}"/>
                </a:ext>
              </a:extLst>
            </p:cNvPr>
            <p:cNvSpPr/>
            <p:nvPr/>
          </p:nvSpPr>
          <p:spPr>
            <a:xfrm>
              <a:off x="7366370" y="5821515"/>
              <a:ext cx="191451" cy="0"/>
            </a:xfrm>
            <a:custGeom>
              <a:avLst/>
              <a:gdLst/>
              <a:ahLst/>
              <a:cxnLst/>
              <a:rect l="l" t="t" r="r" b="b"/>
              <a:pathLst>
                <a:path w="108585">
                  <a:moveTo>
                    <a:pt x="0" y="0"/>
                  </a:moveTo>
                  <a:lnTo>
                    <a:pt x="108000" y="0"/>
                  </a:lnTo>
                </a:path>
              </a:pathLst>
            </a:custGeom>
            <a:ln w="12700">
              <a:solidFill>
                <a:srgbClr val="531A56"/>
              </a:solidFill>
            </a:ln>
          </p:spPr>
          <p:txBody>
            <a:bodyPr wrap="square" lIns="0" tIns="0" rIns="0" bIns="0" rtlCol="0"/>
            <a:lstStyle/>
            <a:p>
              <a:endParaRPr sz="1000">
                <a:latin typeface="Arial" panose="020B0604020202020204" pitchFamily="34" charset="0"/>
                <a:cs typeface="Arial" panose="020B0604020202020204" pitchFamily="34" charset="0"/>
              </a:endParaRPr>
            </a:p>
          </p:txBody>
        </p:sp>
        <p:sp>
          <p:nvSpPr>
            <p:cNvPr id="32" name="object 51">
              <a:extLst>
                <a:ext uri="{FF2B5EF4-FFF2-40B4-BE49-F238E27FC236}">
                  <a16:creationId xmlns:a16="http://schemas.microsoft.com/office/drawing/2014/main" id="{1BC11853-47A8-49C9-8472-5FF555056B1B}"/>
                </a:ext>
              </a:extLst>
            </p:cNvPr>
            <p:cNvSpPr txBox="1"/>
            <p:nvPr/>
          </p:nvSpPr>
          <p:spPr>
            <a:xfrm>
              <a:off x="2396369" y="5419854"/>
              <a:ext cx="829618" cy="187424"/>
            </a:xfrm>
            <a:prstGeom prst="rect">
              <a:avLst/>
            </a:prstGeom>
          </p:spPr>
          <p:txBody>
            <a:bodyPr vert="horz" wrap="square" lIns="0" tIns="12700" rIns="0" bIns="0" rtlCol="0">
              <a:spAutoFit/>
            </a:bodyPr>
            <a:lstStyle/>
            <a:p>
              <a:pPr marL="12700" marR="5080">
                <a:lnSpc>
                  <a:spcPct val="126200"/>
                </a:lnSpc>
                <a:spcBef>
                  <a:spcPts val="100"/>
                </a:spcBef>
              </a:pPr>
              <a:r>
                <a:rPr sz="1000" spc="10" dirty="0">
                  <a:latin typeface="Arial" panose="020B0604020202020204" pitchFamily="34" charset="0"/>
                  <a:cs typeface="Arial" panose="020B0604020202020204" pitchFamily="34" charset="0"/>
                </a:rPr>
                <a:t>Hydro</a:t>
              </a:r>
              <a:endParaRPr sz="1000" dirty="0">
                <a:latin typeface="Arial" panose="020B0604020202020204" pitchFamily="34" charset="0"/>
                <a:cs typeface="Arial" panose="020B0604020202020204" pitchFamily="34" charset="0"/>
              </a:endParaRPr>
            </a:p>
          </p:txBody>
        </p:sp>
        <p:sp>
          <p:nvSpPr>
            <p:cNvPr id="33" name="object 52">
              <a:extLst>
                <a:ext uri="{FF2B5EF4-FFF2-40B4-BE49-F238E27FC236}">
                  <a16:creationId xmlns:a16="http://schemas.microsoft.com/office/drawing/2014/main" id="{95DB8B1C-4C71-4B9F-9B29-F901B0B02CEA}"/>
                </a:ext>
              </a:extLst>
            </p:cNvPr>
            <p:cNvSpPr txBox="1"/>
            <p:nvPr/>
          </p:nvSpPr>
          <p:spPr>
            <a:xfrm>
              <a:off x="3719861" y="5419854"/>
              <a:ext cx="1482059" cy="187424"/>
            </a:xfrm>
            <a:prstGeom prst="rect">
              <a:avLst/>
            </a:prstGeom>
          </p:spPr>
          <p:txBody>
            <a:bodyPr vert="horz" wrap="square" lIns="0" tIns="12700" rIns="0" bIns="0" rtlCol="0">
              <a:spAutoFit/>
            </a:bodyPr>
            <a:lstStyle/>
            <a:p>
              <a:pPr marL="12700" marR="5080">
                <a:lnSpc>
                  <a:spcPct val="126200"/>
                </a:lnSpc>
                <a:spcBef>
                  <a:spcPts val="100"/>
                </a:spcBef>
              </a:pPr>
              <a:r>
                <a:rPr sz="1000" spc="45" dirty="0">
                  <a:latin typeface="Arial" panose="020B0604020202020204" pitchFamily="34" charset="0"/>
                  <a:cs typeface="Arial" panose="020B0604020202020204" pitchFamily="34" charset="0"/>
                </a:rPr>
                <a:t>Coa</a:t>
              </a:r>
              <a:r>
                <a:rPr sz="1000" spc="20" dirty="0">
                  <a:latin typeface="Arial" panose="020B0604020202020204" pitchFamily="34" charset="0"/>
                  <a:cs typeface="Arial" panose="020B0604020202020204" pitchFamily="34" charset="0"/>
                </a:rPr>
                <a:t>l</a:t>
              </a:r>
              <a:r>
                <a:rPr sz="1000" spc="-105"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(b</a:t>
              </a:r>
              <a:r>
                <a:rPr sz="1000" spc="10" dirty="0">
                  <a:latin typeface="Arial" panose="020B0604020202020204" pitchFamily="34" charset="0"/>
                  <a:cs typeface="Arial" panose="020B0604020202020204" pitchFamily="34" charset="0"/>
                </a:rPr>
                <a:t>r</a:t>
              </a:r>
              <a:r>
                <a:rPr sz="1000" spc="20" dirty="0">
                  <a:latin typeface="Arial" panose="020B0604020202020204" pitchFamily="34" charset="0"/>
                  <a:cs typeface="Arial" panose="020B0604020202020204" pitchFamily="34" charset="0"/>
                </a:rPr>
                <a:t>o</a:t>
              </a:r>
              <a:r>
                <a:rPr sz="1000" spc="15" dirty="0">
                  <a:latin typeface="Arial" panose="020B0604020202020204" pitchFamily="34" charset="0"/>
                  <a:cs typeface="Arial" panose="020B0604020202020204" pitchFamily="34" charset="0"/>
                </a:rPr>
                <a:t>wn/ligni</a:t>
              </a:r>
              <a:r>
                <a:rPr sz="1000" spc="-5" dirty="0">
                  <a:latin typeface="Arial" panose="020B0604020202020204" pitchFamily="34" charset="0"/>
                  <a:cs typeface="Arial" panose="020B0604020202020204" pitchFamily="34" charset="0"/>
                </a:rPr>
                <a:t>t</a:t>
              </a:r>
              <a:r>
                <a:rPr sz="1000" spc="10" dirty="0">
                  <a:latin typeface="Arial" panose="020B0604020202020204" pitchFamily="34" charset="0"/>
                  <a:cs typeface="Arial" panose="020B0604020202020204" pitchFamily="34" charset="0"/>
                </a:rPr>
                <a:t>e</a:t>
              </a:r>
              <a:r>
                <a:rPr sz="1000" spc="30" dirty="0">
                  <a:latin typeface="Arial" panose="020B0604020202020204" pitchFamily="34" charset="0"/>
                  <a:cs typeface="Arial" panose="020B0604020202020204" pitchFamily="34" charset="0"/>
                </a:rPr>
                <a:t>)</a:t>
              </a:r>
              <a:endParaRPr lang="en-US" sz="1000" spc="30" dirty="0">
                <a:latin typeface="Arial" panose="020B0604020202020204" pitchFamily="34" charset="0"/>
                <a:cs typeface="Arial" panose="020B0604020202020204" pitchFamily="34" charset="0"/>
              </a:endParaRPr>
            </a:p>
          </p:txBody>
        </p:sp>
        <p:sp>
          <p:nvSpPr>
            <p:cNvPr id="34" name="object 53">
              <a:extLst>
                <a:ext uri="{FF2B5EF4-FFF2-40B4-BE49-F238E27FC236}">
                  <a16:creationId xmlns:a16="http://schemas.microsoft.com/office/drawing/2014/main" id="{81D3C023-9861-4C84-808E-7A83979F57E8}"/>
                </a:ext>
              </a:extLst>
            </p:cNvPr>
            <p:cNvSpPr txBox="1"/>
            <p:nvPr/>
          </p:nvSpPr>
          <p:spPr>
            <a:xfrm>
              <a:off x="5768105" y="5414372"/>
              <a:ext cx="1329500" cy="202620"/>
            </a:xfrm>
            <a:prstGeom prst="rect">
              <a:avLst/>
            </a:prstGeom>
          </p:spPr>
          <p:txBody>
            <a:bodyPr vert="horz" wrap="square" lIns="0" tIns="48260" rIns="0" bIns="0" rtlCol="0">
              <a:spAutoFit/>
            </a:bodyPr>
            <a:lstStyle/>
            <a:p>
              <a:pPr marL="12700">
                <a:lnSpc>
                  <a:spcPct val="100000"/>
                </a:lnSpc>
                <a:spcBef>
                  <a:spcPts val="380"/>
                </a:spcBef>
              </a:pPr>
              <a:r>
                <a:rPr sz="1000" spc="10" dirty="0">
                  <a:latin typeface="Arial" panose="020B0604020202020204" pitchFamily="34" charset="0"/>
                  <a:cs typeface="Arial" panose="020B0604020202020204" pitchFamily="34" charset="0"/>
                </a:rPr>
                <a:t>Win</a:t>
              </a:r>
              <a:r>
                <a:rPr sz="1000" spc="35" dirty="0">
                  <a:latin typeface="Arial" panose="020B0604020202020204" pitchFamily="34" charset="0"/>
                  <a:cs typeface="Arial" panose="020B0604020202020204" pitchFamily="34" charset="0"/>
                </a:rPr>
                <a:t>d</a:t>
              </a:r>
              <a:r>
                <a:rPr sz="1000" spc="-105" dirty="0">
                  <a:latin typeface="Arial" panose="020B0604020202020204" pitchFamily="34" charset="0"/>
                  <a:cs typeface="Arial" panose="020B0604020202020204" pitchFamily="34" charset="0"/>
                </a:rPr>
                <a:t> </a:t>
              </a:r>
              <a:r>
                <a:rPr sz="1000" spc="30" dirty="0">
                  <a:latin typeface="Arial" panose="020B0604020202020204" pitchFamily="34" charset="0"/>
                  <a:cs typeface="Arial" panose="020B0604020202020204" pitchFamily="34" charset="0"/>
                </a:rPr>
                <a:t>on-offsho</a:t>
              </a:r>
              <a:r>
                <a:rPr sz="1000" spc="15" dirty="0">
                  <a:latin typeface="Arial" panose="020B0604020202020204" pitchFamily="34" charset="0"/>
                  <a:cs typeface="Arial" panose="020B0604020202020204" pitchFamily="34" charset="0"/>
                </a:rPr>
                <a:t>r</a:t>
              </a:r>
              <a:r>
                <a:rPr sz="1000" spc="50" dirty="0">
                  <a:latin typeface="Arial" panose="020B0604020202020204" pitchFamily="34" charset="0"/>
                  <a:cs typeface="Arial" panose="020B0604020202020204" pitchFamily="34" charset="0"/>
                </a:rPr>
                <a:t>e</a:t>
              </a:r>
              <a:endParaRPr lang="en-US" sz="1000" dirty="0">
                <a:latin typeface="Arial" panose="020B0604020202020204" pitchFamily="34" charset="0"/>
                <a:cs typeface="Arial" panose="020B0604020202020204" pitchFamily="34" charset="0"/>
              </a:endParaRPr>
            </a:p>
          </p:txBody>
        </p:sp>
        <p:sp>
          <p:nvSpPr>
            <p:cNvPr id="35" name="object 54">
              <a:extLst>
                <a:ext uri="{FF2B5EF4-FFF2-40B4-BE49-F238E27FC236}">
                  <a16:creationId xmlns:a16="http://schemas.microsoft.com/office/drawing/2014/main" id="{94ED70C2-C2E3-4776-BA44-65D2820719BB}"/>
                </a:ext>
              </a:extLst>
            </p:cNvPr>
            <p:cNvSpPr txBox="1"/>
            <p:nvPr/>
          </p:nvSpPr>
          <p:spPr>
            <a:xfrm>
              <a:off x="7643426" y="5419854"/>
              <a:ext cx="581070" cy="187424"/>
            </a:xfrm>
            <a:prstGeom prst="rect">
              <a:avLst/>
            </a:prstGeom>
          </p:spPr>
          <p:txBody>
            <a:bodyPr vert="horz" wrap="square" lIns="0" tIns="12700" rIns="0" bIns="0" rtlCol="0">
              <a:spAutoFit/>
            </a:bodyPr>
            <a:lstStyle/>
            <a:p>
              <a:pPr marL="12700" marR="5080">
                <a:lnSpc>
                  <a:spcPct val="126200"/>
                </a:lnSpc>
                <a:spcBef>
                  <a:spcPts val="100"/>
                </a:spcBef>
              </a:pPr>
              <a:r>
                <a:rPr sz="1000" spc="20" dirty="0">
                  <a:latin typeface="Arial" panose="020B0604020202020204" pitchFamily="34" charset="0"/>
                  <a:cs typeface="Arial" panose="020B0604020202020204" pitchFamily="34" charset="0"/>
                </a:rPr>
                <a:t>Other</a:t>
              </a:r>
              <a:endParaRPr sz="1000" dirty="0">
                <a:latin typeface="Arial" panose="020B0604020202020204" pitchFamily="34" charset="0"/>
                <a:cs typeface="Arial" panose="020B0604020202020204" pitchFamily="34" charset="0"/>
              </a:endParaRPr>
            </a:p>
          </p:txBody>
        </p:sp>
        <p:sp>
          <p:nvSpPr>
            <p:cNvPr id="36" name="object 53">
              <a:extLst>
                <a:ext uri="{FF2B5EF4-FFF2-40B4-BE49-F238E27FC236}">
                  <a16:creationId xmlns:a16="http://schemas.microsoft.com/office/drawing/2014/main" id="{218437C9-C1D6-4C9D-8E02-7DC36856BBA5}"/>
                </a:ext>
              </a:extLst>
            </p:cNvPr>
            <p:cNvSpPr txBox="1"/>
            <p:nvPr/>
          </p:nvSpPr>
          <p:spPr>
            <a:xfrm>
              <a:off x="5768105" y="5704817"/>
              <a:ext cx="1329500" cy="202620"/>
            </a:xfrm>
            <a:prstGeom prst="rect">
              <a:avLst/>
            </a:prstGeom>
          </p:spPr>
          <p:txBody>
            <a:bodyPr vert="horz" wrap="square" lIns="0" tIns="48260" rIns="0" bIns="0" rtlCol="0">
              <a:spAutoFit/>
            </a:bodyPr>
            <a:lstStyle/>
            <a:p>
              <a:pPr marL="12700">
                <a:lnSpc>
                  <a:spcPct val="100000"/>
                </a:lnSpc>
                <a:spcBef>
                  <a:spcPts val="380"/>
                </a:spcBef>
              </a:pPr>
              <a:r>
                <a:rPr lang="en-US" sz="1000" spc="20" dirty="0">
                  <a:latin typeface="Arial" panose="020B0604020202020204" pitchFamily="34" charset="0"/>
                  <a:cs typeface="Arial" panose="020B0604020202020204" pitchFamily="34" charset="0"/>
                </a:rPr>
                <a:t>Solar</a:t>
              </a:r>
              <a:endParaRPr lang="en-US" sz="1000" dirty="0">
                <a:latin typeface="Arial" panose="020B0604020202020204" pitchFamily="34" charset="0"/>
                <a:cs typeface="Arial" panose="020B0604020202020204" pitchFamily="34" charset="0"/>
              </a:endParaRPr>
            </a:p>
          </p:txBody>
        </p:sp>
        <p:sp>
          <p:nvSpPr>
            <p:cNvPr id="37" name="object 52">
              <a:extLst>
                <a:ext uri="{FF2B5EF4-FFF2-40B4-BE49-F238E27FC236}">
                  <a16:creationId xmlns:a16="http://schemas.microsoft.com/office/drawing/2014/main" id="{9BA1ADA5-725A-4156-928B-33FD784DD8AB}"/>
                </a:ext>
              </a:extLst>
            </p:cNvPr>
            <p:cNvSpPr txBox="1"/>
            <p:nvPr/>
          </p:nvSpPr>
          <p:spPr>
            <a:xfrm>
              <a:off x="3719861" y="5710299"/>
              <a:ext cx="1482059" cy="187424"/>
            </a:xfrm>
            <a:prstGeom prst="rect">
              <a:avLst/>
            </a:prstGeom>
          </p:spPr>
          <p:txBody>
            <a:bodyPr vert="horz" wrap="square" lIns="0" tIns="12700" rIns="0" bIns="0" rtlCol="0">
              <a:spAutoFit/>
            </a:bodyPr>
            <a:lstStyle/>
            <a:p>
              <a:pPr marL="12700" marR="5080">
                <a:lnSpc>
                  <a:spcPct val="126200"/>
                </a:lnSpc>
                <a:spcBef>
                  <a:spcPts val="100"/>
                </a:spcBef>
              </a:pPr>
              <a:r>
                <a:rPr sz="1000" spc="45" dirty="0">
                  <a:latin typeface="Arial" panose="020B0604020202020204" pitchFamily="34" charset="0"/>
                  <a:cs typeface="Arial" panose="020B0604020202020204" pitchFamily="34" charset="0"/>
                </a:rPr>
                <a:t>Coa</a:t>
              </a:r>
              <a:r>
                <a:rPr sz="1000" spc="20" dirty="0">
                  <a:latin typeface="Arial" panose="020B0604020202020204" pitchFamily="34" charset="0"/>
                  <a:cs typeface="Arial" panose="020B0604020202020204" pitchFamily="34" charset="0"/>
                </a:rPr>
                <a:t>l</a:t>
              </a:r>
              <a:r>
                <a:rPr sz="1000" spc="-105"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(ha</a:t>
              </a:r>
              <a:r>
                <a:rPr sz="1000" spc="5" dirty="0">
                  <a:latin typeface="Arial" panose="020B0604020202020204" pitchFamily="34" charset="0"/>
                  <a:cs typeface="Arial" panose="020B0604020202020204" pitchFamily="34" charset="0"/>
                </a:rPr>
                <a:t>r</a:t>
              </a:r>
              <a:r>
                <a:rPr sz="1000" spc="30" dirty="0">
                  <a:latin typeface="Arial" panose="020B0604020202020204" pitchFamily="34" charset="0"/>
                  <a:cs typeface="Arial" panose="020B0604020202020204" pitchFamily="34" charset="0"/>
                </a:rPr>
                <a:t>d)</a:t>
              </a:r>
              <a:endParaRPr sz="1000" dirty="0">
                <a:latin typeface="Arial" panose="020B0604020202020204" pitchFamily="34" charset="0"/>
                <a:cs typeface="Arial" panose="020B0604020202020204" pitchFamily="34" charset="0"/>
              </a:endParaRPr>
            </a:p>
          </p:txBody>
        </p:sp>
        <p:sp>
          <p:nvSpPr>
            <p:cNvPr id="38" name="object 52">
              <a:extLst>
                <a:ext uri="{FF2B5EF4-FFF2-40B4-BE49-F238E27FC236}">
                  <a16:creationId xmlns:a16="http://schemas.microsoft.com/office/drawing/2014/main" id="{6E4292C9-D0BA-4E27-9103-085238020212}"/>
                </a:ext>
              </a:extLst>
            </p:cNvPr>
            <p:cNvSpPr txBox="1"/>
            <p:nvPr/>
          </p:nvSpPr>
          <p:spPr>
            <a:xfrm>
              <a:off x="3719861" y="6016067"/>
              <a:ext cx="1482059" cy="166712"/>
            </a:xfrm>
            <a:prstGeom prst="rect">
              <a:avLst/>
            </a:prstGeom>
          </p:spPr>
          <p:txBody>
            <a:bodyPr vert="horz" wrap="square" lIns="0" tIns="12700" rIns="0" bIns="0" rtlCol="0">
              <a:spAutoFit/>
            </a:bodyPr>
            <a:lstStyle/>
            <a:p>
              <a:pPr marL="12700">
                <a:lnSpc>
                  <a:spcPct val="100000"/>
                </a:lnSpc>
                <a:spcBef>
                  <a:spcPts val="284"/>
                </a:spcBef>
              </a:pPr>
              <a:r>
                <a:rPr sz="1000" spc="40" dirty="0">
                  <a:latin typeface="Arial" panose="020B0604020202020204" pitchFamily="34" charset="0"/>
                  <a:cs typeface="Arial" panose="020B0604020202020204" pitchFamily="34" charset="0"/>
                </a:rPr>
                <a:t>Gas</a:t>
              </a:r>
              <a:endParaRPr sz="1000" dirty="0">
                <a:latin typeface="Arial" panose="020B0604020202020204" pitchFamily="34" charset="0"/>
                <a:cs typeface="Arial" panose="020B0604020202020204" pitchFamily="34" charset="0"/>
              </a:endParaRPr>
            </a:p>
          </p:txBody>
        </p:sp>
        <p:sp>
          <p:nvSpPr>
            <p:cNvPr id="39" name="object 51">
              <a:extLst>
                <a:ext uri="{FF2B5EF4-FFF2-40B4-BE49-F238E27FC236}">
                  <a16:creationId xmlns:a16="http://schemas.microsoft.com/office/drawing/2014/main" id="{82694C32-3B68-4DF5-A8F9-D785DE7AE2AB}"/>
                </a:ext>
              </a:extLst>
            </p:cNvPr>
            <p:cNvSpPr txBox="1"/>
            <p:nvPr/>
          </p:nvSpPr>
          <p:spPr>
            <a:xfrm>
              <a:off x="2396369" y="5710299"/>
              <a:ext cx="829618" cy="187424"/>
            </a:xfrm>
            <a:prstGeom prst="rect">
              <a:avLst/>
            </a:prstGeom>
          </p:spPr>
          <p:txBody>
            <a:bodyPr vert="horz" wrap="square" lIns="0" tIns="12700" rIns="0" bIns="0" rtlCol="0">
              <a:spAutoFit/>
            </a:bodyPr>
            <a:lstStyle/>
            <a:p>
              <a:pPr marL="12700" marR="5080">
                <a:lnSpc>
                  <a:spcPct val="126200"/>
                </a:lnSpc>
                <a:spcBef>
                  <a:spcPts val="100"/>
                </a:spcBef>
              </a:pPr>
              <a:r>
                <a:rPr sz="1000" spc="35" dirty="0">
                  <a:latin typeface="Arial" panose="020B0604020202020204" pitchFamily="34" charset="0"/>
                  <a:cs typeface="Arial" panose="020B0604020202020204" pitchFamily="34" charset="0"/>
                </a:rPr>
                <a:t>Biomass</a:t>
              </a:r>
              <a:endParaRPr sz="1000" dirty="0">
                <a:latin typeface="Arial" panose="020B0604020202020204" pitchFamily="34" charset="0"/>
                <a:cs typeface="Arial" panose="020B0604020202020204" pitchFamily="34" charset="0"/>
              </a:endParaRPr>
            </a:p>
          </p:txBody>
        </p:sp>
        <p:sp>
          <p:nvSpPr>
            <p:cNvPr id="40" name="object 54">
              <a:extLst>
                <a:ext uri="{FF2B5EF4-FFF2-40B4-BE49-F238E27FC236}">
                  <a16:creationId xmlns:a16="http://schemas.microsoft.com/office/drawing/2014/main" id="{E9225095-339C-4D06-90E4-0F88EB0D5DE3}"/>
                </a:ext>
              </a:extLst>
            </p:cNvPr>
            <p:cNvSpPr txBox="1"/>
            <p:nvPr/>
          </p:nvSpPr>
          <p:spPr>
            <a:xfrm>
              <a:off x="7643426" y="5710299"/>
              <a:ext cx="581070" cy="187424"/>
            </a:xfrm>
            <a:prstGeom prst="rect">
              <a:avLst/>
            </a:prstGeom>
          </p:spPr>
          <p:txBody>
            <a:bodyPr vert="horz" wrap="square" lIns="0" tIns="12700" rIns="0" bIns="0" rtlCol="0">
              <a:spAutoFit/>
            </a:bodyPr>
            <a:lstStyle/>
            <a:p>
              <a:pPr marL="12700" marR="5080">
                <a:lnSpc>
                  <a:spcPct val="126200"/>
                </a:lnSpc>
                <a:spcBef>
                  <a:spcPts val="100"/>
                </a:spcBef>
              </a:pPr>
              <a:r>
                <a:rPr sz="1000" spc="20" dirty="0">
                  <a:latin typeface="Arial" panose="020B0604020202020204" pitchFamily="34" charset="0"/>
                  <a:cs typeface="Arial" panose="020B0604020202020204" pitchFamily="34" charset="0"/>
                </a:rPr>
                <a:t>Load</a:t>
              </a:r>
              <a:endParaRPr sz="1000" dirty="0">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1ACA14F9-31D5-4522-A1B4-A39ED5BBA00D}"/>
              </a:ext>
            </a:extLst>
          </p:cNvPr>
          <p:cNvGrpSpPr/>
          <p:nvPr/>
        </p:nvGrpSpPr>
        <p:grpSpPr>
          <a:xfrm>
            <a:off x="802888" y="2201928"/>
            <a:ext cx="8408845" cy="2998664"/>
            <a:chOff x="672248" y="1912014"/>
            <a:chExt cx="9218195" cy="3287285"/>
          </a:xfrm>
        </p:grpSpPr>
        <p:pic>
          <p:nvPicPr>
            <p:cNvPr id="42" name="object 6">
              <a:extLst>
                <a:ext uri="{FF2B5EF4-FFF2-40B4-BE49-F238E27FC236}">
                  <a16:creationId xmlns:a16="http://schemas.microsoft.com/office/drawing/2014/main" id="{B64E2BAD-8913-452B-AA0B-00E103363915}"/>
                </a:ext>
              </a:extLst>
            </p:cNvPr>
            <p:cNvPicPr/>
            <p:nvPr/>
          </p:nvPicPr>
          <p:blipFill>
            <a:blip r:embed="rId10" cstate="print"/>
            <a:stretch>
              <a:fillRect/>
            </a:stretch>
          </p:blipFill>
          <p:spPr>
            <a:xfrm>
              <a:off x="1738501" y="2145235"/>
              <a:ext cx="8148460" cy="2496531"/>
            </a:xfrm>
            <a:prstGeom prst="rect">
              <a:avLst/>
            </a:prstGeom>
          </p:spPr>
        </p:pic>
        <p:sp>
          <p:nvSpPr>
            <p:cNvPr id="43" name="object 7">
              <a:extLst>
                <a:ext uri="{FF2B5EF4-FFF2-40B4-BE49-F238E27FC236}">
                  <a16:creationId xmlns:a16="http://schemas.microsoft.com/office/drawing/2014/main" id="{6843F278-4707-496E-B48C-2240B6C37178}"/>
                </a:ext>
              </a:extLst>
            </p:cNvPr>
            <p:cNvSpPr/>
            <p:nvPr/>
          </p:nvSpPr>
          <p:spPr>
            <a:xfrm>
              <a:off x="1792337" y="4641571"/>
              <a:ext cx="8096911" cy="1120"/>
            </a:xfrm>
            <a:custGeom>
              <a:avLst/>
              <a:gdLst/>
              <a:ahLst/>
              <a:cxnLst/>
              <a:rect l="l" t="t" r="r" b="b"/>
              <a:pathLst>
                <a:path w="4592320" h="634">
                  <a:moveTo>
                    <a:pt x="0" y="114"/>
                  </a:moveTo>
                  <a:lnTo>
                    <a:pt x="4591024" y="0"/>
                  </a:lnTo>
                  <a:lnTo>
                    <a:pt x="4591735" y="0"/>
                  </a:lnTo>
                </a:path>
              </a:pathLst>
            </a:custGeom>
            <a:ln w="3175">
              <a:solidFill>
                <a:srgbClr val="7F7F7F"/>
              </a:solidFill>
            </a:ln>
          </p:spPr>
          <p:txBody>
            <a:bodyPr wrap="square" lIns="0" tIns="0" rIns="0" bIns="0" rtlCol="0"/>
            <a:lstStyle/>
            <a:p>
              <a:endParaRPr sz="1000">
                <a:latin typeface="Arial" panose="020B0604020202020204" pitchFamily="34" charset="0"/>
                <a:cs typeface="Arial" panose="020B0604020202020204" pitchFamily="34" charset="0"/>
              </a:endParaRPr>
            </a:p>
          </p:txBody>
        </p:sp>
        <p:sp>
          <p:nvSpPr>
            <p:cNvPr id="44" name="object 8">
              <a:extLst>
                <a:ext uri="{FF2B5EF4-FFF2-40B4-BE49-F238E27FC236}">
                  <a16:creationId xmlns:a16="http://schemas.microsoft.com/office/drawing/2014/main" id="{9AC245E5-46CB-4522-925D-47040D3C035B}"/>
                </a:ext>
              </a:extLst>
            </p:cNvPr>
            <p:cNvSpPr/>
            <p:nvPr/>
          </p:nvSpPr>
          <p:spPr>
            <a:xfrm>
              <a:off x="1792545" y="3110229"/>
              <a:ext cx="0" cy="1532726"/>
            </a:xfrm>
            <a:custGeom>
              <a:avLst/>
              <a:gdLst/>
              <a:ahLst/>
              <a:cxnLst/>
              <a:rect l="l" t="t" r="r" b="b"/>
              <a:pathLst>
                <a:path h="869315">
                  <a:moveTo>
                    <a:pt x="0" y="868997"/>
                  </a:moveTo>
                  <a:lnTo>
                    <a:pt x="0" y="868997"/>
                  </a:lnTo>
                  <a:lnTo>
                    <a:pt x="0" y="38354"/>
                  </a:lnTo>
                  <a:lnTo>
                    <a:pt x="0" y="0"/>
                  </a:lnTo>
                </a:path>
              </a:pathLst>
            </a:custGeom>
            <a:ln w="3175">
              <a:solidFill>
                <a:srgbClr val="7F7F7F"/>
              </a:solidFill>
            </a:ln>
          </p:spPr>
          <p:txBody>
            <a:bodyPr wrap="square" lIns="0" tIns="0" rIns="0" bIns="0" rtlCol="0"/>
            <a:lstStyle/>
            <a:p>
              <a:endParaRPr sz="1000">
                <a:latin typeface="Arial" panose="020B0604020202020204" pitchFamily="34" charset="0"/>
                <a:cs typeface="Arial" panose="020B0604020202020204" pitchFamily="34" charset="0"/>
              </a:endParaRPr>
            </a:p>
          </p:txBody>
        </p:sp>
        <p:sp>
          <p:nvSpPr>
            <p:cNvPr id="45" name="object 9">
              <a:extLst>
                <a:ext uri="{FF2B5EF4-FFF2-40B4-BE49-F238E27FC236}">
                  <a16:creationId xmlns:a16="http://schemas.microsoft.com/office/drawing/2014/main" id="{90A1F103-05CB-47B0-9C3C-4BF76FF1B83D}"/>
                </a:ext>
              </a:extLst>
            </p:cNvPr>
            <p:cNvSpPr/>
            <p:nvPr/>
          </p:nvSpPr>
          <p:spPr>
            <a:xfrm>
              <a:off x="1792545" y="4568360"/>
              <a:ext cx="8094672" cy="14555"/>
            </a:xfrm>
            <a:custGeom>
              <a:avLst/>
              <a:gdLst/>
              <a:ahLst/>
              <a:cxnLst/>
              <a:rect l="l" t="t" r="r" b="b"/>
              <a:pathLst>
                <a:path w="4591050" h="8254">
                  <a:moveTo>
                    <a:pt x="-1416" y="4120"/>
                  </a:moveTo>
                  <a:lnTo>
                    <a:pt x="4592199" y="4120"/>
                  </a:lnTo>
                </a:path>
              </a:pathLst>
            </a:custGeom>
            <a:ln w="11073">
              <a:solidFill>
                <a:srgbClr val="7F7F7F"/>
              </a:solidFill>
            </a:ln>
          </p:spPr>
          <p:txBody>
            <a:bodyPr wrap="square" lIns="0" tIns="0" rIns="0" bIns="0" rtlCol="0"/>
            <a:lstStyle/>
            <a:p>
              <a:endParaRPr sz="1000">
                <a:latin typeface="Arial" panose="020B0604020202020204" pitchFamily="34" charset="0"/>
                <a:cs typeface="Arial" panose="020B0604020202020204" pitchFamily="34" charset="0"/>
              </a:endParaRPr>
            </a:p>
          </p:txBody>
        </p:sp>
        <p:sp>
          <p:nvSpPr>
            <p:cNvPr id="46" name="object 10">
              <a:extLst>
                <a:ext uri="{FF2B5EF4-FFF2-40B4-BE49-F238E27FC236}">
                  <a16:creationId xmlns:a16="http://schemas.microsoft.com/office/drawing/2014/main" id="{576EE577-9A59-432A-873F-340C76DE469A}"/>
                </a:ext>
              </a:extLst>
            </p:cNvPr>
            <p:cNvSpPr/>
            <p:nvPr/>
          </p:nvSpPr>
          <p:spPr>
            <a:xfrm>
              <a:off x="9885221" y="2882620"/>
              <a:ext cx="2239" cy="1760002"/>
            </a:xfrm>
            <a:custGeom>
              <a:avLst/>
              <a:gdLst/>
              <a:ahLst/>
              <a:cxnLst/>
              <a:rect l="l" t="t" r="r" b="b"/>
              <a:pathLst>
                <a:path w="1270" h="998220">
                  <a:moveTo>
                    <a:pt x="494" y="-1416"/>
                  </a:moveTo>
                  <a:lnTo>
                    <a:pt x="494" y="999153"/>
                  </a:lnTo>
                </a:path>
              </a:pathLst>
            </a:custGeom>
            <a:ln w="3820">
              <a:solidFill>
                <a:srgbClr val="7F7F7F"/>
              </a:solidFill>
            </a:ln>
          </p:spPr>
          <p:txBody>
            <a:bodyPr wrap="square" lIns="0" tIns="0" rIns="0" bIns="0" rtlCol="0"/>
            <a:lstStyle/>
            <a:p>
              <a:endParaRPr sz="1000">
                <a:latin typeface="Arial" panose="020B0604020202020204" pitchFamily="34" charset="0"/>
                <a:cs typeface="Arial" panose="020B0604020202020204" pitchFamily="34" charset="0"/>
              </a:endParaRPr>
            </a:p>
          </p:txBody>
        </p:sp>
        <p:pic>
          <p:nvPicPr>
            <p:cNvPr id="47" name="object 11">
              <a:extLst>
                <a:ext uri="{FF2B5EF4-FFF2-40B4-BE49-F238E27FC236}">
                  <a16:creationId xmlns:a16="http://schemas.microsoft.com/office/drawing/2014/main" id="{38E46242-3EC0-4453-9F31-3E58B5EC631E}"/>
                </a:ext>
              </a:extLst>
            </p:cNvPr>
            <p:cNvPicPr/>
            <p:nvPr/>
          </p:nvPicPr>
          <p:blipFill>
            <a:blip r:embed="rId11" cstate="print"/>
            <a:stretch>
              <a:fillRect/>
            </a:stretch>
          </p:blipFill>
          <p:spPr>
            <a:xfrm>
              <a:off x="1787285" y="1947781"/>
              <a:ext cx="8103158" cy="2746230"/>
            </a:xfrm>
            <a:prstGeom prst="rect">
              <a:avLst/>
            </a:prstGeom>
          </p:spPr>
        </p:pic>
        <p:sp>
          <p:nvSpPr>
            <p:cNvPr id="48" name="object 26">
              <a:extLst>
                <a:ext uri="{FF2B5EF4-FFF2-40B4-BE49-F238E27FC236}">
                  <a16:creationId xmlns:a16="http://schemas.microsoft.com/office/drawing/2014/main" id="{3FB47413-383D-4D52-921A-081655D823F9}"/>
                </a:ext>
              </a:extLst>
            </p:cNvPr>
            <p:cNvSpPr txBox="1"/>
            <p:nvPr/>
          </p:nvSpPr>
          <p:spPr>
            <a:xfrm>
              <a:off x="1124598" y="3858856"/>
              <a:ext cx="632571" cy="182758"/>
            </a:xfrm>
            <a:prstGeom prst="rect">
              <a:avLst/>
            </a:prstGeom>
          </p:spPr>
          <p:txBody>
            <a:bodyPr vert="horz" wrap="square" lIns="0" tIns="12700" rIns="0" bIns="0" rtlCol="0">
              <a:spAutoFit/>
            </a:bodyPr>
            <a:lstStyle/>
            <a:p>
              <a:pPr marL="12700">
                <a:lnSpc>
                  <a:spcPct val="100000"/>
                </a:lnSpc>
                <a:spcBef>
                  <a:spcPts val="100"/>
                </a:spcBef>
              </a:pPr>
              <a:r>
                <a:rPr sz="1000" spc="30" dirty="0">
                  <a:latin typeface="Arial" panose="020B0604020202020204" pitchFamily="34" charset="0"/>
                  <a:cs typeface="Arial" panose="020B0604020202020204" pitchFamily="34" charset="0"/>
                </a:rPr>
                <a:t>20,000</a:t>
              </a:r>
              <a:endParaRPr sz="1000">
                <a:latin typeface="Arial" panose="020B0604020202020204" pitchFamily="34" charset="0"/>
                <a:cs typeface="Arial" panose="020B0604020202020204" pitchFamily="34" charset="0"/>
              </a:endParaRPr>
            </a:p>
          </p:txBody>
        </p:sp>
        <p:sp>
          <p:nvSpPr>
            <p:cNvPr id="49" name="object 27">
              <a:extLst>
                <a:ext uri="{FF2B5EF4-FFF2-40B4-BE49-F238E27FC236}">
                  <a16:creationId xmlns:a16="http://schemas.microsoft.com/office/drawing/2014/main" id="{5A4373A7-B906-485D-9949-C8C8ED2DD692}"/>
                </a:ext>
              </a:extLst>
            </p:cNvPr>
            <p:cNvSpPr txBox="1"/>
            <p:nvPr/>
          </p:nvSpPr>
          <p:spPr>
            <a:xfrm>
              <a:off x="1363743" y="4757156"/>
              <a:ext cx="914400" cy="168700"/>
            </a:xfrm>
            <a:prstGeom prst="rect">
              <a:avLst/>
            </a:prstGeom>
          </p:spPr>
          <p:txBody>
            <a:bodyPr vert="horz" wrap="square" lIns="0" tIns="0" rIns="0" bIns="0" rtlCol="0" anchor="ctr">
              <a:spAutoFit/>
            </a:bodyPr>
            <a:lstStyle/>
            <a:p>
              <a:pPr marL="12700" algn="ctr">
                <a:lnSpc>
                  <a:spcPct val="100000"/>
                </a:lnSpc>
                <a:spcBef>
                  <a:spcPts val="130"/>
                </a:spcBef>
              </a:pPr>
              <a:r>
                <a:rPr sz="1000" dirty="0">
                  <a:latin typeface="Arial" panose="020B0604020202020204" pitchFamily="34" charset="0"/>
                  <a:cs typeface="Arial" panose="020B0604020202020204" pitchFamily="34" charset="0"/>
                </a:rPr>
                <a:t>23.10.2023</a:t>
              </a:r>
            </a:p>
          </p:txBody>
        </p:sp>
        <p:sp>
          <p:nvSpPr>
            <p:cNvPr id="50" name="object 28">
              <a:extLst>
                <a:ext uri="{FF2B5EF4-FFF2-40B4-BE49-F238E27FC236}">
                  <a16:creationId xmlns:a16="http://schemas.microsoft.com/office/drawing/2014/main" id="{271D45CC-5EF4-4601-8F3D-10249AAD67F1}"/>
                </a:ext>
              </a:extLst>
            </p:cNvPr>
            <p:cNvSpPr txBox="1"/>
            <p:nvPr/>
          </p:nvSpPr>
          <p:spPr>
            <a:xfrm>
              <a:off x="2573259" y="4757156"/>
              <a:ext cx="914400" cy="168700"/>
            </a:xfrm>
            <a:prstGeom prst="rect">
              <a:avLst/>
            </a:prstGeom>
          </p:spPr>
          <p:txBody>
            <a:bodyPr vert="horz" wrap="square" lIns="0" tIns="0" rIns="0" bIns="0" rtlCol="0" anchor="ctr">
              <a:spAutoFit/>
            </a:bodyPr>
            <a:lstStyle/>
            <a:p>
              <a:pPr marL="12700" algn="ctr">
                <a:lnSpc>
                  <a:spcPct val="100000"/>
                </a:lnSpc>
                <a:spcBef>
                  <a:spcPts val="100"/>
                </a:spcBef>
              </a:pPr>
              <a:r>
                <a:rPr sz="1000" spc="-15" dirty="0">
                  <a:latin typeface="Arial" panose="020B0604020202020204" pitchFamily="34" charset="0"/>
                  <a:cs typeface="Arial" panose="020B0604020202020204" pitchFamily="34" charset="0"/>
                </a:rPr>
                <a:t>24.10.2023</a:t>
              </a:r>
              <a:endParaRPr sz="1000" dirty="0">
                <a:latin typeface="Arial" panose="020B0604020202020204" pitchFamily="34" charset="0"/>
                <a:cs typeface="Arial" panose="020B0604020202020204" pitchFamily="34" charset="0"/>
              </a:endParaRPr>
            </a:p>
          </p:txBody>
        </p:sp>
        <p:sp>
          <p:nvSpPr>
            <p:cNvPr id="51" name="object 29">
              <a:extLst>
                <a:ext uri="{FF2B5EF4-FFF2-40B4-BE49-F238E27FC236}">
                  <a16:creationId xmlns:a16="http://schemas.microsoft.com/office/drawing/2014/main" id="{DFEF6C94-A244-49C6-B0C7-80F8B39364F1}"/>
                </a:ext>
              </a:extLst>
            </p:cNvPr>
            <p:cNvSpPr txBox="1"/>
            <p:nvPr/>
          </p:nvSpPr>
          <p:spPr>
            <a:xfrm>
              <a:off x="3782775" y="4757156"/>
              <a:ext cx="914400" cy="168700"/>
            </a:xfrm>
            <a:prstGeom prst="rect">
              <a:avLst/>
            </a:prstGeom>
          </p:spPr>
          <p:txBody>
            <a:bodyPr vert="horz" wrap="square" lIns="0" tIns="0" rIns="0" bIns="0" rtlCol="0" anchor="ctr">
              <a:spAutoFit/>
            </a:bodyPr>
            <a:lstStyle/>
            <a:p>
              <a:pPr marL="12700" algn="ctr">
                <a:lnSpc>
                  <a:spcPct val="100000"/>
                </a:lnSpc>
                <a:spcBef>
                  <a:spcPts val="535"/>
                </a:spcBef>
                <a:tabLst>
                  <a:tab pos="650875" algn="l"/>
                </a:tabLst>
              </a:pPr>
              <a:r>
                <a:rPr sz="1000" spc="-10" dirty="0">
                  <a:latin typeface="Arial" panose="020B0604020202020204" pitchFamily="34" charset="0"/>
                  <a:cs typeface="Arial" panose="020B0604020202020204" pitchFamily="34" charset="0"/>
                </a:rPr>
                <a:t>25.10.202</a:t>
              </a:r>
              <a:r>
                <a:rPr lang="en-US" sz="1000" spc="-10" dirty="0">
                  <a:latin typeface="Arial" panose="020B0604020202020204" pitchFamily="34" charset="0"/>
                  <a:cs typeface="Arial" panose="020B0604020202020204" pitchFamily="34" charset="0"/>
                </a:rPr>
                <a:t>3</a:t>
              </a:r>
              <a:endParaRPr lang="en-US" sz="1000" dirty="0">
                <a:latin typeface="Arial" panose="020B0604020202020204" pitchFamily="34" charset="0"/>
                <a:cs typeface="Arial" panose="020B0604020202020204" pitchFamily="34" charset="0"/>
              </a:endParaRPr>
            </a:p>
          </p:txBody>
        </p:sp>
        <p:sp>
          <p:nvSpPr>
            <p:cNvPr id="52" name="object 30">
              <a:extLst>
                <a:ext uri="{FF2B5EF4-FFF2-40B4-BE49-F238E27FC236}">
                  <a16:creationId xmlns:a16="http://schemas.microsoft.com/office/drawing/2014/main" id="{00386AE1-9EED-48E7-9094-58AE8B9CA041}"/>
                </a:ext>
              </a:extLst>
            </p:cNvPr>
            <p:cNvSpPr txBox="1"/>
            <p:nvPr/>
          </p:nvSpPr>
          <p:spPr>
            <a:xfrm>
              <a:off x="6201808" y="4757156"/>
              <a:ext cx="914400" cy="168700"/>
            </a:xfrm>
            <a:prstGeom prst="rect">
              <a:avLst/>
            </a:prstGeom>
          </p:spPr>
          <p:txBody>
            <a:bodyPr vert="horz" wrap="square" lIns="0" tIns="0" rIns="0" bIns="0" rtlCol="0" anchor="ctr">
              <a:spAutoFit/>
            </a:bodyPr>
            <a:lstStyle/>
            <a:p>
              <a:pPr marL="12700" algn="ctr">
                <a:lnSpc>
                  <a:spcPct val="100000"/>
                </a:lnSpc>
                <a:spcBef>
                  <a:spcPts val="100"/>
                </a:spcBef>
              </a:pPr>
              <a:r>
                <a:rPr sz="1000" spc="-10" dirty="0">
                  <a:latin typeface="Arial" panose="020B0604020202020204" pitchFamily="34" charset="0"/>
                  <a:cs typeface="Arial" panose="020B0604020202020204" pitchFamily="34" charset="0"/>
                </a:rPr>
                <a:t>2</a:t>
              </a:r>
              <a:r>
                <a:rPr sz="1000" spc="-60" dirty="0">
                  <a:latin typeface="Arial" panose="020B0604020202020204" pitchFamily="34" charset="0"/>
                  <a:cs typeface="Arial" panose="020B0604020202020204" pitchFamily="34" charset="0"/>
                </a:rPr>
                <a:t>7</a:t>
              </a:r>
              <a:r>
                <a:rPr sz="1000" spc="-120" dirty="0">
                  <a:latin typeface="Arial" panose="020B0604020202020204" pitchFamily="34" charset="0"/>
                  <a:cs typeface="Arial" panose="020B0604020202020204" pitchFamily="34" charset="0"/>
                </a:rPr>
                <a:t>.</a:t>
              </a:r>
              <a:r>
                <a:rPr sz="1000" spc="-5" dirty="0">
                  <a:latin typeface="Arial" panose="020B0604020202020204" pitchFamily="34" charset="0"/>
                  <a:cs typeface="Arial" panose="020B0604020202020204" pitchFamily="34" charset="0"/>
                </a:rPr>
                <a:t>10.2023</a:t>
              </a:r>
              <a:endParaRPr sz="1000" dirty="0">
                <a:latin typeface="Arial" panose="020B0604020202020204" pitchFamily="34" charset="0"/>
                <a:cs typeface="Arial" panose="020B0604020202020204" pitchFamily="34" charset="0"/>
              </a:endParaRPr>
            </a:p>
          </p:txBody>
        </p:sp>
        <p:sp>
          <p:nvSpPr>
            <p:cNvPr id="53" name="object 31">
              <a:extLst>
                <a:ext uri="{FF2B5EF4-FFF2-40B4-BE49-F238E27FC236}">
                  <a16:creationId xmlns:a16="http://schemas.microsoft.com/office/drawing/2014/main" id="{111850ED-EF1C-4302-A412-EE32B6779439}"/>
                </a:ext>
              </a:extLst>
            </p:cNvPr>
            <p:cNvSpPr txBox="1"/>
            <p:nvPr/>
          </p:nvSpPr>
          <p:spPr>
            <a:xfrm>
              <a:off x="7411326" y="4757156"/>
              <a:ext cx="914400" cy="168700"/>
            </a:xfrm>
            <a:prstGeom prst="rect">
              <a:avLst/>
            </a:prstGeom>
          </p:spPr>
          <p:txBody>
            <a:bodyPr vert="horz" wrap="square" lIns="0" tIns="0" rIns="0" bIns="0" rtlCol="0" anchor="ctr">
              <a:spAutoFit/>
            </a:bodyPr>
            <a:lstStyle/>
            <a:p>
              <a:pPr marL="12700" algn="ctr">
                <a:lnSpc>
                  <a:spcPct val="100000"/>
                </a:lnSpc>
                <a:spcBef>
                  <a:spcPts val="100"/>
                </a:spcBef>
              </a:pPr>
              <a:r>
                <a:rPr sz="1000" dirty="0">
                  <a:latin typeface="Arial" panose="020B0604020202020204" pitchFamily="34" charset="0"/>
                  <a:cs typeface="Arial" panose="020B0604020202020204" pitchFamily="34" charset="0"/>
                </a:rPr>
                <a:t>28</a:t>
              </a:r>
              <a:r>
                <a:rPr sz="1000" spc="-85" dirty="0">
                  <a:latin typeface="Arial" panose="020B0604020202020204" pitchFamily="34" charset="0"/>
                  <a:cs typeface="Arial" panose="020B0604020202020204" pitchFamily="34" charset="0"/>
                </a:rPr>
                <a:t>.</a:t>
              </a:r>
              <a:r>
                <a:rPr sz="1000" spc="-5" dirty="0">
                  <a:latin typeface="Arial" panose="020B0604020202020204" pitchFamily="34" charset="0"/>
                  <a:cs typeface="Arial" panose="020B0604020202020204" pitchFamily="34" charset="0"/>
                </a:rPr>
                <a:t>10.2023</a:t>
              </a:r>
              <a:endParaRPr sz="1000">
                <a:latin typeface="Arial" panose="020B0604020202020204" pitchFamily="34" charset="0"/>
                <a:cs typeface="Arial" panose="020B0604020202020204" pitchFamily="34" charset="0"/>
              </a:endParaRPr>
            </a:p>
          </p:txBody>
        </p:sp>
        <p:sp>
          <p:nvSpPr>
            <p:cNvPr id="54" name="object 32">
              <a:extLst>
                <a:ext uri="{FF2B5EF4-FFF2-40B4-BE49-F238E27FC236}">
                  <a16:creationId xmlns:a16="http://schemas.microsoft.com/office/drawing/2014/main" id="{868E6435-677A-4F82-9F12-C3711274286E}"/>
                </a:ext>
              </a:extLst>
            </p:cNvPr>
            <p:cNvSpPr txBox="1"/>
            <p:nvPr/>
          </p:nvSpPr>
          <p:spPr>
            <a:xfrm>
              <a:off x="8620842" y="4757156"/>
              <a:ext cx="914400" cy="168700"/>
            </a:xfrm>
            <a:prstGeom prst="rect">
              <a:avLst/>
            </a:prstGeom>
          </p:spPr>
          <p:txBody>
            <a:bodyPr vert="horz" wrap="square" lIns="0" tIns="0" rIns="0" bIns="0" rtlCol="0" anchor="ctr">
              <a:spAutoFit/>
            </a:bodyPr>
            <a:lstStyle/>
            <a:p>
              <a:pPr marL="12700" algn="ctr">
                <a:lnSpc>
                  <a:spcPct val="100000"/>
                </a:lnSpc>
                <a:spcBef>
                  <a:spcPts val="100"/>
                </a:spcBef>
              </a:pPr>
              <a:r>
                <a:rPr sz="1000" spc="30" dirty="0">
                  <a:latin typeface="Arial" panose="020B0604020202020204" pitchFamily="34" charset="0"/>
                  <a:cs typeface="Arial" panose="020B0604020202020204" pitchFamily="34" charset="0"/>
                </a:rPr>
                <a:t>2</a:t>
              </a:r>
              <a:r>
                <a:rPr sz="1000" spc="15" dirty="0">
                  <a:latin typeface="Arial" panose="020B0604020202020204" pitchFamily="34" charset="0"/>
                  <a:cs typeface="Arial" panose="020B0604020202020204" pitchFamily="34" charset="0"/>
                </a:rPr>
                <a:t>9</a:t>
              </a:r>
              <a:r>
                <a:rPr sz="1000" spc="-120" dirty="0">
                  <a:latin typeface="Arial" panose="020B0604020202020204" pitchFamily="34" charset="0"/>
                  <a:cs typeface="Arial" panose="020B0604020202020204" pitchFamily="34" charset="0"/>
                </a:rPr>
                <a:t>.</a:t>
              </a:r>
              <a:r>
                <a:rPr sz="1000" spc="-5" dirty="0">
                  <a:latin typeface="Arial" panose="020B0604020202020204" pitchFamily="34" charset="0"/>
                  <a:cs typeface="Arial" panose="020B0604020202020204" pitchFamily="34" charset="0"/>
                </a:rPr>
                <a:t>10.2023</a:t>
              </a:r>
              <a:endParaRPr sz="1000">
                <a:latin typeface="Arial" panose="020B0604020202020204" pitchFamily="34" charset="0"/>
                <a:cs typeface="Arial" panose="020B0604020202020204" pitchFamily="34" charset="0"/>
              </a:endParaRPr>
            </a:p>
          </p:txBody>
        </p:sp>
        <p:sp>
          <p:nvSpPr>
            <p:cNvPr id="55" name="object 33">
              <a:extLst>
                <a:ext uri="{FF2B5EF4-FFF2-40B4-BE49-F238E27FC236}">
                  <a16:creationId xmlns:a16="http://schemas.microsoft.com/office/drawing/2014/main" id="{1F6D809D-6844-4018-A460-6C901D89E904}"/>
                </a:ext>
              </a:extLst>
            </p:cNvPr>
            <p:cNvSpPr txBox="1"/>
            <p:nvPr/>
          </p:nvSpPr>
          <p:spPr>
            <a:xfrm>
              <a:off x="1121105" y="3192917"/>
              <a:ext cx="634810" cy="182758"/>
            </a:xfrm>
            <a:prstGeom prst="rect">
              <a:avLst/>
            </a:prstGeom>
          </p:spPr>
          <p:txBody>
            <a:bodyPr vert="horz" wrap="square" lIns="0" tIns="12700" rIns="0" bIns="0" rtlCol="0">
              <a:spAutoFit/>
            </a:bodyPr>
            <a:lstStyle/>
            <a:p>
              <a:pPr marL="12700">
                <a:lnSpc>
                  <a:spcPct val="100000"/>
                </a:lnSpc>
                <a:spcBef>
                  <a:spcPts val="100"/>
                </a:spcBef>
              </a:pPr>
              <a:r>
                <a:rPr sz="1000" spc="30" dirty="0">
                  <a:latin typeface="Arial" panose="020B0604020202020204" pitchFamily="34" charset="0"/>
                  <a:cs typeface="Arial" panose="020B0604020202020204" pitchFamily="34" charset="0"/>
                </a:rPr>
                <a:t>40,000</a:t>
              </a:r>
              <a:endParaRPr sz="1000" dirty="0">
                <a:latin typeface="Arial" panose="020B0604020202020204" pitchFamily="34" charset="0"/>
                <a:cs typeface="Arial" panose="020B0604020202020204" pitchFamily="34" charset="0"/>
              </a:endParaRPr>
            </a:p>
          </p:txBody>
        </p:sp>
        <p:sp>
          <p:nvSpPr>
            <p:cNvPr id="56" name="object 34">
              <a:extLst>
                <a:ext uri="{FF2B5EF4-FFF2-40B4-BE49-F238E27FC236}">
                  <a16:creationId xmlns:a16="http://schemas.microsoft.com/office/drawing/2014/main" id="{FDE8F485-F715-4E57-B4C5-1BBEAEEA31A7}"/>
                </a:ext>
              </a:extLst>
            </p:cNvPr>
            <p:cNvSpPr txBox="1"/>
            <p:nvPr/>
          </p:nvSpPr>
          <p:spPr>
            <a:xfrm>
              <a:off x="1115553" y="2565050"/>
              <a:ext cx="640408" cy="182758"/>
            </a:xfrm>
            <a:prstGeom prst="rect">
              <a:avLst/>
            </a:prstGeom>
          </p:spPr>
          <p:txBody>
            <a:bodyPr vert="horz" wrap="square" lIns="0" tIns="12700" rIns="0" bIns="0" rtlCol="0">
              <a:spAutoFit/>
            </a:bodyPr>
            <a:lstStyle/>
            <a:p>
              <a:pPr marL="12700">
                <a:lnSpc>
                  <a:spcPct val="100000"/>
                </a:lnSpc>
                <a:spcBef>
                  <a:spcPts val="100"/>
                </a:spcBef>
              </a:pPr>
              <a:r>
                <a:rPr sz="1000" spc="30" dirty="0">
                  <a:latin typeface="Arial" panose="020B0604020202020204" pitchFamily="34" charset="0"/>
                  <a:cs typeface="Arial" panose="020B0604020202020204" pitchFamily="34" charset="0"/>
                </a:rPr>
                <a:t>60,000</a:t>
              </a:r>
              <a:endParaRPr sz="1000" dirty="0">
                <a:latin typeface="Arial" panose="020B0604020202020204" pitchFamily="34" charset="0"/>
                <a:cs typeface="Arial" panose="020B0604020202020204" pitchFamily="34" charset="0"/>
              </a:endParaRPr>
            </a:p>
          </p:txBody>
        </p:sp>
        <p:sp>
          <p:nvSpPr>
            <p:cNvPr id="57" name="object 36">
              <a:extLst>
                <a:ext uri="{FF2B5EF4-FFF2-40B4-BE49-F238E27FC236}">
                  <a16:creationId xmlns:a16="http://schemas.microsoft.com/office/drawing/2014/main" id="{F5D7E60A-125B-4140-AF11-E634B9144F1D}"/>
                </a:ext>
              </a:extLst>
            </p:cNvPr>
            <p:cNvSpPr txBox="1"/>
            <p:nvPr/>
          </p:nvSpPr>
          <p:spPr>
            <a:xfrm>
              <a:off x="1475615" y="4511892"/>
              <a:ext cx="154504" cy="182758"/>
            </a:xfrm>
            <a:prstGeom prst="rect">
              <a:avLst/>
            </a:prstGeom>
          </p:spPr>
          <p:txBody>
            <a:bodyPr vert="horz" wrap="square" lIns="0" tIns="12700" rIns="0" bIns="0" rtlCol="0">
              <a:spAutoFit/>
            </a:bodyPr>
            <a:lstStyle/>
            <a:p>
              <a:pPr marL="12700">
                <a:lnSpc>
                  <a:spcPct val="100000"/>
                </a:lnSpc>
                <a:spcBef>
                  <a:spcPts val="100"/>
                </a:spcBef>
              </a:pPr>
              <a:r>
                <a:rPr sz="1000" spc="50" dirty="0">
                  <a:latin typeface="Arial" panose="020B0604020202020204" pitchFamily="34" charset="0"/>
                  <a:cs typeface="Arial" panose="020B0604020202020204" pitchFamily="34" charset="0"/>
                </a:rPr>
                <a:t>0</a:t>
              </a:r>
              <a:endParaRPr sz="1000">
                <a:latin typeface="Arial" panose="020B0604020202020204" pitchFamily="34" charset="0"/>
                <a:cs typeface="Arial" panose="020B0604020202020204" pitchFamily="34" charset="0"/>
              </a:endParaRPr>
            </a:p>
          </p:txBody>
        </p:sp>
        <p:sp>
          <p:nvSpPr>
            <p:cNvPr id="58" name="object 37">
              <a:extLst>
                <a:ext uri="{FF2B5EF4-FFF2-40B4-BE49-F238E27FC236}">
                  <a16:creationId xmlns:a16="http://schemas.microsoft.com/office/drawing/2014/main" id="{A5A61851-8CFD-4780-BD13-FEBA366AE033}"/>
                </a:ext>
              </a:extLst>
            </p:cNvPr>
            <p:cNvSpPr txBox="1"/>
            <p:nvPr/>
          </p:nvSpPr>
          <p:spPr>
            <a:xfrm>
              <a:off x="672248" y="2578088"/>
              <a:ext cx="168700" cy="1064735"/>
            </a:xfrm>
            <a:prstGeom prst="rect">
              <a:avLst/>
            </a:prstGeom>
          </p:spPr>
          <p:txBody>
            <a:bodyPr vert="vert270" wrap="square" lIns="0" tIns="19050" rIns="0" bIns="0" rtlCol="0">
              <a:spAutoFit/>
            </a:bodyPr>
            <a:lstStyle/>
            <a:p>
              <a:pPr marL="12700" algn="ctr">
                <a:lnSpc>
                  <a:spcPct val="100000"/>
                </a:lnSpc>
                <a:spcBef>
                  <a:spcPts val="150"/>
                </a:spcBef>
              </a:pPr>
              <a:r>
                <a:rPr sz="1000" spc="-5" dirty="0">
                  <a:latin typeface="Arial" panose="020B0604020202020204" pitchFamily="34" charset="0"/>
                  <a:cs typeface="Arial" panose="020B0604020202020204" pitchFamily="34" charset="0"/>
                </a:rPr>
                <a:t>P</a:t>
              </a:r>
              <a:r>
                <a:rPr sz="1000" spc="-20" dirty="0">
                  <a:latin typeface="Arial" panose="020B0604020202020204" pitchFamily="34" charset="0"/>
                  <a:cs typeface="Arial" panose="020B0604020202020204" pitchFamily="34" charset="0"/>
                </a:rPr>
                <a:t>ow</a:t>
              </a:r>
              <a:r>
                <a:rPr sz="1000" spc="-5" dirty="0">
                  <a:latin typeface="Arial" panose="020B0604020202020204" pitchFamily="34" charset="0"/>
                  <a:cs typeface="Arial" panose="020B0604020202020204" pitchFamily="34" charset="0"/>
                </a:rPr>
                <a:t>e</a:t>
              </a:r>
              <a:r>
                <a:rPr sz="1000" dirty="0">
                  <a:latin typeface="Arial" panose="020B0604020202020204" pitchFamily="34" charset="0"/>
                  <a:cs typeface="Arial" panose="020B0604020202020204" pitchFamily="34" charset="0"/>
                </a:rPr>
                <a:t>r</a:t>
              </a:r>
              <a:r>
                <a:rPr sz="1000" spc="-9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(MW)</a:t>
              </a:r>
            </a:p>
          </p:txBody>
        </p:sp>
        <p:sp>
          <p:nvSpPr>
            <p:cNvPr id="59" name="object 39">
              <a:extLst>
                <a:ext uri="{FF2B5EF4-FFF2-40B4-BE49-F238E27FC236}">
                  <a16:creationId xmlns:a16="http://schemas.microsoft.com/office/drawing/2014/main" id="{A5581A45-451C-4692-A04C-DE58C4E7CF52}"/>
                </a:ext>
              </a:extLst>
            </p:cNvPr>
            <p:cNvSpPr/>
            <p:nvPr/>
          </p:nvSpPr>
          <p:spPr>
            <a:xfrm>
              <a:off x="1738505" y="4635188"/>
              <a:ext cx="8106987" cy="0"/>
            </a:xfrm>
            <a:custGeom>
              <a:avLst/>
              <a:gdLst/>
              <a:ahLst/>
              <a:cxnLst/>
              <a:rect l="l" t="t" r="r" b="b"/>
              <a:pathLst>
                <a:path w="4598035">
                  <a:moveTo>
                    <a:pt x="0" y="0"/>
                  </a:moveTo>
                  <a:lnTo>
                    <a:pt x="4597412" y="0"/>
                  </a:lnTo>
                </a:path>
              </a:pathLst>
            </a:custGeom>
            <a:ln w="5410">
              <a:solidFill>
                <a:srgbClr val="BEBDC9"/>
              </a:solidFill>
            </a:ln>
          </p:spPr>
          <p:txBody>
            <a:bodyPr wrap="square" lIns="0" tIns="0" rIns="0" bIns="0" rtlCol="0"/>
            <a:lstStyle/>
            <a:p>
              <a:endParaRPr sz="1000">
                <a:latin typeface="Arial" panose="020B0604020202020204" pitchFamily="34" charset="0"/>
                <a:cs typeface="Arial" panose="020B0604020202020204" pitchFamily="34" charset="0"/>
              </a:endParaRPr>
            </a:p>
          </p:txBody>
        </p:sp>
        <p:sp>
          <p:nvSpPr>
            <p:cNvPr id="60" name="object 40">
              <a:extLst>
                <a:ext uri="{FF2B5EF4-FFF2-40B4-BE49-F238E27FC236}">
                  <a16:creationId xmlns:a16="http://schemas.microsoft.com/office/drawing/2014/main" id="{F2952853-CF56-4123-A07F-26954E4532DB}"/>
                </a:ext>
              </a:extLst>
            </p:cNvPr>
            <p:cNvSpPr/>
            <p:nvPr/>
          </p:nvSpPr>
          <p:spPr>
            <a:xfrm>
              <a:off x="1738501" y="2015539"/>
              <a:ext cx="8090193" cy="0"/>
            </a:xfrm>
            <a:custGeom>
              <a:avLst/>
              <a:gdLst/>
              <a:ahLst/>
              <a:cxnLst/>
              <a:rect l="l" t="t" r="r" b="b"/>
              <a:pathLst>
                <a:path w="4588510">
                  <a:moveTo>
                    <a:pt x="0" y="0"/>
                  </a:moveTo>
                  <a:lnTo>
                    <a:pt x="4588471" y="0"/>
                  </a:lnTo>
                </a:path>
              </a:pathLst>
            </a:custGeom>
            <a:ln w="5410">
              <a:solidFill>
                <a:srgbClr val="BEBDC9"/>
              </a:solidFill>
            </a:ln>
          </p:spPr>
          <p:txBody>
            <a:bodyPr wrap="square" lIns="0" tIns="0" rIns="0" bIns="0" rtlCol="0"/>
            <a:lstStyle/>
            <a:p>
              <a:endParaRPr sz="1000">
                <a:latin typeface="Arial" panose="020B0604020202020204" pitchFamily="34" charset="0"/>
                <a:cs typeface="Arial" panose="020B0604020202020204" pitchFamily="34" charset="0"/>
              </a:endParaRPr>
            </a:p>
          </p:txBody>
        </p:sp>
        <p:sp>
          <p:nvSpPr>
            <p:cNvPr id="61" name="object 34">
              <a:extLst>
                <a:ext uri="{FF2B5EF4-FFF2-40B4-BE49-F238E27FC236}">
                  <a16:creationId xmlns:a16="http://schemas.microsoft.com/office/drawing/2014/main" id="{07D0158E-6875-47A2-8DA2-4F69DF683634}"/>
                </a:ext>
              </a:extLst>
            </p:cNvPr>
            <p:cNvSpPr txBox="1"/>
            <p:nvPr/>
          </p:nvSpPr>
          <p:spPr>
            <a:xfrm>
              <a:off x="1115553" y="1912014"/>
              <a:ext cx="640408" cy="182758"/>
            </a:xfrm>
            <a:prstGeom prst="rect">
              <a:avLst/>
            </a:prstGeom>
          </p:spPr>
          <p:txBody>
            <a:bodyPr vert="horz" wrap="square" lIns="0" tIns="12700" rIns="0" bIns="0" rtlCol="0">
              <a:spAutoFit/>
            </a:bodyPr>
            <a:lstStyle/>
            <a:p>
              <a:pPr marL="12700">
                <a:lnSpc>
                  <a:spcPct val="100000"/>
                </a:lnSpc>
                <a:spcBef>
                  <a:spcPts val="100"/>
                </a:spcBef>
              </a:pPr>
              <a:r>
                <a:rPr lang="en-US" sz="1000" spc="30" dirty="0">
                  <a:latin typeface="Arial" panose="020B0604020202020204" pitchFamily="34" charset="0"/>
                  <a:cs typeface="Arial" panose="020B0604020202020204" pitchFamily="34" charset="0"/>
                </a:rPr>
                <a:t>8</a:t>
              </a:r>
              <a:r>
                <a:rPr sz="1000" spc="30" dirty="0">
                  <a:latin typeface="Arial" panose="020B0604020202020204" pitchFamily="34" charset="0"/>
                  <a:cs typeface="Arial" panose="020B0604020202020204" pitchFamily="34" charset="0"/>
                </a:rPr>
                <a:t>0,000</a:t>
              </a:r>
              <a:endParaRPr sz="1000" dirty="0">
                <a:latin typeface="Arial" panose="020B0604020202020204" pitchFamily="34" charset="0"/>
                <a:cs typeface="Arial" panose="020B0604020202020204" pitchFamily="34" charset="0"/>
              </a:endParaRPr>
            </a:p>
          </p:txBody>
        </p:sp>
        <p:sp>
          <p:nvSpPr>
            <p:cNvPr id="62" name="object 30">
              <a:extLst>
                <a:ext uri="{FF2B5EF4-FFF2-40B4-BE49-F238E27FC236}">
                  <a16:creationId xmlns:a16="http://schemas.microsoft.com/office/drawing/2014/main" id="{99AD5917-90BF-4798-8CA1-C06695DC4319}"/>
                </a:ext>
              </a:extLst>
            </p:cNvPr>
            <p:cNvSpPr txBox="1"/>
            <p:nvPr/>
          </p:nvSpPr>
          <p:spPr>
            <a:xfrm>
              <a:off x="4992291" y="4757156"/>
              <a:ext cx="914400" cy="168700"/>
            </a:xfrm>
            <a:prstGeom prst="rect">
              <a:avLst/>
            </a:prstGeom>
          </p:spPr>
          <p:txBody>
            <a:bodyPr vert="horz" wrap="square" lIns="0" tIns="0" rIns="0" bIns="0" rtlCol="0" anchor="ctr">
              <a:spAutoFit/>
            </a:bodyPr>
            <a:lstStyle/>
            <a:p>
              <a:pPr marL="12700" algn="ctr">
                <a:lnSpc>
                  <a:spcPct val="100000"/>
                </a:lnSpc>
                <a:spcBef>
                  <a:spcPts val="535"/>
                </a:spcBef>
                <a:tabLst>
                  <a:tab pos="650875" algn="l"/>
                </a:tabLst>
              </a:pPr>
              <a:r>
                <a:rPr lang="en-US" sz="1000" spc="-10" dirty="0">
                  <a:latin typeface="Arial" panose="020B0604020202020204" pitchFamily="34" charset="0"/>
                  <a:cs typeface="Arial" panose="020B0604020202020204" pitchFamily="34" charset="0"/>
                </a:rPr>
                <a:t>26.10.2023</a:t>
              </a:r>
              <a:endParaRPr lang="en-US" sz="1000" dirty="0">
                <a:latin typeface="Arial" panose="020B0604020202020204" pitchFamily="34" charset="0"/>
                <a:cs typeface="Arial" panose="020B0604020202020204" pitchFamily="34" charset="0"/>
              </a:endParaRPr>
            </a:p>
          </p:txBody>
        </p:sp>
        <p:sp>
          <p:nvSpPr>
            <p:cNvPr id="63" name="object 30">
              <a:extLst>
                <a:ext uri="{FF2B5EF4-FFF2-40B4-BE49-F238E27FC236}">
                  <a16:creationId xmlns:a16="http://schemas.microsoft.com/office/drawing/2014/main" id="{C5ED8FFE-DA6A-4692-B008-E41850A192FB}"/>
                </a:ext>
              </a:extLst>
            </p:cNvPr>
            <p:cNvSpPr txBox="1"/>
            <p:nvPr/>
          </p:nvSpPr>
          <p:spPr>
            <a:xfrm>
              <a:off x="4816943" y="5016541"/>
              <a:ext cx="1265095" cy="182758"/>
            </a:xfrm>
            <a:prstGeom prst="rect">
              <a:avLst/>
            </a:prstGeom>
          </p:spPr>
          <p:txBody>
            <a:bodyPr vert="horz" wrap="square" lIns="0" tIns="12700" rIns="0" bIns="0" rtlCol="0">
              <a:spAutoFit/>
            </a:bodyPr>
            <a:lstStyle/>
            <a:p>
              <a:pPr marL="12700" algn="ctr">
                <a:lnSpc>
                  <a:spcPct val="100000"/>
                </a:lnSpc>
                <a:spcBef>
                  <a:spcPts val="535"/>
                </a:spcBef>
                <a:tabLst>
                  <a:tab pos="650875" algn="l"/>
                </a:tabLst>
              </a:pPr>
              <a:r>
                <a:rPr lang="en-US" sz="1000" spc="-10" dirty="0">
                  <a:latin typeface="Arial" panose="020B0604020202020204" pitchFamily="34" charset="0"/>
                  <a:cs typeface="Arial" panose="020B0604020202020204" pitchFamily="34" charset="0"/>
                </a:rPr>
                <a:t>Date (GMT+2)</a:t>
              </a:r>
            </a:p>
          </p:txBody>
        </p:sp>
      </p:grpSp>
      <p:sp>
        <p:nvSpPr>
          <p:cNvPr id="64" name="TextBox 63">
            <a:extLst>
              <a:ext uri="{FF2B5EF4-FFF2-40B4-BE49-F238E27FC236}">
                <a16:creationId xmlns:a16="http://schemas.microsoft.com/office/drawing/2014/main" id="{9A49758C-7EB1-4869-A68A-24E099DA59B3}"/>
              </a:ext>
            </a:extLst>
          </p:cNvPr>
          <p:cNvSpPr txBox="1"/>
          <p:nvPr/>
        </p:nvSpPr>
        <p:spPr>
          <a:xfrm>
            <a:off x="9568873" y="2604654"/>
            <a:ext cx="1958109" cy="1517365"/>
          </a:xfrm>
          <a:prstGeom prst="wedgeRoundRectCallout">
            <a:avLst>
              <a:gd name="adj1" fmla="val -75854"/>
              <a:gd name="adj2" fmla="val 65823"/>
              <a:gd name="adj3" fmla="val 16667"/>
            </a:avLst>
          </a:prstGeom>
          <a:gradFill>
            <a:gsLst>
              <a:gs pos="0">
                <a:schemeClr val="accent4">
                  <a:lumMod val="20000"/>
                  <a:lumOff val="80000"/>
                </a:schemeClr>
              </a:gs>
              <a:gs pos="69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400" b="0" dirty="0">
                <a:solidFill>
                  <a:schemeClr val="tx1"/>
                </a:solidFill>
                <a:latin typeface="Arial" panose="020B0604020202020204" pitchFamily="34" charset="0"/>
                <a:cs typeface="Arial" panose="020B0604020202020204" pitchFamily="34" charset="0"/>
              </a:rPr>
              <a:t>Germany invested €15 bn into coal generation in 2018-2020 due to </a:t>
            </a:r>
          </a:p>
          <a:p>
            <a:pPr algn="ctr"/>
            <a:r>
              <a:rPr lang="en-US" sz="1400" b="0" dirty="0">
                <a:solidFill>
                  <a:schemeClr val="tx1"/>
                </a:solidFill>
                <a:latin typeface="Arial" panose="020B0604020202020204" pitchFamily="34" charset="0"/>
                <a:cs typeface="Arial" panose="020B0604020202020204" pitchFamily="34" charset="0"/>
              </a:rPr>
              <a:t>the need for dispatchable generation</a:t>
            </a:r>
          </a:p>
        </p:txBody>
      </p:sp>
      <p:sp>
        <p:nvSpPr>
          <p:cNvPr id="65" name="TextBox 64">
            <a:extLst>
              <a:ext uri="{FF2B5EF4-FFF2-40B4-BE49-F238E27FC236}">
                <a16:creationId xmlns:a16="http://schemas.microsoft.com/office/drawing/2014/main" id="{166D6C6D-CA07-4F0C-9706-B2EDDEE128BD}"/>
              </a:ext>
            </a:extLst>
          </p:cNvPr>
          <p:cNvSpPr txBox="1"/>
          <p:nvPr/>
        </p:nvSpPr>
        <p:spPr>
          <a:xfrm>
            <a:off x="9568873" y="4332592"/>
            <a:ext cx="1958109" cy="1054650"/>
          </a:xfrm>
          <a:prstGeom prst="wedgeRoundRectCallout">
            <a:avLst>
              <a:gd name="adj1" fmla="val -61794"/>
              <a:gd name="adj2" fmla="val -32252"/>
              <a:gd name="adj3" fmla="val 16667"/>
            </a:avLst>
          </a:prstGeom>
          <a:gradFill>
            <a:gsLst>
              <a:gs pos="0">
                <a:schemeClr val="accent4">
                  <a:lumMod val="20000"/>
                  <a:lumOff val="80000"/>
                </a:schemeClr>
              </a:gs>
              <a:gs pos="69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400" b="0" dirty="0">
                <a:solidFill>
                  <a:schemeClr val="tx1"/>
                </a:solidFill>
                <a:latin typeface="Arial" panose="020B0604020202020204" pitchFamily="34" charset="0"/>
                <a:cs typeface="Arial" panose="020B0604020202020204" pitchFamily="34" charset="0"/>
              </a:rPr>
              <a:t>Plans for additional 10GW gas new builds released Feb 2024</a:t>
            </a:r>
          </a:p>
        </p:txBody>
      </p:sp>
    </p:spTree>
    <p:extLst>
      <p:ext uri="{BB962C8B-B14F-4D97-AF65-F5344CB8AC3E}">
        <p14:creationId xmlns:p14="http://schemas.microsoft.com/office/powerpoint/2010/main" val="53734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1A3DB566-6893-4F91-A5AB-E35BFCB6A37D}"/>
              </a:ext>
            </a:extLst>
          </p:cNvPr>
          <p:cNvSpPr/>
          <p:nvPr/>
        </p:nvSpPr>
        <p:spPr>
          <a:xfrm>
            <a:off x="4479235" y="1557338"/>
            <a:ext cx="7164819" cy="4751933"/>
          </a:xfrm>
          <a:prstGeom prst="roundRect">
            <a:avLst>
              <a:gd name="adj" fmla="val 2600"/>
            </a:avLst>
          </a:prstGeom>
          <a:solidFill>
            <a:schemeClr val="bg1"/>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193383"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LCGP Cost uncertainty not addressed: Typical donor funded least cost generation plan in Africa (example #3)</a:t>
            </a:r>
            <a:endParaRPr lang="en-GB" sz="2400" b="1" i="0" dirty="0">
              <a:solidFill>
                <a:schemeClr val="bg1"/>
              </a:solidFill>
              <a:latin typeface="Arial" panose="020B0604020202020204" pitchFamily="34" charset="0"/>
              <a:cs typeface="Arial" panose="020B0604020202020204" pitchFamily="34" charset="0"/>
            </a:endParaRPr>
          </a:p>
        </p:txBody>
      </p:sp>
      <p:pic>
        <p:nvPicPr>
          <p:cNvPr id="66" name="Picture 65">
            <a:extLst>
              <a:ext uri="{FF2B5EF4-FFF2-40B4-BE49-F238E27FC236}">
                <a16:creationId xmlns:a16="http://schemas.microsoft.com/office/drawing/2014/main" id="{02CF4527-28FA-4EF9-85DB-80AA5391931C}"/>
              </a:ext>
            </a:extLst>
          </p:cNvPr>
          <p:cNvPicPr>
            <a:picLocks noChangeAspect="1"/>
          </p:cNvPicPr>
          <p:nvPr/>
        </p:nvPicPr>
        <p:blipFill rotWithShape="1">
          <a:blip r:embed="rId2"/>
          <a:srcRect l="26094" t="14810" r="42579" b="5980"/>
          <a:stretch/>
        </p:blipFill>
        <p:spPr>
          <a:xfrm>
            <a:off x="550863" y="1557338"/>
            <a:ext cx="3436290" cy="4932362"/>
          </a:xfrm>
          <a:prstGeom prst="rect">
            <a:avLst/>
          </a:prstGeom>
        </p:spPr>
      </p:pic>
      <p:pic>
        <p:nvPicPr>
          <p:cNvPr id="67" name="Picture 66">
            <a:extLst>
              <a:ext uri="{FF2B5EF4-FFF2-40B4-BE49-F238E27FC236}">
                <a16:creationId xmlns:a16="http://schemas.microsoft.com/office/drawing/2014/main" id="{E5956EC4-B172-47AD-9975-AC6B7D7C5747}"/>
              </a:ext>
            </a:extLst>
          </p:cNvPr>
          <p:cNvPicPr>
            <a:picLocks noChangeAspect="1"/>
          </p:cNvPicPr>
          <p:nvPr/>
        </p:nvPicPr>
        <p:blipFill rotWithShape="1">
          <a:blip r:embed="rId3">
            <a:grayscl/>
          </a:blip>
          <a:srcRect l="1468" r="1184"/>
          <a:stretch/>
        </p:blipFill>
        <p:spPr>
          <a:xfrm>
            <a:off x="4594860" y="1917950"/>
            <a:ext cx="6951016" cy="3964689"/>
          </a:xfrm>
          <a:prstGeom prst="rect">
            <a:avLst/>
          </a:prstGeom>
        </p:spPr>
      </p:pic>
      <p:sp>
        <p:nvSpPr>
          <p:cNvPr id="68" name="TextBox 67">
            <a:extLst>
              <a:ext uri="{FF2B5EF4-FFF2-40B4-BE49-F238E27FC236}">
                <a16:creationId xmlns:a16="http://schemas.microsoft.com/office/drawing/2014/main" id="{B1CD0D0B-9252-4826-AA43-06D3A78B5F57}"/>
              </a:ext>
            </a:extLst>
          </p:cNvPr>
          <p:cNvSpPr txBox="1"/>
          <p:nvPr/>
        </p:nvSpPr>
        <p:spPr>
          <a:xfrm>
            <a:off x="6610761" y="4804093"/>
            <a:ext cx="2617983" cy="867034"/>
          </a:xfrm>
          <a:prstGeom prst="wedgeRoundRectCallout">
            <a:avLst>
              <a:gd name="adj1" fmla="val -20833"/>
              <a:gd name="adj2" fmla="val -80720"/>
              <a:gd name="adj3" fmla="val 16667"/>
            </a:avLst>
          </a:prstGeom>
          <a:gradFill>
            <a:gsLst>
              <a:gs pos="0">
                <a:schemeClr val="accent4">
                  <a:lumMod val="20000"/>
                  <a:lumOff val="80000"/>
                </a:schemeClr>
              </a:gs>
              <a:gs pos="47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600" b="0" dirty="0">
                <a:solidFill>
                  <a:schemeClr val="tx1"/>
                </a:solidFill>
                <a:latin typeface="Arial" panose="020B0604020202020204" pitchFamily="34" charset="0"/>
                <a:cs typeface="Arial" panose="020B0604020202020204" pitchFamily="34" charset="0"/>
              </a:rPr>
              <a:t>… and too cost uncertain in long term for policy decisions</a:t>
            </a:r>
            <a:endParaRPr lang="ru-RU" sz="1600" b="0" dirty="0">
              <a:solidFill>
                <a:schemeClr val="tx1"/>
              </a:solidFill>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09925CE1-4C6F-427D-9371-742BCA6CAC86}"/>
              </a:ext>
            </a:extLst>
          </p:cNvPr>
          <p:cNvSpPr/>
          <p:nvPr/>
        </p:nvSpPr>
        <p:spPr>
          <a:xfrm>
            <a:off x="8783782" y="3512820"/>
            <a:ext cx="2762094" cy="702908"/>
          </a:xfrm>
          <a:prstGeom prst="roundRect">
            <a:avLst/>
          </a:prstGeom>
          <a:solidFill>
            <a:schemeClr val="bg1"/>
          </a:solidFill>
          <a:ln>
            <a:solidFill>
              <a:schemeClr val="accent2"/>
            </a:solidFill>
          </a:ln>
        </p:spPr>
        <p:txBody>
          <a:bodyPr wrap="square" lIns="0" tIns="0" rIns="0" bIns="0" anchor="ctr">
            <a:normAutofit/>
          </a:bodyPr>
          <a:lstStyle/>
          <a:p>
            <a:pPr marL="111125"/>
            <a:r>
              <a:rPr lang="en-US" sz="1600" b="1" dirty="0">
                <a:solidFill>
                  <a:schemeClr val="accent2"/>
                </a:solidFill>
                <a:latin typeface="Arial" panose="020B0604020202020204" pitchFamily="34" charset="0"/>
                <a:cs typeface="Arial" panose="020B0604020202020204" pitchFamily="34" charset="0"/>
              </a:rPr>
              <a:t>Cost difference by scenario &lt;2% (!) for 20Y+</a:t>
            </a:r>
          </a:p>
        </p:txBody>
      </p:sp>
      <p:sp>
        <p:nvSpPr>
          <p:cNvPr id="70" name="Rectangle: Rounded Corners 69">
            <a:extLst>
              <a:ext uri="{FF2B5EF4-FFF2-40B4-BE49-F238E27FC236}">
                <a16:creationId xmlns:a16="http://schemas.microsoft.com/office/drawing/2014/main" id="{786871C1-F7A5-499F-9755-64B088CE363E}"/>
              </a:ext>
            </a:extLst>
          </p:cNvPr>
          <p:cNvSpPr/>
          <p:nvPr/>
        </p:nvSpPr>
        <p:spPr>
          <a:xfrm>
            <a:off x="4602478" y="4215728"/>
            <a:ext cx="6951017" cy="394372"/>
          </a:xfrm>
          <a:prstGeom prst="roundRect">
            <a:avLst/>
          </a:prstGeom>
          <a:solidFill>
            <a:schemeClr val="accent2">
              <a:alpha val="20000"/>
            </a:schemeClr>
          </a:solidFill>
          <a:ln w="635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99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193383"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LCOE methods extensions – Cost-to-GDP method</a:t>
            </a:r>
            <a:endParaRPr lang="en-GB" sz="2400" b="1" i="0" dirty="0">
              <a:solidFill>
                <a:schemeClr val="bg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CCD6DB61-2B43-437A-A003-77476683417D}"/>
              </a:ext>
            </a:extLst>
          </p:cNvPr>
          <p:cNvSpPr/>
          <p:nvPr/>
        </p:nvSpPr>
        <p:spPr>
          <a:xfrm>
            <a:off x="550862" y="1570321"/>
            <a:ext cx="11090275"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Existing and proposed LCOE-based approaches</a:t>
            </a:r>
          </a:p>
        </p:txBody>
      </p:sp>
      <p:sp>
        <p:nvSpPr>
          <p:cNvPr id="26" name="TextBox 25">
            <a:extLst>
              <a:ext uri="{FF2B5EF4-FFF2-40B4-BE49-F238E27FC236}">
                <a16:creationId xmlns:a16="http://schemas.microsoft.com/office/drawing/2014/main" id="{BA9140A7-2F0D-4BF0-A69F-01BDDAD4AC4C}"/>
              </a:ext>
            </a:extLst>
          </p:cNvPr>
          <p:cNvSpPr txBox="1"/>
          <p:nvPr/>
        </p:nvSpPr>
        <p:spPr>
          <a:xfrm>
            <a:off x="550862" y="6366589"/>
            <a:ext cx="2976881"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Kept analysis</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C0E4F84C-B185-45E8-ADAC-44DF145F7C26}"/>
              </a:ext>
            </a:extLst>
          </p:cNvPr>
          <p:cNvSpPr/>
          <p:nvPr/>
        </p:nvSpPr>
        <p:spPr>
          <a:xfrm>
            <a:off x="714043" y="3797333"/>
            <a:ext cx="2520000" cy="792000"/>
          </a:xfrm>
          <a:prstGeom prst="roundRect">
            <a:avLst/>
          </a:prstGeom>
          <a:gradFill>
            <a:gsLst>
              <a:gs pos="0">
                <a:schemeClr val="accent4">
                  <a:lumMod val="20000"/>
                  <a:lumOff val="80000"/>
                </a:schemeClr>
              </a:gs>
              <a:gs pos="54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Base methodology of</a:t>
            </a:r>
            <a:r>
              <a:rPr lang="ru-RU" sz="1400"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LCOE</a:t>
            </a:r>
            <a:endParaRPr lang="en-US" sz="1400" b="1" dirty="0">
              <a:solidFill>
                <a:schemeClr val="tx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3F92D27D-4C73-4EFE-850D-63E45A8DA915}"/>
              </a:ext>
            </a:extLst>
          </p:cNvPr>
          <p:cNvSpPr/>
          <p:nvPr/>
        </p:nvSpPr>
        <p:spPr>
          <a:xfrm>
            <a:off x="3732319" y="2662032"/>
            <a:ext cx="2520000" cy="792000"/>
          </a:xfrm>
          <a:prstGeom prst="roundRect">
            <a:avLst/>
          </a:prstGeom>
          <a:gradFill>
            <a:gsLst>
              <a:gs pos="0">
                <a:schemeClr val="accent4">
                  <a:lumMod val="20000"/>
                  <a:lumOff val="80000"/>
                </a:schemeClr>
              </a:gs>
              <a:gs pos="54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Energy adjustments</a:t>
            </a:r>
          </a:p>
        </p:txBody>
      </p:sp>
      <p:sp>
        <p:nvSpPr>
          <p:cNvPr id="30" name="Rectangle: Rounded Corners 29">
            <a:extLst>
              <a:ext uri="{FF2B5EF4-FFF2-40B4-BE49-F238E27FC236}">
                <a16:creationId xmlns:a16="http://schemas.microsoft.com/office/drawing/2014/main" id="{71E5024C-5F7B-44BE-84B5-3EA961A94D0C}"/>
              </a:ext>
            </a:extLst>
          </p:cNvPr>
          <p:cNvSpPr/>
          <p:nvPr/>
        </p:nvSpPr>
        <p:spPr>
          <a:xfrm>
            <a:off x="3732319" y="5010218"/>
            <a:ext cx="2520000" cy="792000"/>
          </a:xfrm>
          <a:prstGeom prst="round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Macro-economy adjustments</a:t>
            </a:r>
          </a:p>
        </p:txBody>
      </p:sp>
      <p:sp>
        <p:nvSpPr>
          <p:cNvPr id="31" name="Rectangle: Rounded Corners 30">
            <a:extLst>
              <a:ext uri="{FF2B5EF4-FFF2-40B4-BE49-F238E27FC236}">
                <a16:creationId xmlns:a16="http://schemas.microsoft.com/office/drawing/2014/main" id="{E2336367-51A7-4F8B-A104-65B823FABEC1}"/>
              </a:ext>
            </a:extLst>
          </p:cNvPr>
          <p:cNvSpPr/>
          <p:nvPr/>
        </p:nvSpPr>
        <p:spPr>
          <a:xfrm>
            <a:off x="7073502" y="2057819"/>
            <a:ext cx="2720737" cy="940538"/>
          </a:xfrm>
          <a:prstGeom prst="roundRect">
            <a:avLst/>
          </a:prstGeom>
          <a:gradFill>
            <a:gsLst>
              <a:gs pos="0">
                <a:schemeClr val="accent4">
                  <a:lumMod val="20000"/>
                  <a:lumOff val="80000"/>
                </a:schemeClr>
              </a:gs>
              <a:gs pos="54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Cost adjustment</a:t>
            </a:r>
            <a:endParaRPr lang="ru-RU"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a:t>
            </a:r>
            <a:r>
              <a:rPr lang="en-US" sz="1600" dirty="0" err="1">
                <a:solidFill>
                  <a:schemeClr val="tx1"/>
                </a:solidFill>
                <a:latin typeface="Arial" panose="020B0604020202020204" pitchFamily="34" charset="0"/>
                <a:cs typeface="Arial" panose="020B0604020202020204" pitchFamily="34" charset="0"/>
              </a:rPr>
              <a:t>SystemLCOE</a:t>
            </a:r>
            <a:r>
              <a:rPr lang="en-US" sz="1600" dirty="0">
                <a:solidFill>
                  <a:schemeClr val="tx1"/>
                </a:solidFill>
                <a:latin typeface="Arial" panose="020B0604020202020204" pitchFamily="34" charset="0"/>
                <a:cs typeface="Arial" panose="020B0604020202020204" pitchFamily="34" charset="0"/>
              </a:rPr>
              <a:t>)</a:t>
            </a:r>
          </a:p>
        </p:txBody>
      </p:sp>
      <p:sp>
        <p:nvSpPr>
          <p:cNvPr id="32" name="Rectangle: Rounded Corners 31">
            <a:extLst>
              <a:ext uri="{FF2B5EF4-FFF2-40B4-BE49-F238E27FC236}">
                <a16:creationId xmlns:a16="http://schemas.microsoft.com/office/drawing/2014/main" id="{26DD8C01-CA70-4A94-AF2E-952F90DC71D3}"/>
              </a:ext>
            </a:extLst>
          </p:cNvPr>
          <p:cNvSpPr/>
          <p:nvPr/>
        </p:nvSpPr>
        <p:spPr>
          <a:xfrm>
            <a:off x="7073502" y="3136651"/>
            <a:ext cx="2720737" cy="940538"/>
          </a:xfrm>
          <a:prstGeom prst="roundRect">
            <a:avLst/>
          </a:prstGeom>
          <a:gradFill>
            <a:gsLst>
              <a:gs pos="0">
                <a:schemeClr val="accent4">
                  <a:lumMod val="20000"/>
                  <a:lumOff val="80000"/>
                </a:schemeClr>
              </a:gs>
              <a:gs pos="54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Value adjustment</a:t>
            </a:r>
          </a:p>
          <a:p>
            <a:pPr algn="ctr"/>
            <a:r>
              <a:rPr lang="en-US" sz="1600" dirty="0">
                <a:solidFill>
                  <a:schemeClr val="tx1"/>
                </a:solidFill>
                <a:latin typeface="Arial" panose="020B0604020202020204" pitchFamily="34" charset="0"/>
                <a:cs typeface="Arial" panose="020B0604020202020204" pitchFamily="34" charset="0"/>
              </a:rPr>
              <a:t>(</a:t>
            </a:r>
            <a:r>
              <a:rPr lang="en-US" sz="1600" dirty="0" err="1">
                <a:solidFill>
                  <a:schemeClr val="tx1"/>
                </a:solidFill>
                <a:latin typeface="Arial" panose="020B0604020202020204" pitchFamily="34" charset="0"/>
                <a:cs typeface="Arial" panose="020B0604020202020204" pitchFamily="34" charset="0"/>
              </a:rPr>
              <a:t>VaLCOE</a:t>
            </a:r>
            <a:r>
              <a:rPr lang="en-US" sz="1600" dirty="0">
                <a:solidFill>
                  <a:schemeClr val="tx1"/>
                </a:solidFill>
                <a:latin typeface="Arial" panose="020B0604020202020204" pitchFamily="34" charset="0"/>
                <a:cs typeface="Arial" panose="020B0604020202020204" pitchFamily="34" charset="0"/>
              </a:rPr>
              <a:t>)</a:t>
            </a:r>
          </a:p>
        </p:txBody>
      </p:sp>
      <p:sp>
        <p:nvSpPr>
          <p:cNvPr id="33" name="Rectangle: Rounded Corners 32">
            <a:extLst>
              <a:ext uri="{FF2B5EF4-FFF2-40B4-BE49-F238E27FC236}">
                <a16:creationId xmlns:a16="http://schemas.microsoft.com/office/drawing/2014/main" id="{981F8579-6983-44EC-9F9E-6C1A4B454B44}"/>
              </a:ext>
            </a:extLst>
          </p:cNvPr>
          <p:cNvSpPr/>
          <p:nvPr/>
        </p:nvSpPr>
        <p:spPr>
          <a:xfrm>
            <a:off x="7073502" y="4364936"/>
            <a:ext cx="2720737" cy="940538"/>
          </a:xfrm>
          <a:prstGeom prst="roundRect">
            <a:avLst/>
          </a:prstGeom>
          <a:solidFill>
            <a:schemeClr val="accent4">
              <a:lumMod val="20000"/>
              <a:lumOff val="80000"/>
            </a:schemeClr>
          </a:solidFill>
          <a:ln w="19050">
            <a:solidFill>
              <a:schemeClr val="accent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Cost adjustment</a:t>
            </a:r>
          </a:p>
          <a:p>
            <a:pPr algn="ctr"/>
            <a:r>
              <a:rPr lang="en-US" sz="1600" b="1" dirty="0">
                <a:solidFill>
                  <a:schemeClr val="tx1"/>
                </a:solidFill>
                <a:latin typeface="Arial" panose="020B0604020202020204" pitchFamily="34" charset="0"/>
                <a:cs typeface="Arial" panose="020B0604020202020204" pitchFamily="34" charset="0"/>
              </a:rPr>
              <a:t>Cost to GDP </a:t>
            </a:r>
          </a:p>
          <a:p>
            <a:pPr algn="ctr"/>
            <a:r>
              <a:rPr lang="en-US" sz="1600" dirty="0">
                <a:solidFill>
                  <a:schemeClr val="tx1"/>
                </a:solidFill>
                <a:latin typeface="Arial" panose="020B0604020202020204" pitchFamily="34" charset="0"/>
                <a:cs typeface="Arial" panose="020B0604020202020204" pitchFamily="34" charset="0"/>
              </a:rPr>
              <a:t>(</a:t>
            </a:r>
            <a:r>
              <a:rPr lang="en-US" sz="1600" dirty="0" err="1">
                <a:solidFill>
                  <a:schemeClr val="tx1"/>
                </a:solidFill>
                <a:latin typeface="Arial" panose="020B0604020202020204" pitchFamily="34" charset="0"/>
                <a:cs typeface="Arial" panose="020B0604020202020204" pitchFamily="34" charset="0"/>
              </a:rPr>
              <a:t>RealLCOE</a:t>
            </a:r>
            <a:r>
              <a:rPr lang="en-US" sz="1600" dirty="0">
                <a:solidFill>
                  <a:schemeClr val="tx1"/>
                </a:solidFill>
                <a:latin typeface="Arial" panose="020B0604020202020204" pitchFamily="34" charset="0"/>
                <a:cs typeface="Arial" panose="020B0604020202020204" pitchFamily="34" charset="0"/>
              </a:rPr>
              <a:t> – NEW</a:t>
            </a:r>
            <a:r>
              <a:rPr lang="ru-RU" sz="1600" dirty="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412B4FD3-18F4-482C-AA39-1B9E89CE0F8E}"/>
              </a:ext>
            </a:extLst>
          </p:cNvPr>
          <p:cNvSpPr/>
          <p:nvPr/>
        </p:nvSpPr>
        <p:spPr>
          <a:xfrm>
            <a:off x="7073502" y="5456531"/>
            <a:ext cx="2720737" cy="940538"/>
          </a:xfrm>
          <a:prstGeom prst="roundRect">
            <a:avLst/>
          </a:prstGeom>
          <a:solidFill>
            <a:schemeClr val="bg2"/>
          </a:solidFill>
          <a:ln w="6350">
            <a:solidFill>
              <a:schemeClr val="tx1">
                <a:lumMod val="50000"/>
                <a:lumOff val="50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Value adjustment</a:t>
            </a:r>
          </a:p>
          <a:p>
            <a:pPr algn="ctr"/>
            <a:r>
              <a:rPr lang="de-DE" sz="1600" dirty="0" err="1">
                <a:solidFill>
                  <a:schemeClr val="tx1"/>
                </a:solidFill>
                <a:latin typeface="Arial" panose="020B0604020202020204" pitchFamily="34" charset="0"/>
                <a:cs typeface="Arial" panose="020B0604020202020204" pitchFamily="34" charset="0"/>
              </a:rPr>
              <a:t>Contribution</a:t>
            </a:r>
            <a:r>
              <a:rPr lang="en-US" sz="1600" dirty="0">
                <a:solidFill>
                  <a:schemeClr val="tx1"/>
                </a:solidFill>
                <a:latin typeface="Arial" panose="020B0604020202020204" pitchFamily="34" charset="0"/>
                <a:cs typeface="Arial" panose="020B0604020202020204" pitchFamily="34" charset="0"/>
              </a:rPr>
              <a:t> to GDP </a:t>
            </a:r>
          </a:p>
          <a:p>
            <a:pPr algn="ctr"/>
            <a:r>
              <a:rPr lang="en-US" sz="1600" dirty="0">
                <a:solidFill>
                  <a:schemeClr val="tx1"/>
                </a:solidFill>
                <a:latin typeface="Arial" panose="020B0604020202020204" pitchFamily="34" charset="0"/>
                <a:cs typeface="Arial" panose="020B0604020202020204" pitchFamily="34" charset="0"/>
              </a:rPr>
              <a:t>(WIP)</a:t>
            </a:r>
          </a:p>
        </p:txBody>
      </p:sp>
      <p:cxnSp>
        <p:nvCxnSpPr>
          <p:cNvPr id="35" name="Connector: Elbow 34">
            <a:extLst>
              <a:ext uri="{FF2B5EF4-FFF2-40B4-BE49-F238E27FC236}">
                <a16:creationId xmlns:a16="http://schemas.microsoft.com/office/drawing/2014/main" id="{7EFF901B-C1C1-44E3-84FC-8C5C6661AD81}"/>
              </a:ext>
            </a:extLst>
          </p:cNvPr>
          <p:cNvCxnSpPr>
            <a:cxnSpLocks/>
            <a:stCxn id="24" idx="3"/>
            <a:endCxn id="25" idx="1"/>
          </p:cNvCxnSpPr>
          <p:nvPr/>
        </p:nvCxnSpPr>
        <p:spPr>
          <a:xfrm flipV="1">
            <a:off x="3234043" y="3058032"/>
            <a:ext cx="498276" cy="1135301"/>
          </a:xfrm>
          <a:prstGeom prst="bentConnector3">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21622862-2D0F-4BDC-963C-4D8F1DA9774F}"/>
              </a:ext>
            </a:extLst>
          </p:cNvPr>
          <p:cNvCxnSpPr>
            <a:cxnSpLocks/>
            <a:stCxn id="25" idx="3"/>
            <a:endCxn id="31" idx="1"/>
          </p:cNvCxnSpPr>
          <p:nvPr/>
        </p:nvCxnSpPr>
        <p:spPr>
          <a:xfrm flipV="1">
            <a:off x="6252319" y="2528088"/>
            <a:ext cx="821183" cy="529944"/>
          </a:xfrm>
          <a:prstGeom prst="bentConnector3">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6E246AE0-05E4-425D-B3C4-EC1892D452C8}"/>
              </a:ext>
            </a:extLst>
          </p:cNvPr>
          <p:cNvCxnSpPr>
            <a:cxnSpLocks/>
            <a:stCxn id="25" idx="3"/>
            <a:endCxn id="32" idx="1"/>
          </p:cNvCxnSpPr>
          <p:nvPr/>
        </p:nvCxnSpPr>
        <p:spPr>
          <a:xfrm>
            <a:off x="6252319" y="3058032"/>
            <a:ext cx="821183" cy="548888"/>
          </a:xfrm>
          <a:prstGeom prst="bentConnector3">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9DCA855-4218-4548-B438-85A54330220C}"/>
              </a:ext>
            </a:extLst>
          </p:cNvPr>
          <p:cNvCxnSpPr>
            <a:cxnSpLocks/>
            <a:stCxn id="24" idx="3"/>
            <a:endCxn id="30" idx="1"/>
          </p:cNvCxnSpPr>
          <p:nvPr/>
        </p:nvCxnSpPr>
        <p:spPr>
          <a:xfrm>
            <a:off x="3234043" y="4193333"/>
            <a:ext cx="498276" cy="1212885"/>
          </a:xfrm>
          <a:prstGeom prst="bentConnector3">
            <a:avLst>
              <a:gd name="adj1" fmla="val 50000"/>
            </a:avLst>
          </a:prstGeom>
          <a:ln w="63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92DE387-656C-499E-BA9A-41299BBA7AD2}"/>
              </a:ext>
            </a:extLst>
          </p:cNvPr>
          <p:cNvCxnSpPr>
            <a:cxnSpLocks/>
            <a:stCxn id="30" idx="3"/>
            <a:endCxn id="33" idx="1"/>
          </p:cNvCxnSpPr>
          <p:nvPr/>
        </p:nvCxnSpPr>
        <p:spPr>
          <a:xfrm flipV="1">
            <a:off x="6252319" y="4835205"/>
            <a:ext cx="821183" cy="571013"/>
          </a:xfrm>
          <a:prstGeom prst="bentConnector3">
            <a:avLst>
              <a:gd name="adj1" fmla="val 50000"/>
            </a:avLst>
          </a:prstGeom>
          <a:ln w="63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03E510F0-8A1C-44A0-BF5E-7E64AF9BC399}"/>
              </a:ext>
            </a:extLst>
          </p:cNvPr>
          <p:cNvCxnSpPr>
            <a:cxnSpLocks/>
            <a:stCxn id="30" idx="3"/>
            <a:endCxn id="34" idx="1"/>
          </p:cNvCxnSpPr>
          <p:nvPr/>
        </p:nvCxnSpPr>
        <p:spPr>
          <a:xfrm>
            <a:off x="6252319" y="5406218"/>
            <a:ext cx="821183" cy="520582"/>
          </a:xfrm>
          <a:prstGeom prst="bentConnector3">
            <a:avLst>
              <a:gd name="adj1" fmla="val 50000"/>
            </a:avLst>
          </a:prstGeom>
          <a:ln w="63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E15067D-1444-4783-89BF-EDC6D5390F71}"/>
              </a:ext>
            </a:extLst>
          </p:cNvPr>
          <p:cNvSpPr/>
          <p:nvPr/>
        </p:nvSpPr>
        <p:spPr>
          <a:xfrm>
            <a:off x="9829799" y="4454460"/>
            <a:ext cx="1687737" cy="690630"/>
          </a:xfrm>
          <a:prstGeom prst="rect">
            <a:avLst/>
          </a:prstGeom>
          <a:noFill/>
          <a:ln>
            <a:noFill/>
          </a:ln>
        </p:spPr>
        <p:txBody>
          <a:bodyPr wrap="square" lIns="0" tIns="0" rIns="0" bIns="0" anchor="ctr">
            <a:normAutofit/>
          </a:bodyPr>
          <a:lstStyle/>
          <a:p>
            <a:pPr marL="111125"/>
            <a:r>
              <a:rPr lang="en-US" i="1" dirty="0">
                <a:solidFill>
                  <a:schemeClr val="accent2"/>
                </a:solidFill>
                <a:latin typeface="Arial" panose="020B0604020202020204" pitchFamily="34" charset="0"/>
                <a:cs typeface="Arial" panose="020B0604020202020204" pitchFamily="34" charset="0"/>
              </a:rPr>
              <a:t>NEW method to discuss</a:t>
            </a:r>
            <a:endParaRPr lang="en-US" b="1" i="1" dirty="0">
              <a:solidFill>
                <a:schemeClr val="accent2"/>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D4965420-13A8-4731-9B0C-A4595F3DDD58}"/>
              </a:ext>
            </a:extLst>
          </p:cNvPr>
          <p:cNvSpPr/>
          <p:nvPr/>
        </p:nvSpPr>
        <p:spPr>
          <a:xfrm>
            <a:off x="10093215" y="2795005"/>
            <a:ext cx="1689538" cy="523220"/>
          </a:xfrm>
          <a:prstGeom prst="rect">
            <a:avLst/>
          </a:prstGeom>
        </p:spPr>
        <p:txBody>
          <a:bodyPr wrap="square">
            <a:spAutoFit/>
          </a:bodyPr>
          <a:lstStyle/>
          <a:p>
            <a:r>
              <a:rPr lang="en-US" sz="1400" i="1" dirty="0">
                <a:solidFill>
                  <a:schemeClr val="tx1">
                    <a:lumMod val="50000"/>
                    <a:lumOff val="50000"/>
                  </a:schemeClr>
                </a:solidFill>
                <a:latin typeface="Arial" panose="020B0604020202020204" pitchFamily="34" charset="0"/>
                <a:cs typeface="Arial" panose="020B0604020202020204" pitchFamily="34" charset="0"/>
              </a:rPr>
              <a:t>Existing methodologies</a:t>
            </a:r>
          </a:p>
        </p:txBody>
      </p:sp>
      <p:sp>
        <p:nvSpPr>
          <p:cNvPr id="43" name="Right Bracket 42">
            <a:extLst>
              <a:ext uri="{FF2B5EF4-FFF2-40B4-BE49-F238E27FC236}">
                <a16:creationId xmlns:a16="http://schemas.microsoft.com/office/drawing/2014/main" id="{02999687-F1A4-44F1-91BA-8FA3B9298B4B}"/>
              </a:ext>
            </a:extLst>
          </p:cNvPr>
          <p:cNvSpPr/>
          <p:nvPr/>
        </p:nvSpPr>
        <p:spPr>
          <a:xfrm>
            <a:off x="9898661" y="2057819"/>
            <a:ext cx="150306" cy="2019370"/>
          </a:xfrm>
          <a:prstGeom prst="rightBracket">
            <a:avLst>
              <a:gd name="adj" fmla="val 76777"/>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8616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8946-60E1-4976-B38C-38C184CE2123}"/>
              </a:ext>
            </a:extLst>
          </p:cNvPr>
          <p:cNvSpPr>
            <a:spLocks noGrp="1"/>
          </p:cNvSpPr>
          <p:nvPr>
            <p:ph type="title"/>
          </p:nvPr>
        </p:nvSpPr>
        <p:spPr/>
        <p:txBody>
          <a:bodyPr/>
          <a:lstStyle/>
          <a:p>
            <a:r>
              <a:rPr lang="en-US" dirty="0"/>
              <a:t>Cost-to-GDP concept</a:t>
            </a:r>
          </a:p>
        </p:txBody>
      </p:sp>
      <p:sp>
        <p:nvSpPr>
          <p:cNvPr id="3" name="Text Placeholder 2">
            <a:extLst>
              <a:ext uri="{FF2B5EF4-FFF2-40B4-BE49-F238E27FC236}">
                <a16:creationId xmlns:a16="http://schemas.microsoft.com/office/drawing/2014/main" id="{0B83E2AB-57C5-4158-8AE5-D36F0A26B14B}"/>
              </a:ext>
            </a:extLst>
          </p:cNvPr>
          <p:cNvSpPr>
            <a:spLocks noGrp="1"/>
          </p:cNvSpPr>
          <p:nvPr>
            <p:ph type="body" idx="1"/>
          </p:nvPr>
        </p:nvSpPr>
        <p:spPr/>
        <p:txBody>
          <a:bodyPr/>
          <a:lstStyle/>
          <a:p>
            <a:r>
              <a:rPr lang="en-US" dirty="0"/>
              <a:t>Part 2</a:t>
            </a:r>
          </a:p>
        </p:txBody>
      </p:sp>
    </p:spTree>
    <p:extLst>
      <p:ext uri="{BB962C8B-B14F-4D97-AF65-F5344CB8AC3E}">
        <p14:creationId xmlns:p14="http://schemas.microsoft.com/office/powerpoint/2010/main" val="266357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A8795066-DEC5-4077-B27C-24E77996B9B8}"/>
              </a:ext>
            </a:extLst>
          </p:cNvPr>
          <p:cNvSpPr/>
          <p:nvPr/>
        </p:nvSpPr>
        <p:spPr>
          <a:xfrm>
            <a:off x="4800600" y="1570321"/>
            <a:ext cx="6842779"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Real LCOE approach</a:t>
            </a:r>
          </a:p>
        </p:txBody>
      </p:sp>
      <p:sp>
        <p:nvSpPr>
          <p:cNvPr id="2" name="Title 1">
            <a:extLst>
              <a:ext uri="{FF2B5EF4-FFF2-40B4-BE49-F238E27FC236}">
                <a16:creationId xmlns:a16="http://schemas.microsoft.com/office/drawing/2014/main" id="{84E72CA3-B75B-4420-9CB3-99413C4C79BE}"/>
              </a:ext>
            </a:extLst>
          </p:cNvPr>
          <p:cNvSpPr txBox="1">
            <a:spLocks/>
          </p:cNvSpPr>
          <p:nvPr/>
        </p:nvSpPr>
        <p:spPr>
          <a:xfrm>
            <a:off x="441960" y="6897"/>
            <a:ext cx="10193383"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Cost to GDP (Real LCOE) based comparison of generation sources</a:t>
            </a:r>
            <a:endParaRPr lang="en-GB" sz="2400"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5E1D980-156D-4EF0-958F-59F02E7E1A10}"/>
              </a:ext>
            </a:extLst>
          </p:cNvPr>
          <p:cNvSpPr txBox="1"/>
          <p:nvPr/>
        </p:nvSpPr>
        <p:spPr>
          <a:xfrm>
            <a:off x="550863" y="6366765"/>
            <a:ext cx="2976881"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IEA, IAEA, NEA, NREL, Lazard, Kept analysis</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0487CB4-48E3-4B43-9CFF-E213DA80AE6E}"/>
              </a:ext>
            </a:extLst>
          </p:cNvPr>
          <p:cNvSpPr/>
          <p:nvPr/>
        </p:nvSpPr>
        <p:spPr>
          <a:xfrm>
            <a:off x="550863" y="1568903"/>
            <a:ext cx="3605015" cy="4644853"/>
          </a:xfrm>
          <a:prstGeom prst="roundRect">
            <a:avLst>
              <a:gd name="adj" fmla="val 5337"/>
            </a:avLst>
          </a:prstGeom>
          <a:solidFill>
            <a:schemeClr val="bg1">
              <a:lumMod val="9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b="1" dirty="0">
                <a:solidFill>
                  <a:schemeClr val="accent2"/>
                </a:solidFill>
                <a:latin typeface="Arial" panose="020B0604020202020204" pitchFamily="34" charset="0"/>
                <a:cs typeface="Arial" panose="020B0604020202020204" pitchFamily="34" charset="0"/>
              </a:rPr>
              <a:t>Cost-to-GDP Concept</a:t>
            </a:r>
          </a:p>
          <a:p>
            <a:endParaRPr lang="en-US" sz="2400" b="1" dirty="0">
              <a:solidFill>
                <a:schemeClr val="tx1"/>
              </a:solidFill>
            </a:endParaRPr>
          </a:p>
          <a:p>
            <a:endParaRPr lang="en-US" sz="2400" b="1" dirty="0">
              <a:solidFill>
                <a:schemeClr val="tx1"/>
              </a:solidFill>
            </a:endParaRPr>
          </a:p>
          <a:p>
            <a:endParaRPr lang="en-US" sz="2400" b="1" dirty="0">
              <a:solidFill>
                <a:schemeClr val="tx1"/>
              </a:solidFill>
            </a:endParaRPr>
          </a:p>
        </p:txBody>
      </p:sp>
      <p:sp>
        <p:nvSpPr>
          <p:cNvPr id="40" name="Rectangle: Rounded Corners 39">
            <a:extLst>
              <a:ext uri="{FF2B5EF4-FFF2-40B4-BE49-F238E27FC236}">
                <a16:creationId xmlns:a16="http://schemas.microsoft.com/office/drawing/2014/main" id="{DAF1ECE0-C378-49A9-8D82-8B414EB6A616}"/>
              </a:ext>
            </a:extLst>
          </p:cNvPr>
          <p:cNvSpPr/>
          <p:nvPr/>
        </p:nvSpPr>
        <p:spPr>
          <a:xfrm>
            <a:off x="775575" y="2481759"/>
            <a:ext cx="3106365" cy="682268"/>
          </a:xfrm>
          <a:prstGeom prst="roundRect">
            <a:avLst>
              <a:gd name="adj" fmla="val 5000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Least cost generation planning</a:t>
            </a:r>
          </a:p>
        </p:txBody>
      </p:sp>
      <p:sp>
        <p:nvSpPr>
          <p:cNvPr id="41" name="Rectangle: Rounded Corners 40">
            <a:extLst>
              <a:ext uri="{FF2B5EF4-FFF2-40B4-BE49-F238E27FC236}">
                <a16:creationId xmlns:a16="http://schemas.microsoft.com/office/drawing/2014/main" id="{357E7617-9B3B-4B80-8BDF-26E9A41DB46D}"/>
              </a:ext>
            </a:extLst>
          </p:cNvPr>
          <p:cNvSpPr/>
          <p:nvPr/>
        </p:nvSpPr>
        <p:spPr>
          <a:xfrm>
            <a:off x="775575" y="3808825"/>
            <a:ext cx="3106365" cy="682268"/>
          </a:xfrm>
          <a:prstGeom prst="roundRect">
            <a:avLst>
              <a:gd name="adj" fmla="val 5000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Economic and GDP planning</a:t>
            </a:r>
          </a:p>
        </p:txBody>
      </p:sp>
      <p:sp>
        <p:nvSpPr>
          <p:cNvPr id="42" name="Multiplication Sign 41">
            <a:extLst>
              <a:ext uri="{FF2B5EF4-FFF2-40B4-BE49-F238E27FC236}">
                <a16:creationId xmlns:a16="http://schemas.microsoft.com/office/drawing/2014/main" id="{ACFA19C2-130A-4588-A797-27897066DC56}"/>
              </a:ext>
            </a:extLst>
          </p:cNvPr>
          <p:cNvSpPr/>
          <p:nvPr/>
        </p:nvSpPr>
        <p:spPr>
          <a:xfrm rot="2652621">
            <a:off x="2139425" y="3297094"/>
            <a:ext cx="378664" cy="378664"/>
          </a:xfrm>
          <a:prstGeom prst="mathMultipl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Rounded Corners 46">
            <a:extLst>
              <a:ext uri="{FF2B5EF4-FFF2-40B4-BE49-F238E27FC236}">
                <a16:creationId xmlns:a16="http://schemas.microsoft.com/office/drawing/2014/main" id="{9612C717-624D-4520-B0EA-3465C34A95B0}"/>
              </a:ext>
            </a:extLst>
          </p:cNvPr>
          <p:cNvSpPr/>
          <p:nvPr/>
        </p:nvSpPr>
        <p:spPr>
          <a:xfrm>
            <a:off x="702332" y="5085489"/>
            <a:ext cx="3252850" cy="637776"/>
          </a:xfrm>
          <a:prstGeom prst="roundRect">
            <a:avLst>
              <a:gd name="adj" fmla="val 50000"/>
            </a:avLst>
          </a:prstGeom>
          <a:gradFill>
            <a:gsLst>
              <a:gs pos="0">
                <a:schemeClr val="accent4">
                  <a:lumMod val="20000"/>
                  <a:lumOff val="80000"/>
                </a:schemeClr>
              </a:gs>
              <a:gs pos="54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Least cost to GDP concept</a:t>
            </a:r>
          </a:p>
        </p:txBody>
      </p:sp>
      <p:sp>
        <p:nvSpPr>
          <p:cNvPr id="48" name="Equals 47">
            <a:extLst>
              <a:ext uri="{FF2B5EF4-FFF2-40B4-BE49-F238E27FC236}">
                <a16:creationId xmlns:a16="http://schemas.microsoft.com/office/drawing/2014/main" id="{EE1A44FC-02C1-4D69-97EC-CE60B9507C4A}"/>
              </a:ext>
            </a:extLst>
          </p:cNvPr>
          <p:cNvSpPr/>
          <p:nvPr/>
        </p:nvSpPr>
        <p:spPr>
          <a:xfrm>
            <a:off x="2148651" y="4624160"/>
            <a:ext cx="360212" cy="328261"/>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pic>
        <p:nvPicPr>
          <p:cNvPr id="6" name="Picture 5">
            <a:extLst>
              <a:ext uri="{FF2B5EF4-FFF2-40B4-BE49-F238E27FC236}">
                <a16:creationId xmlns:a16="http://schemas.microsoft.com/office/drawing/2014/main" id="{8E869F4E-6D09-4D03-A74E-6F652CD91CE3}"/>
              </a:ext>
            </a:extLst>
          </p:cNvPr>
          <p:cNvPicPr>
            <a:picLocks noChangeAspect="1"/>
          </p:cNvPicPr>
          <p:nvPr/>
        </p:nvPicPr>
        <p:blipFill>
          <a:blip r:embed="rId2"/>
          <a:stretch>
            <a:fillRect/>
          </a:stretch>
        </p:blipFill>
        <p:spPr>
          <a:xfrm>
            <a:off x="4464689" y="1072648"/>
            <a:ext cx="7285351" cy="5334462"/>
          </a:xfrm>
          <a:prstGeom prst="rect">
            <a:avLst/>
          </a:prstGeom>
        </p:spPr>
      </p:pic>
    </p:spTree>
    <p:extLst>
      <p:ext uri="{BB962C8B-B14F-4D97-AF65-F5344CB8AC3E}">
        <p14:creationId xmlns:p14="http://schemas.microsoft.com/office/powerpoint/2010/main" val="135381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193383"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Cost to GDP – new concept of energy planning</a:t>
            </a:r>
            <a:endParaRPr lang="en-GB" sz="2400" b="1" i="0" dirty="0">
              <a:solidFill>
                <a:schemeClr val="bg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CCD6DB61-2B43-437A-A003-77476683417D}"/>
              </a:ext>
            </a:extLst>
          </p:cNvPr>
          <p:cNvSpPr/>
          <p:nvPr/>
        </p:nvSpPr>
        <p:spPr>
          <a:xfrm>
            <a:off x="550862" y="1570321"/>
            <a:ext cx="11090275"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Existing and proposed integrated energy planning concepts</a:t>
            </a:r>
          </a:p>
        </p:txBody>
      </p:sp>
      <p:sp>
        <p:nvSpPr>
          <p:cNvPr id="26" name="TextBox 25">
            <a:extLst>
              <a:ext uri="{FF2B5EF4-FFF2-40B4-BE49-F238E27FC236}">
                <a16:creationId xmlns:a16="http://schemas.microsoft.com/office/drawing/2014/main" id="{BA9140A7-2F0D-4BF0-A69F-01BDDAD4AC4C}"/>
              </a:ext>
            </a:extLst>
          </p:cNvPr>
          <p:cNvSpPr txBox="1"/>
          <p:nvPr/>
        </p:nvSpPr>
        <p:spPr>
          <a:xfrm>
            <a:off x="550862" y="6369285"/>
            <a:ext cx="2976881"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Kept analysis</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AB98E14-7B64-430C-A4AA-FFF22DE35E89}"/>
              </a:ext>
            </a:extLst>
          </p:cNvPr>
          <p:cNvGrpSpPr/>
          <p:nvPr/>
        </p:nvGrpSpPr>
        <p:grpSpPr>
          <a:xfrm>
            <a:off x="1160563" y="2080211"/>
            <a:ext cx="9870873" cy="4103184"/>
            <a:chOff x="1554881" y="2266101"/>
            <a:chExt cx="9082239" cy="3775360"/>
          </a:xfrm>
        </p:grpSpPr>
        <p:sp>
          <p:nvSpPr>
            <p:cNvPr id="24" name="Rectangle: Rounded Corners 3">
              <a:extLst>
                <a:ext uri="{FF2B5EF4-FFF2-40B4-BE49-F238E27FC236}">
                  <a16:creationId xmlns:a16="http://schemas.microsoft.com/office/drawing/2014/main" id="{7A8B6F32-F629-49EE-BD21-D15A3EB5BCE5}"/>
                </a:ext>
              </a:extLst>
            </p:cNvPr>
            <p:cNvSpPr/>
            <p:nvPr/>
          </p:nvSpPr>
          <p:spPr>
            <a:xfrm>
              <a:off x="1554881" y="2266101"/>
              <a:ext cx="9082239" cy="3775360"/>
            </a:xfrm>
            <a:prstGeom prst="roundRect">
              <a:avLst>
                <a:gd name="adj" fmla="val 7193"/>
              </a:avLst>
            </a:prstGeom>
            <a:solidFill>
              <a:schemeClr val="bg1">
                <a:lumMod val="9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p:txBody>
        </p:sp>
        <p:sp>
          <p:nvSpPr>
            <p:cNvPr id="25" name="Rectangle: Rounded Corners 40">
              <a:extLst>
                <a:ext uri="{FF2B5EF4-FFF2-40B4-BE49-F238E27FC236}">
                  <a16:creationId xmlns:a16="http://schemas.microsoft.com/office/drawing/2014/main" id="{088680C0-EE56-4C4F-952A-E2170DD6240B}"/>
                </a:ext>
              </a:extLst>
            </p:cNvPr>
            <p:cNvSpPr/>
            <p:nvPr/>
          </p:nvSpPr>
          <p:spPr>
            <a:xfrm>
              <a:off x="1780086" y="2483735"/>
              <a:ext cx="2368210" cy="671903"/>
            </a:xfrm>
            <a:prstGeom prst="roundRect">
              <a:avLst>
                <a:gd name="adj" fmla="val 5000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Least cost generation planning</a:t>
              </a:r>
            </a:p>
          </p:txBody>
        </p:sp>
        <p:sp>
          <p:nvSpPr>
            <p:cNvPr id="30" name="Rectangle: Rounded Corners 40">
              <a:extLst>
                <a:ext uri="{FF2B5EF4-FFF2-40B4-BE49-F238E27FC236}">
                  <a16:creationId xmlns:a16="http://schemas.microsoft.com/office/drawing/2014/main" id="{FF8252EE-6E32-406D-866C-827688B2DAE7}"/>
                </a:ext>
              </a:extLst>
            </p:cNvPr>
            <p:cNvSpPr/>
            <p:nvPr/>
          </p:nvSpPr>
          <p:spPr>
            <a:xfrm>
              <a:off x="4912349" y="2477401"/>
              <a:ext cx="2368210" cy="684570"/>
            </a:xfrm>
            <a:prstGeom prst="roundRect">
              <a:avLst>
                <a:gd name="adj" fmla="val 5000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Economic and GDP planning</a:t>
              </a:r>
            </a:p>
          </p:txBody>
        </p:sp>
        <p:sp>
          <p:nvSpPr>
            <p:cNvPr id="31" name="Rectangle: Rounded Corners 40">
              <a:extLst>
                <a:ext uri="{FF2B5EF4-FFF2-40B4-BE49-F238E27FC236}">
                  <a16:creationId xmlns:a16="http://schemas.microsoft.com/office/drawing/2014/main" id="{E283825A-ED38-4E48-B1DB-CCD97E331685}"/>
                </a:ext>
              </a:extLst>
            </p:cNvPr>
            <p:cNvSpPr/>
            <p:nvPr/>
          </p:nvSpPr>
          <p:spPr>
            <a:xfrm>
              <a:off x="8120111" y="2444975"/>
              <a:ext cx="2251599" cy="749422"/>
            </a:xfrm>
            <a:prstGeom prst="roundRect">
              <a:avLst>
                <a:gd name="adj" fmla="val 5000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Least cost to GDP energy planning</a:t>
              </a:r>
            </a:p>
          </p:txBody>
        </p:sp>
        <p:sp>
          <p:nvSpPr>
            <p:cNvPr id="32" name="Multiplication Sign 42">
              <a:extLst>
                <a:ext uri="{FF2B5EF4-FFF2-40B4-BE49-F238E27FC236}">
                  <a16:creationId xmlns:a16="http://schemas.microsoft.com/office/drawing/2014/main" id="{5A14EA93-88AA-4BB2-80EA-E5C95BEE3D60}"/>
                </a:ext>
              </a:extLst>
            </p:cNvPr>
            <p:cNvSpPr>
              <a:spLocks noChangeAspect="1"/>
            </p:cNvSpPr>
            <p:nvPr/>
          </p:nvSpPr>
          <p:spPr>
            <a:xfrm rot="2652621">
              <a:off x="4346382" y="2646889"/>
              <a:ext cx="367881" cy="345595"/>
            </a:xfrm>
            <a:prstGeom prst="mathMultipl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rial" panose="020B0604020202020204" pitchFamily="34" charset="0"/>
                <a:cs typeface="Arial" panose="020B0604020202020204" pitchFamily="34" charset="0"/>
              </a:endParaRPr>
            </a:p>
          </p:txBody>
        </p:sp>
        <p:sp>
          <p:nvSpPr>
            <p:cNvPr id="33" name="Equals 48">
              <a:extLst>
                <a:ext uri="{FF2B5EF4-FFF2-40B4-BE49-F238E27FC236}">
                  <a16:creationId xmlns:a16="http://schemas.microsoft.com/office/drawing/2014/main" id="{09C559BA-9A74-4C65-B370-29FE123F24AC}"/>
                </a:ext>
              </a:extLst>
            </p:cNvPr>
            <p:cNvSpPr/>
            <p:nvPr/>
          </p:nvSpPr>
          <p:spPr>
            <a:xfrm>
              <a:off x="7478645" y="2671360"/>
              <a:ext cx="443380" cy="296652"/>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0C8EF17-496C-4579-9BB6-6EDE2C7E6123}"/>
                </a:ext>
              </a:extLst>
            </p:cNvPr>
            <p:cNvSpPr txBox="1"/>
            <p:nvPr/>
          </p:nvSpPr>
          <p:spPr>
            <a:xfrm>
              <a:off x="1780086" y="3717528"/>
              <a:ext cx="2251599" cy="1005313"/>
            </a:xfrm>
            <a:prstGeom prst="rect">
              <a:avLst/>
            </a:prstGeom>
            <a:noFill/>
          </p:spPr>
          <p:txBody>
            <a:bodyPr wrap="square" lIns="0" rIns="0" rtlCol="0">
              <a:spAutoFit/>
            </a:bodyPr>
            <a:lstStyle/>
            <a:p>
              <a:pPr marL="171450" indent="-17145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CAPEX and OPEX to generate electricity (by generation type)</a:t>
              </a:r>
            </a:p>
            <a:p>
              <a:pPr marL="171450" indent="-17145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Generation by plants over their life cycle</a:t>
              </a:r>
            </a:p>
            <a:p>
              <a:pPr marL="171450" indent="-17145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Integration costs (</a:t>
              </a:r>
              <a:r>
                <a:rPr lang="en-US" sz="1200" dirty="0" err="1">
                  <a:latin typeface="Arial" panose="020B0604020202020204" pitchFamily="34" charset="0"/>
                  <a:cs typeface="Arial" panose="020B0604020202020204" pitchFamily="34" charset="0"/>
                </a:rPr>
                <a:t>SystemLCOE</a:t>
              </a:r>
              <a:r>
                <a:rPr lang="en-US" sz="1200" dirty="0">
                  <a:latin typeface="Arial" panose="020B0604020202020204" pitchFamily="34" charset="0"/>
                  <a:cs typeface="Arial" panose="020B0604020202020204" pitchFamily="34" charset="0"/>
                </a:rPr>
                <a:t>)</a:t>
              </a:r>
            </a:p>
          </p:txBody>
        </p:sp>
        <p:sp>
          <p:nvSpPr>
            <p:cNvPr id="35" name="Прямоугольник 2">
              <a:extLst>
                <a:ext uri="{FF2B5EF4-FFF2-40B4-BE49-F238E27FC236}">
                  <a16:creationId xmlns:a16="http://schemas.microsoft.com/office/drawing/2014/main" id="{9730DC3D-D7C1-4229-A2C1-10D0D1F0CE79}"/>
                </a:ext>
              </a:extLst>
            </p:cNvPr>
            <p:cNvSpPr/>
            <p:nvPr/>
          </p:nvSpPr>
          <p:spPr>
            <a:xfrm>
              <a:off x="1780086" y="3400181"/>
              <a:ext cx="1973753" cy="311505"/>
            </a:xfrm>
            <a:prstGeom prst="rect">
              <a:avLst/>
            </a:prstGeom>
          </p:spPr>
          <p:txBody>
            <a:bodyPr wrap="none">
              <a:spAutoFit/>
            </a:bodyPr>
            <a:lstStyle/>
            <a:p>
              <a:r>
                <a:rPr lang="en-US" sz="1600" b="1" dirty="0" err="1">
                  <a:latin typeface="Arial" panose="020B0604020202020204" pitchFamily="34" charset="0"/>
                  <a:cs typeface="Arial" panose="020B0604020202020204" pitchFamily="34" charset="0"/>
                </a:rPr>
                <a:t>SystemLCOE</a:t>
              </a:r>
              <a:r>
                <a:rPr lang="en-US" sz="1600" b="1" dirty="0">
                  <a:latin typeface="Arial" panose="020B0604020202020204" pitchFamily="34" charset="0"/>
                  <a:cs typeface="Arial" panose="020B0604020202020204" pitchFamily="34" charset="0"/>
                </a:rPr>
                <a:t> model</a:t>
              </a:r>
            </a:p>
          </p:txBody>
        </p:sp>
        <p:sp>
          <p:nvSpPr>
            <p:cNvPr id="36" name="Прямоугольник 75">
              <a:extLst>
                <a:ext uri="{FF2B5EF4-FFF2-40B4-BE49-F238E27FC236}">
                  <a16:creationId xmlns:a16="http://schemas.microsoft.com/office/drawing/2014/main" id="{5698E5B6-25DE-4FA5-B6CB-C1BF2ACD949C}"/>
                </a:ext>
              </a:extLst>
            </p:cNvPr>
            <p:cNvSpPr/>
            <p:nvPr/>
          </p:nvSpPr>
          <p:spPr>
            <a:xfrm>
              <a:off x="4912349" y="3400181"/>
              <a:ext cx="1891157" cy="311505"/>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Input-output model</a:t>
              </a:r>
            </a:p>
          </p:txBody>
        </p:sp>
        <p:sp>
          <p:nvSpPr>
            <p:cNvPr id="37" name="Прямоугольник 77">
              <a:extLst>
                <a:ext uri="{FF2B5EF4-FFF2-40B4-BE49-F238E27FC236}">
                  <a16:creationId xmlns:a16="http://schemas.microsoft.com/office/drawing/2014/main" id="{0E5D2EDE-9BE8-4E3D-BA75-71802C130B22}"/>
                </a:ext>
              </a:extLst>
            </p:cNvPr>
            <p:cNvSpPr/>
            <p:nvPr/>
          </p:nvSpPr>
          <p:spPr>
            <a:xfrm>
              <a:off x="8120111" y="3400181"/>
              <a:ext cx="1908384" cy="311505"/>
            </a:xfrm>
            <a:prstGeom prst="rect">
              <a:avLst/>
            </a:prstGeom>
          </p:spPr>
          <p:txBody>
            <a:bodyPr wrap="none">
              <a:spAutoFit/>
            </a:bodyPr>
            <a:lstStyle/>
            <a:p>
              <a:r>
                <a:rPr lang="en-US" sz="1600" b="1">
                  <a:latin typeface="Arial" panose="020B0604020202020204" pitchFamily="34" charset="0"/>
                  <a:cs typeface="Arial" panose="020B0604020202020204" pitchFamily="34" charset="0"/>
                </a:rPr>
                <a:t>Cost-to-GDP model</a:t>
              </a:r>
            </a:p>
          </p:txBody>
        </p:sp>
        <p:cxnSp>
          <p:nvCxnSpPr>
            <p:cNvPr id="38" name="Straight Connector 46">
              <a:extLst>
                <a:ext uri="{FF2B5EF4-FFF2-40B4-BE49-F238E27FC236}">
                  <a16:creationId xmlns:a16="http://schemas.microsoft.com/office/drawing/2014/main" id="{9BAE9F70-01A3-46FB-ACC8-8BD5FA46B040}"/>
                </a:ext>
              </a:extLst>
            </p:cNvPr>
            <p:cNvCxnSpPr>
              <a:cxnSpLocks/>
            </p:cNvCxnSpPr>
            <p:nvPr/>
          </p:nvCxnSpPr>
          <p:spPr>
            <a:xfrm>
              <a:off x="1780086" y="4932278"/>
              <a:ext cx="2316288" cy="0"/>
            </a:xfrm>
            <a:prstGeom prst="line">
              <a:avLst/>
            </a:prstGeom>
            <a:gradFill flip="none" rotWithShape="1">
              <a:gsLst>
                <a:gs pos="0">
                  <a:schemeClr val="accent4">
                    <a:lumMod val="20000"/>
                    <a:lumOff val="80000"/>
                  </a:schemeClr>
                </a:gs>
                <a:gs pos="69000">
                  <a:schemeClr val="bg2"/>
                </a:gs>
                <a:gs pos="100000">
                  <a:srgbClr val="E6E4FC"/>
                </a:gs>
              </a:gsLst>
              <a:path path="circle">
                <a:fillToRect l="100000" t="100000"/>
              </a:path>
              <a:tileRect r="-100000" b="-100000"/>
            </a:gradFill>
            <a:ln w="285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36FFC121-6FA6-40E8-BC01-2E21C031F346}"/>
                </a:ext>
              </a:extLst>
            </p:cNvPr>
            <p:cNvSpPr txBox="1"/>
            <p:nvPr/>
          </p:nvSpPr>
          <p:spPr>
            <a:xfrm>
              <a:off x="4912350" y="3717528"/>
              <a:ext cx="2368210" cy="870799"/>
            </a:xfrm>
            <a:prstGeom prst="rect">
              <a:avLst/>
            </a:prstGeom>
            <a:noFill/>
          </p:spPr>
          <p:txBody>
            <a:bodyPr wrap="square" lIns="0" rIns="0" rtlCol="0">
              <a:spAutoFit/>
            </a:bodyPr>
            <a:lstStyle/>
            <a:p>
              <a:pPr marL="171450" indent="-17145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Investment in the economy</a:t>
              </a:r>
            </a:p>
            <a:p>
              <a:pPr marL="171450" indent="-17145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Government expenditures</a:t>
              </a:r>
            </a:p>
            <a:p>
              <a:pPr marL="171450" indent="-17145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End use</a:t>
              </a:r>
            </a:p>
            <a:p>
              <a:pPr marL="171450" indent="-17145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Net export (export-import)</a:t>
              </a:r>
            </a:p>
          </p:txBody>
        </p:sp>
        <p:cxnSp>
          <p:nvCxnSpPr>
            <p:cNvPr id="40" name="Straight Connector 46">
              <a:extLst>
                <a:ext uri="{FF2B5EF4-FFF2-40B4-BE49-F238E27FC236}">
                  <a16:creationId xmlns:a16="http://schemas.microsoft.com/office/drawing/2014/main" id="{F060F52B-83F6-4003-BD62-E9CAC6654713}"/>
                </a:ext>
              </a:extLst>
            </p:cNvPr>
            <p:cNvCxnSpPr>
              <a:cxnSpLocks/>
            </p:cNvCxnSpPr>
            <p:nvPr/>
          </p:nvCxnSpPr>
          <p:spPr>
            <a:xfrm>
              <a:off x="4912349" y="4932278"/>
              <a:ext cx="2316288" cy="0"/>
            </a:xfrm>
            <a:prstGeom prst="line">
              <a:avLst/>
            </a:prstGeom>
            <a:gradFill flip="none" rotWithShape="1">
              <a:gsLst>
                <a:gs pos="0">
                  <a:schemeClr val="accent4">
                    <a:lumMod val="20000"/>
                    <a:lumOff val="80000"/>
                  </a:schemeClr>
                </a:gs>
                <a:gs pos="69000">
                  <a:schemeClr val="bg2"/>
                </a:gs>
                <a:gs pos="100000">
                  <a:srgbClr val="E6E4FC"/>
                </a:gs>
              </a:gsLst>
              <a:path path="circle">
                <a:fillToRect l="100000" t="100000"/>
              </a:path>
              <a:tileRect r="-100000" b="-100000"/>
            </a:gradFill>
            <a:ln w="285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41" name="TextBox 40">
              <a:extLst>
                <a:ext uri="{FF2B5EF4-FFF2-40B4-BE49-F238E27FC236}">
                  <a16:creationId xmlns:a16="http://schemas.microsoft.com/office/drawing/2014/main" id="{6E24FE09-FE20-42BE-8D7F-D6F276C4367D}"/>
                </a:ext>
              </a:extLst>
            </p:cNvPr>
            <p:cNvSpPr txBox="1"/>
            <p:nvPr/>
          </p:nvSpPr>
          <p:spPr>
            <a:xfrm>
              <a:off x="8120111" y="3717528"/>
              <a:ext cx="2251599" cy="969915"/>
            </a:xfrm>
            <a:prstGeom prst="rect">
              <a:avLst/>
            </a:prstGeom>
            <a:noFill/>
          </p:spPr>
          <p:txBody>
            <a:bodyPr wrap="square" lIns="0" rIns="0" rtlCol="0">
              <a:spAutoFit/>
            </a:bodyPr>
            <a:lstStyle/>
            <a:p>
              <a:pPr marL="171450" indent="-17145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Levelized cost</a:t>
              </a:r>
            </a:p>
            <a:p>
              <a:pPr marL="171450" indent="-17145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Deduction of the localization share (technology, fuel, personnel, services, cost of financing)</a:t>
              </a:r>
            </a:p>
          </p:txBody>
        </p:sp>
        <p:cxnSp>
          <p:nvCxnSpPr>
            <p:cNvPr id="42" name="Straight Connector 46">
              <a:extLst>
                <a:ext uri="{FF2B5EF4-FFF2-40B4-BE49-F238E27FC236}">
                  <a16:creationId xmlns:a16="http://schemas.microsoft.com/office/drawing/2014/main" id="{63C36942-5E27-434A-9C74-6A619C836483}"/>
                </a:ext>
              </a:extLst>
            </p:cNvPr>
            <p:cNvCxnSpPr>
              <a:cxnSpLocks/>
            </p:cNvCxnSpPr>
            <p:nvPr/>
          </p:nvCxnSpPr>
          <p:spPr>
            <a:xfrm>
              <a:off x="8120111" y="4932278"/>
              <a:ext cx="2316288" cy="0"/>
            </a:xfrm>
            <a:prstGeom prst="line">
              <a:avLst/>
            </a:prstGeom>
            <a:gradFill flip="none" rotWithShape="1">
              <a:gsLst>
                <a:gs pos="0">
                  <a:schemeClr val="accent4">
                    <a:lumMod val="20000"/>
                    <a:lumOff val="80000"/>
                  </a:schemeClr>
                </a:gs>
                <a:gs pos="69000">
                  <a:schemeClr val="bg2"/>
                </a:gs>
                <a:gs pos="100000">
                  <a:srgbClr val="E6E4FC"/>
                </a:gs>
              </a:gsLst>
              <a:path path="circle">
                <a:fillToRect l="100000" t="100000"/>
              </a:path>
              <a:tileRect r="-100000" b="-100000"/>
            </a:gradFill>
            <a:ln w="285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43" name="Rectangle 42">
              <a:extLst>
                <a:ext uri="{FF2B5EF4-FFF2-40B4-BE49-F238E27FC236}">
                  <a16:creationId xmlns:a16="http://schemas.microsoft.com/office/drawing/2014/main" id="{40411FC4-BE66-426B-9A42-1159DF28D4BB}"/>
                </a:ext>
              </a:extLst>
            </p:cNvPr>
            <p:cNvSpPr/>
            <p:nvPr/>
          </p:nvSpPr>
          <p:spPr>
            <a:xfrm>
              <a:off x="1780086" y="5410806"/>
              <a:ext cx="8785390" cy="538054"/>
            </a:xfrm>
            <a:prstGeom prst="rect">
              <a:avLst/>
            </a:prstGeom>
          </p:spPr>
          <p:txBody>
            <a:bodyPr wrap="square" lIns="0">
              <a:spAutoFit/>
            </a:bodyPr>
            <a:lstStyle/>
            <a:p>
              <a:r>
                <a:rPr lang="en-US" sz="1600" b="1" dirty="0">
                  <a:latin typeface="Arial" panose="020B0604020202020204" pitchFamily="34" charset="0"/>
                  <a:cs typeface="Arial" panose="020B0604020202020204" pitchFamily="34" charset="0"/>
                </a:rPr>
                <a:t>New integral electricity cost metric “</a:t>
              </a:r>
              <a:r>
                <a:rPr lang="en-US" sz="1600" b="1" dirty="0" err="1">
                  <a:latin typeface="Arial" panose="020B0604020202020204" pitchFamily="34" charset="0"/>
                  <a:cs typeface="Arial" panose="020B0604020202020204" pitchFamily="34" charset="0"/>
                </a:rPr>
                <a:t>RealLCOE</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cost share of imports within LCOE comprising imported fuel, equipment and services, adversely impacting GDP</a:t>
              </a:r>
            </a:p>
          </p:txBody>
        </p:sp>
        <p:sp>
          <p:nvSpPr>
            <p:cNvPr id="44" name="TextBox 43">
              <a:extLst>
                <a:ext uri="{FF2B5EF4-FFF2-40B4-BE49-F238E27FC236}">
                  <a16:creationId xmlns:a16="http://schemas.microsoft.com/office/drawing/2014/main" id="{59ECEF5D-C47E-4984-81B9-26063F584AAB}"/>
                </a:ext>
              </a:extLst>
            </p:cNvPr>
            <p:cNvSpPr txBox="1"/>
            <p:nvPr/>
          </p:nvSpPr>
          <p:spPr>
            <a:xfrm>
              <a:off x="1780086" y="4939334"/>
              <a:ext cx="2316288" cy="254868"/>
            </a:xfrm>
            <a:prstGeom prst="rect">
              <a:avLst/>
            </a:prstGeom>
            <a:noFill/>
          </p:spPr>
          <p:txBody>
            <a:bodyPr wrap="square" lIns="0" rIns="0" rtlCol="0">
              <a:spAutoFit/>
            </a:bodyPr>
            <a:lstStyle/>
            <a:p>
              <a:pPr>
                <a:spcAft>
                  <a:spcPts val="300"/>
                </a:spcAft>
              </a:pPr>
              <a:r>
                <a:rPr lang="en-US" sz="1200" i="1" dirty="0">
                  <a:latin typeface="Arial" panose="020B0604020202020204" pitchFamily="34" charset="0"/>
                  <a:cs typeface="Arial" panose="020B0604020202020204" pitchFamily="34" charset="0"/>
                </a:rPr>
                <a:t>Levelized cost</a:t>
              </a:r>
            </a:p>
          </p:txBody>
        </p:sp>
        <p:sp>
          <p:nvSpPr>
            <p:cNvPr id="45" name="TextBox 44">
              <a:extLst>
                <a:ext uri="{FF2B5EF4-FFF2-40B4-BE49-F238E27FC236}">
                  <a16:creationId xmlns:a16="http://schemas.microsoft.com/office/drawing/2014/main" id="{0146D134-0258-4DBF-8716-131B2901B638}"/>
                </a:ext>
              </a:extLst>
            </p:cNvPr>
            <p:cNvSpPr txBox="1"/>
            <p:nvPr/>
          </p:nvSpPr>
          <p:spPr>
            <a:xfrm>
              <a:off x="4912349" y="4939334"/>
              <a:ext cx="2316288" cy="254868"/>
            </a:xfrm>
            <a:prstGeom prst="rect">
              <a:avLst/>
            </a:prstGeom>
            <a:noFill/>
          </p:spPr>
          <p:txBody>
            <a:bodyPr wrap="square" lIns="0" rIns="0" rtlCol="0">
              <a:spAutoFit/>
            </a:bodyPr>
            <a:lstStyle/>
            <a:p>
              <a:pPr>
                <a:spcAft>
                  <a:spcPts val="300"/>
                </a:spcAft>
              </a:pPr>
              <a:r>
                <a:rPr lang="en-US" sz="1200" i="1" dirty="0">
                  <a:latin typeface="Arial" panose="020B0604020202020204" pitchFamily="34" charset="0"/>
                  <a:cs typeface="Arial" panose="020B0604020202020204" pitchFamily="34" charset="0"/>
                </a:rPr>
                <a:t>Contribution to GDP</a:t>
              </a:r>
            </a:p>
          </p:txBody>
        </p:sp>
        <p:sp>
          <p:nvSpPr>
            <p:cNvPr id="46" name="TextBox 45">
              <a:extLst>
                <a:ext uri="{FF2B5EF4-FFF2-40B4-BE49-F238E27FC236}">
                  <a16:creationId xmlns:a16="http://schemas.microsoft.com/office/drawing/2014/main" id="{CDBF7CB6-CADE-4727-BC5A-8A2A8B1B8536}"/>
                </a:ext>
              </a:extLst>
            </p:cNvPr>
            <p:cNvSpPr txBox="1"/>
            <p:nvPr/>
          </p:nvSpPr>
          <p:spPr>
            <a:xfrm>
              <a:off x="8120111" y="4939334"/>
              <a:ext cx="2316288" cy="254868"/>
            </a:xfrm>
            <a:prstGeom prst="rect">
              <a:avLst/>
            </a:prstGeom>
            <a:noFill/>
          </p:spPr>
          <p:txBody>
            <a:bodyPr wrap="square" lIns="0" rIns="0" rtlCol="0">
              <a:spAutoFit/>
            </a:bodyPr>
            <a:lstStyle/>
            <a:p>
              <a:pPr>
                <a:spcAft>
                  <a:spcPts val="300"/>
                </a:spcAft>
              </a:pPr>
              <a:r>
                <a:rPr lang="en-US" sz="1200" i="1" dirty="0">
                  <a:latin typeface="Arial" panose="020B0604020202020204" pitchFamily="34" charset="0"/>
                  <a:cs typeface="Arial" panose="020B0604020202020204" pitchFamily="34" charset="0"/>
                </a:rPr>
                <a:t>Cost to GDP (</a:t>
              </a:r>
              <a:r>
                <a:rPr lang="en-US" sz="1200" i="1" dirty="0" err="1">
                  <a:latin typeface="Arial" panose="020B0604020202020204" pitchFamily="34" charset="0"/>
                  <a:cs typeface="Arial" panose="020B0604020202020204" pitchFamily="34" charset="0"/>
                </a:rPr>
                <a:t>RealLCOE</a:t>
              </a:r>
              <a:r>
                <a:rPr lang="en-US" sz="1200" i="1"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64955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D3095CA-5B56-4D79-AB31-5C7DEC7DD76E}"/>
              </a:ext>
            </a:extLst>
          </p:cNvPr>
          <p:cNvPicPr>
            <a:picLocks noChangeAspect="1"/>
          </p:cNvPicPr>
          <p:nvPr/>
        </p:nvPicPr>
        <p:blipFill>
          <a:blip r:embed="rId2"/>
          <a:stretch>
            <a:fillRect/>
          </a:stretch>
        </p:blipFill>
        <p:spPr>
          <a:xfrm>
            <a:off x="573403" y="1557338"/>
            <a:ext cx="3484328" cy="4932362"/>
          </a:xfrm>
          <a:prstGeom prst="rect">
            <a:avLst/>
          </a:prstGeom>
          <a:ln>
            <a:solidFill>
              <a:schemeClr val="accent1"/>
            </a:solidFill>
          </a:ln>
          <a:effectLst/>
        </p:spPr>
      </p:pic>
      <p:sp>
        <p:nvSpPr>
          <p:cNvPr id="6" name="Title 1">
            <a:extLst>
              <a:ext uri="{FF2B5EF4-FFF2-40B4-BE49-F238E27FC236}">
                <a16:creationId xmlns:a16="http://schemas.microsoft.com/office/drawing/2014/main" id="{DCD93F78-95EA-47B4-8081-6477C6C2497C}"/>
              </a:ext>
            </a:extLst>
          </p:cNvPr>
          <p:cNvSpPr txBox="1">
            <a:spLocks/>
          </p:cNvSpPr>
          <p:nvPr/>
        </p:nvSpPr>
        <p:spPr>
          <a:xfrm>
            <a:off x="441961" y="6897"/>
            <a:ext cx="8776468"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New Just: Paths to Affordable Energy Transition in Eastern and Southern Africa - Kept research</a:t>
            </a:r>
            <a:endParaRPr lang="en-GB" sz="2400" b="1" i="0" dirty="0">
              <a:solidFill>
                <a:schemeClr val="bg1"/>
              </a:solidFill>
              <a:latin typeface="Arial" panose="020B0604020202020204" pitchFamily="34" charset="0"/>
              <a:cs typeface="Arial" panose="020B0604020202020204" pitchFamily="34" charset="0"/>
            </a:endParaRPr>
          </a:p>
        </p:txBody>
      </p:sp>
      <p:grpSp>
        <p:nvGrpSpPr>
          <p:cNvPr id="29" name="Группа 8">
            <a:extLst>
              <a:ext uri="{FF2B5EF4-FFF2-40B4-BE49-F238E27FC236}">
                <a16:creationId xmlns:a16="http://schemas.microsoft.com/office/drawing/2014/main" id="{62FA49DB-1047-42B2-BA79-6B59132C8CD4}"/>
              </a:ext>
            </a:extLst>
          </p:cNvPr>
          <p:cNvGrpSpPr/>
          <p:nvPr/>
        </p:nvGrpSpPr>
        <p:grpSpPr>
          <a:xfrm>
            <a:off x="8750175" y="3923393"/>
            <a:ext cx="2566307" cy="2566307"/>
            <a:chOff x="3037110" y="2444681"/>
            <a:chExt cx="2566307" cy="2566307"/>
          </a:xfrm>
        </p:grpSpPr>
        <p:sp>
          <p:nvSpPr>
            <p:cNvPr id="47" name="Прямоугольник: скругленные углы 18">
              <a:extLst>
                <a:ext uri="{FF2B5EF4-FFF2-40B4-BE49-F238E27FC236}">
                  <a16:creationId xmlns:a16="http://schemas.microsoft.com/office/drawing/2014/main" id="{330B6856-DB58-47E9-8F4A-F044AE11F09F}"/>
                </a:ext>
              </a:extLst>
            </p:cNvPr>
            <p:cNvSpPr/>
            <p:nvPr/>
          </p:nvSpPr>
          <p:spPr>
            <a:xfrm>
              <a:off x="3037110" y="2444681"/>
              <a:ext cx="2566307" cy="2566307"/>
            </a:xfrm>
            <a:prstGeom prst="roundRect">
              <a:avLst>
                <a:gd name="adj" fmla="val 6317"/>
              </a:avLst>
            </a:prstGeom>
            <a:solidFill>
              <a:schemeClr val="bg1">
                <a:alpha val="19000"/>
              </a:schemeClr>
            </a:solidFill>
            <a:ln w="6350">
              <a:solidFill>
                <a:schemeClr val="accent2"/>
              </a:solidFill>
            </a:ln>
            <a:effectLst>
              <a:outerShdw blurRad="889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48" name="Рисунок 21">
              <a:extLst>
                <a:ext uri="{FF2B5EF4-FFF2-40B4-BE49-F238E27FC236}">
                  <a16:creationId xmlns:a16="http://schemas.microsoft.com/office/drawing/2014/main" id="{B452ADBA-DFE4-43A6-84E9-F4609B3C1C52}"/>
                </a:ext>
              </a:extLst>
            </p:cNvPr>
            <p:cNvPicPr>
              <a:picLocks noChangeAspect="1"/>
            </p:cNvPicPr>
            <p:nvPr/>
          </p:nvPicPr>
          <p:blipFill>
            <a:blip r:embed="rId3"/>
            <a:stretch>
              <a:fillRect/>
            </a:stretch>
          </p:blipFill>
          <p:spPr>
            <a:xfrm>
              <a:off x="3232126" y="2632695"/>
              <a:ext cx="2176272" cy="2176272"/>
            </a:xfrm>
            <a:prstGeom prst="roundRect">
              <a:avLst>
                <a:gd name="adj" fmla="val 8795"/>
              </a:avLst>
            </a:prstGeom>
            <a:effectLst>
              <a:outerShdw blurRad="63500" sx="102000" sy="102000" algn="ctr" rotWithShape="0">
                <a:prstClr val="black">
                  <a:alpha val="10000"/>
                </a:prstClr>
              </a:outerShdw>
            </a:effectLst>
          </p:spPr>
        </p:pic>
      </p:grpSp>
      <p:sp>
        <p:nvSpPr>
          <p:cNvPr id="49" name="Oval 48">
            <a:extLst>
              <a:ext uri="{FF2B5EF4-FFF2-40B4-BE49-F238E27FC236}">
                <a16:creationId xmlns:a16="http://schemas.microsoft.com/office/drawing/2014/main" id="{A30E289A-C49A-42CD-BD82-6A092658CD08}"/>
              </a:ext>
            </a:extLst>
          </p:cNvPr>
          <p:cNvSpPr/>
          <p:nvPr/>
        </p:nvSpPr>
        <p:spPr>
          <a:xfrm>
            <a:off x="4381500" y="2851878"/>
            <a:ext cx="493743" cy="493743"/>
          </a:xfrm>
          <a:prstGeom prst="ellipse">
            <a:avLst/>
          </a:prstGeom>
          <a:gradFill>
            <a:gsLst>
              <a:gs pos="100000">
                <a:schemeClr val="accent2">
                  <a:lumMod val="40000"/>
                  <a:lumOff val="60000"/>
                </a:schemeClr>
              </a:gs>
              <a:gs pos="51000">
                <a:schemeClr val="accent2">
                  <a:lumMod val="20000"/>
                  <a:lumOff val="80000"/>
                </a:schemeClr>
              </a:gs>
              <a:gs pos="0">
                <a:schemeClr val="accent4">
                  <a:lumMod val="20000"/>
                  <a:lumOff val="8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altLang="ru-RU" sz="2000" b="1" dirty="0">
                <a:solidFill>
                  <a:schemeClr val="accent2"/>
                </a:solidFill>
                <a:latin typeface="Arial" panose="020B0604020202020204" pitchFamily="34" charset="0"/>
                <a:cs typeface="Arial" panose="020B0604020202020204" pitchFamily="34" charset="0"/>
              </a:rPr>
              <a:t>2</a:t>
            </a:r>
          </a:p>
        </p:txBody>
      </p:sp>
      <p:sp>
        <p:nvSpPr>
          <p:cNvPr id="50" name="Rectangle 49">
            <a:extLst>
              <a:ext uri="{FF2B5EF4-FFF2-40B4-BE49-F238E27FC236}">
                <a16:creationId xmlns:a16="http://schemas.microsoft.com/office/drawing/2014/main" id="{701B5F62-F784-4F9C-81B1-1FB84D4918EF}"/>
              </a:ext>
            </a:extLst>
          </p:cNvPr>
          <p:cNvSpPr/>
          <p:nvPr/>
        </p:nvSpPr>
        <p:spPr>
          <a:xfrm>
            <a:off x="5011245" y="2216477"/>
            <a:ext cx="3148792" cy="3877985"/>
          </a:xfrm>
          <a:prstGeom prst="rect">
            <a:avLst/>
          </a:prstGeom>
        </p:spPr>
        <p:txBody>
          <a:bodyPr wrap="square">
            <a:spAutoFit/>
          </a:bodyPr>
          <a:lstStyle/>
          <a:p>
            <a:pPr>
              <a:spcAft>
                <a:spcPts val="3600"/>
              </a:spcAft>
            </a:pPr>
            <a:r>
              <a:rPr lang="en-US" sz="1600" dirty="0">
                <a:latin typeface="Arial" panose="020B0604020202020204" pitchFamily="34" charset="0"/>
                <a:cs typeface="Arial" panose="020B0604020202020204" pitchFamily="34" charset="0"/>
              </a:rPr>
              <a:t>Scale</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of challenge</a:t>
            </a:r>
          </a:p>
          <a:p>
            <a:pPr>
              <a:spcAft>
                <a:spcPts val="3600"/>
              </a:spcAft>
            </a:pPr>
            <a:r>
              <a:rPr lang="en-US" sz="1600" dirty="0">
                <a:latin typeface="Arial" panose="020B0604020202020204" pitchFamily="34" charset="0"/>
                <a:cs typeface="Arial" panose="020B0604020202020204" pitchFamily="34" charset="0"/>
              </a:rPr>
              <a:t>Transition paths </a:t>
            </a:r>
          </a:p>
          <a:p>
            <a:pPr>
              <a:spcAft>
                <a:spcPts val="3600"/>
              </a:spcAft>
            </a:pPr>
            <a:r>
              <a:rPr lang="en-US" sz="1600" dirty="0">
                <a:latin typeface="Arial" panose="020B0604020202020204" pitchFamily="34" charset="0"/>
                <a:cs typeface="Arial" panose="020B0604020202020204" pitchFamily="34" charset="0"/>
              </a:rPr>
              <a:t>Role of energy sources</a:t>
            </a:r>
          </a:p>
          <a:p>
            <a:pPr>
              <a:spcAft>
                <a:spcPts val="3600"/>
              </a:spcAft>
            </a:pPr>
            <a:r>
              <a:rPr lang="en-US" sz="1600" dirty="0">
                <a:latin typeface="Arial" panose="020B0604020202020204" pitchFamily="34" charset="0"/>
                <a:cs typeface="Arial" panose="020B0604020202020204" pitchFamily="34" charset="0"/>
              </a:rPr>
              <a:t>Climate impact</a:t>
            </a:r>
            <a:endParaRPr lang="ru-RU" sz="1600" dirty="0">
              <a:latin typeface="Arial" panose="020B0604020202020204" pitchFamily="34" charset="0"/>
              <a:cs typeface="Arial" panose="020B0604020202020204" pitchFamily="34" charset="0"/>
            </a:endParaRPr>
          </a:p>
          <a:p>
            <a:pPr>
              <a:spcAft>
                <a:spcPts val="3600"/>
              </a:spcAft>
            </a:pPr>
            <a:r>
              <a:rPr lang="en-US" sz="1600" dirty="0">
                <a:latin typeface="Arial" panose="020B0604020202020204" pitchFamily="34" charset="0"/>
                <a:cs typeface="Arial" panose="020B0604020202020204" pitchFamily="34" charset="0"/>
              </a:rPr>
              <a:t>Affordability</a:t>
            </a:r>
            <a:endParaRPr lang="ru-RU" sz="1600" dirty="0">
              <a:latin typeface="Arial" panose="020B0604020202020204" pitchFamily="34" charset="0"/>
              <a:cs typeface="Arial" panose="020B0604020202020204" pitchFamily="34" charset="0"/>
            </a:endParaRPr>
          </a:p>
          <a:p>
            <a:pPr>
              <a:spcAft>
                <a:spcPts val="3600"/>
              </a:spcAft>
            </a:pPr>
            <a:r>
              <a:rPr lang="en-US" sz="1600" dirty="0">
                <a:latin typeface="Arial" panose="020B0604020202020204" pitchFamily="34" charset="0"/>
                <a:cs typeface="Arial" panose="020B0604020202020204" pitchFamily="34" charset="0"/>
              </a:rPr>
              <a:t>Manageability of Transition</a:t>
            </a:r>
          </a:p>
        </p:txBody>
      </p:sp>
      <p:sp>
        <p:nvSpPr>
          <p:cNvPr id="51" name="Oval 50">
            <a:extLst>
              <a:ext uri="{FF2B5EF4-FFF2-40B4-BE49-F238E27FC236}">
                <a16:creationId xmlns:a16="http://schemas.microsoft.com/office/drawing/2014/main" id="{817F760E-87A7-4ACA-BF7F-1203B1DAB964}"/>
              </a:ext>
            </a:extLst>
          </p:cNvPr>
          <p:cNvSpPr/>
          <p:nvPr/>
        </p:nvSpPr>
        <p:spPr>
          <a:xfrm>
            <a:off x="4381500" y="2154195"/>
            <a:ext cx="493743" cy="493743"/>
          </a:xfrm>
          <a:prstGeom prst="ellipse">
            <a:avLst/>
          </a:prstGeom>
          <a:gradFill>
            <a:gsLst>
              <a:gs pos="100000">
                <a:schemeClr val="accent2">
                  <a:lumMod val="40000"/>
                  <a:lumOff val="60000"/>
                </a:schemeClr>
              </a:gs>
              <a:gs pos="51000">
                <a:schemeClr val="accent2">
                  <a:lumMod val="20000"/>
                  <a:lumOff val="80000"/>
                </a:schemeClr>
              </a:gs>
              <a:gs pos="0">
                <a:schemeClr val="accent4">
                  <a:lumMod val="20000"/>
                  <a:lumOff val="8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altLang="ru-RU" sz="2000" b="1" dirty="0">
                <a:solidFill>
                  <a:schemeClr val="accent2"/>
                </a:solidFill>
                <a:latin typeface="Arial" panose="020B0604020202020204" pitchFamily="34" charset="0"/>
                <a:cs typeface="Arial" panose="020B0604020202020204" pitchFamily="34" charset="0"/>
              </a:rPr>
              <a:t>1</a:t>
            </a:r>
          </a:p>
        </p:txBody>
      </p:sp>
      <p:sp>
        <p:nvSpPr>
          <p:cNvPr id="52" name="Oval 51">
            <a:extLst>
              <a:ext uri="{FF2B5EF4-FFF2-40B4-BE49-F238E27FC236}">
                <a16:creationId xmlns:a16="http://schemas.microsoft.com/office/drawing/2014/main" id="{6D82A58F-1DA6-4329-AE0C-3A78F969FC89}"/>
              </a:ext>
            </a:extLst>
          </p:cNvPr>
          <p:cNvSpPr/>
          <p:nvPr/>
        </p:nvSpPr>
        <p:spPr>
          <a:xfrm>
            <a:off x="4381500" y="3549561"/>
            <a:ext cx="493743" cy="493743"/>
          </a:xfrm>
          <a:prstGeom prst="ellipse">
            <a:avLst/>
          </a:prstGeom>
          <a:gradFill>
            <a:gsLst>
              <a:gs pos="100000">
                <a:schemeClr val="accent2">
                  <a:lumMod val="40000"/>
                  <a:lumOff val="60000"/>
                </a:schemeClr>
              </a:gs>
              <a:gs pos="51000">
                <a:schemeClr val="accent2">
                  <a:lumMod val="20000"/>
                  <a:lumOff val="80000"/>
                </a:schemeClr>
              </a:gs>
              <a:gs pos="0">
                <a:schemeClr val="accent4">
                  <a:lumMod val="20000"/>
                  <a:lumOff val="8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altLang="ru-RU" sz="2000" b="1" dirty="0">
                <a:solidFill>
                  <a:schemeClr val="accent2"/>
                </a:solidFill>
                <a:latin typeface="Arial" panose="020B0604020202020204" pitchFamily="34" charset="0"/>
                <a:cs typeface="Arial" panose="020B0604020202020204" pitchFamily="34" charset="0"/>
              </a:rPr>
              <a:t>3</a:t>
            </a:r>
          </a:p>
        </p:txBody>
      </p:sp>
      <p:sp>
        <p:nvSpPr>
          <p:cNvPr id="53" name="Oval 52">
            <a:extLst>
              <a:ext uri="{FF2B5EF4-FFF2-40B4-BE49-F238E27FC236}">
                <a16:creationId xmlns:a16="http://schemas.microsoft.com/office/drawing/2014/main" id="{775C518E-7695-4B40-9801-81F7158D5B87}"/>
              </a:ext>
            </a:extLst>
          </p:cNvPr>
          <p:cNvSpPr/>
          <p:nvPr/>
        </p:nvSpPr>
        <p:spPr>
          <a:xfrm>
            <a:off x="4381500" y="4247244"/>
            <a:ext cx="493743" cy="493743"/>
          </a:xfrm>
          <a:prstGeom prst="ellipse">
            <a:avLst/>
          </a:prstGeom>
          <a:gradFill>
            <a:gsLst>
              <a:gs pos="100000">
                <a:schemeClr val="accent2">
                  <a:lumMod val="40000"/>
                  <a:lumOff val="60000"/>
                </a:schemeClr>
              </a:gs>
              <a:gs pos="51000">
                <a:schemeClr val="accent2">
                  <a:lumMod val="20000"/>
                  <a:lumOff val="80000"/>
                </a:schemeClr>
              </a:gs>
              <a:gs pos="0">
                <a:schemeClr val="accent4">
                  <a:lumMod val="20000"/>
                  <a:lumOff val="8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altLang="ru-RU" sz="2000" b="1" dirty="0">
                <a:solidFill>
                  <a:schemeClr val="accent2"/>
                </a:solidFill>
                <a:latin typeface="Arial" panose="020B0604020202020204" pitchFamily="34" charset="0"/>
                <a:cs typeface="Arial" panose="020B0604020202020204" pitchFamily="34" charset="0"/>
              </a:rPr>
              <a:t>4</a:t>
            </a:r>
          </a:p>
        </p:txBody>
      </p:sp>
      <p:sp>
        <p:nvSpPr>
          <p:cNvPr id="54" name="Oval 53">
            <a:extLst>
              <a:ext uri="{FF2B5EF4-FFF2-40B4-BE49-F238E27FC236}">
                <a16:creationId xmlns:a16="http://schemas.microsoft.com/office/drawing/2014/main" id="{1020C6BF-B303-4BB8-81E6-F07454831FE8}"/>
              </a:ext>
            </a:extLst>
          </p:cNvPr>
          <p:cNvSpPr/>
          <p:nvPr/>
        </p:nvSpPr>
        <p:spPr>
          <a:xfrm>
            <a:off x="4381500" y="4944927"/>
            <a:ext cx="493743" cy="493743"/>
          </a:xfrm>
          <a:prstGeom prst="ellipse">
            <a:avLst/>
          </a:prstGeom>
          <a:gradFill>
            <a:gsLst>
              <a:gs pos="100000">
                <a:schemeClr val="accent2">
                  <a:lumMod val="40000"/>
                  <a:lumOff val="60000"/>
                </a:schemeClr>
              </a:gs>
              <a:gs pos="51000">
                <a:schemeClr val="accent2">
                  <a:lumMod val="20000"/>
                  <a:lumOff val="80000"/>
                </a:schemeClr>
              </a:gs>
              <a:gs pos="0">
                <a:schemeClr val="accent4">
                  <a:lumMod val="20000"/>
                  <a:lumOff val="8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altLang="ru-RU" sz="2000" b="1" dirty="0">
                <a:solidFill>
                  <a:schemeClr val="accent2"/>
                </a:solidFill>
                <a:latin typeface="Arial" panose="020B0604020202020204" pitchFamily="34" charset="0"/>
                <a:cs typeface="Arial" panose="020B0604020202020204" pitchFamily="34" charset="0"/>
              </a:rPr>
              <a:t>5</a:t>
            </a:r>
          </a:p>
        </p:txBody>
      </p:sp>
      <p:sp>
        <p:nvSpPr>
          <p:cNvPr id="55" name="Oval 54">
            <a:extLst>
              <a:ext uri="{FF2B5EF4-FFF2-40B4-BE49-F238E27FC236}">
                <a16:creationId xmlns:a16="http://schemas.microsoft.com/office/drawing/2014/main" id="{B94F5AB3-A25D-40F1-BBC7-7B12A32C7DA9}"/>
              </a:ext>
            </a:extLst>
          </p:cNvPr>
          <p:cNvSpPr/>
          <p:nvPr/>
        </p:nvSpPr>
        <p:spPr>
          <a:xfrm>
            <a:off x="4381500" y="5642609"/>
            <a:ext cx="493743" cy="493743"/>
          </a:xfrm>
          <a:prstGeom prst="ellipse">
            <a:avLst/>
          </a:prstGeom>
          <a:gradFill>
            <a:gsLst>
              <a:gs pos="100000">
                <a:schemeClr val="accent2">
                  <a:lumMod val="40000"/>
                  <a:lumOff val="60000"/>
                </a:schemeClr>
              </a:gs>
              <a:gs pos="51000">
                <a:schemeClr val="accent2">
                  <a:lumMod val="20000"/>
                  <a:lumOff val="80000"/>
                </a:schemeClr>
              </a:gs>
              <a:gs pos="0">
                <a:schemeClr val="accent4">
                  <a:lumMod val="20000"/>
                  <a:lumOff val="8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altLang="ru-RU" sz="2000" b="1" dirty="0">
                <a:solidFill>
                  <a:schemeClr val="accent2"/>
                </a:solidFill>
                <a:latin typeface="Arial" panose="020B0604020202020204" pitchFamily="34" charset="0"/>
                <a:cs typeface="Arial" panose="020B0604020202020204" pitchFamily="34" charset="0"/>
              </a:rPr>
              <a:t>6</a:t>
            </a:r>
          </a:p>
        </p:txBody>
      </p:sp>
      <p:sp>
        <p:nvSpPr>
          <p:cNvPr id="57" name="TextBox 56">
            <a:extLst>
              <a:ext uri="{FF2B5EF4-FFF2-40B4-BE49-F238E27FC236}">
                <a16:creationId xmlns:a16="http://schemas.microsoft.com/office/drawing/2014/main" id="{00E8D23A-EFF9-45C8-BFB1-B633D0B52149}"/>
              </a:ext>
            </a:extLst>
          </p:cNvPr>
          <p:cNvSpPr txBox="1"/>
          <p:nvPr/>
        </p:nvSpPr>
        <p:spPr>
          <a:xfrm>
            <a:off x="8565169" y="1559152"/>
            <a:ext cx="3081155" cy="2046714"/>
          </a:xfrm>
          <a:prstGeom prst="rect">
            <a:avLst/>
          </a:prstGeom>
          <a:noFill/>
        </p:spPr>
        <p:txBody>
          <a:bodyPr wrap="square" rtlCol="0">
            <a:spAutoFit/>
          </a:bodyPr>
          <a:lstStyle/>
          <a:p>
            <a:pPr>
              <a:spcAft>
                <a:spcPts val="600"/>
              </a:spcAft>
            </a:pPr>
            <a:r>
              <a:rPr lang="en-US" sz="3200" b="1" dirty="0">
                <a:solidFill>
                  <a:schemeClr val="accent2"/>
                </a:solidFill>
                <a:latin typeface="Arial" panose="020B0604020202020204" pitchFamily="34" charset="0"/>
                <a:cs typeface="Arial" panose="020B0604020202020204" pitchFamily="34" charset="0"/>
              </a:rPr>
              <a:t>&gt;10,000 </a:t>
            </a:r>
            <a:r>
              <a:rPr lang="en-US" sz="2000" dirty="0">
                <a:solidFill>
                  <a:schemeClr val="accent2"/>
                </a:solidFill>
                <a:latin typeface="Arial" panose="020B0604020202020204" pitchFamily="34" charset="0"/>
                <a:cs typeface="Arial" panose="020B0604020202020204" pitchFamily="34" charset="0"/>
              </a:rPr>
              <a:t>variables</a:t>
            </a:r>
            <a:endParaRPr lang="en-US" sz="2400" dirty="0">
              <a:solidFill>
                <a:schemeClr val="accent2"/>
              </a:solidFill>
              <a:latin typeface="Arial" panose="020B0604020202020204" pitchFamily="34" charset="0"/>
              <a:cs typeface="Arial" panose="020B0604020202020204" pitchFamily="34" charset="0"/>
            </a:endParaRPr>
          </a:p>
          <a:p>
            <a:pPr>
              <a:spcAft>
                <a:spcPts val="600"/>
              </a:spcAft>
            </a:pPr>
            <a:r>
              <a:rPr lang="en-US" sz="3200" b="1" dirty="0">
                <a:solidFill>
                  <a:schemeClr val="accent2"/>
                </a:solidFill>
                <a:latin typeface="Arial" panose="020B0604020202020204" pitchFamily="34" charset="0"/>
                <a:cs typeface="Arial" panose="020B0604020202020204" pitchFamily="34" charset="0"/>
              </a:rPr>
              <a:t>21</a:t>
            </a:r>
            <a:r>
              <a:rPr lang="en-US" sz="2400" b="1" dirty="0">
                <a:solidFill>
                  <a:schemeClr val="accent2"/>
                </a:solidFill>
                <a:latin typeface="Arial" panose="020B0604020202020204" pitchFamily="34" charset="0"/>
                <a:cs typeface="Arial" panose="020B0604020202020204" pitchFamily="34" charset="0"/>
              </a:rPr>
              <a:t> </a:t>
            </a:r>
            <a:r>
              <a:rPr lang="en-US" sz="2000" dirty="0">
                <a:solidFill>
                  <a:schemeClr val="accent2"/>
                </a:solidFill>
                <a:latin typeface="Arial" panose="020B0604020202020204" pitchFamily="34" charset="0"/>
                <a:cs typeface="Arial" panose="020B0604020202020204" pitchFamily="34" charset="0"/>
              </a:rPr>
              <a:t>countries</a:t>
            </a:r>
            <a:endParaRPr lang="en-US" sz="1600" dirty="0">
              <a:solidFill>
                <a:schemeClr val="accent2"/>
              </a:solidFill>
              <a:latin typeface="Arial" panose="020B0604020202020204" pitchFamily="34" charset="0"/>
              <a:cs typeface="Arial" panose="020B0604020202020204" pitchFamily="34" charset="0"/>
            </a:endParaRPr>
          </a:p>
          <a:p>
            <a:pPr>
              <a:spcAft>
                <a:spcPts val="600"/>
              </a:spcAft>
            </a:pPr>
            <a:r>
              <a:rPr lang="en-US" sz="3200" b="1" dirty="0">
                <a:solidFill>
                  <a:schemeClr val="accent2"/>
                </a:solidFill>
                <a:latin typeface="Arial" panose="020B0604020202020204" pitchFamily="34" charset="0"/>
                <a:cs typeface="Arial" panose="020B0604020202020204" pitchFamily="34" charset="0"/>
              </a:rPr>
              <a:t>4</a:t>
            </a:r>
            <a:r>
              <a:rPr lang="en-US" sz="2400" b="1" dirty="0">
                <a:solidFill>
                  <a:schemeClr val="accent2"/>
                </a:solidFill>
                <a:latin typeface="Arial" panose="020B0604020202020204" pitchFamily="34" charset="0"/>
                <a:cs typeface="Arial" panose="020B0604020202020204" pitchFamily="34" charset="0"/>
              </a:rPr>
              <a:t> </a:t>
            </a:r>
            <a:r>
              <a:rPr lang="en-US" dirty="0">
                <a:solidFill>
                  <a:schemeClr val="accent2"/>
                </a:solidFill>
                <a:latin typeface="Arial" panose="020B0604020202020204" pitchFamily="34" charset="0"/>
                <a:cs typeface="Arial" panose="020B0604020202020204" pitchFamily="34" charset="0"/>
              </a:rPr>
              <a:t>regions:</a:t>
            </a:r>
            <a:r>
              <a:rPr lang="en-US" b="1" dirty="0">
                <a:solidFill>
                  <a:schemeClr val="accent2"/>
                </a:solidFill>
                <a:latin typeface="Arial" panose="020B0604020202020204" pitchFamily="34" charset="0"/>
                <a:cs typeface="Arial" panose="020B0604020202020204" pitchFamily="34" charset="0"/>
              </a:rPr>
              <a:t> </a:t>
            </a:r>
            <a:endParaRPr lang="en-US" sz="2000" b="1" dirty="0">
              <a:solidFill>
                <a:schemeClr val="accent2"/>
              </a:solidFill>
              <a:latin typeface="Arial" panose="020B0604020202020204" pitchFamily="34" charset="0"/>
              <a:cs typeface="Arial" panose="020B0604020202020204" pitchFamily="34" charset="0"/>
            </a:endParaRPr>
          </a:p>
          <a:p>
            <a:pPr>
              <a:spcAft>
                <a:spcPts val="600"/>
              </a:spcAft>
            </a:pPr>
            <a:r>
              <a:rPr lang="en-US" sz="1400" dirty="0">
                <a:latin typeface="Arial" panose="020B0604020202020204" pitchFamily="34" charset="0"/>
                <a:cs typeface="Arial" panose="020B0604020202020204" pitchFamily="34" charset="0"/>
              </a:rPr>
              <a:t>Egypt, EAR, SAR, South Africa</a:t>
            </a:r>
          </a:p>
        </p:txBody>
      </p:sp>
      <p:sp>
        <p:nvSpPr>
          <p:cNvPr id="58" name="TextBox 57">
            <a:extLst>
              <a:ext uri="{FF2B5EF4-FFF2-40B4-BE49-F238E27FC236}">
                <a16:creationId xmlns:a16="http://schemas.microsoft.com/office/drawing/2014/main" id="{0CA46B5E-05B8-4D21-92CF-1E281F063C6F}"/>
              </a:ext>
            </a:extLst>
          </p:cNvPr>
          <p:cNvSpPr txBox="1"/>
          <p:nvPr/>
        </p:nvSpPr>
        <p:spPr>
          <a:xfrm rot="19689335">
            <a:off x="826501" y="2688377"/>
            <a:ext cx="2485412" cy="523220"/>
          </a:xfrm>
          <a:prstGeom prst="rect">
            <a:avLst/>
          </a:prstGeom>
          <a:noFill/>
        </p:spPr>
        <p:txBody>
          <a:bodyPr wrap="square" rtlCol="0">
            <a:spAutoFit/>
          </a:bodyPr>
          <a:lstStyle/>
          <a:p>
            <a:pPr algn="ctr"/>
            <a:r>
              <a:rPr lang="en-US" sz="1400" dirty="0">
                <a:highlight>
                  <a:srgbClr val="FFCB66"/>
                </a:highlight>
                <a:latin typeface="Arial" panose="020B0604020202020204" pitchFamily="34" charset="0"/>
                <a:cs typeface="Arial" panose="020B0604020202020204" pitchFamily="34" charset="0"/>
              </a:rPr>
              <a:t>Similar Study on Middle East is ongoing</a:t>
            </a:r>
          </a:p>
        </p:txBody>
      </p:sp>
      <p:sp>
        <p:nvSpPr>
          <p:cNvPr id="59" name="Rectangle: Rounded Corners 58">
            <a:extLst>
              <a:ext uri="{FF2B5EF4-FFF2-40B4-BE49-F238E27FC236}">
                <a16:creationId xmlns:a16="http://schemas.microsoft.com/office/drawing/2014/main" id="{09B25BDB-4060-4E47-BB0E-EE10AD35D2B5}"/>
              </a:ext>
            </a:extLst>
          </p:cNvPr>
          <p:cNvSpPr/>
          <p:nvPr/>
        </p:nvSpPr>
        <p:spPr>
          <a:xfrm>
            <a:off x="4381501" y="1570321"/>
            <a:ext cx="3484328"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Key issues</a:t>
            </a:r>
          </a:p>
        </p:txBody>
      </p:sp>
    </p:spTree>
    <p:extLst>
      <p:ext uri="{BB962C8B-B14F-4D97-AF65-F5344CB8AC3E}">
        <p14:creationId xmlns:p14="http://schemas.microsoft.com/office/powerpoint/2010/main" val="426707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title"/>
          </p:nvPr>
        </p:nvSpPr>
        <p:spPr/>
        <p:txBody>
          <a:bodyPr>
            <a:noAutofit/>
          </a:bodyPr>
          <a:lstStyle/>
          <a:p>
            <a:r>
              <a:rPr lang="en-US" sz="3600" dirty="0"/>
              <a:t>Extended assessment of nuclear and alternative electricity generating technologies based on their impact on national GDP (Cost-to-GDP concept)</a:t>
            </a:r>
            <a:endParaRPr lang="en-GB" sz="3600"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body" idx="1"/>
          </p:nvPr>
        </p:nvSpPr>
        <p:spPr/>
        <p:txBody>
          <a:bodyPr>
            <a:normAutofit/>
          </a:bodyPr>
          <a:lstStyle/>
          <a:p>
            <a:pPr>
              <a:spcBef>
                <a:spcPts val="600"/>
              </a:spcBef>
            </a:pPr>
            <a:r>
              <a:rPr lang="en-US" sz="2000" dirty="0"/>
              <a:t>Sergey </a:t>
            </a:r>
            <a:r>
              <a:rPr lang="en-US" sz="2000" dirty="0" err="1"/>
              <a:t>Rozhenko</a:t>
            </a:r>
            <a:endParaRPr lang="en-US" sz="2000" dirty="0"/>
          </a:p>
          <a:p>
            <a:pPr>
              <a:spcBef>
                <a:spcPts val="600"/>
              </a:spcBef>
            </a:pPr>
            <a:r>
              <a:rPr lang="en-US" sz="2000" dirty="0"/>
              <a:t>Director, Power Analytics</a:t>
            </a:r>
            <a:r>
              <a:rPr lang="ru-RU" sz="2000" dirty="0"/>
              <a:t>, </a:t>
            </a:r>
            <a:r>
              <a:rPr lang="en-US" sz="2000" dirty="0"/>
              <a:t>Kept (Russia)</a:t>
            </a:r>
            <a:endParaRPr lang="en-GB" sz="2000" dirty="0"/>
          </a:p>
          <a:p>
            <a:pPr>
              <a:spcBef>
                <a:spcPts val="600"/>
              </a:spcBef>
            </a:pPr>
            <a:r>
              <a:rPr lang="en-GB" sz="2000" dirty="0"/>
              <a:t>October, 2024</a:t>
            </a:r>
            <a:endParaRPr lang="en-US" sz="2000" dirty="0"/>
          </a:p>
        </p:txBody>
      </p:sp>
    </p:spTree>
    <p:extLst>
      <p:ext uri="{BB962C8B-B14F-4D97-AF65-F5344CB8AC3E}">
        <p14:creationId xmlns:p14="http://schemas.microsoft.com/office/powerpoint/2010/main" val="144976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1" y="6897"/>
            <a:ext cx="8776468"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solidFill>
                  <a:schemeClr val="bg1"/>
                </a:solidFill>
                <a:latin typeface="Arial" panose="020B0604020202020204" pitchFamily="34" charset="0"/>
                <a:cs typeface="Arial" panose="020B0604020202020204" pitchFamily="34" charset="0"/>
              </a:rPr>
              <a:t>RealLCOE</a:t>
            </a:r>
            <a:r>
              <a:rPr lang="en-US" sz="2400" b="1" dirty="0">
                <a:solidFill>
                  <a:schemeClr val="bg1"/>
                </a:solidFill>
                <a:latin typeface="Arial" panose="020B0604020202020204" pitchFamily="34" charset="0"/>
                <a:cs typeface="Arial" panose="020B0604020202020204" pitchFamily="34" charset="0"/>
              </a:rPr>
              <a:t> and system costs by technology and region</a:t>
            </a:r>
            <a:endParaRPr lang="en-GB" sz="2400" b="1" i="0" dirty="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A0600869-3DB0-4D74-A41B-BE28529CBE25}"/>
              </a:ext>
            </a:extLst>
          </p:cNvPr>
          <p:cNvSpPr/>
          <p:nvPr/>
        </p:nvSpPr>
        <p:spPr>
          <a:xfrm>
            <a:off x="550862" y="1570321"/>
            <a:ext cx="11090275"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Current and future localization level by type of technology and region</a:t>
            </a:r>
          </a:p>
        </p:txBody>
      </p:sp>
      <p:sp>
        <p:nvSpPr>
          <p:cNvPr id="18" name="TextBox 17">
            <a:extLst>
              <a:ext uri="{FF2B5EF4-FFF2-40B4-BE49-F238E27FC236}">
                <a16:creationId xmlns:a16="http://schemas.microsoft.com/office/drawing/2014/main" id="{D9F3356D-23FA-4694-A8B9-865F32DD48A9}"/>
              </a:ext>
            </a:extLst>
          </p:cNvPr>
          <p:cNvSpPr txBox="1"/>
          <p:nvPr/>
        </p:nvSpPr>
        <p:spPr>
          <a:xfrm>
            <a:off x="550863" y="6364569"/>
            <a:ext cx="4082851"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IEA, NEA, IRENA, NREL, Lazard, EIU Data, Kept analysis</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EDB5B48-A28E-44E6-88ED-353C95BFCFCC}"/>
              </a:ext>
            </a:extLst>
          </p:cNvPr>
          <p:cNvPicPr>
            <a:picLocks noChangeAspect="1"/>
          </p:cNvPicPr>
          <p:nvPr/>
        </p:nvPicPr>
        <p:blipFill>
          <a:blip r:embed="rId2"/>
          <a:stretch>
            <a:fillRect/>
          </a:stretch>
        </p:blipFill>
        <p:spPr>
          <a:xfrm>
            <a:off x="456711" y="1924801"/>
            <a:ext cx="11278578" cy="4712616"/>
          </a:xfrm>
          <a:prstGeom prst="rect">
            <a:avLst/>
          </a:prstGeom>
        </p:spPr>
      </p:pic>
      <p:sp>
        <p:nvSpPr>
          <p:cNvPr id="13" name="Oval 12">
            <a:extLst>
              <a:ext uri="{FF2B5EF4-FFF2-40B4-BE49-F238E27FC236}">
                <a16:creationId xmlns:a16="http://schemas.microsoft.com/office/drawing/2014/main" id="{467437B7-DFA6-452D-90FD-B0A243FF8509}"/>
              </a:ext>
            </a:extLst>
          </p:cNvPr>
          <p:cNvSpPr/>
          <p:nvPr/>
        </p:nvSpPr>
        <p:spPr>
          <a:xfrm>
            <a:off x="5888644" y="2615474"/>
            <a:ext cx="288000" cy="288000"/>
          </a:xfrm>
          <a:prstGeom prst="ellipse">
            <a:avLst/>
          </a:prstGeom>
          <a:solidFill>
            <a:srgbClr val="C00000">
              <a:alpha val="65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tx1"/>
                </a:solidFill>
                <a:latin typeface="Arial" panose="020B0604020202020204" pitchFamily="34" charset="0"/>
                <a:cs typeface="Arial" panose="020B0604020202020204" pitchFamily="34" charset="0"/>
              </a:rPr>
              <a:t>1</a:t>
            </a:r>
          </a:p>
        </p:txBody>
      </p:sp>
      <p:sp>
        <p:nvSpPr>
          <p:cNvPr id="14" name="Oval 13">
            <a:extLst>
              <a:ext uri="{FF2B5EF4-FFF2-40B4-BE49-F238E27FC236}">
                <a16:creationId xmlns:a16="http://schemas.microsoft.com/office/drawing/2014/main" id="{01E401BF-FBEF-4BAC-84E6-187E86D9B806}"/>
              </a:ext>
            </a:extLst>
          </p:cNvPr>
          <p:cNvSpPr/>
          <p:nvPr/>
        </p:nvSpPr>
        <p:spPr>
          <a:xfrm>
            <a:off x="6624946" y="3225074"/>
            <a:ext cx="288000" cy="288000"/>
          </a:xfrm>
          <a:prstGeom prst="ellipse">
            <a:avLst/>
          </a:prstGeom>
          <a:solidFill>
            <a:srgbClr val="FFC000">
              <a:alpha val="65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tx1"/>
                </a:solidFill>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370756AD-0645-421B-86D8-9D4DE4D34D96}"/>
              </a:ext>
            </a:extLst>
          </p:cNvPr>
          <p:cNvSpPr/>
          <p:nvPr/>
        </p:nvSpPr>
        <p:spPr>
          <a:xfrm>
            <a:off x="7361248" y="2562134"/>
            <a:ext cx="288000" cy="288000"/>
          </a:xfrm>
          <a:prstGeom prst="ellipse">
            <a:avLst/>
          </a:prstGeom>
          <a:solidFill>
            <a:srgbClr val="C00000">
              <a:alpha val="65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tx1"/>
                </a:solidFill>
                <a:latin typeface="Arial" panose="020B0604020202020204" pitchFamily="34" charset="0"/>
                <a:cs typeface="Arial" panose="020B0604020202020204" pitchFamily="34" charset="0"/>
              </a:rPr>
              <a:t>3</a:t>
            </a:r>
          </a:p>
        </p:txBody>
      </p:sp>
      <p:sp>
        <p:nvSpPr>
          <p:cNvPr id="16" name="Oval 15">
            <a:extLst>
              <a:ext uri="{FF2B5EF4-FFF2-40B4-BE49-F238E27FC236}">
                <a16:creationId xmlns:a16="http://schemas.microsoft.com/office/drawing/2014/main" id="{9F4A26EE-3FF0-4741-95BB-F79593C6CB4E}"/>
              </a:ext>
            </a:extLst>
          </p:cNvPr>
          <p:cNvSpPr/>
          <p:nvPr/>
        </p:nvSpPr>
        <p:spPr>
          <a:xfrm>
            <a:off x="8097550" y="2562134"/>
            <a:ext cx="288000" cy="288000"/>
          </a:xfrm>
          <a:prstGeom prst="ellipse">
            <a:avLst/>
          </a:prstGeom>
          <a:solidFill>
            <a:srgbClr val="00B0F0">
              <a:alpha val="65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tx1"/>
                </a:solidFill>
                <a:latin typeface="Arial" panose="020B0604020202020204" pitchFamily="34" charset="0"/>
                <a:cs typeface="Arial" panose="020B0604020202020204" pitchFamily="34" charset="0"/>
              </a:rPr>
              <a:t>4</a:t>
            </a:r>
          </a:p>
        </p:txBody>
      </p:sp>
      <p:sp>
        <p:nvSpPr>
          <p:cNvPr id="24" name="Oval 23">
            <a:extLst>
              <a:ext uri="{FF2B5EF4-FFF2-40B4-BE49-F238E27FC236}">
                <a16:creationId xmlns:a16="http://schemas.microsoft.com/office/drawing/2014/main" id="{FE01CED3-0CFF-4F33-A836-29BF51B3AAE7}"/>
              </a:ext>
            </a:extLst>
          </p:cNvPr>
          <p:cNvSpPr/>
          <p:nvPr/>
        </p:nvSpPr>
        <p:spPr>
          <a:xfrm>
            <a:off x="8833852" y="3697514"/>
            <a:ext cx="288000" cy="288000"/>
          </a:xfrm>
          <a:prstGeom prst="ellipse">
            <a:avLst/>
          </a:prstGeom>
          <a:solidFill>
            <a:srgbClr val="10E2AB">
              <a:alpha val="65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tx1"/>
                </a:solidFill>
                <a:latin typeface="Arial" panose="020B0604020202020204" pitchFamily="34" charset="0"/>
                <a:cs typeface="Arial" panose="020B0604020202020204" pitchFamily="34" charset="0"/>
              </a:rPr>
              <a:t>5</a:t>
            </a:r>
          </a:p>
        </p:txBody>
      </p:sp>
      <p:sp>
        <p:nvSpPr>
          <p:cNvPr id="25" name="Oval 24">
            <a:extLst>
              <a:ext uri="{FF2B5EF4-FFF2-40B4-BE49-F238E27FC236}">
                <a16:creationId xmlns:a16="http://schemas.microsoft.com/office/drawing/2014/main" id="{86918E71-D11C-4152-A2E7-AD22E326FFCB}"/>
              </a:ext>
            </a:extLst>
          </p:cNvPr>
          <p:cNvSpPr/>
          <p:nvPr/>
        </p:nvSpPr>
        <p:spPr>
          <a:xfrm>
            <a:off x="9570154" y="2889794"/>
            <a:ext cx="288000" cy="288000"/>
          </a:xfrm>
          <a:prstGeom prst="ellipse">
            <a:avLst/>
          </a:prstGeom>
          <a:solidFill>
            <a:srgbClr val="00B0F0">
              <a:alpha val="65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tx1"/>
                </a:solidFill>
                <a:latin typeface="Arial" panose="020B0604020202020204" pitchFamily="34" charset="0"/>
                <a:cs typeface="Arial" panose="020B0604020202020204" pitchFamily="34" charset="0"/>
              </a:rPr>
              <a:t>6</a:t>
            </a:r>
          </a:p>
        </p:txBody>
      </p:sp>
      <p:sp>
        <p:nvSpPr>
          <p:cNvPr id="26" name="Oval 25">
            <a:extLst>
              <a:ext uri="{FF2B5EF4-FFF2-40B4-BE49-F238E27FC236}">
                <a16:creationId xmlns:a16="http://schemas.microsoft.com/office/drawing/2014/main" id="{B4B9AD44-9572-49F0-80D9-4686B8A40AB5}"/>
              </a:ext>
            </a:extLst>
          </p:cNvPr>
          <p:cNvSpPr/>
          <p:nvPr/>
        </p:nvSpPr>
        <p:spPr>
          <a:xfrm>
            <a:off x="10306458" y="2996474"/>
            <a:ext cx="288000" cy="288000"/>
          </a:xfrm>
          <a:prstGeom prst="ellipse">
            <a:avLst/>
          </a:prstGeom>
          <a:solidFill>
            <a:srgbClr val="00B0F0">
              <a:alpha val="65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tx1"/>
                </a:solidFill>
                <a:latin typeface="Arial" panose="020B0604020202020204" pitchFamily="34" charset="0"/>
                <a:cs typeface="Arial" panose="020B0604020202020204" pitchFamily="34" charset="0"/>
              </a:rPr>
              <a:t>7</a:t>
            </a:r>
          </a:p>
        </p:txBody>
      </p:sp>
      <p:sp>
        <p:nvSpPr>
          <p:cNvPr id="27" name="Oval 26">
            <a:extLst>
              <a:ext uri="{FF2B5EF4-FFF2-40B4-BE49-F238E27FC236}">
                <a16:creationId xmlns:a16="http://schemas.microsoft.com/office/drawing/2014/main" id="{1FA157EF-EFB3-4C26-9587-8876A6011245}"/>
              </a:ext>
            </a:extLst>
          </p:cNvPr>
          <p:cNvSpPr/>
          <p:nvPr/>
        </p:nvSpPr>
        <p:spPr>
          <a:xfrm>
            <a:off x="11042762" y="3545114"/>
            <a:ext cx="288000" cy="288000"/>
          </a:xfrm>
          <a:prstGeom prst="ellipse">
            <a:avLst/>
          </a:prstGeom>
          <a:solidFill>
            <a:srgbClr val="10E2AB">
              <a:alpha val="65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tx1"/>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213062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1" y="6897"/>
            <a:ext cx="8776468"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Impact of the supply chain localization on </a:t>
            </a:r>
            <a:r>
              <a:rPr lang="en-US" sz="2400" b="1" dirty="0" err="1">
                <a:solidFill>
                  <a:schemeClr val="bg1"/>
                </a:solidFill>
                <a:latin typeface="Arial" panose="020B0604020202020204" pitchFamily="34" charset="0"/>
                <a:cs typeface="Arial" panose="020B0604020202020204" pitchFamily="34" charset="0"/>
              </a:rPr>
              <a:t>RealLCOE</a:t>
            </a:r>
            <a:endParaRPr lang="en-GB" sz="2400" b="1" i="0" dirty="0">
              <a:solidFill>
                <a:schemeClr val="bg1"/>
              </a:solidFill>
              <a:latin typeface="Arial" panose="020B0604020202020204" pitchFamily="34" charset="0"/>
              <a:cs typeface="Arial" panose="020B0604020202020204" pitchFamily="34" charset="0"/>
            </a:endParaRPr>
          </a:p>
        </p:txBody>
      </p:sp>
      <p:sp>
        <p:nvSpPr>
          <p:cNvPr id="70" name="Rectangle: Rounded Corners 69">
            <a:extLst>
              <a:ext uri="{FF2B5EF4-FFF2-40B4-BE49-F238E27FC236}">
                <a16:creationId xmlns:a16="http://schemas.microsoft.com/office/drawing/2014/main" id="{C0DE4C4F-9E40-42AC-A10C-08FB622BE68C}"/>
              </a:ext>
            </a:extLst>
          </p:cNvPr>
          <p:cNvSpPr/>
          <p:nvPr/>
        </p:nvSpPr>
        <p:spPr>
          <a:xfrm>
            <a:off x="550862" y="1570321"/>
            <a:ext cx="11090275"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Current and future localization level by type of technology and region</a:t>
            </a:r>
          </a:p>
        </p:txBody>
      </p:sp>
      <p:sp>
        <p:nvSpPr>
          <p:cNvPr id="71" name="object 107">
            <a:extLst>
              <a:ext uri="{FF2B5EF4-FFF2-40B4-BE49-F238E27FC236}">
                <a16:creationId xmlns:a16="http://schemas.microsoft.com/office/drawing/2014/main" id="{A99A3361-2456-436D-9E64-37F0EFBB402C}"/>
              </a:ext>
            </a:extLst>
          </p:cNvPr>
          <p:cNvSpPr txBox="1"/>
          <p:nvPr/>
        </p:nvSpPr>
        <p:spPr>
          <a:xfrm>
            <a:off x="7637742" y="2834775"/>
            <a:ext cx="4047951" cy="1182375"/>
          </a:xfrm>
          <a:prstGeom prst="rect">
            <a:avLst/>
          </a:prstGeom>
        </p:spPr>
        <p:txBody>
          <a:bodyPr vert="horz" wrap="square" lIns="0" tIns="12700" rIns="0" bIns="0" rtlCol="0">
            <a:spAutoFit/>
          </a:bodyPr>
          <a:lstStyle/>
          <a:p>
            <a:pPr>
              <a:spcAft>
                <a:spcPts val="600"/>
              </a:spcAft>
            </a:pPr>
            <a:r>
              <a:rPr lang="en-US" b="1" spc="35" dirty="0">
                <a:solidFill>
                  <a:schemeClr val="accent2"/>
                </a:solidFill>
                <a:latin typeface="Arial" panose="020B0604020202020204" pitchFamily="34" charset="0"/>
                <a:cs typeface="Arial" panose="020B0604020202020204" pitchFamily="34" charset="0"/>
              </a:rPr>
              <a:t>Solar, Wind</a:t>
            </a:r>
            <a:endParaRPr lang="en-US" b="1" dirty="0">
              <a:solidFill>
                <a:schemeClr val="accent2"/>
              </a:solidFill>
              <a:latin typeface="Arial" panose="020B0604020202020204" pitchFamily="34" charset="0"/>
              <a:cs typeface="Arial" panose="020B0604020202020204" pitchFamily="34" charset="0"/>
            </a:endParaRPr>
          </a:p>
          <a:p>
            <a:pPr>
              <a:spcAft>
                <a:spcPts val="600"/>
              </a:spcAft>
            </a:pPr>
            <a:r>
              <a:rPr lang="en-US" b="1" spc="35" dirty="0">
                <a:solidFill>
                  <a:schemeClr val="accent2"/>
                </a:solidFill>
                <a:latin typeface="Arial" panose="020B0604020202020204" pitchFamily="34" charset="0"/>
                <a:cs typeface="Arial" panose="020B0604020202020204" pitchFamily="34" charset="0"/>
              </a:rPr>
              <a:t>&lt; </a:t>
            </a:r>
            <a:r>
              <a:rPr lang="en-US" sz="2800" b="1" spc="35" dirty="0">
                <a:solidFill>
                  <a:schemeClr val="accent2"/>
                </a:solidFill>
                <a:latin typeface="Arial" panose="020B0604020202020204" pitchFamily="34" charset="0"/>
                <a:cs typeface="Arial" panose="020B0604020202020204" pitchFamily="34" charset="0"/>
              </a:rPr>
              <a:t>20-25</a:t>
            </a:r>
            <a:r>
              <a:rPr lang="en-US" b="1" spc="35" dirty="0">
                <a:solidFill>
                  <a:schemeClr val="accent2"/>
                </a:solidFill>
                <a:latin typeface="Arial" panose="020B0604020202020204" pitchFamily="34" charset="0"/>
                <a:cs typeface="Arial" panose="020B0604020202020204" pitchFamily="34" charset="0"/>
              </a:rPr>
              <a:t> % </a:t>
            </a:r>
          </a:p>
          <a:p>
            <a:pPr>
              <a:spcAft>
                <a:spcPts val="600"/>
              </a:spcAft>
            </a:pPr>
            <a:r>
              <a:rPr lang="en-US" spc="35" dirty="0">
                <a:latin typeface="Arial" panose="020B0604020202020204" pitchFamily="34" charset="0"/>
                <a:cs typeface="Arial" panose="020B0604020202020204" pitchFamily="34" charset="0"/>
              </a:rPr>
              <a:t>reference values </a:t>
            </a:r>
            <a:endParaRPr dirty="0">
              <a:latin typeface="Arial" panose="020B0604020202020204" pitchFamily="34" charset="0"/>
              <a:cs typeface="Arial" panose="020B0604020202020204" pitchFamily="34" charset="0"/>
            </a:endParaRPr>
          </a:p>
        </p:txBody>
      </p:sp>
      <p:sp>
        <p:nvSpPr>
          <p:cNvPr id="72" name="object 107">
            <a:extLst>
              <a:ext uri="{FF2B5EF4-FFF2-40B4-BE49-F238E27FC236}">
                <a16:creationId xmlns:a16="http://schemas.microsoft.com/office/drawing/2014/main" id="{C7FBC4BD-4351-4AB7-8A4C-EE19163281FC}"/>
              </a:ext>
            </a:extLst>
          </p:cNvPr>
          <p:cNvSpPr txBox="1"/>
          <p:nvPr/>
        </p:nvSpPr>
        <p:spPr>
          <a:xfrm>
            <a:off x="7637742" y="4363131"/>
            <a:ext cx="4036859" cy="1151597"/>
          </a:xfrm>
          <a:prstGeom prst="rect">
            <a:avLst/>
          </a:prstGeom>
        </p:spPr>
        <p:txBody>
          <a:bodyPr vert="horz" wrap="square" lIns="0" tIns="12700" rIns="0" bIns="0" rtlCol="0">
            <a:spAutoFit/>
          </a:bodyPr>
          <a:lstStyle/>
          <a:p>
            <a:pPr>
              <a:spcAft>
                <a:spcPts val="600"/>
              </a:spcAft>
            </a:pPr>
            <a:r>
              <a:rPr lang="en-US" b="1" spc="35" dirty="0">
                <a:solidFill>
                  <a:schemeClr val="accent2"/>
                </a:solidFill>
                <a:latin typeface="Arial" panose="020B0604020202020204" pitchFamily="34" charset="0"/>
                <a:cs typeface="Arial" panose="020B0604020202020204" pitchFamily="34" charset="0"/>
              </a:rPr>
              <a:t>Nuclear &amp; SMR</a:t>
            </a:r>
            <a:endParaRPr lang="en-US" b="1" dirty="0">
              <a:solidFill>
                <a:schemeClr val="accent2"/>
              </a:solidFill>
              <a:latin typeface="Arial" panose="020B0604020202020204" pitchFamily="34" charset="0"/>
              <a:cs typeface="Arial" panose="020B0604020202020204" pitchFamily="34" charset="0"/>
            </a:endParaRPr>
          </a:p>
          <a:p>
            <a:pPr>
              <a:spcAft>
                <a:spcPts val="600"/>
              </a:spcAft>
            </a:pPr>
            <a:r>
              <a:rPr lang="en-US" b="1" spc="35" dirty="0">
                <a:solidFill>
                  <a:schemeClr val="accent2"/>
                </a:solidFill>
                <a:latin typeface="Arial" panose="020B0604020202020204" pitchFamily="34" charset="0"/>
                <a:cs typeface="Arial" panose="020B0604020202020204" pitchFamily="34" charset="0"/>
              </a:rPr>
              <a:t>&gt; </a:t>
            </a:r>
            <a:r>
              <a:rPr lang="en-US" sz="2800" b="1" spc="35" dirty="0">
                <a:solidFill>
                  <a:schemeClr val="accent2"/>
                </a:solidFill>
                <a:latin typeface="Arial" panose="020B0604020202020204" pitchFamily="34" charset="0"/>
                <a:cs typeface="Arial" panose="020B0604020202020204" pitchFamily="34" charset="0"/>
              </a:rPr>
              <a:t>35-50</a:t>
            </a:r>
            <a:r>
              <a:rPr lang="en-US" b="1" spc="35" dirty="0">
                <a:solidFill>
                  <a:schemeClr val="accent2"/>
                </a:solidFill>
                <a:latin typeface="Arial" panose="020B0604020202020204" pitchFamily="34" charset="0"/>
                <a:cs typeface="Arial" panose="020B0604020202020204" pitchFamily="34" charset="0"/>
              </a:rPr>
              <a:t>%  </a:t>
            </a:r>
          </a:p>
          <a:p>
            <a:pPr>
              <a:spcAft>
                <a:spcPts val="600"/>
              </a:spcAft>
            </a:pPr>
            <a:r>
              <a:rPr lang="en-US" spc="35" dirty="0">
                <a:latin typeface="Arial" panose="020B0604020202020204" pitchFamily="34" charset="0"/>
                <a:cs typeface="Arial" panose="020B0604020202020204" pitchFamily="34" charset="0"/>
              </a:rPr>
              <a:t>with</a:t>
            </a:r>
            <a:r>
              <a:rPr lang="en-US" b="1" spc="35" dirty="0">
                <a:latin typeface="Arial" panose="020B0604020202020204" pitchFamily="34" charset="0"/>
                <a:cs typeface="Arial" panose="020B0604020202020204" pitchFamily="34" charset="0"/>
              </a:rPr>
              <a:t> </a:t>
            </a:r>
            <a:r>
              <a:rPr lang="en-US" spc="35" dirty="0">
                <a:latin typeface="Arial" panose="020B0604020202020204" pitchFamily="34" charset="0"/>
                <a:cs typeface="Arial" panose="020B0604020202020204" pitchFamily="34" charset="0"/>
              </a:rPr>
              <a:t>up to 70% possible </a:t>
            </a:r>
          </a:p>
        </p:txBody>
      </p:sp>
      <p:sp>
        <p:nvSpPr>
          <p:cNvPr id="73" name="object 107">
            <a:extLst>
              <a:ext uri="{FF2B5EF4-FFF2-40B4-BE49-F238E27FC236}">
                <a16:creationId xmlns:a16="http://schemas.microsoft.com/office/drawing/2014/main" id="{E6E0FB24-7F30-4E15-8B74-71225CB306DA}"/>
              </a:ext>
            </a:extLst>
          </p:cNvPr>
          <p:cNvSpPr txBox="1"/>
          <p:nvPr/>
        </p:nvSpPr>
        <p:spPr>
          <a:xfrm>
            <a:off x="6665952" y="2194620"/>
            <a:ext cx="4978114" cy="382156"/>
          </a:xfrm>
          <a:prstGeom prst="rect">
            <a:avLst/>
          </a:prstGeom>
        </p:spPr>
        <p:txBody>
          <a:bodyPr vert="horz" wrap="square" lIns="0" tIns="12700" rIns="0" bIns="0" rtlCol="0">
            <a:spAutoFit/>
          </a:bodyPr>
          <a:lstStyle/>
          <a:p>
            <a:pPr marL="12700">
              <a:lnSpc>
                <a:spcPct val="100000"/>
              </a:lnSpc>
              <a:spcBef>
                <a:spcPts val="100"/>
              </a:spcBef>
            </a:pPr>
            <a:r>
              <a:rPr lang="de-DE" sz="2400" b="1" spc="35" dirty="0" err="1">
                <a:solidFill>
                  <a:schemeClr val="accent2"/>
                </a:solidFill>
                <a:latin typeface="Arial" panose="020B0604020202020204" pitchFamily="34" charset="0"/>
                <a:cs typeface="Arial" panose="020B0604020202020204" pitchFamily="34" charset="0"/>
              </a:rPr>
              <a:t>Local</a:t>
            </a:r>
            <a:r>
              <a:rPr lang="de-DE" sz="2400" b="1" spc="35" dirty="0">
                <a:solidFill>
                  <a:schemeClr val="accent2"/>
                </a:solidFill>
                <a:latin typeface="Arial" panose="020B0604020202020204" pitchFamily="34" charset="0"/>
                <a:cs typeface="Arial" panose="020B0604020202020204" pitchFamily="34" charset="0"/>
              </a:rPr>
              <a:t> </a:t>
            </a:r>
            <a:r>
              <a:rPr lang="de-DE" sz="2400" b="1" spc="35" dirty="0" err="1">
                <a:solidFill>
                  <a:schemeClr val="accent2"/>
                </a:solidFill>
                <a:latin typeface="Arial" panose="020B0604020202020204" pitchFamily="34" charset="0"/>
                <a:cs typeface="Arial" panose="020B0604020202020204" pitchFamily="34" charset="0"/>
              </a:rPr>
              <a:t>content</a:t>
            </a:r>
            <a:endParaRPr sz="2400" b="1" dirty="0">
              <a:solidFill>
                <a:schemeClr val="accent2"/>
              </a:solidFill>
              <a:latin typeface="Arial" panose="020B0604020202020204" pitchFamily="34" charset="0"/>
              <a:cs typeface="Arial" panose="020B0604020202020204" pitchFamily="34" charset="0"/>
            </a:endParaRPr>
          </a:p>
        </p:txBody>
      </p:sp>
      <p:grpSp>
        <p:nvGrpSpPr>
          <p:cNvPr id="183" name="Group 182">
            <a:extLst>
              <a:ext uri="{FF2B5EF4-FFF2-40B4-BE49-F238E27FC236}">
                <a16:creationId xmlns:a16="http://schemas.microsoft.com/office/drawing/2014/main" id="{861FB49E-15C5-4D1C-8591-E33B1A15C051}"/>
              </a:ext>
            </a:extLst>
          </p:cNvPr>
          <p:cNvGrpSpPr/>
          <p:nvPr/>
        </p:nvGrpSpPr>
        <p:grpSpPr>
          <a:xfrm>
            <a:off x="6665952" y="4582704"/>
            <a:ext cx="712451" cy="712451"/>
            <a:chOff x="6250315" y="4628673"/>
            <a:chExt cx="712451" cy="712451"/>
          </a:xfrm>
        </p:grpSpPr>
        <p:sp>
          <p:nvSpPr>
            <p:cNvPr id="181" name="Oval 180">
              <a:extLst>
                <a:ext uri="{FF2B5EF4-FFF2-40B4-BE49-F238E27FC236}">
                  <a16:creationId xmlns:a16="http://schemas.microsoft.com/office/drawing/2014/main" id="{696CC49E-AC8D-4E4A-91B7-BE8CAE2D7338}"/>
                </a:ext>
              </a:extLst>
            </p:cNvPr>
            <p:cNvSpPr/>
            <p:nvPr/>
          </p:nvSpPr>
          <p:spPr>
            <a:xfrm>
              <a:off x="6250315" y="4628673"/>
              <a:ext cx="712451" cy="712451"/>
            </a:xfrm>
            <a:prstGeom prst="ellipse">
              <a:avLst/>
            </a:prstGeom>
            <a:gradFill>
              <a:gsLst>
                <a:gs pos="0">
                  <a:schemeClr val="accent4">
                    <a:lumMod val="20000"/>
                    <a:lumOff val="80000"/>
                  </a:schemeClr>
                </a:gs>
                <a:gs pos="47000">
                  <a:schemeClr val="accent2">
                    <a:lumMod val="20000"/>
                    <a:lumOff val="80000"/>
                  </a:schemeClr>
                </a:gs>
                <a:gs pos="100000">
                  <a:schemeClr val="accent2">
                    <a:lumMod val="40000"/>
                    <a:lumOff val="60000"/>
                  </a:schemeClr>
                </a:gs>
              </a:gsLst>
              <a:lin ang="10800000" scaled="1"/>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74" name="Group 73">
              <a:extLst>
                <a:ext uri="{FF2B5EF4-FFF2-40B4-BE49-F238E27FC236}">
                  <a16:creationId xmlns:a16="http://schemas.microsoft.com/office/drawing/2014/main" id="{EC7C2995-4E66-43A5-9B85-7A3394C06561}"/>
                </a:ext>
              </a:extLst>
            </p:cNvPr>
            <p:cNvGrpSpPr/>
            <p:nvPr/>
          </p:nvGrpSpPr>
          <p:grpSpPr>
            <a:xfrm>
              <a:off x="6386567" y="4736304"/>
              <a:ext cx="491827" cy="497189"/>
              <a:chOff x="3525764" y="1329830"/>
              <a:chExt cx="606889" cy="613505"/>
            </a:xfrm>
          </p:grpSpPr>
          <p:sp>
            <p:nvSpPr>
              <p:cNvPr id="75" name="Freeform: Shape 74">
                <a:extLst>
                  <a:ext uri="{FF2B5EF4-FFF2-40B4-BE49-F238E27FC236}">
                    <a16:creationId xmlns:a16="http://schemas.microsoft.com/office/drawing/2014/main" id="{6DE90699-32C0-458D-A76E-DE270F2090AF}"/>
                  </a:ext>
                </a:extLst>
              </p:cNvPr>
              <p:cNvSpPr/>
              <p:nvPr/>
            </p:nvSpPr>
            <p:spPr>
              <a:xfrm>
                <a:off x="3902347" y="1730096"/>
                <a:ext cx="90743" cy="90743"/>
              </a:xfrm>
              <a:custGeom>
                <a:avLst/>
                <a:gdLst>
                  <a:gd name="connsiteX0" fmla="*/ 83098 w 90742"/>
                  <a:gd name="connsiteY0" fmla="*/ 45530 h 90742"/>
                  <a:gd name="connsiteX1" fmla="*/ 45530 w 90742"/>
                  <a:gd name="connsiteY1" fmla="*/ 83098 h 90742"/>
                  <a:gd name="connsiteX2" fmla="*/ 7963 w 90742"/>
                  <a:gd name="connsiteY2" fmla="*/ 45530 h 90742"/>
                  <a:gd name="connsiteX3" fmla="*/ 45530 w 90742"/>
                  <a:gd name="connsiteY3" fmla="*/ 7963 h 90742"/>
                  <a:gd name="connsiteX4" fmla="*/ 83098 w 90742"/>
                  <a:gd name="connsiteY4" fmla="*/ 45530 h 9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42" h="90742">
                    <a:moveTo>
                      <a:pt x="83098" y="45530"/>
                    </a:moveTo>
                    <a:cubicBezTo>
                      <a:pt x="83098" y="66278"/>
                      <a:pt x="66278" y="83098"/>
                      <a:pt x="45530" y="83098"/>
                    </a:cubicBezTo>
                    <a:cubicBezTo>
                      <a:pt x="24782" y="83098"/>
                      <a:pt x="7963" y="66278"/>
                      <a:pt x="7963" y="45530"/>
                    </a:cubicBezTo>
                    <a:cubicBezTo>
                      <a:pt x="7963" y="24782"/>
                      <a:pt x="24782" y="7963"/>
                      <a:pt x="45530" y="7963"/>
                    </a:cubicBezTo>
                    <a:cubicBezTo>
                      <a:pt x="66278" y="7963"/>
                      <a:pt x="83098" y="24782"/>
                      <a:pt x="83098" y="4553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7A0FD1BB-7D6F-4EF5-A470-50FB81FB2118}"/>
                  </a:ext>
                </a:extLst>
              </p:cNvPr>
              <p:cNvSpPr/>
              <p:nvPr/>
            </p:nvSpPr>
            <p:spPr>
              <a:xfrm>
                <a:off x="3772403" y="1717846"/>
                <a:ext cx="45371" cy="45371"/>
              </a:xfrm>
              <a:custGeom>
                <a:avLst/>
                <a:gdLst>
                  <a:gd name="connsiteX0" fmla="*/ 45167 w 45371"/>
                  <a:gd name="connsiteY0" fmla="*/ 26565 h 45371"/>
                  <a:gd name="connsiteX1" fmla="*/ 26565 w 45371"/>
                  <a:gd name="connsiteY1" fmla="*/ 45167 h 45371"/>
                  <a:gd name="connsiteX2" fmla="*/ 7963 w 45371"/>
                  <a:gd name="connsiteY2" fmla="*/ 26565 h 45371"/>
                  <a:gd name="connsiteX3" fmla="*/ 26565 w 45371"/>
                  <a:gd name="connsiteY3" fmla="*/ 7963 h 45371"/>
                  <a:gd name="connsiteX4" fmla="*/ 45167 w 45371"/>
                  <a:gd name="connsiteY4" fmla="*/ 26565 h 4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1" h="45371">
                    <a:moveTo>
                      <a:pt x="45167" y="26565"/>
                    </a:moveTo>
                    <a:cubicBezTo>
                      <a:pt x="45167" y="36839"/>
                      <a:pt x="36839" y="45167"/>
                      <a:pt x="26565" y="45167"/>
                    </a:cubicBezTo>
                    <a:cubicBezTo>
                      <a:pt x="16291" y="45167"/>
                      <a:pt x="7963" y="36839"/>
                      <a:pt x="7963" y="26565"/>
                    </a:cubicBezTo>
                    <a:cubicBezTo>
                      <a:pt x="7963" y="16291"/>
                      <a:pt x="16291" y="7963"/>
                      <a:pt x="26565" y="7963"/>
                    </a:cubicBezTo>
                    <a:cubicBezTo>
                      <a:pt x="36839" y="7963"/>
                      <a:pt x="45167" y="16291"/>
                      <a:pt x="45167" y="26565"/>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77" name="Freeform: Shape 76">
                <a:extLst>
                  <a:ext uri="{FF2B5EF4-FFF2-40B4-BE49-F238E27FC236}">
                    <a16:creationId xmlns:a16="http://schemas.microsoft.com/office/drawing/2014/main" id="{363FC8DE-7FE7-444A-A900-998CCDFB45A0}"/>
                  </a:ext>
                </a:extLst>
              </p:cNvPr>
              <p:cNvSpPr/>
              <p:nvPr/>
            </p:nvSpPr>
            <p:spPr>
              <a:xfrm>
                <a:off x="3825760" y="1589082"/>
                <a:ext cx="45371" cy="45371"/>
              </a:xfrm>
              <a:custGeom>
                <a:avLst/>
                <a:gdLst>
                  <a:gd name="connsiteX0" fmla="*/ 45167 w 45371"/>
                  <a:gd name="connsiteY0" fmla="*/ 26565 h 45371"/>
                  <a:gd name="connsiteX1" fmla="*/ 26565 w 45371"/>
                  <a:gd name="connsiteY1" fmla="*/ 45167 h 45371"/>
                  <a:gd name="connsiteX2" fmla="*/ 7963 w 45371"/>
                  <a:gd name="connsiteY2" fmla="*/ 26565 h 45371"/>
                  <a:gd name="connsiteX3" fmla="*/ 26565 w 45371"/>
                  <a:gd name="connsiteY3" fmla="*/ 7963 h 45371"/>
                  <a:gd name="connsiteX4" fmla="*/ 45167 w 45371"/>
                  <a:gd name="connsiteY4" fmla="*/ 26565 h 4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1" h="45371">
                    <a:moveTo>
                      <a:pt x="45167" y="26565"/>
                    </a:moveTo>
                    <a:cubicBezTo>
                      <a:pt x="45167" y="36839"/>
                      <a:pt x="36839" y="45167"/>
                      <a:pt x="26565" y="45167"/>
                    </a:cubicBezTo>
                    <a:cubicBezTo>
                      <a:pt x="16291" y="45167"/>
                      <a:pt x="7963" y="36839"/>
                      <a:pt x="7963" y="26565"/>
                    </a:cubicBezTo>
                    <a:cubicBezTo>
                      <a:pt x="7963" y="16291"/>
                      <a:pt x="16291" y="7963"/>
                      <a:pt x="26565" y="7963"/>
                    </a:cubicBezTo>
                    <a:cubicBezTo>
                      <a:pt x="36839" y="7963"/>
                      <a:pt x="45167" y="16291"/>
                      <a:pt x="45167" y="26565"/>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78" name="Freeform: Shape 77">
                <a:extLst>
                  <a:ext uri="{FF2B5EF4-FFF2-40B4-BE49-F238E27FC236}">
                    <a16:creationId xmlns:a16="http://schemas.microsoft.com/office/drawing/2014/main" id="{65713C5E-2CF9-4C8C-B1E5-D1F323A24B18}"/>
                  </a:ext>
                </a:extLst>
              </p:cNvPr>
              <p:cNvSpPr/>
              <p:nvPr/>
            </p:nvSpPr>
            <p:spPr>
              <a:xfrm>
                <a:off x="4025758" y="1634181"/>
                <a:ext cx="54446" cy="54446"/>
              </a:xfrm>
              <a:custGeom>
                <a:avLst/>
                <a:gdLst>
                  <a:gd name="connsiteX0" fmla="*/ 46801 w 54445"/>
                  <a:gd name="connsiteY0" fmla="*/ 27382 h 54445"/>
                  <a:gd name="connsiteX1" fmla="*/ 27382 w 54445"/>
                  <a:gd name="connsiteY1" fmla="*/ 46801 h 54445"/>
                  <a:gd name="connsiteX2" fmla="*/ 7963 w 54445"/>
                  <a:gd name="connsiteY2" fmla="*/ 27382 h 54445"/>
                  <a:gd name="connsiteX3" fmla="*/ 27382 w 54445"/>
                  <a:gd name="connsiteY3" fmla="*/ 7963 h 54445"/>
                  <a:gd name="connsiteX4" fmla="*/ 46801 w 54445"/>
                  <a:gd name="connsiteY4" fmla="*/ 27382 h 54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5" h="54445">
                    <a:moveTo>
                      <a:pt x="46801" y="27382"/>
                    </a:moveTo>
                    <a:cubicBezTo>
                      <a:pt x="46801" y="38106"/>
                      <a:pt x="38106" y="46801"/>
                      <a:pt x="27382" y="46801"/>
                    </a:cubicBezTo>
                    <a:cubicBezTo>
                      <a:pt x="16657" y="46801"/>
                      <a:pt x="7963" y="38106"/>
                      <a:pt x="7963" y="27382"/>
                    </a:cubicBezTo>
                    <a:cubicBezTo>
                      <a:pt x="7963" y="16657"/>
                      <a:pt x="16657" y="7963"/>
                      <a:pt x="27382" y="7963"/>
                    </a:cubicBezTo>
                    <a:cubicBezTo>
                      <a:pt x="38106" y="7963"/>
                      <a:pt x="46801" y="16657"/>
                      <a:pt x="46801" y="27382"/>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79" name="Freeform: Shape 78">
                <a:extLst>
                  <a:ext uri="{FF2B5EF4-FFF2-40B4-BE49-F238E27FC236}">
                    <a16:creationId xmlns:a16="http://schemas.microsoft.com/office/drawing/2014/main" id="{0AD02BE2-EF88-4202-90A0-4A640E681FAA}"/>
                  </a:ext>
                </a:extLst>
              </p:cNvPr>
              <p:cNvSpPr/>
              <p:nvPr/>
            </p:nvSpPr>
            <p:spPr>
              <a:xfrm>
                <a:off x="3830900" y="1616486"/>
                <a:ext cx="226857" cy="317600"/>
              </a:xfrm>
              <a:custGeom>
                <a:avLst/>
                <a:gdLst>
                  <a:gd name="connsiteX0" fmla="*/ 7996 w 226857"/>
                  <a:gd name="connsiteY0" fmla="*/ 45077 h 317600"/>
                  <a:gd name="connsiteX1" fmla="*/ 58177 w 226857"/>
                  <a:gd name="connsiteY1" fmla="*/ 193895 h 317600"/>
                  <a:gd name="connsiteX2" fmla="*/ 208175 w 226857"/>
                  <a:gd name="connsiteY2" fmla="*/ 313494 h 317600"/>
                  <a:gd name="connsiteX3" fmla="*/ 175053 w 226857"/>
                  <a:gd name="connsiteY3" fmla="*/ 124477 h 317600"/>
                  <a:gd name="connsiteX4" fmla="*/ 66071 w 226857"/>
                  <a:gd name="connsiteY4" fmla="*/ 7963 h 3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57" h="317600">
                    <a:moveTo>
                      <a:pt x="7996" y="45077"/>
                    </a:moveTo>
                    <a:cubicBezTo>
                      <a:pt x="7088" y="82190"/>
                      <a:pt x="24874" y="137906"/>
                      <a:pt x="58177" y="193895"/>
                    </a:cubicBezTo>
                    <a:cubicBezTo>
                      <a:pt x="108720" y="279102"/>
                      <a:pt x="175961" y="332641"/>
                      <a:pt x="208175" y="313494"/>
                    </a:cubicBezTo>
                    <a:cubicBezTo>
                      <a:pt x="240479" y="294347"/>
                      <a:pt x="225597" y="209684"/>
                      <a:pt x="175053" y="124477"/>
                    </a:cubicBezTo>
                    <a:cubicBezTo>
                      <a:pt x="141025" y="67127"/>
                      <a:pt x="99465" y="24115"/>
                      <a:pt x="66071"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0" name="Freeform: Shape 79">
                <a:extLst>
                  <a:ext uri="{FF2B5EF4-FFF2-40B4-BE49-F238E27FC236}">
                    <a16:creationId xmlns:a16="http://schemas.microsoft.com/office/drawing/2014/main" id="{DA625520-BD1D-410F-AEE6-02E9F604F1F1}"/>
                  </a:ext>
                </a:extLst>
              </p:cNvPr>
              <p:cNvSpPr/>
              <p:nvPr/>
            </p:nvSpPr>
            <p:spPr>
              <a:xfrm>
                <a:off x="3883382" y="1613855"/>
                <a:ext cx="27223" cy="18149"/>
              </a:xfrm>
              <a:custGeom>
                <a:avLst/>
                <a:gdLst>
                  <a:gd name="connsiteX0" fmla="*/ 7963 w 27222"/>
                  <a:gd name="connsiteY0" fmla="*/ 7963 h 18148"/>
                  <a:gd name="connsiteX1" fmla="*/ 24115 w 27222"/>
                  <a:gd name="connsiteY1" fmla="*/ 16402 h 18148"/>
                </a:gdLst>
                <a:ahLst/>
                <a:cxnLst>
                  <a:cxn ang="0">
                    <a:pos x="connsiteX0" y="connsiteY0"/>
                  </a:cxn>
                  <a:cxn ang="0">
                    <a:pos x="connsiteX1" y="connsiteY1"/>
                  </a:cxn>
                </a:cxnLst>
                <a:rect l="l" t="t" r="r" b="b"/>
                <a:pathLst>
                  <a:path w="27222" h="18148">
                    <a:moveTo>
                      <a:pt x="7963" y="7963"/>
                    </a:moveTo>
                    <a:cubicBezTo>
                      <a:pt x="7963" y="7963"/>
                      <a:pt x="19215" y="13044"/>
                      <a:pt x="24115" y="16402"/>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E26FE572-C92A-41F1-A284-C1DD3F8F93DA}"/>
                  </a:ext>
                </a:extLst>
              </p:cNvPr>
              <p:cNvSpPr/>
              <p:nvPr/>
            </p:nvSpPr>
            <p:spPr>
              <a:xfrm>
                <a:off x="3831064" y="1644617"/>
                <a:ext cx="9074" cy="27223"/>
              </a:xfrm>
              <a:custGeom>
                <a:avLst/>
                <a:gdLst>
                  <a:gd name="connsiteX0" fmla="*/ 8285 w 9074"/>
                  <a:gd name="connsiteY0" fmla="*/ 7963 h 27222"/>
                  <a:gd name="connsiteX1" fmla="*/ 8285 w 9074"/>
                  <a:gd name="connsiteY1" fmla="*/ 26202 h 27222"/>
                </a:gdLst>
                <a:ahLst/>
                <a:cxnLst>
                  <a:cxn ang="0">
                    <a:pos x="connsiteX0" y="connsiteY0"/>
                  </a:cxn>
                  <a:cxn ang="0">
                    <a:pos x="connsiteX1" y="connsiteY1"/>
                  </a:cxn>
                </a:cxnLst>
                <a:rect l="l" t="t" r="r" b="b"/>
                <a:pathLst>
                  <a:path w="9074" h="27222">
                    <a:moveTo>
                      <a:pt x="8285" y="7963"/>
                    </a:moveTo>
                    <a:cubicBezTo>
                      <a:pt x="8285" y="7963"/>
                      <a:pt x="7559" y="20304"/>
                      <a:pt x="8285" y="26202"/>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A9DB8010-1CA6-448F-A66F-BA0D88C551B6}"/>
                  </a:ext>
                </a:extLst>
              </p:cNvPr>
              <p:cNvSpPr/>
              <p:nvPr/>
            </p:nvSpPr>
            <p:spPr>
              <a:xfrm>
                <a:off x="3834014" y="1607586"/>
                <a:ext cx="217783" cy="335749"/>
              </a:xfrm>
              <a:custGeom>
                <a:avLst/>
                <a:gdLst>
                  <a:gd name="connsiteX0" fmla="*/ 216040 w 217782"/>
                  <a:gd name="connsiteY0" fmla="*/ 91725 h 335748"/>
                  <a:gd name="connsiteX1" fmla="*/ 173209 w 217782"/>
                  <a:gd name="connsiteY1" fmla="*/ 201252 h 335748"/>
                  <a:gd name="connsiteX2" fmla="*/ 26115 w 217782"/>
                  <a:gd name="connsiteY2" fmla="*/ 324390 h 335748"/>
                  <a:gd name="connsiteX3" fmla="*/ 54699 w 217782"/>
                  <a:gd name="connsiteY3" fmla="*/ 134647 h 335748"/>
                  <a:gd name="connsiteX4" fmla="*/ 201793 w 217782"/>
                  <a:gd name="connsiteY4" fmla="*/ 11509 h 335748"/>
                  <a:gd name="connsiteX5" fmla="*/ 208508 w 217782"/>
                  <a:gd name="connsiteY5" fmla="*/ 16863 h 3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782" h="335748">
                    <a:moveTo>
                      <a:pt x="216040" y="91725"/>
                    </a:moveTo>
                    <a:cubicBezTo>
                      <a:pt x="209506" y="124030"/>
                      <a:pt x="194987" y="162505"/>
                      <a:pt x="173209" y="201252"/>
                    </a:cubicBezTo>
                    <a:cubicBezTo>
                      <a:pt x="124662" y="287639"/>
                      <a:pt x="58782" y="342811"/>
                      <a:pt x="26115" y="324390"/>
                    </a:cubicBezTo>
                    <a:cubicBezTo>
                      <a:pt x="-6643" y="305969"/>
                      <a:pt x="6151" y="221034"/>
                      <a:pt x="54699" y="134647"/>
                    </a:cubicBezTo>
                    <a:cubicBezTo>
                      <a:pt x="103246" y="48260"/>
                      <a:pt x="169126" y="-6912"/>
                      <a:pt x="201793" y="11509"/>
                    </a:cubicBezTo>
                    <a:cubicBezTo>
                      <a:pt x="204243" y="12870"/>
                      <a:pt x="206512" y="14685"/>
                      <a:pt x="208508" y="168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BA589FC2-B55E-4CA4-BEBF-CCA53671EF37}"/>
                  </a:ext>
                </a:extLst>
              </p:cNvPr>
              <p:cNvSpPr/>
              <p:nvPr/>
            </p:nvSpPr>
            <p:spPr>
              <a:xfrm>
                <a:off x="4030658" y="1613038"/>
                <a:ext cx="18149" cy="18149"/>
              </a:xfrm>
              <a:custGeom>
                <a:avLst/>
                <a:gdLst>
                  <a:gd name="connsiteX0" fmla="*/ 7963 w 18148"/>
                  <a:gd name="connsiteY0" fmla="*/ 7963 h 18148"/>
                  <a:gd name="connsiteX1" fmla="*/ 14224 w 18148"/>
                  <a:gd name="connsiteY1" fmla="*/ 14315 h 18148"/>
                </a:gdLst>
                <a:ahLst/>
                <a:cxnLst>
                  <a:cxn ang="0">
                    <a:pos x="connsiteX0" y="connsiteY0"/>
                  </a:cxn>
                  <a:cxn ang="0">
                    <a:pos x="connsiteX1" y="connsiteY1"/>
                  </a:cxn>
                </a:cxnLst>
                <a:rect l="l" t="t" r="r" b="b"/>
                <a:pathLst>
                  <a:path w="18148" h="18148">
                    <a:moveTo>
                      <a:pt x="7963" y="7963"/>
                    </a:moveTo>
                    <a:cubicBezTo>
                      <a:pt x="7963" y="7963"/>
                      <a:pt x="11502" y="10503"/>
                      <a:pt x="14224" y="14315"/>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4" name="Freeform: Shape 83">
                <a:extLst>
                  <a:ext uri="{FF2B5EF4-FFF2-40B4-BE49-F238E27FC236}">
                    <a16:creationId xmlns:a16="http://schemas.microsoft.com/office/drawing/2014/main" id="{DC686086-6893-4672-BCF8-104DB8D32A0D}"/>
                  </a:ext>
                </a:extLst>
              </p:cNvPr>
              <p:cNvSpPr/>
              <p:nvPr/>
            </p:nvSpPr>
            <p:spPr>
              <a:xfrm>
                <a:off x="4040004" y="1688990"/>
                <a:ext cx="18149" cy="27223"/>
              </a:xfrm>
              <a:custGeom>
                <a:avLst/>
                <a:gdLst>
                  <a:gd name="connsiteX0" fmla="*/ 10685 w 18148"/>
                  <a:gd name="connsiteY0" fmla="*/ 7963 h 27222"/>
                  <a:gd name="connsiteX1" fmla="*/ 7963 w 18148"/>
                  <a:gd name="connsiteY1" fmla="*/ 20485 h 27222"/>
                </a:gdLst>
                <a:ahLst/>
                <a:cxnLst>
                  <a:cxn ang="0">
                    <a:pos x="connsiteX0" y="connsiteY0"/>
                  </a:cxn>
                  <a:cxn ang="0">
                    <a:pos x="connsiteX1" y="connsiteY1"/>
                  </a:cxn>
                </a:cxnLst>
                <a:rect l="l" t="t" r="r" b="b"/>
                <a:pathLst>
                  <a:path w="18148" h="27222">
                    <a:moveTo>
                      <a:pt x="10685" y="7963"/>
                    </a:moveTo>
                    <a:lnTo>
                      <a:pt x="7963" y="20485"/>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5" name="Freeform: Shape 84">
                <a:extLst>
                  <a:ext uri="{FF2B5EF4-FFF2-40B4-BE49-F238E27FC236}">
                    <a16:creationId xmlns:a16="http://schemas.microsoft.com/office/drawing/2014/main" id="{BC8B4B3B-5CBA-4538-93C0-490E05DF296A}"/>
                  </a:ext>
                </a:extLst>
              </p:cNvPr>
              <p:cNvSpPr/>
              <p:nvPr/>
            </p:nvSpPr>
            <p:spPr>
              <a:xfrm>
                <a:off x="3760607" y="1699663"/>
                <a:ext cx="372046" cy="145189"/>
              </a:xfrm>
              <a:custGeom>
                <a:avLst/>
                <a:gdLst>
                  <a:gd name="connsiteX0" fmla="*/ 74023 w 372045"/>
                  <a:gd name="connsiteY0" fmla="*/ 24421 h 145188"/>
                  <a:gd name="connsiteX1" fmla="*/ 186545 w 372045"/>
                  <a:gd name="connsiteY1" fmla="*/ 7997 h 145188"/>
                  <a:gd name="connsiteX2" fmla="*/ 366760 w 372045"/>
                  <a:gd name="connsiteY2" fmla="*/ 73785 h 145188"/>
                  <a:gd name="connsiteX3" fmla="*/ 188178 w 372045"/>
                  <a:gd name="connsiteY3" fmla="*/ 143930 h 145188"/>
                  <a:gd name="connsiteX4" fmla="*/ 7963 w 372045"/>
                  <a:gd name="connsiteY4" fmla="*/ 78141 h 14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45" h="145188">
                    <a:moveTo>
                      <a:pt x="74023" y="24421"/>
                    </a:moveTo>
                    <a:cubicBezTo>
                      <a:pt x="104695" y="14621"/>
                      <a:pt x="143895" y="8541"/>
                      <a:pt x="186545" y="7997"/>
                    </a:cubicBezTo>
                    <a:cubicBezTo>
                      <a:pt x="285636" y="6817"/>
                      <a:pt x="366306" y="36309"/>
                      <a:pt x="366760" y="73785"/>
                    </a:cubicBezTo>
                    <a:cubicBezTo>
                      <a:pt x="367214" y="111353"/>
                      <a:pt x="287269" y="142750"/>
                      <a:pt x="188178" y="143930"/>
                    </a:cubicBezTo>
                    <a:cubicBezTo>
                      <a:pt x="89087" y="145109"/>
                      <a:pt x="8416" y="115618"/>
                      <a:pt x="7963" y="78141"/>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6" name="Freeform: Shape 85">
                <a:extLst>
                  <a:ext uri="{FF2B5EF4-FFF2-40B4-BE49-F238E27FC236}">
                    <a16:creationId xmlns:a16="http://schemas.microsoft.com/office/drawing/2014/main" id="{700261D8-999E-440C-81E1-824C5FEDE427}"/>
                  </a:ext>
                </a:extLst>
              </p:cNvPr>
              <p:cNvSpPr/>
              <p:nvPr/>
            </p:nvSpPr>
            <p:spPr>
              <a:xfrm>
                <a:off x="3760738" y="1758862"/>
                <a:ext cx="18149" cy="36297"/>
              </a:xfrm>
              <a:custGeom>
                <a:avLst/>
                <a:gdLst>
                  <a:gd name="connsiteX0" fmla="*/ 10826 w 18148"/>
                  <a:gd name="connsiteY0" fmla="*/ 31102 h 36297"/>
                  <a:gd name="connsiteX1" fmla="*/ 10826 w 18148"/>
                  <a:gd name="connsiteY1" fmla="*/ 7963 h 36297"/>
                </a:gdLst>
                <a:ahLst/>
                <a:cxnLst>
                  <a:cxn ang="0">
                    <a:pos x="connsiteX0" y="connsiteY0"/>
                  </a:cxn>
                  <a:cxn ang="0">
                    <a:pos x="connsiteX1" y="connsiteY1"/>
                  </a:cxn>
                </a:cxnLst>
                <a:rect l="l" t="t" r="r" b="b"/>
                <a:pathLst>
                  <a:path w="18148" h="36297">
                    <a:moveTo>
                      <a:pt x="10826" y="31102"/>
                    </a:moveTo>
                    <a:cubicBezTo>
                      <a:pt x="10826" y="31102"/>
                      <a:pt x="4383" y="16946"/>
                      <a:pt x="10826"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60FA1607-54DA-4C8A-AF32-F1FE9E003B7B}"/>
                  </a:ext>
                </a:extLst>
              </p:cNvPr>
              <p:cNvSpPr/>
              <p:nvPr/>
            </p:nvSpPr>
            <p:spPr>
              <a:xfrm>
                <a:off x="3820497" y="1712492"/>
                <a:ext cx="27223" cy="18149"/>
              </a:xfrm>
              <a:custGeom>
                <a:avLst/>
                <a:gdLst>
                  <a:gd name="connsiteX0" fmla="*/ 7963 w 27222"/>
                  <a:gd name="connsiteY0" fmla="*/ 13317 h 18148"/>
                  <a:gd name="connsiteX1" fmla="*/ 26474 w 27222"/>
                  <a:gd name="connsiteY1" fmla="*/ 7963 h 18148"/>
                </a:gdLst>
                <a:ahLst/>
                <a:cxnLst>
                  <a:cxn ang="0">
                    <a:pos x="connsiteX0" y="connsiteY0"/>
                  </a:cxn>
                  <a:cxn ang="0">
                    <a:pos x="connsiteX1" y="connsiteY1"/>
                  </a:cxn>
                </a:cxnLst>
                <a:rect l="l" t="t" r="r" b="b"/>
                <a:pathLst>
                  <a:path w="27222" h="18148">
                    <a:moveTo>
                      <a:pt x="7963" y="13317"/>
                    </a:moveTo>
                    <a:cubicBezTo>
                      <a:pt x="7963" y="13317"/>
                      <a:pt x="20485" y="9324"/>
                      <a:pt x="26474"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8" name="Freeform: Shape 87">
                <a:extLst>
                  <a:ext uri="{FF2B5EF4-FFF2-40B4-BE49-F238E27FC236}">
                    <a16:creationId xmlns:a16="http://schemas.microsoft.com/office/drawing/2014/main" id="{D8FBB311-1100-4552-B205-DD150C9A68FA}"/>
                  </a:ext>
                </a:extLst>
              </p:cNvPr>
              <p:cNvSpPr/>
              <p:nvPr/>
            </p:nvSpPr>
            <p:spPr>
              <a:xfrm>
                <a:off x="3877302" y="1393531"/>
                <a:ext cx="36297" cy="54446"/>
              </a:xfrm>
              <a:custGeom>
                <a:avLst/>
                <a:gdLst>
                  <a:gd name="connsiteX0" fmla="*/ 7963 w 36297"/>
                  <a:gd name="connsiteY0" fmla="*/ 50249 h 54445"/>
                  <a:gd name="connsiteX1" fmla="*/ 29106 w 36297"/>
                  <a:gd name="connsiteY1" fmla="*/ 29106 h 54445"/>
                  <a:gd name="connsiteX2" fmla="*/ 29106 w 36297"/>
                  <a:gd name="connsiteY2" fmla="*/ 29106 h 54445"/>
                  <a:gd name="connsiteX3" fmla="*/ 7963 w 36297"/>
                  <a:gd name="connsiteY3" fmla="*/ 7963 h 54445"/>
                </a:gdLst>
                <a:ahLst/>
                <a:cxnLst>
                  <a:cxn ang="0">
                    <a:pos x="connsiteX0" y="connsiteY0"/>
                  </a:cxn>
                  <a:cxn ang="0">
                    <a:pos x="connsiteX1" y="connsiteY1"/>
                  </a:cxn>
                  <a:cxn ang="0">
                    <a:pos x="connsiteX2" y="connsiteY2"/>
                  </a:cxn>
                  <a:cxn ang="0">
                    <a:pos x="connsiteX3" y="connsiteY3"/>
                  </a:cxn>
                </a:cxnLst>
                <a:rect l="l" t="t" r="r" b="b"/>
                <a:pathLst>
                  <a:path w="36297" h="54445">
                    <a:moveTo>
                      <a:pt x="7963" y="50249"/>
                    </a:moveTo>
                    <a:cubicBezTo>
                      <a:pt x="19578" y="50249"/>
                      <a:pt x="29106" y="40721"/>
                      <a:pt x="29106" y="29106"/>
                    </a:cubicBezTo>
                    <a:lnTo>
                      <a:pt x="29106" y="29106"/>
                    </a:lnTo>
                    <a:cubicBezTo>
                      <a:pt x="29106" y="17491"/>
                      <a:pt x="19578" y="7963"/>
                      <a:pt x="7963"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9" name="Freeform: Shape 88">
                <a:extLst>
                  <a:ext uri="{FF2B5EF4-FFF2-40B4-BE49-F238E27FC236}">
                    <a16:creationId xmlns:a16="http://schemas.microsoft.com/office/drawing/2014/main" id="{40E7F67C-D1A3-4F97-83A7-52E13645C5B1}"/>
                  </a:ext>
                </a:extLst>
              </p:cNvPr>
              <p:cNvSpPr/>
              <p:nvPr/>
            </p:nvSpPr>
            <p:spPr>
              <a:xfrm>
                <a:off x="3865415" y="1435817"/>
                <a:ext cx="27223" cy="9074"/>
              </a:xfrm>
              <a:custGeom>
                <a:avLst/>
                <a:gdLst>
                  <a:gd name="connsiteX0" fmla="*/ 7963 w 27222"/>
                  <a:gd name="connsiteY0" fmla="*/ 7963 h 9074"/>
                  <a:gd name="connsiteX1" fmla="*/ 20576 w 27222"/>
                  <a:gd name="connsiteY1" fmla="*/ 7963 h 9074"/>
                </a:gdLst>
                <a:ahLst/>
                <a:cxnLst>
                  <a:cxn ang="0">
                    <a:pos x="connsiteX0" y="connsiteY0"/>
                  </a:cxn>
                  <a:cxn ang="0">
                    <a:pos x="connsiteX1" y="connsiteY1"/>
                  </a:cxn>
                </a:cxnLst>
                <a:rect l="l" t="t" r="r" b="b"/>
                <a:pathLst>
                  <a:path w="27222" h="9074">
                    <a:moveTo>
                      <a:pt x="7963" y="7963"/>
                    </a:moveTo>
                    <a:lnTo>
                      <a:pt x="20576"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0" name="Freeform: Shape 89">
                <a:extLst>
                  <a:ext uri="{FF2B5EF4-FFF2-40B4-BE49-F238E27FC236}">
                    <a16:creationId xmlns:a16="http://schemas.microsoft.com/office/drawing/2014/main" id="{0B5CE748-5035-4979-A38C-8725C12751FF}"/>
                  </a:ext>
                </a:extLst>
              </p:cNvPr>
              <p:cNvSpPr/>
              <p:nvPr/>
            </p:nvSpPr>
            <p:spPr>
              <a:xfrm>
                <a:off x="3569775" y="1372116"/>
                <a:ext cx="90743" cy="72594"/>
              </a:xfrm>
              <a:custGeom>
                <a:avLst/>
                <a:gdLst>
                  <a:gd name="connsiteX0" fmla="*/ 53334 w 90742"/>
                  <a:gd name="connsiteY0" fmla="*/ 71664 h 72594"/>
                  <a:gd name="connsiteX1" fmla="*/ 29106 w 90742"/>
                  <a:gd name="connsiteY1" fmla="*/ 71664 h 72594"/>
                  <a:gd name="connsiteX2" fmla="*/ 7963 w 90742"/>
                  <a:gd name="connsiteY2" fmla="*/ 50521 h 72594"/>
                  <a:gd name="connsiteX3" fmla="*/ 7963 w 90742"/>
                  <a:gd name="connsiteY3" fmla="*/ 50521 h 72594"/>
                  <a:gd name="connsiteX4" fmla="*/ 29106 w 90742"/>
                  <a:gd name="connsiteY4" fmla="*/ 29378 h 72594"/>
                  <a:gd name="connsiteX5" fmla="*/ 75838 w 90742"/>
                  <a:gd name="connsiteY5" fmla="*/ 29378 h 72594"/>
                  <a:gd name="connsiteX6" fmla="*/ 86546 w 90742"/>
                  <a:gd name="connsiteY6" fmla="*/ 18670 h 72594"/>
                  <a:gd name="connsiteX7" fmla="*/ 86546 w 90742"/>
                  <a:gd name="connsiteY7" fmla="*/ 18670 h 72594"/>
                  <a:gd name="connsiteX8" fmla="*/ 75838 w 90742"/>
                  <a:gd name="connsiteY8" fmla="*/ 7963 h 7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742" h="72594">
                    <a:moveTo>
                      <a:pt x="53334" y="71664"/>
                    </a:moveTo>
                    <a:lnTo>
                      <a:pt x="29106" y="71664"/>
                    </a:lnTo>
                    <a:cubicBezTo>
                      <a:pt x="17491" y="71664"/>
                      <a:pt x="7963" y="62136"/>
                      <a:pt x="7963" y="50521"/>
                    </a:cubicBezTo>
                    <a:lnTo>
                      <a:pt x="7963" y="50521"/>
                    </a:lnTo>
                    <a:cubicBezTo>
                      <a:pt x="7963" y="38906"/>
                      <a:pt x="17491" y="29378"/>
                      <a:pt x="29106" y="29378"/>
                    </a:cubicBezTo>
                    <a:lnTo>
                      <a:pt x="75838" y="29378"/>
                    </a:lnTo>
                    <a:cubicBezTo>
                      <a:pt x="81737" y="29378"/>
                      <a:pt x="86546" y="24569"/>
                      <a:pt x="86546" y="18670"/>
                    </a:cubicBezTo>
                    <a:lnTo>
                      <a:pt x="86546" y="18670"/>
                    </a:lnTo>
                    <a:cubicBezTo>
                      <a:pt x="86546" y="12772"/>
                      <a:pt x="81737" y="7963"/>
                      <a:pt x="75838"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1" name="Freeform: Shape 90">
                <a:extLst>
                  <a:ext uri="{FF2B5EF4-FFF2-40B4-BE49-F238E27FC236}">
                    <a16:creationId xmlns:a16="http://schemas.microsoft.com/office/drawing/2014/main" id="{159CF00F-F657-4227-8EAF-BE192F88032C}"/>
                  </a:ext>
                </a:extLst>
              </p:cNvPr>
              <p:cNvSpPr/>
              <p:nvPr/>
            </p:nvSpPr>
            <p:spPr>
              <a:xfrm>
                <a:off x="3606707" y="1435817"/>
                <a:ext cx="27223" cy="9074"/>
              </a:xfrm>
              <a:custGeom>
                <a:avLst/>
                <a:gdLst>
                  <a:gd name="connsiteX0" fmla="*/ 7963 w 27222"/>
                  <a:gd name="connsiteY0" fmla="*/ 7963 h 9074"/>
                  <a:gd name="connsiteX1" fmla="*/ 20757 w 27222"/>
                  <a:gd name="connsiteY1" fmla="*/ 7963 h 9074"/>
                </a:gdLst>
                <a:ahLst/>
                <a:cxnLst>
                  <a:cxn ang="0">
                    <a:pos x="connsiteX0" y="connsiteY0"/>
                  </a:cxn>
                  <a:cxn ang="0">
                    <a:pos x="connsiteX1" y="connsiteY1"/>
                  </a:cxn>
                </a:cxnLst>
                <a:rect l="l" t="t" r="r" b="b"/>
                <a:pathLst>
                  <a:path w="27222" h="9074">
                    <a:moveTo>
                      <a:pt x="7963" y="7963"/>
                    </a:moveTo>
                    <a:lnTo>
                      <a:pt x="20757"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2" name="Freeform: Shape 91">
                <a:extLst>
                  <a:ext uri="{FF2B5EF4-FFF2-40B4-BE49-F238E27FC236}">
                    <a16:creationId xmlns:a16="http://schemas.microsoft.com/office/drawing/2014/main" id="{6FB4905B-CF2F-4C79-8F6E-F3725C9DA3E8}"/>
                  </a:ext>
                </a:extLst>
              </p:cNvPr>
              <p:cNvSpPr/>
              <p:nvPr/>
            </p:nvSpPr>
            <p:spPr>
              <a:xfrm>
                <a:off x="3615055" y="1329830"/>
                <a:ext cx="272229" cy="72594"/>
              </a:xfrm>
              <a:custGeom>
                <a:avLst/>
                <a:gdLst>
                  <a:gd name="connsiteX0" fmla="*/ 270210 w 272228"/>
                  <a:gd name="connsiteY0" fmla="*/ 71664 h 72594"/>
                  <a:gd name="connsiteX1" fmla="*/ 228196 w 272228"/>
                  <a:gd name="connsiteY1" fmla="*/ 71664 h 72594"/>
                  <a:gd name="connsiteX2" fmla="*/ 217488 w 272228"/>
                  <a:gd name="connsiteY2" fmla="*/ 60957 h 72594"/>
                  <a:gd name="connsiteX3" fmla="*/ 217488 w 272228"/>
                  <a:gd name="connsiteY3" fmla="*/ 60957 h 72594"/>
                  <a:gd name="connsiteX4" fmla="*/ 228196 w 272228"/>
                  <a:gd name="connsiteY4" fmla="*/ 50249 h 72594"/>
                  <a:gd name="connsiteX5" fmla="*/ 230736 w 272228"/>
                  <a:gd name="connsiteY5" fmla="*/ 50249 h 72594"/>
                  <a:gd name="connsiteX6" fmla="*/ 251880 w 272228"/>
                  <a:gd name="connsiteY6" fmla="*/ 29106 h 72594"/>
                  <a:gd name="connsiteX7" fmla="*/ 251880 w 272228"/>
                  <a:gd name="connsiteY7" fmla="*/ 29106 h 72594"/>
                  <a:gd name="connsiteX8" fmla="*/ 230736 w 272228"/>
                  <a:gd name="connsiteY8" fmla="*/ 7963 h 72594"/>
                  <a:gd name="connsiteX9" fmla="*/ 29106 w 272228"/>
                  <a:gd name="connsiteY9" fmla="*/ 7963 h 72594"/>
                  <a:gd name="connsiteX10" fmla="*/ 7963 w 272228"/>
                  <a:gd name="connsiteY10" fmla="*/ 29106 h 72594"/>
                  <a:gd name="connsiteX11" fmla="*/ 7963 w 272228"/>
                  <a:gd name="connsiteY11" fmla="*/ 29106 h 72594"/>
                  <a:gd name="connsiteX12" fmla="*/ 29106 w 272228"/>
                  <a:gd name="connsiteY12" fmla="*/ 50249 h 72594"/>
                  <a:gd name="connsiteX13" fmla="*/ 30467 w 272228"/>
                  <a:gd name="connsiteY13" fmla="*/ 50249 h 7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228" h="72594">
                    <a:moveTo>
                      <a:pt x="270210" y="71664"/>
                    </a:moveTo>
                    <a:lnTo>
                      <a:pt x="228196" y="71664"/>
                    </a:lnTo>
                    <a:cubicBezTo>
                      <a:pt x="222297" y="71664"/>
                      <a:pt x="217488" y="66855"/>
                      <a:pt x="217488" y="60957"/>
                    </a:cubicBezTo>
                    <a:lnTo>
                      <a:pt x="217488" y="60957"/>
                    </a:lnTo>
                    <a:cubicBezTo>
                      <a:pt x="217488" y="55058"/>
                      <a:pt x="222297" y="50249"/>
                      <a:pt x="228196" y="50249"/>
                    </a:cubicBezTo>
                    <a:lnTo>
                      <a:pt x="230736" y="50249"/>
                    </a:lnTo>
                    <a:cubicBezTo>
                      <a:pt x="242352" y="50249"/>
                      <a:pt x="251880" y="40721"/>
                      <a:pt x="251880" y="29106"/>
                    </a:cubicBezTo>
                    <a:lnTo>
                      <a:pt x="251880" y="29106"/>
                    </a:lnTo>
                    <a:cubicBezTo>
                      <a:pt x="251880" y="17491"/>
                      <a:pt x="242352" y="7963"/>
                      <a:pt x="230736" y="7963"/>
                    </a:cubicBezTo>
                    <a:lnTo>
                      <a:pt x="29106" y="7963"/>
                    </a:lnTo>
                    <a:cubicBezTo>
                      <a:pt x="17491" y="7963"/>
                      <a:pt x="7963" y="17491"/>
                      <a:pt x="7963" y="29106"/>
                    </a:cubicBezTo>
                    <a:lnTo>
                      <a:pt x="7963" y="29106"/>
                    </a:lnTo>
                    <a:cubicBezTo>
                      <a:pt x="7963" y="40721"/>
                      <a:pt x="17491" y="50249"/>
                      <a:pt x="29106" y="50249"/>
                    </a:cubicBezTo>
                    <a:lnTo>
                      <a:pt x="30467" y="50249"/>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3" name="Freeform: Shape 92">
                <a:extLst>
                  <a:ext uri="{FF2B5EF4-FFF2-40B4-BE49-F238E27FC236}">
                    <a16:creationId xmlns:a16="http://schemas.microsoft.com/office/drawing/2014/main" id="{04358DCF-369C-4DA2-973B-35FC878ADB68}"/>
                  </a:ext>
                </a:extLst>
              </p:cNvPr>
              <p:cNvSpPr/>
              <p:nvPr/>
            </p:nvSpPr>
            <p:spPr>
              <a:xfrm>
                <a:off x="3721406" y="1372207"/>
                <a:ext cx="63520" cy="72594"/>
              </a:xfrm>
              <a:custGeom>
                <a:avLst/>
                <a:gdLst>
                  <a:gd name="connsiteX0" fmla="*/ 7963 w 63520"/>
                  <a:gd name="connsiteY0" fmla="*/ 7963 h 72594"/>
                  <a:gd name="connsiteX1" fmla="*/ 51882 w 63520"/>
                  <a:gd name="connsiteY1" fmla="*/ 7963 h 72594"/>
                  <a:gd name="connsiteX2" fmla="*/ 62408 w 63520"/>
                  <a:gd name="connsiteY2" fmla="*/ 18489 h 72594"/>
                  <a:gd name="connsiteX3" fmla="*/ 62408 w 63520"/>
                  <a:gd name="connsiteY3" fmla="*/ 18761 h 72594"/>
                  <a:gd name="connsiteX4" fmla="*/ 51882 w 63520"/>
                  <a:gd name="connsiteY4" fmla="*/ 29287 h 72594"/>
                  <a:gd name="connsiteX5" fmla="*/ 48706 w 63520"/>
                  <a:gd name="connsiteY5" fmla="*/ 29287 h 72594"/>
                  <a:gd name="connsiteX6" fmla="*/ 27563 w 63520"/>
                  <a:gd name="connsiteY6" fmla="*/ 50430 h 72594"/>
                  <a:gd name="connsiteX7" fmla="*/ 27563 w 63520"/>
                  <a:gd name="connsiteY7" fmla="*/ 50430 h 72594"/>
                  <a:gd name="connsiteX8" fmla="*/ 48706 w 63520"/>
                  <a:gd name="connsiteY8" fmla="*/ 71573 h 7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20" h="72594">
                    <a:moveTo>
                      <a:pt x="7963" y="7963"/>
                    </a:moveTo>
                    <a:lnTo>
                      <a:pt x="51882" y="7963"/>
                    </a:lnTo>
                    <a:cubicBezTo>
                      <a:pt x="57690" y="7963"/>
                      <a:pt x="62408" y="12681"/>
                      <a:pt x="62408" y="18489"/>
                    </a:cubicBezTo>
                    <a:lnTo>
                      <a:pt x="62408" y="18761"/>
                    </a:lnTo>
                    <a:cubicBezTo>
                      <a:pt x="62408" y="24569"/>
                      <a:pt x="57690" y="29287"/>
                      <a:pt x="51882" y="29287"/>
                    </a:cubicBezTo>
                    <a:lnTo>
                      <a:pt x="48706" y="29287"/>
                    </a:lnTo>
                    <a:cubicBezTo>
                      <a:pt x="37091" y="29287"/>
                      <a:pt x="27563" y="38815"/>
                      <a:pt x="27563" y="50430"/>
                    </a:cubicBezTo>
                    <a:lnTo>
                      <a:pt x="27563" y="50430"/>
                    </a:lnTo>
                    <a:cubicBezTo>
                      <a:pt x="27563" y="62045"/>
                      <a:pt x="37091" y="71573"/>
                      <a:pt x="48706" y="7157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4" name="Freeform: Shape 93">
                <a:extLst>
                  <a:ext uri="{FF2B5EF4-FFF2-40B4-BE49-F238E27FC236}">
                    <a16:creationId xmlns:a16="http://schemas.microsoft.com/office/drawing/2014/main" id="{6470B3BB-85F3-4381-924B-766C4A517C12}"/>
                  </a:ext>
                </a:extLst>
              </p:cNvPr>
              <p:cNvSpPr/>
              <p:nvPr/>
            </p:nvSpPr>
            <p:spPr>
              <a:xfrm>
                <a:off x="3760516" y="1435727"/>
                <a:ext cx="27223" cy="9074"/>
              </a:xfrm>
              <a:custGeom>
                <a:avLst/>
                <a:gdLst>
                  <a:gd name="connsiteX0" fmla="*/ 7963 w 27222"/>
                  <a:gd name="connsiteY0" fmla="*/ 7963 h 9074"/>
                  <a:gd name="connsiteX1" fmla="*/ 20576 w 27222"/>
                  <a:gd name="connsiteY1" fmla="*/ 7963 h 9074"/>
                </a:gdLst>
                <a:ahLst/>
                <a:cxnLst>
                  <a:cxn ang="0">
                    <a:pos x="connsiteX0" y="connsiteY0"/>
                  </a:cxn>
                  <a:cxn ang="0">
                    <a:pos x="connsiteX1" y="connsiteY1"/>
                  </a:cxn>
                </a:cxnLst>
                <a:rect l="l" t="t" r="r" b="b"/>
                <a:pathLst>
                  <a:path w="27222" h="9074">
                    <a:moveTo>
                      <a:pt x="7963" y="7963"/>
                    </a:moveTo>
                    <a:lnTo>
                      <a:pt x="20576"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5" name="Freeform: Shape 94">
                <a:extLst>
                  <a:ext uri="{FF2B5EF4-FFF2-40B4-BE49-F238E27FC236}">
                    <a16:creationId xmlns:a16="http://schemas.microsoft.com/office/drawing/2014/main" id="{B610C795-4E25-429C-A211-74094BBA92A5}"/>
                  </a:ext>
                </a:extLst>
              </p:cNvPr>
              <p:cNvSpPr/>
              <p:nvPr/>
            </p:nvSpPr>
            <p:spPr>
              <a:xfrm>
                <a:off x="3707522" y="1372207"/>
                <a:ext cx="36297" cy="9074"/>
              </a:xfrm>
              <a:custGeom>
                <a:avLst/>
                <a:gdLst>
                  <a:gd name="connsiteX0" fmla="*/ 7963 w 36297"/>
                  <a:gd name="connsiteY0" fmla="*/ 7963 h 9074"/>
                  <a:gd name="connsiteX1" fmla="*/ 34460 w 36297"/>
                  <a:gd name="connsiteY1" fmla="*/ 7963 h 9074"/>
                </a:gdLst>
                <a:ahLst/>
                <a:cxnLst>
                  <a:cxn ang="0">
                    <a:pos x="connsiteX0" y="connsiteY0"/>
                  </a:cxn>
                  <a:cxn ang="0">
                    <a:pos x="connsiteX1" y="connsiteY1"/>
                  </a:cxn>
                </a:cxnLst>
                <a:rect l="l" t="t" r="r" b="b"/>
                <a:pathLst>
                  <a:path w="36297" h="9074">
                    <a:moveTo>
                      <a:pt x="7963" y="7963"/>
                    </a:moveTo>
                    <a:lnTo>
                      <a:pt x="34460"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6" name="Freeform: Shape 95">
                <a:extLst>
                  <a:ext uri="{FF2B5EF4-FFF2-40B4-BE49-F238E27FC236}">
                    <a16:creationId xmlns:a16="http://schemas.microsoft.com/office/drawing/2014/main" id="{C4A5627F-0117-456B-81B1-6B0D6F829952}"/>
                  </a:ext>
                </a:extLst>
              </p:cNvPr>
              <p:cNvSpPr/>
              <p:nvPr/>
            </p:nvSpPr>
            <p:spPr>
              <a:xfrm>
                <a:off x="3525764" y="1345710"/>
                <a:ext cx="72594" cy="36297"/>
              </a:xfrm>
              <a:custGeom>
                <a:avLst/>
                <a:gdLst>
                  <a:gd name="connsiteX0" fmla="*/ 57690 w 72594"/>
                  <a:gd name="connsiteY0" fmla="*/ 7963 h 36297"/>
                  <a:gd name="connsiteX1" fmla="*/ 71664 w 72594"/>
                  <a:gd name="connsiteY1" fmla="*/ 21937 h 36297"/>
                  <a:gd name="connsiteX2" fmla="*/ 71664 w 72594"/>
                  <a:gd name="connsiteY2" fmla="*/ 21937 h 36297"/>
                  <a:gd name="connsiteX3" fmla="*/ 57690 w 72594"/>
                  <a:gd name="connsiteY3" fmla="*/ 35911 h 36297"/>
                  <a:gd name="connsiteX4" fmla="*/ 21937 w 72594"/>
                  <a:gd name="connsiteY4" fmla="*/ 35911 h 36297"/>
                  <a:gd name="connsiteX5" fmla="*/ 7963 w 72594"/>
                  <a:gd name="connsiteY5" fmla="*/ 21937 h 36297"/>
                  <a:gd name="connsiteX6" fmla="*/ 7963 w 72594"/>
                  <a:gd name="connsiteY6" fmla="*/ 21937 h 36297"/>
                  <a:gd name="connsiteX7" fmla="*/ 21937 w 72594"/>
                  <a:gd name="connsiteY7" fmla="*/ 7963 h 3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94" h="36297">
                    <a:moveTo>
                      <a:pt x="57690" y="7963"/>
                    </a:moveTo>
                    <a:cubicBezTo>
                      <a:pt x="65403" y="7963"/>
                      <a:pt x="71664" y="14224"/>
                      <a:pt x="71664" y="21937"/>
                    </a:cubicBezTo>
                    <a:lnTo>
                      <a:pt x="71664" y="21937"/>
                    </a:lnTo>
                    <a:cubicBezTo>
                      <a:pt x="71664" y="29650"/>
                      <a:pt x="65403" y="35911"/>
                      <a:pt x="57690" y="35911"/>
                    </a:cubicBezTo>
                    <a:lnTo>
                      <a:pt x="21937" y="35911"/>
                    </a:lnTo>
                    <a:cubicBezTo>
                      <a:pt x="14224" y="35911"/>
                      <a:pt x="7963" y="29650"/>
                      <a:pt x="7963" y="21937"/>
                    </a:cubicBezTo>
                    <a:lnTo>
                      <a:pt x="7963" y="21937"/>
                    </a:lnTo>
                    <a:cubicBezTo>
                      <a:pt x="7963" y="14224"/>
                      <a:pt x="14224" y="7963"/>
                      <a:pt x="21937"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7" name="Freeform: Shape 96">
                <a:extLst>
                  <a:ext uri="{FF2B5EF4-FFF2-40B4-BE49-F238E27FC236}">
                    <a16:creationId xmlns:a16="http://schemas.microsoft.com/office/drawing/2014/main" id="{51080F77-3F86-4131-A404-415CEEDA52F8}"/>
                  </a:ext>
                </a:extLst>
              </p:cNvPr>
              <p:cNvSpPr/>
              <p:nvPr/>
            </p:nvSpPr>
            <p:spPr>
              <a:xfrm>
                <a:off x="3535565" y="1345710"/>
                <a:ext cx="18149" cy="9074"/>
              </a:xfrm>
              <a:custGeom>
                <a:avLst/>
                <a:gdLst>
                  <a:gd name="connsiteX0" fmla="*/ 7963 w 18148"/>
                  <a:gd name="connsiteY0" fmla="*/ 8326 h 9074"/>
                  <a:gd name="connsiteX1" fmla="*/ 14768 w 18148"/>
                  <a:gd name="connsiteY1" fmla="*/ 7963 h 9074"/>
                </a:gdLst>
                <a:ahLst/>
                <a:cxnLst>
                  <a:cxn ang="0">
                    <a:pos x="connsiteX0" y="connsiteY0"/>
                  </a:cxn>
                  <a:cxn ang="0">
                    <a:pos x="connsiteX1" y="connsiteY1"/>
                  </a:cxn>
                </a:cxnLst>
                <a:rect l="l" t="t" r="r" b="b"/>
                <a:pathLst>
                  <a:path w="18148" h="9074">
                    <a:moveTo>
                      <a:pt x="7963" y="8326"/>
                    </a:moveTo>
                    <a:lnTo>
                      <a:pt x="14768"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8" name="Freeform: Shape 97">
                <a:extLst>
                  <a:ext uri="{FF2B5EF4-FFF2-40B4-BE49-F238E27FC236}">
                    <a16:creationId xmlns:a16="http://schemas.microsoft.com/office/drawing/2014/main" id="{8229A9A5-F7C8-41D5-8B0E-EE26B9FCFE72}"/>
                  </a:ext>
                </a:extLst>
              </p:cNvPr>
              <p:cNvSpPr/>
              <p:nvPr/>
            </p:nvSpPr>
            <p:spPr>
              <a:xfrm>
                <a:off x="3571771" y="1345800"/>
                <a:ext cx="18149" cy="9074"/>
              </a:xfrm>
              <a:custGeom>
                <a:avLst/>
                <a:gdLst>
                  <a:gd name="connsiteX0" fmla="*/ 13226 w 18148"/>
                  <a:gd name="connsiteY0" fmla="*/ 7963 h 9074"/>
                  <a:gd name="connsiteX1" fmla="*/ 7963 w 18148"/>
                  <a:gd name="connsiteY1" fmla="*/ 7963 h 9074"/>
                </a:gdLst>
                <a:ahLst/>
                <a:cxnLst>
                  <a:cxn ang="0">
                    <a:pos x="connsiteX0" y="connsiteY0"/>
                  </a:cxn>
                  <a:cxn ang="0">
                    <a:pos x="connsiteX1" y="connsiteY1"/>
                  </a:cxn>
                </a:cxnLst>
                <a:rect l="l" t="t" r="r" b="b"/>
                <a:pathLst>
                  <a:path w="18148" h="9074">
                    <a:moveTo>
                      <a:pt x="13226" y="7963"/>
                    </a:moveTo>
                    <a:lnTo>
                      <a:pt x="7963"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9" name="Freeform: Shape 98">
                <a:extLst>
                  <a:ext uri="{FF2B5EF4-FFF2-40B4-BE49-F238E27FC236}">
                    <a16:creationId xmlns:a16="http://schemas.microsoft.com/office/drawing/2014/main" id="{0E305B4C-CACE-452B-9C6A-76B1932D2349}"/>
                  </a:ext>
                </a:extLst>
              </p:cNvPr>
              <p:cNvSpPr/>
              <p:nvPr/>
            </p:nvSpPr>
            <p:spPr>
              <a:xfrm>
                <a:off x="3528694" y="1517123"/>
                <a:ext cx="199634" cy="344823"/>
              </a:xfrm>
              <a:custGeom>
                <a:avLst/>
                <a:gdLst>
                  <a:gd name="connsiteX0" fmla="*/ 194867 w 199634"/>
                  <a:gd name="connsiteY0" fmla="*/ 7963 h 344822"/>
                  <a:gd name="connsiteX1" fmla="*/ 39061 w 199634"/>
                  <a:gd name="connsiteY1" fmla="*/ 7963 h 344822"/>
                  <a:gd name="connsiteX2" fmla="*/ 35069 w 199634"/>
                  <a:gd name="connsiteY2" fmla="*/ 12500 h 344822"/>
                  <a:gd name="connsiteX3" fmla="*/ 34887 w 199634"/>
                  <a:gd name="connsiteY3" fmla="*/ 192624 h 344822"/>
                  <a:gd name="connsiteX4" fmla="*/ 8118 w 199634"/>
                  <a:gd name="connsiteY4" fmla="*/ 338993 h 344822"/>
                  <a:gd name="connsiteX5" fmla="*/ 12020 w 199634"/>
                  <a:gd name="connsiteY5" fmla="*/ 344074 h 344822"/>
                  <a:gd name="connsiteX6" fmla="*/ 168551 w 199634"/>
                  <a:gd name="connsiteY6" fmla="*/ 344074 h 34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34" h="344822">
                    <a:moveTo>
                      <a:pt x="194867" y="7963"/>
                    </a:moveTo>
                    <a:lnTo>
                      <a:pt x="39061" y="7963"/>
                    </a:lnTo>
                    <a:cubicBezTo>
                      <a:pt x="36611" y="7963"/>
                      <a:pt x="34796" y="10050"/>
                      <a:pt x="35069" y="12500"/>
                    </a:cubicBezTo>
                    <a:cubicBezTo>
                      <a:pt x="41239" y="63225"/>
                      <a:pt x="41693" y="125656"/>
                      <a:pt x="34887" y="192624"/>
                    </a:cubicBezTo>
                    <a:cubicBezTo>
                      <a:pt x="29443" y="246344"/>
                      <a:pt x="20005" y="296344"/>
                      <a:pt x="8118" y="338993"/>
                    </a:cubicBezTo>
                    <a:cubicBezTo>
                      <a:pt x="7392" y="341534"/>
                      <a:pt x="9298" y="344074"/>
                      <a:pt x="12020" y="344074"/>
                    </a:cubicBezTo>
                    <a:lnTo>
                      <a:pt x="168551" y="34407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00" name="Freeform: Shape 99">
                <a:extLst>
                  <a:ext uri="{FF2B5EF4-FFF2-40B4-BE49-F238E27FC236}">
                    <a16:creationId xmlns:a16="http://schemas.microsoft.com/office/drawing/2014/main" id="{B9244371-EAE2-4A1E-8802-CB90B6879A3C}"/>
                  </a:ext>
                </a:extLst>
              </p:cNvPr>
              <p:cNvSpPr/>
              <p:nvPr/>
            </p:nvSpPr>
            <p:spPr>
              <a:xfrm>
                <a:off x="3715598" y="1491896"/>
                <a:ext cx="172411" cy="9074"/>
              </a:xfrm>
              <a:custGeom>
                <a:avLst/>
                <a:gdLst>
                  <a:gd name="connsiteX0" fmla="*/ 7963 w 172411"/>
                  <a:gd name="connsiteY0" fmla="*/ 7963 h 9074"/>
                  <a:gd name="connsiteX1" fmla="*/ 170483 w 172411"/>
                  <a:gd name="connsiteY1" fmla="*/ 7963 h 9074"/>
                </a:gdLst>
                <a:ahLst/>
                <a:cxnLst>
                  <a:cxn ang="0">
                    <a:pos x="connsiteX0" y="connsiteY0"/>
                  </a:cxn>
                  <a:cxn ang="0">
                    <a:pos x="connsiteX1" y="connsiteY1"/>
                  </a:cxn>
                </a:cxnLst>
                <a:rect l="l" t="t" r="r" b="b"/>
                <a:pathLst>
                  <a:path w="172411" h="9074">
                    <a:moveTo>
                      <a:pt x="7963" y="7963"/>
                    </a:moveTo>
                    <a:lnTo>
                      <a:pt x="170483"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01" name="Freeform: Shape 100">
                <a:extLst>
                  <a:ext uri="{FF2B5EF4-FFF2-40B4-BE49-F238E27FC236}">
                    <a16:creationId xmlns:a16="http://schemas.microsoft.com/office/drawing/2014/main" id="{1AD7E3E6-CD43-4875-9259-33191678DED5}"/>
                  </a:ext>
                </a:extLst>
              </p:cNvPr>
              <p:cNvSpPr/>
              <p:nvPr/>
            </p:nvSpPr>
            <p:spPr>
              <a:xfrm>
                <a:off x="3679492" y="1460136"/>
                <a:ext cx="263154" cy="408343"/>
              </a:xfrm>
              <a:custGeom>
                <a:avLst/>
                <a:gdLst>
                  <a:gd name="connsiteX0" fmla="*/ 255047 w 263154"/>
                  <a:gd name="connsiteY0" fmla="*/ 155511 h 408342"/>
                  <a:gd name="connsiteX1" fmla="*/ 256498 w 263154"/>
                  <a:gd name="connsiteY1" fmla="*/ 13044 h 408342"/>
                  <a:gd name="connsiteX2" fmla="*/ 251780 w 263154"/>
                  <a:gd name="connsiteY2" fmla="*/ 7963 h 408342"/>
                  <a:gd name="connsiteX3" fmla="*/ 44342 w 263154"/>
                  <a:gd name="connsiteY3" fmla="*/ 7963 h 408342"/>
                  <a:gd name="connsiteX4" fmla="*/ 39714 w 263154"/>
                  <a:gd name="connsiteY4" fmla="*/ 13226 h 408342"/>
                  <a:gd name="connsiteX5" fmla="*/ 39441 w 263154"/>
                  <a:gd name="connsiteY5" fmla="*/ 223840 h 408342"/>
                  <a:gd name="connsiteX6" fmla="*/ 8135 w 263154"/>
                  <a:gd name="connsiteY6" fmla="*/ 395072 h 408342"/>
                  <a:gd name="connsiteX7" fmla="*/ 12672 w 263154"/>
                  <a:gd name="connsiteY7" fmla="*/ 401061 h 408342"/>
                  <a:gd name="connsiteX8" fmla="*/ 138714 w 263154"/>
                  <a:gd name="connsiteY8" fmla="*/ 401061 h 40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54" h="408342">
                    <a:moveTo>
                      <a:pt x="255047" y="155511"/>
                    </a:moveTo>
                    <a:cubicBezTo>
                      <a:pt x="251961" y="103878"/>
                      <a:pt x="252597" y="55512"/>
                      <a:pt x="256498" y="13044"/>
                    </a:cubicBezTo>
                    <a:cubicBezTo>
                      <a:pt x="256771" y="10322"/>
                      <a:pt x="254593" y="7963"/>
                      <a:pt x="251780" y="7963"/>
                    </a:cubicBezTo>
                    <a:lnTo>
                      <a:pt x="44342" y="7963"/>
                    </a:lnTo>
                    <a:cubicBezTo>
                      <a:pt x="41529" y="7963"/>
                      <a:pt x="39351" y="10413"/>
                      <a:pt x="39714" y="13226"/>
                    </a:cubicBezTo>
                    <a:cubicBezTo>
                      <a:pt x="46973" y="72481"/>
                      <a:pt x="47427" y="145529"/>
                      <a:pt x="39441" y="223840"/>
                    </a:cubicBezTo>
                    <a:cubicBezTo>
                      <a:pt x="33090" y="286725"/>
                      <a:pt x="22019" y="345163"/>
                      <a:pt x="8135" y="395072"/>
                    </a:cubicBezTo>
                    <a:cubicBezTo>
                      <a:pt x="7318" y="398066"/>
                      <a:pt x="9496" y="401061"/>
                      <a:pt x="12672" y="401061"/>
                    </a:cubicBezTo>
                    <a:lnTo>
                      <a:pt x="138714" y="401061"/>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63153C04-3CB9-472C-8919-6E7322EE8DBF}"/>
                  </a:ext>
                </a:extLst>
              </p:cNvPr>
              <p:cNvSpPr/>
              <p:nvPr/>
            </p:nvSpPr>
            <p:spPr>
              <a:xfrm>
                <a:off x="3925850" y="1594436"/>
                <a:ext cx="9074" cy="27223"/>
              </a:xfrm>
              <a:custGeom>
                <a:avLst/>
                <a:gdLst>
                  <a:gd name="connsiteX0" fmla="*/ 7963 w 9074"/>
                  <a:gd name="connsiteY0" fmla="*/ 7963 h 27222"/>
                  <a:gd name="connsiteX1" fmla="*/ 8779 w 9074"/>
                  <a:gd name="connsiteY1" fmla="*/ 26565 h 27222"/>
                </a:gdLst>
                <a:ahLst/>
                <a:cxnLst>
                  <a:cxn ang="0">
                    <a:pos x="connsiteX0" y="connsiteY0"/>
                  </a:cxn>
                  <a:cxn ang="0">
                    <a:pos x="connsiteX1" y="connsiteY1"/>
                  </a:cxn>
                </a:cxnLst>
                <a:rect l="l" t="t" r="r" b="b"/>
                <a:pathLst>
                  <a:path w="9074" h="27222">
                    <a:moveTo>
                      <a:pt x="7963" y="7963"/>
                    </a:moveTo>
                    <a:cubicBezTo>
                      <a:pt x="7963" y="7963"/>
                      <a:pt x="8235" y="22391"/>
                      <a:pt x="8779" y="26565"/>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03" name="Freeform: Shape 102">
                <a:extLst>
                  <a:ext uri="{FF2B5EF4-FFF2-40B4-BE49-F238E27FC236}">
                    <a16:creationId xmlns:a16="http://schemas.microsoft.com/office/drawing/2014/main" id="{8D8DFABB-9B0C-419B-8C67-BDF8FF2B8BBB}"/>
                  </a:ext>
                </a:extLst>
              </p:cNvPr>
              <p:cNvSpPr/>
              <p:nvPr/>
            </p:nvSpPr>
            <p:spPr>
              <a:xfrm>
                <a:off x="3797811" y="1853235"/>
                <a:ext cx="27223" cy="9074"/>
              </a:xfrm>
              <a:custGeom>
                <a:avLst/>
                <a:gdLst>
                  <a:gd name="connsiteX0" fmla="*/ 7963 w 27222"/>
                  <a:gd name="connsiteY0" fmla="*/ 7963 h 9074"/>
                  <a:gd name="connsiteX1" fmla="*/ 20394 w 27222"/>
                  <a:gd name="connsiteY1" fmla="*/ 7963 h 9074"/>
                </a:gdLst>
                <a:ahLst/>
                <a:cxnLst>
                  <a:cxn ang="0">
                    <a:pos x="connsiteX0" y="connsiteY0"/>
                  </a:cxn>
                  <a:cxn ang="0">
                    <a:pos x="connsiteX1" y="connsiteY1"/>
                  </a:cxn>
                </a:cxnLst>
                <a:rect l="l" t="t" r="r" b="b"/>
                <a:pathLst>
                  <a:path w="27222" h="9074">
                    <a:moveTo>
                      <a:pt x="7963" y="7963"/>
                    </a:moveTo>
                    <a:lnTo>
                      <a:pt x="20394"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grpSp>
      <p:grpSp>
        <p:nvGrpSpPr>
          <p:cNvPr id="182" name="Group 181">
            <a:extLst>
              <a:ext uri="{FF2B5EF4-FFF2-40B4-BE49-F238E27FC236}">
                <a16:creationId xmlns:a16="http://schemas.microsoft.com/office/drawing/2014/main" id="{91B8AE77-0209-4F18-9ADA-41C6EF2EC4CD}"/>
              </a:ext>
            </a:extLst>
          </p:cNvPr>
          <p:cNvGrpSpPr/>
          <p:nvPr/>
        </p:nvGrpSpPr>
        <p:grpSpPr>
          <a:xfrm>
            <a:off x="6665952" y="3069737"/>
            <a:ext cx="712451" cy="712451"/>
            <a:chOff x="6250315" y="3103559"/>
            <a:chExt cx="712451" cy="712451"/>
          </a:xfrm>
        </p:grpSpPr>
        <p:sp>
          <p:nvSpPr>
            <p:cNvPr id="180" name="Oval 179">
              <a:extLst>
                <a:ext uri="{FF2B5EF4-FFF2-40B4-BE49-F238E27FC236}">
                  <a16:creationId xmlns:a16="http://schemas.microsoft.com/office/drawing/2014/main" id="{65ECB5B0-2012-444E-881B-4EF52AABF26C}"/>
                </a:ext>
              </a:extLst>
            </p:cNvPr>
            <p:cNvSpPr/>
            <p:nvPr/>
          </p:nvSpPr>
          <p:spPr>
            <a:xfrm>
              <a:off x="6250315" y="3103559"/>
              <a:ext cx="712451" cy="712451"/>
            </a:xfrm>
            <a:prstGeom prst="ellipse">
              <a:avLst/>
            </a:prstGeom>
            <a:gradFill>
              <a:gsLst>
                <a:gs pos="0">
                  <a:schemeClr val="accent4">
                    <a:lumMod val="20000"/>
                    <a:lumOff val="80000"/>
                  </a:schemeClr>
                </a:gs>
                <a:gs pos="47000">
                  <a:schemeClr val="accent2">
                    <a:lumMod val="20000"/>
                    <a:lumOff val="80000"/>
                  </a:schemeClr>
                </a:gs>
                <a:gs pos="100000">
                  <a:schemeClr val="accent2">
                    <a:lumMod val="40000"/>
                    <a:lumOff val="60000"/>
                  </a:schemeClr>
                </a:gs>
              </a:gsLst>
              <a:lin ang="10800000" scaled="1"/>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28128FBE-4D3F-400D-AA5E-99643AD715FC}"/>
                </a:ext>
              </a:extLst>
            </p:cNvPr>
            <p:cNvGrpSpPr/>
            <p:nvPr/>
          </p:nvGrpSpPr>
          <p:grpSpPr>
            <a:xfrm>
              <a:off x="6373078" y="3225959"/>
              <a:ext cx="466924" cy="467651"/>
              <a:chOff x="2458957" y="4580309"/>
              <a:chExt cx="589953" cy="590871"/>
            </a:xfrm>
          </p:grpSpPr>
          <p:sp>
            <p:nvSpPr>
              <p:cNvPr id="105" name="Freeform: Shape 104">
                <a:extLst>
                  <a:ext uri="{FF2B5EF4-FFF2-40B4-BE49-F238E27FC236}">
                    <a16:creationId xmlns:a16="http://schemas.microsoft.com/office/drawing/2014/main" id="{1B6C1F26-EED1-4B54-8924-89EE2FB8323A}"/>
                  </a:ext>
                </a:extLst>
              </p:cNvPr>
              <p:cNvSpPr/>
              <p:nvPr/>
            </p:nvSpPr>
            <p:spPr>
              <a:xfrm>
                <a:off x="2467884" y="4612634"/>
                <a:ext cx="72594" cy="136114"/>
              </a:xfrm>
              <a:custGeom>
                <a:avLst/>
                <a:gdLst>
                  <a:gd name="connsiteX0" fmla="*/ 7963 w 72594"/>
                  <a:gd name="connsiteY0" fmla="*/ 132371 h 136114"/>
                  <a:gd name="connsiteX1" fmla="*/ 7963 w 72594"/>
                  <a:gd name="connsiteY1" fmla="*/ 127743 h 136114"/>
                  <a:gd name="connsiteX2" fmla="*/ 73298 w 72594"/>
                  <a:gd name="connsiteY2" fmla="*/ 7963 h 136114"/>
                </a:gdLst>
                <a:ahLst/>
                <a:cxnLst>
                  <a:cxn ang="0">
                    <a:pos x="connsiteX0" y="connsiteY0"/>
                  </a:cxn>
                  <a:cxn ang="0">
                    <a:pos x="connsiteX1" y="connsiteY1"/>
                  </a:cxn>
                  <a:cxn ang="0">
                    <a:pos x="connsiteX2" y="connsiteY2"/>
                  </a:cxn>
                </a:cxnLst>
                <a:rect l="l" t="t" r="r" b="b"/>
                <a:pathLst>
                  <a:path w="72594" h="136114">
                    <a:moveTo>
                      <a:pt x="7963" y="132371"/>
                    </a:moveTo>
                    <a:cubicBezTo>
                      <a:pt x="7963" y="130829"/>
                      <a:pt x="7963" y="129286"/>
                      <a:pt x="7963" y="127743"/>
                    </a:cubicBezTo>
                    <a:cubicBezTo>
                      <a:pt x="9505" y="78016"/>
                      <a:pt x="35004" y="34369"/>
                      <a:pt x="73298"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06" name="Freeform: Shape 105">
                <a:extLst>
                  <a:ext uri="{FF2B5EF4-FFF2-40B4-BE49-F238E27FC236}">
                    <a16:creationId xmlns:a16="http://schemas.microsoft.com/office/drawing/2014/main" id="{754C97A9-F608-483E-BF01-06965579CDF3}"/>
                  </a:ext>
                </a:extLst>
              </p:cNvPr>
              <p:cNvSpPr/>
              <p:nvPr/>
            </p:nvSpPr>
            <p:spPr>
              <a:xfrm>
                <a:off x="2496286" y="4825245"/>
                <a:ext cx="81669" cy="63520"/>
              </a:xfrm>
              <a:custGeom>
                <a:avLst/>
                <a:gdLst>
                  <a:gd name="connsiteX0" fmla="*/ 77653 w 81668"/>
                  <a:gd name="connsiteY0" fmla="*/ 61320 h 63520"/>
                  <a:gd name="connsiteX1" fmla="*/ 7963 w 81668"/>
                  <a:gd name="connsiteY1" fmla="*/ 7963 h 63520"/>
                </a:gdLst>
                <a:ahLst/>
                <a:cxnLst>
                  <a:cxn ang="0">
                    <a:pos x="connsiteX0" y="connsiteY0"/>
                  </a:cxn>
                  <a:cxn ang="0">
                    <a:pos x="connsiteX1" y="connsiteY1"/>
                  </a:cxn>
                </a:cxnLst>
                <a:rect l="l" t="t" r="r" b="b"/>
                <a:pathLst>
                  <a:path w="81668" h="63520">
                    <a:moveTo>
                      <a:pt x="77653" y="61320"/>
                    </a:moveTo>
                    <a:cubicBezTo>
                      <a:pt x="49432" y="50793"/>
                      <a:pt x="25295" y="32010"/>
                      <a:pt x="7963"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07" name="Freeform: Shape 106">
                <a:extLst>
                  <a:ext uri="{FF2B5EF4-FFF2-40B4-BE49-F238E27FC236}">
                    <a16:creationId xmlns:a16="http://schemas.microsoft.com/office/drawing/2014/main" id="{BE81F0DB-74E5-44E1-8024-809B1FB629CA}"/>
                  </a:ext>
                </a:extLst>
              </p:cNvPr>
              <p:cNvSpPr/>
              <p:nvPr/>
            </p:nvSpPr>
            <p:spPr>
              <a:xfrm>
                <a:off x="2660259" y="4870616"/>
                <a:ext cx="45371" cy="27223"/>
              </a:xfrm>
              <a:custGeom>
                <a:avLst/>
                <a:gdLst>
                  <a:gd name="connsiteX0" fmla="*/ 37545 w 45371"/>
                  <a:gd name="connsiteY0" fmla="*/ 7963 h 27222"/>
                  <a:gd name="connsiteX1" fmla="*/ 7963 w 45371"/>
                  <a:gd name="connsiteY1" fmla="*/ 19850 h 27222"/>
                </a:gdLst>
                <a:ahLst/>
                <a:cxnLst>
                  <a:cxn ang="0">
                    <a:pos x="connsiteX0" y="connsiteY0"/>
                  </a:cxn>
                  <a:cxn ang="0">
                    <a:pos x="connsiteX1" y="connsiteY1"/>
                  </a:cxn>
                </a:cxnLst>
                <a:rect l="l" t="t" r="r" b="b"/>
                <a:pathLst>
                  <a:path w="45371" h="27222">
                    <a:moveTo>
                      <a:pt x="37545" y="7963"/>
                    </a:moveTo>
                    <a:cubicBezTo>
                      <a:pt x="28198" y="12954"/>
                      <a:pt x="18307" y="16946"/>
                      <a:pt x="7963" y="19850"/>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08" name="Freeform: Shape 107">
                <a:extLst>
                  <a:ext uri="{FF2B5EF4-FFF2-40B4-BE49-F238E27FC236}">
                    <a16:creationId xmlns:a16="http://schemas.microsoft.com/office/drawing/2014/main" id="{ED9308BB-1CAD-450E-9B14-1C04CB81D642}"/>
                  </a:ext>
                </a:extLst>
              </p:cNvPr>
              <p:cNvSpPr/>
              <p:nvPr/>
            </p:nvSpPr>
            <p:spPr>
              <a:xfrm>
                <a:off x="2698824" y="4608733"/>
                <a:ext cx="81669" cy="145189"/>
              </a:xfrm>
              <a:custGeom>
                <a:avLst/>
                <a:gdLst>
                  <a:gd name="connsiteX0" fmla="*/ 7963 w 81668"/>
                  <a:gd name="connsiteY0" fmla="*/ 7963 h 145188"/>
                  <a:gd name="connsiteX1" fmla="*/ 79287 w 81668"/>
                  <a:gd name="connsiteY1" fmla="*/ 136273 h 145188"/>
                  <a:gd name="connsiteX2" fmla="*/ 79014 w 81668"/>
                  <a:gd name="connsiteY2" fmla="*/ 144894 h 145188"/>
                </a:gdLst>
                <a:ahLst/>
                <a:cxnLst>
                  <a:cxn ang="0">
                    <a:pos x="connsiteX0" y="connsiteY0"/>
                  </a:cxn>
                  <a:cxn ang="0">
                    <a:pos x="connsiteX1" y="connsiteY1"/>
                  </a:cxn>
                  <a:cxn ang="0">
                    <a:pos x="connsiteX2" y="connsiteY2"/>
                  </a:cxn>
                </a:cxnLst>
                <a:rect l="l" t="t" r="r" b="b"/>
                <a:pathLst>
                  <a:path w="81668" h="145188">
                    <a:moveTo>
                      <a:pt x="7963" y="7963"/>
                    </a:moveTo>
                    <a:cubicBezTo>
                      <a:pt x="50793" y="34641"/>
                      <a:pt x="79287" y="82099"/>
                      <a:pt x="79287" y="136273"/>
                    </a:cubicBezTo>
                    <a:cubicBezTo>
                      <a:pt x="79287" y="139177"/>
                      <a:pt x="79287" y="141990"/>
                      <a:pt x="79014" y="144894"/>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09" name="Freeform: Shape 108">
                <a:extLst>
                  <a:ext uri="{FF2B5EF4-FFF2-40B4-BE49-F238E27FC236}">
                    <a16:creationId xmlns:a16="http://schemas.microsoft.com/office/drawing/2014/main" id="{26DAF485-E38C-4D84-82A6-F28AA7D3C436}"/>
                  </a:ext>
                </a:extLst>
              </p:cNvPr>
              <p:cNvSpPr/>
              <p:nvPr/>
            </p:nvSpPr>
            <p:spPr>
              <a:xfrm>
                <a:off x="2560442" y="4585956"/>
                <a:ext cx="72594" cy="27223"/>
              </a:xfrm>
              <a:custGeom>
                <a:avLst/>
                <a:gdLst>
                  <a:gd name="connsiteX0" fmla="*/ 7963 w 72594"/>
                  <a:gd name="connsiteY0" fmla="*/ 19759 h 27222"/>
                  <a:gd name="connsiteX1" fmla="*/ 66583 w 72594"/>
                  <a:gd name="connsiteY1" fmla="*/ 7963 h 27222"/>
                </a:gdLst>
                <a:ahLst/>
                <a:cxnLst>
                  <a:cxn ang="0">
                    <a:pos x="connsiteX0" y="connsiteY0"/>
                  </a:cxn>
                  <a:cxn ang="0">
                    <a:pos x="connsiteX1" y="connsiteY1"/>
                  </a:cxn>
                </a:cxnLst>
                <a:rect l="l" t="t" r="r" b="b"/>
                <a:pathLst>
                  <a:path w="72594" h="27222">
                    <a:moveTo>
                      <a:pt x="7963" y="19759"/>
                    </a:moveTo>
                    <a:cubicBezTo>
                      <a:pt x="26021" y="12137"/>
                      <a:pt x="45802" y="7963"/>
                      <a:pt x="66583"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0" name="Freeform: Shape 109">
                <a:extLst>
                  <a:ext uri="{FF2B5EF4-FFF2-40B4-BE49-F238E27FC236}">
                    <a16:creationId xmlns:a16="http://schemas.microsoft.com/office/drawing/2014/main" id="{85D7464E-D5F3-4C88-A5F3-24BC34CA049B}"/>
                  </a:ext>
                </a:extLst>
              </p:cNvPr>
              <p:cNvSpPr/>
              <p:nvPr/>
            </p:nvSpPr>
            <p:spPr>
              <a:xfrm>
                <a:off x="2505724" y="4622163"/>
                <a:ext cx="108891" cy="99817"/>
              </a:xfrm>
              <a:custGeom>
                <a:avLst/>
                <a:gdLst>
                  <a:gd name="connsiteX0" fmla="*/ 7963 w 108891"/>
                  <a:gd name="connsiteY0" fmla="*/ 95711 h 99817"/>
                  <a:gd name="connsiteX1" fmla="*/ 101972 w 108891"/>
                  <a:gd name="connsiteY1" fmla="*/ 7963 h 99817"/>
                </a:gdLst>
                <a:ahLst/>
                <a:cxnLst>
                  <a:cxn ang="0">
                    <a:pos x="connsiteX0" y="connsiteY0"/>
                  </a:cxn>
                  <a:cxn ang="0">
                    <a:pos x="connsiteX1" y="connsiteY1"/>
                  </a:cxn>
                </a:cxnLst>
                <a:rect l="l" t="t" r="r" b="b"/>
                <a:pathLst>
                  <a:path w="108891" h="99817">
                    <a:moveTo>
                      <a:pt x="7963" y="95711"/>
                    </a:moveTo>
                    <a:cubicBezTo>
                      <a:pt x="18761" y="50612"/>
                      <a:pt x="55784" y="15676"/>
                      <a:pt x="101972"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1" name="Freeform: Shape 110">
                <a:extLst>
                  <a:ext uri="{FF2B5EF4-FFF2-40B4-BE49-F238E27FC236}">
                    <a16:creationId xmlns:a16="http://schemas.microsoft.com/office/drawing/2014/main" id="{675F5104-3570-4CC5-A1D5-FFB25B3D66CD}"/>
                  </a:ext>
                </a:extLst>
              </p:cNvPr>
              <p:cNvSpPr/>
              <p:nvPr/>
            </p:nvSpPr>
            <p:spPr>
              <a:xfrm>
                <a:off x="2523237" y="4803467"/>
                <a:ext cx="63520" cy="54446"/>
              </a:xfrm>
              <a:custGeom>
                <a:avLst/>
                <a:gdLst>
                  <a:gd name="connsiteX0" fmla="*/ 58416 w 63520"/>
                  <a:gd name="connsiteY0" fmla="*/ 48888 h 54445"/>
                  <a:gd name="connsiteX1" fmla="*/ 7963 w 63520"/>
                  <a:gd name="connsiteY1" fmla="*/ 7963 h 54445"/>
                </a:gdLst>
                <a:ahLst/>
                <a:cxnLst>
                  <a:cxn ang="0">
                    <a:pos x="connsiteX0" y="connsiteY0"/>
                  </a:cxn>
                  <a:cxn ang="0">
                    <a:pos x="connsiteX1" y="connsiteY1"/>
                  </a:cxn>
                </a:cxnLst>
                <a:rect l="l" t="t" r="r" b="b"/>
                <a:pathLst>
                  <a:path w="63520" h="54445">
                    <a:moveTo>
                      <a:pt x="58416" y="48888"/>
                    </a:moveTo>
                    <a:cubicBezTo>
                      <a:pt x="37999" y="40267"/>
                      <a:pt x="20485" y="25930"/>
                      <a:pt x="7963"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2" name="Freeform: Shape 111">
                <a:extLst>
                  <a:ext uri="{FF2B5EF4-FFF2-40B4-BE49-F238E27FC236}">
                    <a16:creationId xmlns:a16="http://schemas.microsoft.com/office/drawing/2014/main" id="{E44B7A07-A0EA-4CF6-8653-A29AB3D181C0}"/>
                  </a:ext>
                </a:extLst>
              </p:cNvPr>
              <p:cNvSpPr/>
              <p:nvPr/>
            </p:nvSpPr>
            <p:spPr>
              <a:xfrm>
                <a:off x="2698734" y="4652198"/>
                <a:ext cx="45371" cy="117966"/>
              </a:xfrm>
              <a:custGeom>
                <a:avLst/>
                <a:gdLst>
                  <a:gd name="connsiteX0" fmla="*/ 7963 w 45371"/>
                  <a:gd name="connsiteY0" fmla="*/ 7963 h 117965"/>
                  <a:gd name="connsiteX1" fmla="*/ 44623 w 45371"/>
                  <a:gd name="connsiteY1" fmla="*/ 92807 h 117965"/>
                  <a:gd name="connsiteX2" fmla="*/ 42264 w 45371"/>
                  <a:gd name="connsiteY2" fmla="*/ 116310 h 117965"/>
                </a:gdLst>
                <a:ahLst/>
                <a:cxnLst>
                  <a:cxn ang="0">
                    <a:pos x="connsiteX0" y="connsiteY0"/>
                  </a:cxn>
                  <a:cxn ang="0">
                    <a:pos x="connsiteX1" y="connsiteY1"/>
                  </a:cxn>
                  <a:cxn ang="0">
                    <a:pos x="connsiteX2" y="connsiteY2"/>
                  </a:cxn>
                </a:cxnLst>
                <a:rect l="l" t="t" r="r" b="b"/>
                <a:pathLst>
                  <a:path w="45371" h="117965">
                    <a:moveTo>
                      <a:pt x="7963" y="7963"/>
                    </a:moveTo>
                    <a:cubicBezTo>
                      <a:pt x="30558" y="29196"/>
                      <a:pt x="44623" y="59323"/>
                      <a:pt x="44623" y="92807"/>
                    </a:cubicBezTo>
                    <a:cubicBezTo>
                      <a:pt x="44623" y="100883"/>
                      <a:pt x="43806" y="108778"/>
                      <a:pt x="42264" y="116310"/>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3" name="Freeform: Shape 112">
                <a:extLst>
                  <a:ext uri="{FF2B5EF4-FFF2-40B4-BE49-F238E27FC236}">
                    <a16:creationId xmlns:a16="http://schemas.microsoft.com/office/drawing/2014/main" id="{4041CA9A-EA45-46CD-AF8A-E48A922CEDD4}"/>
                  </a:ext>
                </a:extLst>
              </p:cNvPr>
              <p:cNvSpPr/>
              <p:nvPr/>
            </p:nvSpPr>
            <p:spPr>
              <a:xfrm>
                <a:off x="2598398" y="4580309"/>
                <a:ext cx="90743" cy="154263"/>
              </a:xfrm>
              <a:custGeom>
                <a:avLst/>
                <a:gdLst>
                  <a:gd name="connsiteX0" fmla="*/ 40060 w 90742"/>
                  <a:gd name="connsiteY0" fmla="*/ 155260 h 154262"/>
                  <a:gd name="connsiteX1" fmla="*/ 82346 w 90742"/>
                  <a:gd name="connsiteY1" fmla="*/ 25316 h 154262"/>
                  <a:gd name="connsiteX2" fmla="*/ 82346 w 90742"/>
                  <a:gd name="connsiteY2" fmla="*/ 25316 h 154262"/>
                  <a:gd name="connsiteX3" fmla="*/ 82346 w 90742"/>
                  <a:gd name="connsiteY3" fmla="*/ 25134 h 154262"/>
                  <a:gd name="connsiteX4" fmla="*/ 73997 w 90742"/>
                  <a:gd name="connsiteY4" fmla="*/ 8619 h 154262"/>
                  <a:gd name="connsiteX5" fmla="*/ 57482 w 90742"/>
                  <a:gd name="connsiteY5" fmla="*/ 16967 h 154262"/>
                  <a:gd name="connsiteX6" fmla="*/ 9933 w 90742"/>
                  <a:gd name="connsiteY6" fmla="*/ 116875 h 154262"/>
                  <a:gd name="connsiteX7" fmla="*/ 15559 w 90742"/>
                  <a:gd name="connsiteY7" fmla="*/ 152900 h 1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742" h="154262">
                    <a:moveTo>
                      <a:pt x="40060" y="155260"/>
                    </a:moveTo>
                    <a:lnTo>
                      <a:pt x="82346" y="25316"/>
                    </a:lnTo>
                    <a:lnTo>
                      <a:pt x="82346" y="25316"/>
                    </a:lnTo>
                    <a:lnTo>
                      <a:pt x="82346" y="25134"/>
                    </a:lnTo>
                    <a:cubicBezTo>
                      <a:pt x="84614" y="18329"/>
                      <a:pt x="80894" y="10888"/>
                      <a:pt x="73997" y="8619"/>
                    </a:cubicBezTo>
                    <a:cubicBezTo>
                      <a:pt x="67192" y="6351"/>
                      <a:pt x="59751" y="10162"/>
                      <a:pt x="57482" y="16967"/>
                    </a:cubicBezTo>
                    <a:lnTo>
                      <a:pt x="9933" y="116875"/>
                    </a:lnTo>
                    <a:cubicBezTo>
                      <a:pt x="5850" y="129489"/>
                      <a:pt x="8300" y="142737"/>
                      <a:pt x="15559" y="152900"/>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4" name="Freeform: Shape 113">
                <a:extLst>
                  <a:ext uri="{FF2B5EF4-FFF2-40B4-BE49-F238E27FC236}">
                    <a16:creationId xmlns:a16="http://schemas.microsoft.com/office/drawing/2014/main" id="{FCFDFF77-AE1E-4930-A218-C738DCD6BB49}"/>
                  </a:ext>
                </a:extLst>
              </p:cNvPr>
              <p:cNvSpPr/>
              <p:nvPr/>
            </p:nvSpPr>
            <p:spPr>
              <a:xfrm>
                <a:off x="2619969" y="4727434"/>
                <a:ext cx="127040" cy="136114"/>
              </a:xfrm>
              <a:custGeom>
                <a:avLst/>
                <a:gdLst>
                  <a:gd name="connsiteX0" fmla="*/ 7963 w 127040"/>
                  <a:gd name="connsiteY0" fmla="*/ 33543 h 136114"/>
                  <a:gd name="connsiteX1" fmla="*/ 98343 w 127040"/>
                  <a:gd name="connsiteY1" fmla="*/ 127008 h 136114"/>
                  <a:gd name="connsiteX2" fmla="*/ 98433 w 127040"/>
                  <a:gd name="connsiteY2" fmla="*/ 127008 h 136114"/>
                  <a:gd name="connsiteX3" fmla="*/ 116945 w 127040"/>
                  <a:gd name="connsiteY3" fmla="*/ 127462 h 136114"/>
                  <a:gd name="connsiteX4" fmla="*/ 117217 w 127040"/>
                  <a:gd name="connsiteY4" fmla="*/ 108950 h 136114"/>
                  <a:gd name="connsiteX5" fmla="*/ 51156 w 127040"/>
                  <a:gd name="connsiteY5" fmla="*/ 20204 h 136114"/>
                  <a:gd name="connsiteX6" fmla="*/ 18398 w 127040"/>
                  <a:gd name="connsiteY6" fmla="*/ 8135 h 13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40" h="136114">
                    <a:moveTo>
                      <a:pt x="7963" y="33543"/>
                    </a:moveTo>
                    <a:lnTo>
                      <a:pt x="98343" y="127008"/>
                    </a:lnTo>
                    <a:lnTo>
                      <a:pt x="98433" y="127008"/>
                    </a:lnTo>
                    <a:cubicBezTo>
                      <a:pt x="103424" y="132271"/>
                      <a:pt x="111773" y="132452"/>
                      <a:pt x="116945" y="127462"/>
                    </a:cubicBezTo>
                    <a:cubicBezTo>
                      <a:pt x="122117" y="122471"/>
                      <a:pt x="122208" y="114122"/>
                      <a:pt x="117217" y="108950"/>
                    </a:cubicBezTo>
                    <a:lnTo>
                      <a:pt x="51156" y="20204"/>
                    </a:lnTo>
                    <a:cubicBezTo>
                      <a:pt x="42354" y="11129"/>
                      <a:pt x="30195" y="7046"/>
                      <a:pt x="18398" y="8135"/>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5" name="Freeform: Shape 114">
                <a:extLst>
                  <a:ext uri="{FF2B5EF4-FFF2-40B4-BE49-F238E27FC236}">
                    <a16:creationId xmlns:a16="http://schemas.microsoft.com/office/drawing/2014/main" id="{EA9244B0-9B22-436B-9759-6C2038464A89}"/>
                  </a:ext>
                </a:extLst>
              </p:cNvPr>
              <p:cNvSpPr/>
              <p:nvPr/>
            </p:nvSpPr>
            <p:spPr>
              <a:xfrm>
                <a:off x="2458957" y="4732415"/>
                <a:ext cx="163337" cy="63520"/>
              </a:xfrm>
              <a:custGeom>
                <a:avLst/>
                <a:gdLst>
                  <a:gd name="connsiteX0" fmla="*/ 151189 w 163337"/>
                  <a:gd name="connsiteY0" fmla="*/ 7963 h 63520"/>
                  <a:gd name="connsiteX1" fmla="*/ 18341 w 163337"/>
                  <a:gd name="connsiteY1" fmla="*/ 37817 h 63520"/>
                  <a:gd name="connsiteX2" fmla="*/ 18159 w 163337"/>
                  <a:gd name="connsiteY2" fmla="*/ 37817 h 63520"/>
                  <a:gd name="connsiteX3" fmla="*/ 8269 w 163337"/>
                  <a:gd name="connsiteY3" fmla="*/ 53516 h 63520"/>
                  <a:gd name="connsiteX4" fmla="*/ 23876 w 163337"/>
                  <a:gd name="connsiteY4" fmla="*/ 63406 h 63520"/>
                  <a:gd name="connsiteX5" fmla="*/ 134038 w 163337"/>
                  <a:gd name="connsiteY5" fmla="*/ 53243 h 63520"/>
                  <a:gd name="connsiteX6" fmla="*/ 162804 w 163337"/>
                  <a:gd name="connsiteY6" fmla="*/ 28470 h 6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37" h="63520">
                    <a:moveTo>
                      <a:pt x="151189" y="7963"/>
                    </a:moveTo>
                    <a:lnTo>
                      <a:pt x="18341" y="37817"/>
                    </a:lnTo>
                    <a:lnTo>
                      <a:pt x="18159" y="37817"/>
                    </a:lnTo>
                    <a:cubicBezTo>
                      <a:pt x="11172" y="39450"/>
                      <a:pt x="6726" y="46438"/>
                      <a:pt x="8269" y="53516"/>
                    </a:cubicBezTo>
                    <a:cubicBezTo>
                      <a:pt x="9811" y="60503"/>
                      <a:pt x="16889" y="64949"/>
                      <a:pt x="23876" y="63406"/>
                    </a:cubicBezTo>
                    <a:lnTo>
                      <a:pt x="134038" y="53243"/>
                    </a:lnTo>
                    <a:cubicBezTo>
                      <a:pt x="147559" y="50158"/>
                      <a:pt x="157994" y="40539"/>
                      <a:pt x="162804" y="28470"/>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6" name="Freeform: Shape 115">
                <a:extLst>
                  <a:ext uri="{FF2B5EF4-FFF2-40B4-BE49-F238E27FC236}">
                    <a16:creationId xmlns:a16="http://schemas.microsoft.com/office/drawing/2014/main" id="{1BB7CAB8-7345-42D7-BD01-F9F699AED9EB}"/>
                  </a:ext>
                </a:extLst>
              </p:cNvPr>
              <p:cNvSpPr/>
              <p:nvPr/>
            </p:nvSpPr>
            <p:spPr>
              <a:xfrm>
                <a:off x="2601649" y="4721536"/>
                <a:ext cx="45371" cy="45371"/>
              </a:xfrm>
              <a:custGeom>
                <a:avLst/>
                <a:gdLst>
                  <a:gd name="connsiteX0" fmla="*/ 20475 w 45371"/>
                  <a:gd name="connsiteY0" fmla="*/ 8316 h 45371"/>
                  <a:gd name="connsiteX1" fmla="*/ 39350 w 45371"/>
                  <a:gd name="connsiteY1" fmla="*/ 20475 h 45371"/>
                  <a:gd name="connsiteX2" fmla="*/ 27190 w 45371"/>
                  <a:gd name="connsiteY2" fmla="*/ 39350 h 45371"/>
                  <a:gd name="connsiteX3" fmla="*/ 8316 w 45371"/>
                  <a:gd name="connsiteY3" fmla="*/ 27190 h 45371"/>
                  <a:gd name="connsiteX4" fmla="*/ 20475 w 45371"/>
                  <a:gd name="connsiteY4" fmla="*/ 8316 h 4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1" h="45371">
                    <a:moveTo>
                      <a:pt x="20475" y="8316"/>
                    </a:moveTo>
                    <a:cubicBezTo>
                      <a:pt x="29005" y="6501"/>
                      <a:pt x="37444" y="11855"/>
                      <a:pt x="39350" y="20475"/>
                    </a:cubicBezTo>
                    <a:cubicBezTo>
                      <a:pt x="41165" y="29005"/>
                      <a:pt x="35811" y="37444"/>
                      <a:pt x="27190" y="39350"/>
                    </a:cubicBezTo>
                    <a:cubicBezTo>
                      <a:pt x="18660" y="41165"/>
                      <a:pt x="10221" y="35811"/>
                      <a:pt x="8316" y="27190"/>
                    </a:cubicBezTo>
                    <a:cubicBezTo>
                      <a:pt x="6501" y="18660"/>
                      <a:pt x="11855" y="10221"/>
                      <a:pt x="20475" y="8316"/>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7" name="Freeform: Shape 116">
                <a:extLst>
                  <a:ext uri="{FF2B5EF4-FFF2-40B4-BE49-F238E27FC236}">
                    <a16:creationId xmlns:a16="http://schemas.microsoft.com/office/drawing/2014/main" id="{CC45928C-FA46-41EE-8DD7-02BB5F799363}"/>
                  </a:ext>
                </a:extLst>
              </p:cNvPr>
              <p:cNvSpPr/>
              <p:nvPr/>
            </p:nvSpPr>
            <p:spPr>
              <a:xfrm>
                <a:off x="2630404" y="4763812"/>
                <a:ext cx="18149" cy="335749"/>
              </a:xfrm>
              <a:custGeom>
                <a:avLst/>
                <a:gdLst>
                  <a:gd name="connsiteX0" fmla="*/ 7963 w 18148"/>
                  <a:gd name="connsiteY0" fmla="*/ 7963 h 335748"/>
                  <a:gd name="connsiteX1" fmla="*/ 17218 w 18148"/>
                  <a:gd name="connsiteY1" fmla="*/ 332913 h 335748"/>
                </a:gdLst>
                <a:ahLst/>
                <a:cxnLst>
                  <a:cxn ang="0">
                    <a:pos x="connsiteX0" y="connsiteY0"/>
                  </a:cxn>
                  <a:cxn ang="0">
                    <a:pos x="connsiteX1" y="connsiteY1"/>
                  </a:cxn>
                </a:cxnLst>
                <a:rect l="l" t="t" r="r" b="b"/>
                <a:pathLst>
                  <a:path w="18148" h="335748">
                    <a:moveTo>
                      <a:pt x="7963" y="7963"/>
                    </a:moveTo>
                    <a:lnTo>
                      <a:pt x="17218" y="33291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8" name="Freeform: Shape 117">
                <a:extLst>
                  <a:ext uri="{FF2B5EF4-FFF2-40B4-BE49-F238E27FC236}">
                    <a16:creationId xmlns:a16="http://schemas.microsoft.com/office/drawing/2014/main" id="{31996FA6-4F2C-4513-91DC-9591D70AD8A1}"/>
                  </a:ext>
                </a:extLst>
              </p:cNvPr>
              <p:cNvSpPr/>
              <p:nvPr/>
            </p:nvSpPr>
            <p:spPr>
              <a:xfrm>
                <a:off x="2595287" y="4770164"/>
                <a:ext cx="18149" cy="326674"/>
              </a:xfrm>
              <a:custGeom>
                <a:avLst/>
                <a:gdLst>
                  <a:gd name="connsiteX0" fmla="*/ 7963 w 18148"/>
                  <a:gd name="connsiteY0" fmla="*/ 326561 h 326674"/>
                  <a:gd name="connsiteX1" fmla="*/ 16855 w 18148"/>
                  <a:gd name="connsiteY1" fmla="*/ 7963 h 326674"/>
                </a:gdLst>
                <a:ahLst/>
                <a:cxnLst>
                  <a:cxn ang="0">
                    <a:pos x="connsiteX0" y="connsiteY0"/>
                  </a:cxn>
                  <a:cxn ang="0">
                    <a:pos x="connsiteX1" y="connsiteY1"/>
                  </a:cxn>
                </a:cxnLst>
                <a:rect l="l" t="t" r="r" b="b"/>
                <a:pathLst>
                  <a:path w="18148" h="326674">
                    <a:moveTo>
                      <a:pt x="7963" y="326561"/>
                    </a:moveTo>
                    <a:lnTo>
                      <a:pt x="16855"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9" name="Freeform: Shape 118">
                <a:extLst>
                  <a:ext uri="{FF2B5EF4-FFF2-40B4-BE49-F238E27FC236}">
                    <a16:creationId xmlns:a16="http://schemas.microsoft.com/office/drawing/2014/main" id="{80EA449E-B4CE-4546-AA96-8D1BC3FE4096}"/>
                  </a:ext>
                </a:extLst>
              </p:cNvPr>
              <p:cNvSpPr/>
              <p:nvPr/>
            </p:nvSpPr>
            <p:spPr>
              <a:xfrm>
                <a:off x="2748189" y="4866714"/>
                <a:ext cx="54446" cy="36297"/>
              </a:xfrm>
              <a:custGeom>
                <a:avLst/>
                <a:gdLst>
                  <a:gd name="connsiteX0" fmla="*/ 46619 w 54445"/>
                  <a:gd name="connsiteY0" fmla="*/ 33824 h 36297"/>
                  <a:gd name="connsiteX1" fmla="*/ 7963 w 54445"/>
                  <a:gd name="connsiteY1" fmla="*/ 7963 h 36297"/>
                </a:gdLst>
                <a:ahLst/>
                <a:cxnLst>
                  <a:cxn ang="0">
                    <a:pos x="connsiteX0" y="connsiteY0"/>
                  </a:cxn>
                  <a:cxn ang="0">
                    <a:pos x="connsiteX1" y="connsiteY1"/>
                  </a:cxn>
                </a:cxnLst>
                <a:rect l="l" t="t" r="r" b="b"/>
                <a:pathLst>
                  <a:path w="54445" h="36297">
                    <a:moveTo>
                      <a:pt x="46619" y="33824"/>
                    </a:moveTo>
                    <a:cubicBezTo>
                      <a:pt x="31374" y="29196"/>
                      <a:pt x="17944" y="20032"/>
                      <a:pt x="7963"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0" name="Freeform: Shape 119">
                <a:extLst>
                  <a:ext uri="{FF2B5EF4-FFF2-40B4-BE49-F238E27FC236}">
                    <a16:creationId xmlns:a16="http://schemas.microsoft.com/office/drawing/2014/main" id="{9F72098D-075D-44B4-A5E0-751657FA2704}"/>
                  </a:ext>
                </a:extLst>
              </p:cNvPr>
              <p:cNvSpPr/>
              <p:nvPr/>
            </p:nvSpPr>
            <p:spPr>
              <a:xfrm>
                <a:off x="2898005" y="4669440"/>
                <a:ext cx="63520" cy="181486"/>
              </a:xfrm>
              <a:custGeom>
                <a:avLst/>
                <a:gdLst>
                  <a:gd name="connsiteX0" fmla="*/ 7963 w 63520"/>
                  <a:gd name="connsiteY0" fmla="*/ 7963 h 181485"/>
                  <a:gd name="connsiteX1" fmla="*/ 64405 w 63520"/>
                  <a:gd name="connsiteY1" fmla="*/ 115584 h 181485"/>
                  <a:gd name="connsiteX2" fmla="*/ 45167 w 63520"/>
                  <a:gd name="connsiteY2" fmla="*/ 179285 h 181485"/>
                </a:gdLst>
                <a:ahLst/>
                <a:cxnLst>
                  <a:cxn ang="0">
                    <a:pos x="connsiteX0" y="connsiteY0"/>
                  </a:cxn>
                  <a:cxn ang="0">
                    <a:pos x="connsiteX1" y="connsiteY1"/>
                  </a:cxn>
                  <a:cxn ang="0">
                    <a:pos x="connsiteX2" y="connsiteY2"/>
                  </a:cxn>
                </a:cxnLst>
                <a:rect l="l" t="t" r="r" b="b"/>
                <a:pathLst>
                  <a:path w="63520" h="181485">
                    <a:moveTo>
                      <a:pt x="7963" y="7963"/>
                    </a:moveTo>
                    <a:cubicBezTo>
                      <a:pt x="42899" y="30921"/>
                      <a:pt x="65494" y="70757"/>
                      <a:pt x="64405" y="115584"/>
                    </a:cubicBezTo>
                    <a:cubicBezTo>
                      <a:pt x="63860" y="138995"/>
                      <a:pt x="56873" y="160774"/>
                      <a:pt x="45167" y="179285"/>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1" name="Freeform: Shape 120">
                <a:extLst>
                  <a:ext uri="{FF2B5EF4-FFF2-40B4-BE49-F238E27FC236}">
                    <a16:creationId xmlns:a16="http://schemas.microsoft.com/office/drawing/2014/main" id="{2C47C5F0-72DC-408D-B5D8-B80DE363ABFC}"/>
                  </a:ext>
                </a:extLst>
              </p:cNvPr>
              <p:cNvSpPr/>
              <p:nvPr/>
            </p:nvSpPr>
            <p:spPr>
              <a:xfrm>
                <a:off x="2783760" y="4648979"/>
                <a:ext cx="63520" cy="18149"/>
              </a:xfrm>
              <a:custGeom>
                <a:avLst/>
                <a:gdLst>
                  <a:gd name="connsiteX0" fmla="*/ 7963 w 63520"/>
                  <a:gd name="connsiteY0" fmla="*/ 16536 h 18148"/>
                  <a:gd name="connsiteX1" fmla="*/ 56692 w 63520"/>
                  <a:gd name="connsiteY1" fmla="*/ 8007 h 18148"/>
                </a:gdLst>
                <a:ahLst/>
                <a:cxnLst>
                  <a:cxn ang="0">
                    <a:pos x="connsiteX0" y="connsiteY0"/>
                  </a:cxn>
                  <a:cxn ang="0">
                    <a:pos x="connsiteX1" y="connsiteY1"/>
                  </a:cxn>
                </a:cxnLst>
                <a:rect l="l" t="t" r="r" b="b"/>
                <a:pathLst>
                  <a:path w="63520" h="18148">
                    <a:moveTo>
                      <a:pt x="7963" y="16536"/>
                    </a:moveTo>
                    <a:cubicBezTo>
                      <a:pt x="23026" y="10638"/>
                      <a:pt x="39450" y="7553"/>
                      <a:pt x="56692" y="8007"/>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2" name="Freeform: Shape 121">
                <a:extLst>
                  <a:ext uri="{FF2B5EF4-FFF2-40B4-BE49-F238E27FC236}">
                    <a16:creationId xmlns:a16="http://schemas.microsoft.com/office/drawing/2014/main" id="{A8D4AFB1-C661-4BE2-9269-FC8002AF3A5C}"/>
                  </a:ext>
                </a:extLst>
              </p:cNvPr>
              <p:cNvSpPr/>
              <p:nvPr/>
            </p:nvSpPr>
            <p:spPr>
              <a:xfrm>
                <a:off x="2842017" y="4801198"/>
                <a:ext cx="18149" cy="163337"/>
              </a:xfrm>
              <a:custGeom>
                <a:avLst/>
                <a:gdLst>
                  <a:gd name="connsiteX0" fmla="*/ 7963 w 18148"/>
                  <a:gd name="connsiteY0" fmla="*/ 7963 h 163337"/>
                  <a:gd name="connsiteX1" fmla="*/ 12318 w 18148"/>
                  <a:gd name="connsiteY1" fmla="*/ 160864 h 163337"/>
                </a:gdLst>
                <a:ahLst/>
                <a:cxnLst>
                  <a:cxn ang="0">
                    <a:pos x="connsiteX0" y="connsiteY0"/>
                  </a:cxn>
                  <a:cxn ang="0">
                    <a:pos x="connsiteX1" y="connsiteY1"/>
                  </a:cxn>
                </a:cxnLst>
                <a:rect l="l" t="t" r="r" b="b"/>
                <a:pathLst>
                  <a:path w="18148" h="163337">
                    <a:moveTo>
                      <a:pt x="7963" y="7963"/>
                    </a:moveTo>
                    <a:lnTo>
                      <a:pt x="12318" y="160864"/>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3" name="Freeform: Shape 122">
                <a:extLst>
                  <a:ext uri="{FF2B5EF4-FFF2-40B4-BE49-F238E27FC236}">
                    <a16:creationId xmlns:a16="http://schemas.microsoft.com/office/drawing/2014/main" id="{3BA682BA-6CE8-4D79-AF98-A21A7E7EC72C}"/>
                  </a:ext>
                </a:extLst>
              </p:cNvPr>
              <p:cNvSpPr/>
              <p:nvPr/>
            </p:nvSpPr>
            <p:spPr>
              <a:xfrm>
                <a:off x="2812162" y="4794483"/>
                <a:ext cx="18149" cy="308526"/>
              </a:xfrm>
              <a:custGeom>
                <a:avLst/>
                <a:gdLst>
                  <a:gd name="connsiteX0" fmla="*/ 7963 w 18148"/>
                  <a:gd name="connsiteY0" fmla="*/ 302968 h 308525"/>
                  <a:gd name="connsiteX1" fmla="*/ 16130 w 18148"/>
                  <a:gd name="connsiteY1" fmla="*/ 7963 h 308525"/>
                </a:gdLst>
                <a:ahLst/>
                <a:cxnLst>
                  <a:cxn ang="0">
                    <a:pos x="connsiteX0" y="connsiteY0"/>
                  </a:cxn>
                  <a:cxn ang="0">
                    <a:pos x="connsiteX1" y="connsiteY1"/>
                  </a:cxn>
                </a:cxnLst>
                <a:rect l="l" t="t" r="r" b="b"/>
                <a:pathLst>
                  <a:path w="18148" h="308525">
                    <a:moveTo>
                      <a:pt x="7963" y="302968"/>
                    </a:moveTo>
                    <a:lnTo>
                      <a:pt x="16130"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4" name="Freeform: Shape 123">
                <a:extLst>
                  <a:ext uri="{FF2B5EF4-FFF2-40B4-BE49-F238E27FC236}">
                    <a16:creationId xmlns:a16="http://schemas.microsoft.com/office/drawing/2014/main" id="{B653BAFE-F052-4B57-98AB-4F0815779F0B}"/>
                  </a:ext>
                </a:extLst>
              </p:cNvPr>
              <p:cNvSpPr/>
              <p:nvPr/>
            </p:nvSpPr>
            <p:spPr>
              <a:xfrm>
                <a:off x="2813099" y="4645227"/>
                <a:ext cx="72594" cy="136114"/>
              </a:xfrm>
              <a:custGeom>
                <a:avLst/>
                <a:gdLst>
                  <a:gd name="connsiteX0" fmla="*/ 33977 w 72594"/>
                  <a:gd name="connsiteY0" fmla="*/ 129179 h 136114"/>
                  <a:gd name="connsiteX1" fmla="*/ 71635 w 72594"/>
                  <a:gd name="connsiteY1" fmla="*/ 22556 h 136114"/>
                  <a:gd name="connsiteX2" fmla="*/ 71635 w 72594"/>
                  <a:gd name="connsiteY2" fmla="*/ 22556 h 136114"/>
                  <a:gd name="connsiteX3" fmla="*/ 65011 w 72594"/>
                  <a:gd name="connsiteY3" fmla="*/ 8582 h 136114"/>
                  <a:gd name="connsiteX4" fmla="*/ 51218 w 72594"/>
                  <a:gd name="connsiteY4" fmla="*/ 15206 h 136114"/>
                  <a:gd name="connsiteX5" fmla="*/ 9839 w 72594"/>
                  <a:gd name="connsiteY5" fmla="*/ 96965 h 136114"/>
                  <a:gd name="connsiteX6" fmla="*/ 13741 w 72594"/>
                  <a:gd name="connsiteY6" fmla="*/ 126820 h 13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94" h="136114">
                    <a:moveTo>
                      <a:pt x="33977" y="129179"/>
                    </a:moveTo>
                    <a:lnTo>
                      <a:pt x="71635" y="22556"/>
                    </a:lnTo>
                    <a:lnTo>
                      <a:pt x="71635" y="22556"/>
                    </a:lnTo>
                    <a:cubicBezTo>
                      <a:pt x="73631" y="16840"/>
                      <a:pt x="70637" y="10578"/>
                      <a:pt x="65011" y="8582"/>
                    </a:cubicBezTo>
                    <a:cubicBezTo>
                      <a:pt x="59385" y="6586"/>
                      <a:pt x="53214" y="9580"/>
                      <a:pt x="51218" y="15206"/>
                    </a:cubicBezTo>
                    <a:lnTo>
                      <a:pt x="9839" y="96965"/>
                    </a:lnTo>
                    <a:cubicBezTo>
                      <a:pt x="6209" y="107310"/>
                      <a:pt x="8024" y="118381"/>
                      <a:pt x="13741" y="126820"/>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5" name="Freeform: Shape 124">
                <a:extLst>
                  <a:ext uri="{FF2B5EF4-FFF2-40B4-BE49-F238E27FC236}">
                    <a16:creationId xmlns:a16="http://schemas.microsoft.com/office/drawing/2014/main" id="{228DDDF1-5915-4CE0-8B51-46BACD24D6C3}"/>
                  </a:ext>
                </a:extLst>
              </p:cNvPr>
              <p:cNvSpPr/>
              <p:nvPr/>
            </p:nvSpPr>
            <p:spPr>
              <a:xfrm>
                <a:off x="2829857" y="4766282"/>
                <a:ext cx="99817" cy="117966"/>
              </a:xfrm>
              <a:custGeom>
                <a:avLst/>
                <a:gdLst>
                  <a:gd name="connsiteX0" fmla="*/ 7963 w 99817"/>
                  <a:gd name="connsiteY0" fmla="*/ 28904 h 117965"/>
                  <a:gd name="connsiteX1" fmla="*/ 80920 w 99817"/>
                  <a:gd name="connsiteY1" fmla="*/ 108123 h 117965"/>
                  <a:gd name="connsiteX2" fmla="*/ 81011 w 99817"/>
                  <a:gd name="connsiteY2" fmla="*/ 108123 h 117965"/>
                  <a:gd name="connsiteX3" fmla="*/ 96346 w 99817"/>
                  <a:gd name="connsiteY3" fmla="*/ 108849 h 117965"/>
                  <a:gd name="connsiteX4" fmla="*/ 96981 w 99817"/>
                  <a:gd name="connsiteY4" fmla="*/ 93514 h 117965"/>
                  <a:gd name="connsiteX5" fmla="*/ 44169 w 99817"/>
                  <a:gd name="connsiteY5" fmla="*/ 18741 h 117965"/>
                  <a:gd name="connsiteX6" fmla="*/ 17309 w 99817"/>
                  <a:gd name="connsiteY6" fmla="*/ 8034 h 11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17" h="117965">
                    <a:moveTo>
                      <a:pt x="7963" y="28904"/>
                    </a:moveTo>
                    <a:lnTo>
                      <a:pt x="80920" y="108123"/>
                    </a:lnTo>
                    <a:lnTo>
                      <a:pt x="81011" y="108123"/>
                    </a:lnTo>
                    <a:cubicBezTo>
                      <a:pt x="85003" y="112569"/>
                      <a:pt x="91900" y="112842"/>
                      <a:pt x="96346" y="108849"/>
                    </a:cubicBezTo>
                    <a:cubicBezTo>
                      <a:pt x="100702" y="104856"/>
                      <a:pt x="100974" y="97960"/>
                      <a:pt x="96981" y="93514"/>
                    </a:cubicBezTo>
                    <a:lnTo>
                      <a:pt x="44169" y="18741"/>
                    </a:lnTo>
                    <a:cubicBezTo>
                      <a:pt x="37091" y="11028"/>
                      <a:pt x="27109" y="7398"/>
                      <a:pt x="17309" y="8034"/>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596A607C-59DC-4329-A9E8-F29D1BE0A313}"/>
                  </a:ext>
                </a:extLst>
              </p:cNvPr>
              <p:cNvSpPr/>
              <p:nvPr/>
            </p:nvSpPr>
            <p:spPr>
              <a:xfrm>
                <a:off x="2815010" y="4761125"/>
                <a:ext cx="36297" cy="36297"/>
              </a:xfrm>
              <a:custGeom>
                <a:avLst/>
                <a:gdLst>
                  <a:gd name="connsiteX0" fmla="*/ 18635 w 36297"/>
                  <a:gd name="connsiteY0" fmla="*/ 8200 h 36297"/>
                  <a:gd name="connsiteX1" fmla="*/ 33971 w 36297"/>
                  <a:gd name="connsiteY1" fmla="*/ 18635 h 36297"/>
                  <a:gd name="connsiteX2" fmla="*/ 23536 w 36297"/>
                  <a:gd name="connsiteY2" fmla="*/ 33971 h 36297"/>
                  <a:gd name="connsiteX3" fmla="*/ 8200 w 36297"/>
                  <a:gd name="connsiteY3" fmla="*/ 23536 h 36297"/>
                  <a:gd name="connsiteX4" fmla="*/ 18635 w 36297"/>
                  <a:gd name="connsiteY4" fmla="*/ 8200 h 3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7" h="36297">
                    <a:moveTo>
                      <a:pt x="18635" y="8200"/>
                    </a:moveTo>
                    <a:cubicBezTo>
                      <a:pt x="25713" y="6839"/>
                      <a:pt x="32610" y="11467"/>
                      <a:pt x="33971" y="18635"/>
                    </a:cubicBezTo>
                    <a:cubicBezTo>
                      <a:pt x="35332" y="25713"/>
                      <a:pt x="30704" y="32610"/>
                      <a:pt x="23536" y="33971"/>
                    </a:cubicBezTo>
                    <a:cubicBezTo>
                      <a:pt x="16458" y="35332"/>
                      <a:pt x="9561" y="30704"/>
                      <a:pt x="8200" y="23536"/>
                    </a:cubicBezTo>
                    <a:cubicBezTo>
                      <a:pt x="6839" y="16458"/>
                      <a:pt x="11467" y="9561"/>
                      <a:pt x="18635" y="820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7" name="Freeform: Shape 126">
                <a:extLst>
                  <a:ext uri="{FF2B5EF4-FFF2-40B4-BE49-F238E27FC236}">
                    <a16:creationId xmlns:a16="http://schemas.microsoft.com/office/drawing/2014/main" id="{4D52B8B2-0FB5-4289-B0B9-6A64DF496AA4}"/>
                  </a:ext>
                </a:extLst>
              </p:cNvPr>
              <p:cNvSpPr/>
              <p:nvPr/>
            </p:nvSpPr>
            <p:spPr>
              <a:xfrm>
                <a:off x="2723597" y="4769801"/>
                <a:ext cx="99817" cy="27223"/>
              </a:xfrm>
              <a:custGeom>
                <a:avLst/>
                <a:gdLst>
                  <a:gd name="connsiteX0" fmla="*/ 99976 w 99817"/>
                  <a:gd name="connsiteY0" fmla="*/ 7963 h 27222"/>
                  <a:gd name="connsiteX1" fmla="*/ 7963 w 99817"/>
                  <a:gd name="connsiteY1" fmla="*/ 26293 h 27222"/>
                </a:gdLst>
                <a:ahLst/>
                <a:cxnLst>
                  <a:cxn ang="0">
                    <a:pos x="connsiteX0" y="connsiteY0"/>
                  </a:cxn>
                  <a:cxn ang="0">
                    <a:pos x="connsiteX1" y="connsiteY1"/>
                  </a:cxn>
                </a:cxnLst>
                <a:rect l="l" t="t" r="r" b="b"/>
                <a:pathLst>
                  <a:path w="99817" h="27222">
                    <a:moveTo>
                      <a:pt x="99976" y="7963"/>
                    </a:moveTo>
                    <a:lnTo>
                      <a:pt x="7963" y="2629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8" name="Freeform: Shape 127">
                <a:extLst>
                  <a:ext uri="{FF2B5EF4-FFF2-40B4-BE49-F238E27FC236}">
                    <a16:creationId xmlns:a16="http://schemas.microsoft.com/office/drawing/2014/main" id="{86A9E459-E3C8-4763-BEBB-5F802D751BDE}"/>
                  </a:ext>
                </a:extLst>
              </p:cNvPr>
              <p:cNvSpPr/>
              <p:nvPr/>
            </p:nvSpPr>
            <p:spPr>
              <a:xfrm>
                <a:off x="2721510" y="4785500"/>
                <a:ext cx="27223" cy="18149"/>
              </a:xfrm>
              <a:custGeom>
                <a:avLst/>
                <a:gdLst>
                  <a:gd name="connsiteX0" fmla="*/ 21937 w 27222"/>
                  <a:gd name="connsiteY0" fmla="*/ 7963 h 18148"/>
                  <a:gd name="connsiteX1" fmla="*/ 7963 w 27222"/>
                  <a:gd name="connsiteY1" fmla="*/ 10776 h 18148"/>
                </a:gdLst>
                <a:ahLst/>
                <a:cxnLst>
                  <a:cxn ang="0">
                    <a:pos x="connsiteX0" y="connsiteY0"/>
                  </a:cxn>
                  <a:cxn ang="0">
                    <a:pos x="connsiteX1" y="connsiteY1"/>
                  </a:cxn>
                </a:cxnLst>
                <a:rect l="l" t="t" r="r" b="b"/>
                <a:pathLst>
                  <a:path w="27222" h="18148">
                    <a:moveTo>
                      <a:pt x="21937" y="7963"/>
                    </a:moveTo>
                    <a:lnTo>
                      <a:pt x="7963" y="10776"/>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3C5C334E-9B1E-4FC5-B50C-B54F3BA64856}"/>
                  </a:ext>
                </a:extLst>
              </p:cNvPr>
              <p:cNvSpPr/>
              <p:nvPr/>
            </p:nvSpPr>
            <p:spPr>
              <a:xfrm>
                <a:off x="2739114" y="4786951"/>
                <a:ext cx="99817" cy="36297"/>
              </a:xfrm>
              <a:custGeom>
                <a:avLst/>
                <a:gdLst>
                  <a:gd name="connsiteX0" fmla="*/ 7963 w 99817"/>
                  <a:gd name="connsiteY0" fmla="*/ 32010 h 36297"/>
                  <a:gd name="connsiteX1" fmla="*/ 69305 w 99817"/>
                  <a:gd name="connsiteY1" fmla="*/ 27835 h 36297"/>
                  <a:gd name="connsiteX2" fmla="*/ 93624 w 99817"/>
                  <a:gd name="connsiteY2" fmla="*/ 7963 h 36297"/>
                </a:gdLst>
                <a:ahLst/>
                <a:cxnLst>
                  <a:cxn ang="0">
                    <a:pos x="connsiteX0" y="connsiteY0"/>
                  </a:cxn>
                  <a:cxn ang="0">
                    <a:pos x="connsiteX1" y="connsiteY1"/>
                  </a:cxn>
                  <a:cxn ang="0">
                    <a:pos x="connsiteX2" y="connsiteY2"/>
                  </a:cxn>
                </a:cxnLst>
                <a:rect l="l" t="t" r="r" b="b"/>
                <a:pathLst>
                  <a:path w="99817" h="36297">
                    <a:moveTo>
                      <a:pt x="7963" y="32010"/>
                    </a:moveTo>
                    <a:lnTo>
                      <a:pt x="69305" y="27835"/>
                    </a:lnTo>
                    <a:cubicBezTo>
                      <a:pt x="80557" y="25567"/>
                      <a:pt x="89450" y="17854"/>
                      <a:pt x="93624" y="796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0" name="Freeform: Shape 129">
                <a:extLst>
                  <a:ext uri="{FF2B5EF4-FFF2-40B4-BE49-F238E27FC236}">
                    <a16:creationId xmlns:a16="http://schemas.microsoft.com/office/drawing/2014/main" id="{D34DE949-1339-420A-A36E-0DE0E62754D9}"/>
                  </a:ext>
                </a:extLst>
              </p:cNvPr>
              <p:cNvSpPr/>
              <p:nvPr/>
            </p:nvSpPr>
            <p:spPr>
              <a:xfrm>
                <a:off x="2737572" y="4810454"/>
                <a:ext cx="18149" cy="9074"/>
              </a:xfrm>
              <a:custGeom>
                <a:avLst/>
                <a:gdLst>
                  <a:gd name="connsiteX0" fmla="*/ 18580 w 18148"/>
                  <a:gd name="connsiteY0" fmla="*/ 7963 h 9074"/>
                  <a:gd name="connsiteX1" fmla="*/ 7963 w 18148"/>
                  <a:gd name="connsiteY1" fmla="*/ 8507 h 9074"/>
                </a:gdLst>
                <a:ahLst/>
                <a:cxnLst>
                  <a:cxn ang="0">
                    <a:pos x="connsiteX0" y="connsiteY0"/>
                  </a:cxn>
                  <a:cxn ang="0">
                    <a:pos x="connsiteX1" y="connsiteY1"/>
                  </a:cxn>
                </a:cxnLst>
                <a:rect l="l" t="t" r="r" b="b"/>
                <a:pathLst>
                  <a:path w="18148" h="9074">
                    <a:moveTo>
                      <a:pt x="18580" y="7963"/>
                    </a:moveTo>
                    <a:lnTo>
                      <a:pt x="7963" y="8507"/>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DD5CE4AB-2C5A-4D89-9FE3-75C9C517E2D6}"/>
                  </a:ext>
                </a:extLst>
              </p:cNvPr>
              <p:cNvSpPr/>
              <p:nvPr/>
            </p:nvSpPr>
            <p:spPr>
              <a:xfrm>
                <a:off x="2898005" y="4709911"/>
                <a:ext cx="36297" cy="99817"/>
              </a:xfrm>
              <a:custGeom>
                <a:avLst/>
                <a:gdLst>
                  <a:gd name="connsiteX0" fmla="*/ 7963 w 36297"/>
                  <a:gd name="connsiteY0" fmla="*/ 7963 h 99817"/>
                  <a:gd name="connsiteX1" fmla="*/ 36637 w 36297"/>
                  <a:gd name="connsiteY1" fmla="*/ 78924 h 99817"/>
                  <a:gd name="connsiteX2" fmla="*/ 34187 w 36297"/>
                  <a:gd name="connsiteY2" fmla="*/ 98343 h 99817"/>
                </a:gdLst>
                <a:ahLst/>
                <a:cxnLst>
                  <a:cxn ang="0">
                    <a:pos x="connsiteX0" y="connsiteY0"/>
                  </a:cxn>
                  <a:cxn ang="0">
                    <a:pos x="connsiteX1" y="connsiteY1"/>
                  </a:cxn>
                  <a:cxn ang="0">
                    <a:pos x="connsiteX2" y="connsiteY2"/>
                  </a:cxn>
                </a:cxnLst>
                <a:rect l="l" t="t" r="r" b="b"/>
                <a:pathLst>
                  <a:path w="36297" h="99817">
                    <a:moveTo>
                      <a:pt x="7963" y="7963"/>
                    </a:moveTo>
                    <a:cubicBezTo>
                      <a:pt x="26202" y="26020"/>
                      <a:pt x="37273" y="51247"/>
                      <a:pt x="36637" y="78924"/>
                    </a:cubicBezTo>
                    <a:cubicBezTo>
                      <a:pt x="36456" y="85548"/>
                      <a:pt x="35639" y="92081"/>
                      <a:pt x="34187" y="9834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2" name="Freeform: Shape 131">
                <a:extLst>
                  <a:ext uri="{FF2B5EF4-FFF2-40B4-BE49-F238E27FC236}">
                    <a16:creationId xmlns:a16="http://schemas.microsoft.com/office/drawing/2014/main" id="{59CE1342-31AC-4343-A286-E5A889488AA3}"/>
                  </a:ext>
                </a:extLst>
              </p:cNvPr>
              <p:cNvSpPr/>
              <p:nvPr/>
            </p:nvSpPr>
            <p:spPr>
              <a:xfrm>
                <a:off x="2523328" y="5088762"/>
                <a:ext cx="299451" cy="9074"/>
              </a:xfrm>
              <a:custGeom>
                <a:avLst/>
                <a:gdLst>
                  <a:gd name="connsiteX0" fmla="*/ 7963 w 299451"/>
                  <a:gd name="connsiteY0" fmla="*/ 7963 h 9074"/>
                  <a:gd name="connsiteX1" fmla="*/ 296797 w 299451"/>
                  <a:gd name="connsiteY1" fmla="*/ 7963 h 9074"/>
                </a:gdLst>
                <a:ahLst/>
                <a:cxnLst>
                  <a:cxn ang="0">
                    <a:pos x="connsiteX0" y="connsiteY0"/>
                  </a:cxn>
                  <a:cxn ang="0">
                    <a:pos x="connsiteX1" y="connsiteY1"/>
                  </a:cxn>
                </a:cxnLst>
                <a:rect l="l" t="t" r="r" b="b"/>
                <a:pathLst>
                  <a:path w="299451" h="9074">
                    <a:moveTo>
                      <a:pt x="7963" y="7963"/>
                    </a:moveTo>
                    <a:lnTo>
                      <a:pt x="296797" y="7963"/>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3" name="Freeform: Shape 132">
                <a:extLst>
                  <a:ext uri="{FF2B5EF4-FFF2-40B4-BE49-F238E27FC236}">
                    <a16:creationId xmlns:a16="http://schemas.microsoft.com/office/drawing/2014/main" id="{87FC6B15-D51B-4E43-8CFB-A3BFB10A611F}"/>
                  </a:ext>
                </a:extLst>
              </p:cNvPr>
              <p:cNvSpPr/>
              <p:nvPr/>
            </p:nvSpPr>
            <p:spPr>
              <a:xfrm>
                <a:off x="2899376" y="4983684"/>
                <a:ext cx="99817" cy="154263"/>
              </a:xfrm>
              <a:custGeom>
                <a:avLst/>
                <a:gdLst>
                  <a:gd name="connsiteX0" fmla="*/ 8861 w 99817"/>
                  <a:gd name="connsiteY0" fmla="*/ 99974 h 154262"/>
                  <a:gd name="connsiteX1" fmla="*/ 48969 w 99817"/>
                  <a:gd name="connsiteY1" fmla="*/ 90265 h 154262"/>
                  <a:gd name="connsiteX2" fmla="*/ 49786 w 99817"/>
                  <a:gd name="connsiteY2" fmla="*/ 90900 h 154262"/>
                  <a:gd name="connsiteX3" fmla="*/ 47608 w 99817"/>
                  <a:gd name="connsiteY3" fmla="*/ 151879 h 154262"/>
                  <a:gd name="connsiteX4" fmla="*/ 48788 w 99817"/>
                  <a:gd name="connsiteY4" fmla="*/ 152152 h 154262"/>
                  <a:gd name="connsiteX5" fmla="*/ 91981 w 99817"/>
                  <a:gd name="connsiteY5" fmla="*/ 61500 h 154262"/>
                  <a:gd name="connsiteX6" fmla="*/ 91255 w 99817"/>
                  <a:gd name="connsiteY6" fmla="*/ 60592 h 154262"/>
                  <a:gd name="connsiteX7" fmla="*/ 52327 w 99817"/>
                  <a:gd name="connsiteY7" fmla="*/ 70029 h 154262"/>
                  <a:gd name="connsiteX8" fmla="*/ 51510 w 99817"/>
                  <a:gd name="connsiteY8" fmla="*/ 69394 h 154262"/>
                  <a:gd name="connsiteX9" fmla="*/ 52508 w 99817"/>
                  <a:gd name="connsiteY9" fmla="*/ 8596 h 154262"/>
                  <a:gd name="connsiteX10" fmla="*/ 51328 w 99817"/>
                  <a:gd name="connsiteY10" fmla="*/ 8324 h 154262"/>
                  <a:gd name="connsiteX11" fmla="*/ 8044 w 99817"/>
                  <a:gd name="connsiteY11" fmla="*/ 99067 h 154262"/>
                  <a:gd name="connsiteX12" fmla="*/ 8770 w 99817"/>
                  <a:gd name="connsiteY12" fmla="*/ 99974 h 1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817" h="154262">
                    <a:moveTo>
                      <a:pt x="8861" y="99974"/>
                    </a:moveTo>
                    <a:lnTo>
                      <a:pt x="48969" y="90265"/>
                    </a:lnTo>
                    <a:cubicBezTo>
                      <a:pt x="48969" y="90265"/>
                      <a:pt x="49786" y="90447"/>
                      <a:pt x="49786" y="90900"/>
                    </a:cubicBezTo>
                    <a:lnTo>
                      <a:pt x="47608" y="151879"/>
                    </a:lnTo>
                    <a:cubicBezTo>
                      <a:pt x="47608" y="152605"/>
                      <a:pt x="48515" y="152787"/>
                      <a:pt x="48788" y="152152"/>
                    </a:cubicBezTo>
                    <a:lnTo>
                      <a:pt x="91981" y="61500"/>
                    </a:lnTo>
                    <a:cubicBezTo>
                      <a:pt x="92253" y="61046"/>
                      <a:pt x="91800" y="60501"/>
                      <a:pt x="91255" y="60592"/>
                    </a:cubicBezTo>
                    <a:lnTo>
                      <a:pt x="52327" y="70029"/>
                    </a:lnTo>
                    <a:cubicBezTo>
                      <a:pt x="52327" y="70029"/>
                      <a:pt x="51510" y="69848"/>
                      <a:pt x="51510" y="69394"/>
                    </a:cubicBezTo>
                    <a:lnTo>
                      <a:pt x="52508" y="8596"/>
                    </a:lnTo>
                    <a:cubicBezTo>
                      <a:pt x="52508" y="7961"/>
                      <a:pt x="51601" y="7689"/>
                      <a:pt x="51328" y="8324"/>
                    </a:cubicBezTo>
                    <a:lnTo>
                      <a:pt x="8044" y="99067"/>
                    </a:lnTo>
                    <a:cubicBezTo>
                      <a:pt x="7772" y="99521"/>
                      <a:pt x="8226" y="100065"/>
                      <a:pt x="8770" y="99974"/>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4" name="Freeform: Shape 133">
                <a:extLst>
                  <a:ext uri="{FF2B5EF4-FFF2-40B4-BE49-F238E27FC236}">
                    <a16:creationId xmlns:a16="http://schemas.microsoft.com/office/drawing/2014/main" id="{E9B5B40D-CDD3-4E48-A322-DF305C41801C}"/>
                  </a:ext>
                </a:extLst>
              </p:cNvPr>
              <p:cNvSpPr/>
              <p:nvPr/>
            </p:nvSpPr>
            <p:spPr>
              <a:xfrm>
                <a:off x="2849276" y="4953397"/>
                <a:ext cx="199634" cy="217783"/>
              </a:xfrm>
              <a:custGeom>
                <a:avLst/>
                <a:gdLst>
                  <a:gd name="connsiteX0" fmla="*/ 112498 w 199634"/>
                  <a:gd name="connsiteY0" fmla="*/ 11298 h 217782"/>
                  <a:gd name="connsiteX1" fmla="*/ 179920 w 199634"/>
                  <a:gd name="connsiteY1" fmla="*/ 50226 h 217782"/>
                  <a:gd name="connsiteX2" fmla="*/ 192261 w 199634"/>
                  <a:gd name="connsiteY2" fmla="*/ 71642 h 217782"/>
                  <a:gd name="connsiteX3" fmla="*/ 192261 w 199634"/>
                  <a:gd name="connsiteY3" fmla="*/ 149499 h 217782"/>
                  <a:gd name="connsiteX4" fmla="*/ 179920 w 199634"/>
                  <a:gd name="connsiteY4" fmla="*/ 170914 h 217782"/>
                  <a:gd name="connsiteX5" fmla="*/ 112498 w 199634"/>
                  <a:gd name="connsiteY5" fmla="*/ 209843 h 217782"/>
                  <a:gd name="connsiteX6" fmla="*/ 87726 w 199634"/>
                  <a:gd name="connsiteY6" fmla="*/ 209843 h 217782"/>
                  <a:gd name="connsiteX7" fmla="*/ 20304 w 199634"/>
                  <a:gd name="connsiteY7" fmla="*/ 170914 h 217782"/>
                  <a:gd name="connsiteX8" fmla="*/ 7963 w 199634"/>
                  <a:gd name="connsiteY8" fmla="*/ 149499 h 217782"/>
                  <a:gd name="connsiteX9" fmla="*/ 7963 w 199634"/>
                  <a:gd name="connsiteY9" fmla="*/ 71642 h 217782"/>
                  <a:gd name="connsiteX10" fmla="*/ 20304 w 199634"/>
                  <a:gd name="connsiteY10" fmla="*/ 50226 h 217782"/>
                  <a:gd name="connsiteX11" fmla="*/ 87726 w 199634"/>
                  <a:gd name="connsiteY11" fmla="*/ 11298 h 217782"/>
                  <a:gd name="connsiteX12" fmla="*/ 112498 w 199634"/>
                  <a:gd name="connsiteY12" fmla="*/ 11298 h 21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634" h="217782">
                    <a:moveTo>
                      <a:pt x="112498" y="11298"/>
                    </a:moveTo>
                    <a:lnTo>
                      <a:pt x="179920" y="50226"/>
                    </a:lnTo>
                    <a:cubicBezTo>
                      <a:pt x="187543" y="54673"/>
                      <a:pt x="192261" y="62840"/>
                      <a:pt x="192261" y="71642"/>
                    </a:cubicBezTo>
                    <a:lnTo>
                      <a:pt x="192261" y="149499"/>
                    </a:lnTo>
                    <a:cubicBezTo>
                      <a:pt x="192261" y="158301"/>
                      <a:pt x="187543" y="166468"/>
                      <a:pt x="179920" y="170914"/>
                    </a:cubicBezTo>
                    <a:lnTo>
                      <a:pt x="112498" y="209843"/>
                    </a:lnTo>
                    <a:cubicBezTo>
                      <a:pt x="104876" y="214289"/>
                      <a:pt x="95439" y="214289"/>
                      <a:pt x="87726" y="209843"/>
                    </a:cubicBezTo>
                    <a:lnTo>
                      <a:pt x="20304" y="170914"/>
                    </a:lnTo>
                    <a:cubicBezTo>
                      <a:pt x="12681" y="166468"/>
                      <a:pt x="7963" y="158301"/>
                      <a:pt x="7963" y="149499"/>
                    </a:cubicBezTo>
                    <a:lnTo>
                      <a:pt x="7963" y="71642"/>
                    </a:lnTo>
                    <a:cubicBezTo>
                      <a:pt x="7963" y="62840"/>
                      <a:pt x="12681" y="54673"/>
                      <a:pt x="20304" y="50226"/>
                    </a:cubicBezTo>
                    <a:lnTo>
                      <a:pt x="87726" y="11298"/>
                    </a:lnTo>
                    <a:cubicBezTo>
                      <a:pt x="95348" y="6851"/>
                      <a:pt x="104785" y="6851"/>
                      <a:pt x="112498" y="11298"/>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grpSp>
      <p:cxnSp>
        <p:nvCxnSpPr>
          <p:cNvPr id="135" name="Straight Connector 46">
            <a:extLst>
              <a:ext uri="{FF2B5EF4-FFF2-40B4-BE49-F238E27FC236}">
                <a16:creationId xmlns:a16="http://schemas.microsoft.com/office/drawing/2014/main" id="{BA6E83D4-AA51-4D5C-A86F-0D3A9AD7EFEC}"/>
              </a:ext>
            </a:extLst>
          </p:cNvPr>
          <p:cNvCxnSpPr>
            <a:cxnSpLocks/>
          </p:cNvCxnSpPr>
          <p:nvPr/>
        </p:nvCxnSpPr>
        <p:spPr>
          <a:xfrm>
            <a:off x="6665952" y="2658735"/>
            <a:ext cx="3641830" cy="0"/>
          </a:xfrm>
          <a:prstGeom prst="line">
            <a:avLst/>
          </a:prstGeom>
          <a:gradFill flip="none" rotWithShape="1">
            <a:gsLst>
              <a:gs pos="0">
                <a:schemeClr val="accent4">
                  <a:lumMod val="20000"/>
                  <a:lumOff val="80000"/>
                </a:schemeClr>
              </a:gs>
              <a:gs pos="69000">
                <a:schemeClr val="bg2"/>
              </a:gs>
              <a:gs pos="100000">
                <a:srgbClr val="E6E4FC"/>
              </a:gs>
            </a:gsLst>
            <a:path path="circle">
              <a:fillToRect l="100000" t="100000"/>
            </a:path>
            <a:tileRect r="-100000" b="-100000"/>
          </a:gradFill>
          <a:ln w="28575">
            <a:gradFill flip="none" rotWithShape="1">
              <a:gsLst>
                <a:gs pos="0">
                  <a:schemeClr val="accent4">
                    <a:lumMod val="20000"/>
                    <a:lumOff val="80000"/>
                  </a:schemeClr>
                </a:gs>
                <a:gs pos="53000">
                  <a:schemeClr val="accent2">
                    <a:lumMod val="20000"/>
                    <a:lumOff val="80000"/>
                  </a:schemeClr>
                </a:gs>
                <a:gs pos="100000">
                  <a:schemeClr val="accent2">
                    <a:lumMod val="40000"/>
                    <a:lumOff val="6000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cxnSp>
      <p:pic>
        <p:nvPicPr>
          <p:cNvPr id="175" name="Picture 4" descr="Южная Африка – Бесплатные иконки: флаги">
            <a:extLst>
              <a:ext uri="{FF2B5EF4-FFF2-40B4-BE49-F238E27FC236}">
                <a16:creationId xmlns:a16="http://schemas.microsoft.com/office/drawing/2014/main" id="{C9EA43B2-57A8-496F-9DE3-8ADDC2B5F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6545" y="2160377"/>
            <a:ext cx="944592" cy="940743"/>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a:extLst>
              <a:ext uri="{FF2B5EF4-FFF2-40B4-BE49-F238E27FC236}">
                <a16:creationId xmlns:a16="http://schemas.microsoft.com/office/drawing/2014/main" id="{E5658B27-0B26-4569-8E59-7080A4C45BCD}"/>
              </a:ext>
            </a:extLst>
          </p:cNvPr>
          <p:cNvSpPr txBox="1"/>
          <p:nvPr/>
        </p:nvSpPr>
        <p:spPr>
          <a:xfrm>
            <a:off x="550863" y="6364569"/>
            <a:ext cx="4082851"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Kept analysis</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5AFD91A-4C38-4B16-BDC3-212456F3E0C8}"/>
              </a:ext>
            </a:extLst>
          </p:cNvPr>
          <p:cNvPicPr>
            <a:picLocks noChangeAspect="1"/>
          </p:cNvPicPr>
          <p:nvPr/>
        </p:nvPicPr>
        <p:blipFill>
          <a:blip r:embed="rId3"/>
          <a:stretch>
            <a:fillRect/>
          </a:stretch>
        </p:blipFill>
        <p:spPr>
          <a:xfrm>
            <a:off x="234219" y="2041384"/>
            <a:ext cx="6096528" cy="4176122"/>
          </a:xfrm>
          <a:prstGeom prst="rect">
            <a:avLst/>
          </a:prstGeom>
        </p:spPr>
      </p:pic>
    </p:spTree>
    <p:extLst>
      <p:ext uri="{BB962C8B-B14F-4D97-AF65-F5344CB8AC3E}">
        <p14:creationId xmlns:p14="http://schemas.microsoft.com/office/powerpoint/2010/main" val="230320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6AE53753-86B6-4CB8-A6DC-46895C81A4B1}"/>
              </a:ext>
            </a:extLst>
          </p:cNvPr>
          <p:cNvSpPr/>
          <p:nvPr/>
        </p:nvSpPr>
        <p:spPr>
          <a:xfrm>
            <a:off x="6243379" y="2116934"/>
            <a:ext cx="5400675" cy="4111042"/>
          </a:xfrm>
          <a:prstGeom prst="roundRect">
            <a:avLst>
              <a:gd name="adj" fmla="val 2600"/>
            </a:avLst>
          </a:prstGeom>
          <a:solidFill>
            <a:schemeClr val="bg1"/>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61A6BC8A-4052-4905-8843-0C4248299C68}"/>
              </a:ext>
            </a:extLst>
          </p:cNvPr>
          <p:cNvSpPr/>
          <p:nvPr/>
        </p:nvSpPr>
        <p:spPr>
          <a:xfrm>
            <a:off x="6243379" y="1570321"/>
            <a:ext cx="5400000"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Cost range of SMRs</a:t>
            </a:r>
          </a:p>
        </p:txBody>
      </p:sp>
      <p:sp>
        <p:nvSpPr>
          <p:cNvPr id="6" name="Title 1">
            <a:extLst>
              <a:ext uri="{FF2B5EF4-FFF2-40B4-BE49-F238E27FC236}">
                <a16:creationId xmlns:a16="http://schemas.microsoft.com/office/drawing/2014/main" id="{DCD93F78-95EA-47B4-8081-6477C6C2497C}"/>
              </a:ext>
            </a:extLst>
          </p:cNvPr>
          <p:cNvSpPr txBox="1">
            <a:spLocks/>
          </p:cNvSpPr>
          <p:nvPr/>
        </p:nvSpPr>
        <p:spPr>
          <a:xfrm>
            <a:off x="441961" y="6897"/>
            <a:ext cx="8776468"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Specifics of SMRs</a:t>
            </a:r>
            <a:endParaRPr lang="en-GB" sz="2400" b="1" i="0" dirty="0">
              <a:solidFill>
                <a:schemeClr val="bg1"/>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22CD4242-DD3E-4569-9582-F0A2AEDEFFA4}"/>
              </a:ext>
            </a:extLst>
          </p:cNvPr>
          <p:cNvSpPr txBox="1"/>
          <p:nvPr/>
        </p:nvSpPr>
        <p:spPr>
          <a:xfrm>
            <a:off x="550863" y="6371427"/>
            <a:ext cx="7420119"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a:t>
            </a:r>
            <a:r>
              <a:rPr lang="en-US" sz="800" dirty="0" err="1">
                <a:latin typeface="Arial" panose="020B0604020202020204" pitchFamily="34" charset="0"/>
                <a:cs typeface="Arial" panose="020B0604020202020204" pitchFamily="34" charset="0"/>
              </a:rPr>
              <a:t>Scalling</a:t>
            </a:r>
            <a:r>
              <a:rPr lang="en-US" sz="800" dirty="0">
                <a:latin typeface="Arial" panose="020B0604020202020204" pitchFamily="34" charset="0"/>
                <a:cs typeface="Arial" panose="020B0604020202020204" pitchFamily="34" charset="0"/>
              </a:rPr>
              <a:t> Success. Navigating the Future of Small Modular Reactors in Competitive Global Low-Carbon Energy Markets”, NNWI, 2023. </a:t>
            </a:r>
          </a:p>
        </p:txBody>
      </p:sp>
      <p:sp>
        <p:nvSpPr>
          <p:cNvPr id="163" name="TextBox 162">
            <a:extLst>
              <a:ext uri="{FF2B5EF4-FFF2-40B4-BE49-F238E27FC236}">
                <a16:creationId xmlns:a16="http://schemas.microsoft.com/office/drawing/2014/main" id="{4B6AE3A0-E8FA-420D-9F54-8245195C9467}"/>
              </a:ext>
            </a:extLst>
          </p:cNvPr>
          <p:cNvSpPr txBox="1"/>
          <p:nvPr/>
        </p:nvSpPr>
        <p:spPr>
          <a:xfrm>
            <a:off x="461124" y="2520461"/>
            <a:ext cx="5542597" cy="1677382"/>
          </a:xfrm>
          <a:prstGeom prst="rect">
            <a:avLst/>
          </a:prstGeom>
          <a:noFill/>
        </p:spPr>
        <p:txBody>
          <a:bodyPr wrap="square" rtlCol="0">
            <a:spAutoFit/>
          </a:bodyPr>
          <a:lstStyle/>
          <a:p>
            <a:pPr>
              <a:spcAft>
                <a:spcPts val="1800"/>
              </a:spcAft>
            </a:pPr>
            <a:r>
              <a:rPr lang="en-US" sz="2800" b="1" dirty="0">
                <a:solidFill>
                  <a:schemeClr val="accent2"/>
                </a:solidFill>
                <a:latin typeface="Arial" panose="020B0604020202020204" pitchFamily="34" charset="0"/>
                <a:cs typeface="Arial" panose="020B0604020202020204" pitchFamily="34" charset="0"/>
              </a:rPr>
              <a:t>Small Modular Reactors</a:t>
            </a:r>
          </a:p>
          <a:p>
            <a:pPr>
              <a:spcAft>
                <a:spcPts val="1800"/>
              </a:spcAft>
            </a:pPr>
            <a:r>
              <a:rPr lang="en-US" sz="2000" dirty="0">
                <a:latin typeface="Arial" panose="020B0604020202020204" pitchFamily="34" charset="0"/>
                <a:cs typeface="Arial" panose="020B0604020202020204" pitchFamily="34" charset="0"/>
              </a:rPr>
              <a:t>SMRs are defined as nuclear reactors with               a maximum output of 300 Megawatt electric (</a:t>
            </a:r>
            <a:r>
              <a:rPr lang="en-US" sz="2000" dirty="0" err="1">
                <a:latin typeface="Arial" panose="020B0604020202020204" pitchFamily="34" charset="0"/>
                <a:cs typeface="Arial" panose="020B0604020202020204" pitchFamily="34" charset="0"/>
              </a:rPr>
              <a:t>MWe</a:t>
            </a:r>
            <a:r>
              <a:rPr lang="en-US" sz="2000" dirty="0">
                <a:latin typeface="Arial" panose="020B0604020202020204" pitchFamily="34" charset="0"/>
                <a:cs typeface="Arial" panose="020B0604020202020204" pitchFamily="34" charset="0"/>
              </a:rPr>
              <a:t>) for generating electricity.</a:t>
            </a:r>
          </a:p>
        </p:txBody>
      </p:sp>
      <p:cxnSp>
        <p:nvCxnSpPr>
          <p:cNvPr id="171" name="Straight Connector 46">
            <a:extLst>
              <a:ext uri="{FF2B5EF4-FFF2-40B4-BE49-F238E27FC236}">
                <a16:creationId xmlns:a16="http://schemas.microsoft.com/office/drawing/2014/main" id="{B1050A11-EDE2-4A3A-9FE9-1326D2E855F2}"/>
              </a:ext>
            </a:extLst>
          </p:cNvPr>
          <p:cNvCxnSpPr>
            <a:cxnSpLocks/>
          </p:cNvCxnSpPr>
          <p:nvPr/>
        </p:nvCxnSpPr>
        <p:spPr>
          <a:xfrm>
            <a:off x="534376" y="3016327"/>
            <a:ext cx="5417162" cy="0"/>
          </a:xfrm>
          <a:prstGeom prst="line">
            <a:avLst/>
          </a:prstGeom>
          <a:gradFill flip="none" rotWithShape="1">
            <a:gsLst>
              <a:gs pos="0">
                <a:schemeClr val="accent4">
                  <a:lumMod val="20000"/>
                  <a:lumOff val="80000"/>
                </a:schemeClr>
              </a:gs>
              <a:gs pos="69000">
                <a:schemeClr val="bg2"/>
              </a:gs>
              <a:gs pos="100000">
                <a:srgbClr val="E6E4FC"/>
              </a:gs>
            </a:gsLst>
            <a:path path="circle">
              <a:fillToRect l="100000" t="100000"/>
            </a:path>
            <a:tileRect r="-100000" b="-100000"/>
          </a:gradFill>
          <a:ln w="28575">
            <a:gradFill flip="none" rotWithShape="1">
              <a:gsLst>
                <a:gs pos="0">
                  <a:schemeClr val="accent4">
                    <a:lumMod val="20000"/>
                    <a:lumOff val="80000"/>
                  </a:schemeClr>
                </a:gs>
                <a:gs pos="52000">
                  <a:schemeClr val="accent2">
                    <a:lumMod val="20000"/>
                    <a:lumOff val="80000"/>
                  </a:schemeClr>
                </a:gs>
                <a:gs pos="100000">
                  <a:schemeClr val="accent2">
                    <a:lumMod val="40000"/>
                    <a:lumOff val="6000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cxnSp>
      <p:pic>
        <p:nvPicPr>
          <p:cNvPr id="176" name="Picture 175">
            <a:extLst>
              <a:ext uri="{FF2B5EF4-FFF2-40B4-BE49-F238E27FC236}">
                <a16:creationId xmlns:a16="http://schemas.microsoft.com/office/drawing/2014/main" id="{1538C6FF-A609-429D-95DA-9DDB9F665D6B}"/>
              </a:ext>
            </a:extLst>
          </p:cNvPr>
          <p:cNvPicPr>
            <a:picLocks noChangeAspect="1"/>
          </p:cNvPicPr>
          <p:nvPr/>
        </p:nvPicPr>
        <p:blipFill>
          <a:blip r:embed="rId2"/>
          <a:stretch>
            <a:fillRect/>
          </a:stretch>
        </p:blipFill>
        <p:spPr>
          <a:xfrm>
            <a:off x="6395551" y="2116934"/>
            <a:ext cx="5095655" cy="4111042"/>
          </a:xfrm>
          <a:prstGeom prst="rect">
            <a:avLst/>
          </a:prstGeom>
        </p:spPr>
      </p:pic>
      <p:sp>
        <p:nvSpPr>
          <p:cNvPr id="177" name="TextBox 176">
            <a:extLst>
              <a:ext uri="{FF2B5EF4-FFF2-40B4-BE49-F238E27FC236}">
                <a16:creationId xmlns:a16="http://schemas.microsoft.com/office/drawing/2014/main" id="{2C4C629C-212C-43DD-B5C3-A0D3CB770DEE}"/>
              </a:ext>
            </a:extLst>
          </p:cNvPr>
          <p:cNvSpPr txBox="1"/>
          <p:nvPr/>
        </p:nvSpPr>
        <p:spPr>
          <a:xfrm>
            <a:off x="7440700" y="3066473"/>
            <a:ext cx="1547418" cy="942017"/>
          </a:xfrm>
          <a:prstGeom prst="wedgeRoundRectCallout">
            <a:avLst>
              <a:gd name="adj1" fmla="val 20079"/>
              <a:gd name="adj2" fmla="val 74420"/>
              <a:gd name="adj3" fmla="val 16667"/>
            </a:avLst>
          </a:prstGeom>
          <a:gradFill>
            <a:gsLst>
              <a:gs pos="0">
                <a:schemeClr val="accent4">
                  <a:lumMod val="20000"/>
                  <a:lumOff val="80000"/>
                </a:schemeClr>
              </a:gs>
              <a:gs pos="51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solidFill>
                  <a:schemeClr val="tx1"/>
                </a:solidFill>
                <a:latin typeface="Arial" panose="020B0604020202020204" pitchFamily="34" charset="0"/>
                <a:cs typeface="Arial" panose="020B0604020202020204" pitchFamily="34" charset="0"/>
              </a:rPr>
              <a:t>SMR </a:t>
            </a:r>
            <a:r>
              <a:rPr lang="en-US" b="0" dirty="0">
                <a:solidFill>
                  <a:schemeClr val="tx1"/>
                </a:solidFill>
                <a:latin typeface="Arial" panose="020B0604020202020204" pitchFamily="34" charset="0"/>
                <a:cs typeface="Arial" panose="020B0604020202020204" pitchFamily="34" charset="0"/>
              </a:rPr>
              <a:t>(example)</a:t>
            </a:r>
          </a:p>
          <a:p>
            <a:pPr algn="ctr"/>
            <a:r>
              <a:rPr lang="en-US" b="0" dirty="0">
                <a:solidFill>
                  <a:schemeClr val="tx1"/>
                </a:solidFill>
                <a:latin typeface="Arial" panose="020B0604020202020204" pitchFamily="34" charset="0"/>
                <a:cs typeface="Arial" panose="020B0604020202020204" pitchFamily="34" charset="0"/>
              </a:rPr>
              <a:t>119 $/MWh</a:t>
            </a:r>
            <a:endParaRPr lang="ru-RU" b="0" dirty="0">
              <a:solidFill>
                <a:schemeClr val="tx1"/>
              </a:solidFill>
              <a:latin typeface="Arial" panose="020B0604020202020204" pitchFamily="34" charset="0"/>
              <a:cs typeface="Arial" panose="020B0604020202020204" pitchFamily="34" charset="0"/>
            </a:endParaRPr>
          </a:p>
        </p:txBody>
      </p:sp>
      <p:sp>
        <p:nvSpPr>
          <p:cNvPr id="185" name="Oval 184">
            <a:extLst>
              <a:ext uri="{FF2B5EF4-FFF2-40B4-BE49-F238E27FC236}">
                <a16:creationId xmlns:a16="http://schemas.microsoft.com/office/drawing/2014/main" id="{F4A9A773-862A-471A-8F63-6249FFD43ABD}"/>
              </a:ext>
            </a:extLst>
          </p:cNvPr>
          <p:cNvSpPr/>
          <p:nvPr/>
        </p:nvSpPr>
        <p:spPr>
          <a:xfrm>
            <a:off x="8464920" y="4267625"/>
            <a:ext cx="146304" cy="146304"/>
          </a:xfrm>
          <a:prstGeom prst="ellipse">
            <a:avLst/>
          </a:prstGeom>
          <a:solidFill>
            <a:schemeClr val="accent2">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80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1" y="6897"/>
            <a:ext cx="8776468"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SMR vs renewables cost ranking by method</a:t>
            </a:r>
            <a:endParaRPr lang="en-GB" sz="2400" b="1" i="0" dirty="0">
              <a:solidFill>
                <a:schemeClr val="bg1"/>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22CD4242-DD3E-4569-9582-F0A2AEDEFFA4}"/>
              </a:ext>
            </a:extLst>
          </p:cNvPr>
          <p:cNvSpPr txBox="1"/>
          <p:nvPr/>
        </p:nvSpPr>
        <p:spPr>
          <a:xfrm>
            <a:off x="550863" y="6371427"/>
            <a:ext cx="5185703"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Kept analysis.  </a:t>
            </a:r>
          </a:p>
        </p:txBody>
      </p:sp>
      <p:sp>
        <p:nvSpPr>
          <p:cNvPr id="78" name="TextBox 77">
            <a:extLst>
              <a:ext uri="{FF2B5EF4-FFF2-40B4-BE49-F238E27FC236}">
                <a16:creationId xmlns:a16="http://schemas.microsoft.com/office/drawing/2014/main" id="{856D42B5-B2C7-4CFC-ADE8-D1684100A232}"/>
              </a:ext>
            </a:extLst>
          </p:cNvPr>
          <p:cNvSpPr txBox="1"/>
          <p:nvPr/>
        </p:nvSpPr>
        <p:spPr>
          <a:xfrm>
            <a:off x="9256032" y="2221674"/>
            <a:ext cx="2385106"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Costing Method Impact</a:t>
            </a:r>
          </a:p>
        </p:txBody>
      </p:sp>
      <p:pic>
        <p:nvPicPr>
          <p:cNvPr id="2" name="Picture 1">
            <a:extLst>
              <a:ext uri="{FF2B5EF4-FFF2-40B4-BE49-F238E27FC236}">
                <a16:creationId xmlns:a16="http://schemas.microsoft.com/office/drawing/2014/main" id="{355AF27D-7048-4A0B-9159-BCAF6404752B}"/>
              </a:ext>
            </a:extLst>
          </p:cNvPr>
          <p:cNvPicPr>
            <a:picLocks noChangeAspect="1"/>
          </p:cNvPicPr>
          <p:nvPr/>
        </p:nvPicPr>
        <p:blipFill>
          <a:blip r:embed="rId2"/>
          <a:stretch>
            <a:fillRect/>
          </a:stretch>
        </p:blipFill>
        <p:spPr>
          <a:xfrm>
            <a:off x="550863" y="1277168"/>
            <a:ext cx="8437595" cy="5212532"/>
          </a:xfrm>
          <a:prstGeom prst="rect">
            <a:avLst/>
          </a:prstGeom>
        </p:spPr>
      </p:pic>
      <p:sp>
        <p:nvSpPr>
          <p:cNvPr id="77" name="TextBox 76">
            <a:extLst>
              <a:ext uri="{FF2B5EF4-FFF2-40B4-BE49-F238E27FC236}">
                <a16:creationId xmlns:a16="http://schemas.microsoft.com/office/drawing/2014/main" id="{3E7941EC-F85E-4D82-A166-BAA478811F9D}"/>
              </a:ext>
            </a:extLst>
          </p:cNvPr>
          <p:cNvSpPr txBox="1"/>
          <p:nvPr/>
        </p:nvSpPr>
        <p:spPr>
          <a:xfrm>
            <a:off x="9259589" y="2811354"/>
            <a:ext cx="2381549" cy="1859472"/>
          </a:xfrm>
          <a:prstGeom prst="wedgeRoundRectCallout">
            <a:avLst>
              <a:gd name="adj1" fmla="val -103475"/>
              <a:gd name="adj2" fmla="val -54873"/>
              <a:gd name="adj3" fmla="val 16667"/>
            </a:avLst>
          </a:prstGeom>
          <a:gradFill>
            <a:gsLst>
              <a:gs pos="0">
                <a:schemeClr val="accent4">
                  <a:lumMod val="20000"/>
                  <a:lumOff val="80000"/>
                </a:schemeClr>
              </a:gs>
              <a:gs pos="50000">
                <a:schemeClr val="accent2">
                  <a:lumMod val="20000"/>
                  <a:lumOff val="80000"/>
                </a:schemeClr>
              </a:gs>
              <a:gs pos="100000">
                <a:schemeClr val="accent2">
                  <a:lumMod val="40000"/>
                  <a:lumOff val="60000"/>
                </a:schemeClr>
              </a:gs>
            </a:gsLst>
            <a:path path="circle">
              <a:fillToRect l="100000" t="100000"/>
            </a:path>
          </a:gra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b="0" dirty="0">
                <a:solidFill>
                  <a:schemeClr val="tx1"/>
                </a:solidFill>
                <a:latin typeface="Arial" panose="020B0604020202020204" pitchFamily="34" charset="0"/>
                <a:cs typeface="Arial" panose="020B0604020202020204" pitchFamily="34" charset="0"/>
              </a:rPr>
              <a:t>SMR is often cost competitive vs renewables on total power system and economic costs </a:t>
            </a:r>
          </a:p>
          <a:p>
            <a:pPr algn="ctr"/>
            <a:r>
              <a:rPr lang="en-US" b="0" dirty="0">
                <a:solidFill>
                  <a:schemeClr val="tx1"/>
                </a:solidFill>
                <a:latin typeface="Arial" panose="020B0604020202020204" pitchFamily="34" charset="0"/>
                <a:cs typeface="Arial" panose="020B0604020202020204" pitchFamily="34" charset="0"/>
              </a:rPr>
              <a:t>(cost to GDP)</a:t>
            </a:r>
            <a:endParaRPr lang="ru-RU"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39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E188F8F6-8669-4D71-BFDF-F6622DBB1B3F}"/>
              </a:ext>
            </a:extLst>
          </p:cNvPr>
          <p:cNvSpPr/>
          <p:nvPr/>
        </p:nvSpPr>
        <p:spPr>
          <a:xfrm>
            <a:off x="6243379" y="1561105"/>
            <a:ext cx="5400000" cy="1282214"/>
          </a:xfrm>
          <a:prstGeom prst="roundRect">
            <a:avLst>
              <a:gd name="adj" fmla="val 2046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rgbClr val="FFCB66"/>
                </a:solidFill>
                <a:latin typeface="Arial" panose="020B0604020202020204" pitchFamily="34" charset="0"/>
                <a:cs typeface="Arial" panose="020B0604020202020204" pitchFamily="34" charset="0"/>
              </a:rPr>
              <a:t>There are no rich countries with low electricity consumption</a:t>
            </a:r>
          </a:p>
        </p:txBody>
      </p:sp>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Interdependence of electricity and economy</a:t>
            </a:r>
            <a:endParaRPr lang="en-GB" sz="2400" b="1" i="0"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68604DFE-2439-469C-BEF4-AE5FFCC2CBE9}"/>
              </a:ext>
            </a:extLst>
          </p:cNvPr>
          <p:cNvSpPr/>
          <p:nvPr/>
        </p:nvSpPr>
        <p:spPr>
          <a:xfrm>
            <a:off x="550863" y="1561105"/>
            <a:ext cx="5400000"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GDP &amp; electricity consumption by country, 2020</a:t>
            </a:r>
          </a:p>
        </p:txBody>
      </p:sp>
      <p:sp>
        <p:nvSpPr>
          <p:cNvPr id="12" name="TextBox 11">
            <a:extLst>
              <a:ext uri="{FF2B5EF4-FFF2-40B4-BE49-F238E27FC236}">
                <a16:creationId xmlns:a16="http://schemas.microsoft.com/office/drawing/2014/main" id="{ECFE7148-1CBD-439C-AAA1-5190AD7AACDF}"/>
              </a:ext>
            </a:extLst>
          </p:cNvPr>
          <p:cNvSpPr txBox="1"/>
          <p:nvPr/>
        </p:nvSpPr>
        <p:spPr>
          <a:xfrm>
            <a:off x="550862" y="6370864"/>
            <a:ext cx="9224073"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AEP, IEA, World</a:t>
            </a:r>
            <a:r>
              <a:rPr lang="ru-RU"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Bank, Kept analysis.  Note: *Eastern and Southern Africa (ESA) not including South Africa and Egypt</a:t>
            </a:r>
          </a:p>
        </p:txBody>
      </p:sp>
      <p:sp>
        <p:nvSpPr>
          <p:cNvPr id="15" name="TextBox 14">
            <a:extLst>
              <a:ext uri="{FF2B5EF4-FFF2-40B4-BE49-F238E27FC236}">
                <a16:creationId xmlns:a16="http://schemas.microsoft.com/office/drawing/2014/main" id="{A186D75D-3178-4720-A054-2D8BA7CDD859}"/>
              </a:ext>
            </a:extLst>
          </p:cNvPr>
          <p:cNvSpPr txBox="1"/>
          <p:nvPr/>
        </p:nvSpPr>
        <p:spPr>
          <a:xfrm>
            <a:off x="6621921" y="3060476"/>
            <a:ext cx="4735083" cy="3139321"/>
          </a:xfrm>
          <a:prstGeom prst="rect">
            <a:avLst/>
          </a:prstGeom>
          <a:noFill/>
        </p:spPr>
        <p:txBody>
          <a:bodyPr wrap="square" lIns="36000" rtlCol="0">
            <a:spAutoFit/>
          </a:bodyPr>
          <a:lstStyle/>
          <a:p>
            <a:pPr>
              <a:spcAft>
                <a:spcPts val="1200"/>
              </a:spcAft>
            </a:pPr>
            <a:r>
              <a:rPr lang="en-US" sz="1600" b="1" dirty="0">
                <a:solidFill>
                  <a:schemeClr val="accent2"/>
                </a:solidFill>
                <a:latin typeface="Arial" panose="020B0604020202020204" pitchFamily="34" charset="0"/>
                <a:cs typeface="Arial" panose="020B0604020202020204" pitchFamily="34" charset="0"/>
              </a:rPr>
              <a:t>Electricity consumption per capita</a:t>
            </a:r>
            <a:endParaRPr lang="ru-RU" sz="1600" b="1" dirty="0">
              <a:solidFill>
                <a:schemeClr val="accent2"/>
              </a:solidFill>
              <a:latin typeface="Arial" panose="020B0604020202020204" pitchFamily="34" charset="0"/>
              <a:cs typeface="Arial" panose="020B0604020202020204" pitchFamily="34" charset="0"/>
            </a:endParaRPr>
          </a:p>
          <a:p>
            <a:pPr marL="230188" indent="-230188">
              <a:spcAft>
                <a:spcPts val="12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Sub-Saharan Africa</a:t>
            </a:r>
          </a:p>
          <a:p>
            <a:pPr marL="230188" indent="-230188">
              <a:spcAft>
                <a:spcPts val="12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Indonesia, India</a:t>
            </a:r>
          </a:p>
          <a:p>
            <a:pPr marL="230188" indent="-230188">
              <a:spcAft>
                <a:spcPts val="12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South Africa</a:t>
            </a:r>
            <a:endParaRPr lang="ru-RU" sz="1600" dirty="0">
              <a:latin typeface="Arial" panose="020B0604020202020204" pitchFamily="34" charset="0"/>
              <a:cs typeface="Arial" panose="020B0604020202020204" pitchFamily="34" charset="0"/>
            </a:endParaRPr>
          </a:p>
          <a:p>
            <a:pPr marL="230188" indent="-230188">
              <a:spcAft>
                <a:spcPts val="12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China</a:t>
            </a:r>
            <a:endParaRPr lang="ru-RU" sz="1600" dirty="0">
              <a:latin typeface="Arial" panose="020B0604020202020204" pitchFamily="34" charset="0"/>
              <a:cs typeface="Arial" panose="020B0604020202020204" pitchFamily="34" charset="0"/>
            </a:endParaRPr>
          </a:p>
          <a:p>
            <a:pPr marL="230188" indent="-230188">
              <a:spcAft>
                <a:spcPts val="12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Russia</a:t>
            </a:r>
            <a:endParaRPr lang="ru-RU" sz="1600" dirty="0">
              <a:latin typeface="Arial" panose="020B0604020202020204" pitchFamily="34" charset="0"/>
              <a:cs typeface="Arial" panose="020B0604020202020204" pitchFamily="34" charset="0"/>
            </a:endParaRPr>
          </a:p>
          <a:p>
            <a:pPr marL="230188" indent="-230188">
              <a:spcAft>
                <a:spcPts val="12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G7 (average)</a:t>
            </a:r>
            <a:endParaRPr lang="ru-RU" sz="1600" dirty="0">
              <a:latin typeface="Arial" panose="020B0604020202020204" pitchFamily="34" charset="0"/>
              <a:cs typeface="Arial" panose="020B0604020202020204" pitchFamily="34" charset="0"/>
            </a:endParaRPr>
          </a:p>
          <a:p>
            <a:pPr marL="230188" indent="-230188">
              <a:spcAft>
                <a:spcPts val="12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USA</a:t>
            </a:r>
            <a:endParaRPr lang="ru-RU" sz="1400" dirty="0">
              <a:latin typeface="Arial" panose="020B0604020202020204" pitchFamily="34" charset="0"/>
              <a:cs typeface="Arial" panose="020B0604020202020204" pitchFamily="34" charset="0"/>
            </a:endParaRPr>
          </a:p>
        </p:txBody>
      </p:sp>
      <p:sp>
        <p:nvSpPr>
          <p:cNvPr id="16" name="Прямоугольник: скругленные углы 89">
            <a:extLst>
              <a:ext uri="{FF2B5EF4-FFF2-40B4-BE49-F238E27FC236}">
                <a16:creationId xmlns:a16="http://schemas.microsoft.com/office/drawing/2014/main" id="{065F4A26-498C-444F-956A-0593B5E16895}"/>
              </a:ext>
            </a:extLst>
          </p:cNvPr>
          <p:cNvSpPr/>
          <p:nvPr/>
        </p:nvSpPr>
        <p:spPr>
          <a:xfrm>
            <a:off x="9560560" y="3483302"/>
            <a:ext cx="1321795" cy="28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Arial" panose="020B0604020202020204" pitchFamily="34" charset="0"/>
                <a:cs typeface="Arial" panose="020B0604020202020204" pitchFamily="34" charset="0"/>
              </a:rPr>
              <a:t>~200</a:t>
            </a:r>
            <a:r>
              <a:rPr lang="ru-RU"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kWh</a:t>
            </a:r>
            <a:endParaRPr lang="ru-RU" sz="1600" dirty="0">
              <a:solidFill>
                <a:schemeClr val="tx1"/>
              </a:solidFill>
              <a:latin typeface="Arial" panose="020B0604020202020204" pitchFamily="34" charset="0"/>
              <a:cs typeface="Arial" panose="020B0604020202020204" pitchFamily="34" charset="0"/>
            </a:endParaRPr>
          </a:p>
        </p:txBody>
      </p:sp>
      <p:sp>
        <p:nvSpPr>
          <p:cNvPr id="17" name="Прямоугольник: скругленные углы 89">
            <a:extLst>
              <a:ext uri="{FF2B5EF4-FFF2-40B4-BE49-F238E27FC236}">
                <a16:creationId xmlns:a16="http://schemas.microsoft.com/office/drawing/2014/main" id="{A1A330B8-2F42-49CA-AE96-CCEADE182F32}"/>
              </a:ext>
            </a:extLst>
          </p:cNvPr>
          <p:cNvSpPr/>
          <p:nvPr/>
        </p:nvSpPr>
        <p:spPr>
          <a:xfrm>
            <a:off x="9560560" y="3878502"/>
            <a:ext cx="1321795" cy="28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Arial" panose="020B0604020202020204" pitchFamily="34" charset="0"/>
                <a:cs typeface="Arial" panose="020B0604020202020204" pitchFamily="34" charset="0"/>
              </a:rPr>
              <a:t>~</a:t>
            </a:r>
            <a:r>
              <a:rPr lang="ru-RU" sz="1600" dirty="0">
                <a:solidFill>
                  <a:schemeClr val="tx1"/>
                </a:solidFill>
                <a:latin typeface="Arial" panose="020B0604020202020204" pitchFamily="34" charset="0"/>
                <a:cs typeface="Arial" panose="020B0604020202020204" pitchFamily="34" charset="0"/>
              </a:rPr>
              <a:t>1</a:t>
            </a:r>
            <a:r>
              <a:rPr lang="en-US" sz="1600" dirty="0">
                <a:solidFill>
                  <a:schemeClr val="tx1"/>
                </a:solidFill>
                <a:latin typeface="Arial" panose="020B0604020202020204" pitchFamily="34" charset="0"/>
                <a:cs typeface="Arial" panose="020B0604020202020204" pitchFamily="34" charset="0"/>
              </a:rPr>
              <a:t>,</a:t>
            </a:r>
            <a:r>
              <a:rPr lang="ru-RU" sz="1600" dirty="0">
                <a:solidFill>
                  <a:schemeClr val="tx1"/>
                </a:solidFill>
                <a:latin typeface="Arial" panose="020B0604020202020204" pitchFamily="34" charset="0"/>
                <a:cs typeface="Arial" panose="020B0604020202020204" pitchFamily="34" charset="0"/>
              </a:rPr>
              <a:t>0</a:t>
            </a:r>
            <a:r>
              <a:rPr lang="en-US" sz="1600" dirty="0">
                <a:solidFill>
                  <a:schemeClr val="tx1"/>
                </a:solidFill>
                <a:latin typeface="Arial" panose="020B0604020202020204" pitchFamily="34" charset="0"/>
                <a:cs typeface="Arial" panose="020B0604020202020204" pitchFamily="34" charset="0"/>
              </a:rPr>
              <a:t>00</a:t>
            </a:r>
            <a:r>
              <a:rPr lang="ru-RU"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kWh</a:t>
            </a:r>
            <a:endParaRPr lang="ru-RU" sz="1600" dirty="0">
              <a:solidFill>
                <a:schemeClr val="tx1"/>
              </a:solidFill>
              <a:latin typeface="Arial" panose="020B0604020202020204" pitchFamily="34" charset="0"/>
              <a:cs typeface="Arial" panose="020B0604020202020204" pitchFamily="34" charset="0"/>
            </a:endParaRPr>
          </a:p>
        </p:txBody>
      </p:sp>
      <p:sp>
        <p:nvSpPr>
          <p:cNvPr id="18" name="Прямоугольник: скругленные углы 89">
            <a:extLst>
              <a:ext uri="{FF2B5EF4-FFF2-40B4-BE49-F238E27FC236}">
                <a16:creationId xmlns:a16="http://schemas.microsoft.com/office/drawing/2014/main" id="{227685A7-7B81-460A-9BB7-AE88732F1DD4}"/>
              </a:ext>
            </a:extLst>
          </p:cNvPr>
          <p:cNvSpPr/>
          <p:nvPr/>
        </p:nvSpPr>
        <p:spPr>
          <a:xfrm>
            <a:off x="9560560" y="5459302"/>
            <a:ext cx="1321795" cy="288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Arial" panose="020B0604020202020204" pitchFamily="34" charset="0"/>
                <a:cs typeface="Arial" panose="020B0604020202020204" pitchFamily="34" charset="0"/>
              </a:rPr>
              <a:t>8,300</a:t>
            </a:r>
            <a:r>
              <a:rPr lang="ru-RU"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kWh</a:t>
            </a:r>
            <a:endParaRPr lang="ru-RU" sz="1600" dirty="0">
              <a:solidFill>
                <a:schemeClr val="tx1"/>
              </a:solidFill>
              <a:latin typeface="Arial" panose="020B0604020202020204" pitchFamily="34" charset="0"/>
              <a:cs typeface="Arial" panose="020B0604020202020204" pitchFamily="34" charset="0"/>
            </a:endParaRPr>
          </a:p>
        </p:txBody>
      </p:sp>
      <p:sp>
        <p:nvSpPr>
          <p:cNvPr id="19" name="Прямоугольник: скругленные углы 89">
            <a:extLst>
              <a:ext uri="{FF2B5EF4-FFF2-40B4-BE49-F238E27FC236}">
                <a16:creationId xmlns:a16="http://schemas.microsoft.com/office/drawing/2014/main" id="{806A3552-C735-4A6C-BE2B-277D9CA6AAA1}"/>
              </a:ext>
            </a:extLst>
          </p:cNvPr>
          <p:cNvSpPr/>
          <p:nvPr/>
        </p:nvSpPr>
        <p:spPr>
          <a:xfrm>
            <a:off x="9560560" y="5064102"/>
            <a:ext cx="1321795" cy="288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Arial" panose="020B0604020202020204" pitchFamily="34" charset="0"/>
                <a:cs typeface="Arial" panose="020B0604020202020204" pitchFamily="34" charset="0"/>
              </a:rPr>
              <a:t>7,300</a:t>
            </a:r>
            <a:r>
              <a:rPr lang="ru-RU"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kWh</a:t>
            </a:r>
            <a:endParaRPr lang="ru-RU" sz="1600" dirty="0">
              <a:solidFill>
                <a:schemeClr val="tx1"/>
              </a:solidFill>
              <a:latin typeface="Arial" panose="020B0604020202020204" pitchFamily="34" charset="0"/>
              <a:cs typeface="Arial" panose="020B0604020202020204" pitchFamily="34" charset="0"/>
            </a:endParaRPr>
          </a:p>
        </p:txBody>
      </p:sp>
      <p:sp>
        <p:nvSpPr>
          <p:cNvPr id="20" name="Прямоугольник: скругленные углы 89">
            <a:extLst>
              <a:ext uri="{FF2B5EF4-FFF2-40B4-BE49-F238E27FC236}">
                <a16:creationId xmlns:a16="http://schemas.microsoft.com/office/drawing/2014/main" id="{BEC3F602-061B-4620-93EB-15250CA22B89}"/>
              </a:ext>
            </a:extLst>
          </p:cNvPr>
          <p:cNvSpPr/>
          <p:nvPr/>
        </p:nvSpPr>
        <p:spPr>
          <a:xfrm>
            <a:off x="9560560" y="4668902"/>
            <a:ext cx="1321795" cy="288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dirty="0">
                <a:solidFill>
                  <a:schemeClr val="tx1"/>
                </a:solidFill>
                <a:latin typeface="Arial" panose="020B0604020202020204" pitchFamily="34" charset="0"/>
                <a:cs typeface="Arial" panose="020B0604020202020204" pitchFamily="34" charset="0"/>
              </a:rPr>
              <a:t>5</a:t>
            </a:r>
            <a:r>
              <a:rPr lang="en-US" sz="1600" dirty="0">
                <a:solidFill>
                  <a:schemeClr val="tx1"/>
                </a:solidFill>
                <a:latin typeface="Arial" panose="020B0604020202020204" pitchFamily="34" charset="0"/>
                <a:cs typeface="Arial" panose="020B0604020202020204" pitchFamily="34" charset="0"/>
              </a:rPr>
              <a:t>,</a:t>
            </a:r>
            <a:r>
              <a:rPr lang="ru-RU" sz="1600" dirty="0">
                <a:solidFill>
                  <a:schemeClr val="tx1"/>
                </a:solidFill>
                <a:latin typeface="Arial" panose="020B0604020202020204" pitchFamily="34" charset="0"/>
                <a:cs typeface="Arial" panose="020B0604020202020204" pitchFamily="34" charset="0"/>
              </a:rPr>
              <a:t>9</a:t>
            </a:r>
            <a:r>
              <a:rPr lang="en-US" sz="1600" dirty="0">
                <a:solidFill>
                  <a:schemeClr val="tx1"/>
                </a:solidFill>
                <a:latin typeface="Arial" panose="020B0604020202020204" pitchFamily="34" charset="0"/>
                <a:cs typeface="Arial" panose="020B0604020202020204" pitchFamily="34" charset="0"/>
              </a:rPr>
              <a:t>00</a:t>
            </a:r>
            <a:r>
              <a:rPr lang="ru-RU"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kWh</a:t>
            </a:r>
            <a:endParaRPr lang="ru-RU" sz="1600" dirty="0">
              <a:solidFill>
                <a:schemeClr val="tx1"/>
              </a:solidFill>
              <a:latin typeface="Arial" panose="020B0604020202020204" pitchFamily="34" charset="0"/>
              <a:cs typeface="Arial" panose="020B0604020202020204" pitchFamily="34" charset="0"/>
            </a:endParaRPr>
          </a:p>
        </p:txBody>
      </p:sp>
      <p:grpSp>
        <p:nvGrpSpPr>
          <p:cNvPr id="61" name="Group 60">
            <a:extLst>
              <a:ext uri="{FF2B5EF4-FFF2-40B4-BE49-F238E27FC236}">
                <a16:creationId xmlns:a16="http://schemas.microsoft.com/office/drawing/2014/main" id="{365C92DE-02BB-4109-9375-8775B769B251}"/>
              </a:ext>
            </a:extLst>
          </p:cNvPr>
          <p:cNvGrpSpPr/>
          <p:nvPr/>
        </p:nvGrpSpPr>
        <p:grpSpPr>
          <a:xfrm>
            <a:off x="11033820" y="3865322"/>
            <a:ext cx="323184" cy="276999"/>
            <a:chOff x="5711298" y="3262603"/>
            <a:chExt cx="688839" cy="590399"/>
          </a:xfrm>
        </p:grpSpPr>
        <p:sp>
          <p:nvSpPr>
            <p:cNvPr id="62" name="Freeform: Shape 61">
              <a:extLst>
                <a:ext uri="{FF2B5EF4-FFF2-40B4-BE49-F238E27FC236}">
                  <a16:creationId xmlns:a16="http://schemas.microsoft.com/office/drawing/2014/main" id="{68A65BB2-FAF7-48F5-A2A1-6EAB3D13C2F4}"/>
                </a:ext>
              </a:extLst>
            </p:cNvPr>
            <p:cNvSpPr/>
            <p:nvPr/>
          </p:nvSpPr>
          <p:spPr>
            <a:xfrm>
              <a:off x="6237224" y="3633837"/>
              <a:ext cx="95341" cy="154929"/>
            </a:xfrm>
            <a:custGeom>
              <a:avLst/>
              <a:gdLst>
                <a:gd name="connsiteX0" fmla="*/ 92302 w 95341"/>
                <a:gd name="connsiteY0" fmla="*/ 12692 h 154929"/>
                <a:gd name="connsiteX1" fmla="*/ 92302 w 95341"/>
                <a:gd name="connsiteY1" fmla="*/ 71685 h 154929"/>
                <a:gd name="connsiteX2" fmla="*/ 12692 w 95341"/>
                <a:gd name="connsiteY2" fmla="*/ 151056 h 154929"/>
              </a:gdLst>
              <a:ahLst/>
              <a:cxnLst>
                <a:cxn ang="0">
                  <a:pos x="connsiteX0" y="connsiteY0"/>
                </a:cxn>
                <a:cxn ang="0">
                  <a:pos x="connsiteX1" y="connsiteY1"/>
                </a:cxn>
                <a:cxn ang="0">
                  <a:pos x="connsiteX2" y="connsiteY2"/>
                </a:cxn>
              </a:cxnLst>
              <a:rect l="l" t="t" r="r" b="b"/>
              <a:pathLst>
                <a:path w="95341" h="154929">
                  <a:moveTo>
                    <a:pt x="92302" y="12692"/>
                  </a:moveTo>
                  <a:lnTo>
                    <a:pt x="92302" y="71685"/>
                  </a:lnTo>
                  <a:cubicBezTo>
                    <a:pt x="92302" y="115661"/>
                    <a:pt x="56668" y="151056"/>
                    <a:pt x="12692" y="151056"/>
                  </a:cubicBezTo>
                </a:path>
              </a:pathLst>
            </a:custGeom>
            <a:noFill/>
            <a:ln w="12700" cap="rnd">
              <a:solidFill>
                <a:schemeClr val="tx1"/>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576BE81E-93B2-4245-BDFF-C38CA0C58823}"/>
                </a:ext>
              </a:extLst>
            </p:cNvPr>
            <p:cNvSpPr/>
            <p:nvPr/>
          </p:nvSpPr>
          <p:spPr>
            <a:xfrm>
              <a:off x="5735730" y="3446372"/>
              <a:ext cx="595882" cy="143012"/>
            </a:xfrm>
            <a:custGeom>
              <a:avLst/>
              <a:gdLst>
                <a:gd name="connsiteX0" fmla="*/ 12692 w 595881"/>
                <a:gd name="connsiteY0" fmla="*/ 141641 h 143011"/>
                <a:gd name="connsiteX1" fmla="*/ 12692 w 595881"/>
                <a:gd name="connsiteY1" fmla="*/ 12692 h 143011"/>
                <a:gd name="connsiteX2" fmla="*/ 593796 w 595881"/>
                <a:gd name="connsiteY2" fmla="*/ 12692 h 143011"/>
                <a:gd name="connsiteX3" fmla="*/ 593796 w 595881"/>
                <a:gd name="connsiteY3" fmla="*/ 141641 h 143011"/>
              </a:gdLst>
              <a:ahLst/>
              <a:cxnLst>
                <a:cxn ang="0">
                  <a:pos x="connsiteX0" y="connsiteY0"/>
                </a:cxn>
                <a:cxn ang="0">
                  <a:pos x="connsiteX1" y="connsiteY1"/>
                </a:cxn>
                <a:cxn ang="0">
                  <a:pos x="connsiteX2" y="connsiteY2"/>
                </a:cxn>
                <a:cxn ang="0">
                  <a:pos x="connsiteX3" y="connsiteY3"/>
                </a:cxn>
              </a:cxnLst>
              <a:rect l="l" t="t" r="r" b="b"/>
              <a:pathLst>
                <a:path w="595881" h="143011">
                  <a:moveTo>
                    <a:pt x="12692" y="141641"/>
                  </a:moveTo>
                  <a:lnTo>
                    <a:pt x="12692" y="12692"/>
                  </a:lnTo>
                  <a:lnTo>
                    <a:pt x="593796" y="12692"/>
                  </a:lnTo>
                  <a:lnTo>
                    <a:pt x="593796" y="141641"/>
                  </a:lnTo>
                </a:path>
              </a:pathLst>
            </a:custGeom>
            <a:noFill/>
            <a:ln w="12700" cap="rnd">
              <a:solidFill>
                <a:schemeClr val="tx1"/>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D5280E9C-C7C3-408E-95D5-56142794425A}"/>
                </a:ext>
              </a:extLst>
            </p:cNvPr>
            <p:cNvSpPr/>
            <p:nvPr/>
          </p:nvSpPr>
          <p:spPr>
            <a:xfrm>
              <a:off x="5735730" y="3633837"/>
              <a:ext cx="95341" cy="154929"/>
            </a:xfrm>
            <a:custGeom>
              <a:avLst/>
              <a:gdLst>
                <a:gd name="connsiteX0" fmla="*/ 12692 w 95341"/>
                <a:gd name="connsiteY0" fmla="*/ 12692 h 154929"/>
                <a:gd name="connsiteX1" fmla="*/ 12692 w 95341"/>
                <a:gd name="connsiteY1" fmla="*/ 71685 h 154929"/>
                <a:gd name="connsiteX2" fmla="*/ 92302 w 95341"/>
                <a:gd name="connsiteY2" fmla="*/ 151056 h 154929"/>
              </a:gdLst>
              <a:ahLst/>
              <a:cxnLst>
                <a:cxn ang="0">
                  <a:pos x="connsiteX0" y="connsiteY0"/>
                </a:cxn>
                <a:cxn ang="0">
                  <a:pos x="connsiteX1" y="connsiteY1"/>
                </a:cxn>
                <a:cxn ang="0">
                  <a:pos x="connsiteX2" y="connsiteY2"/>
                </a:cxn>
              </a:cxnLst>
              <a:rect l="l" t="t" r="r" b="b"/>
              <a:pathLst>
                <a:path w="95341" h="154929">
                  <a:moveTo>
                    <a:pt x="12692" y="12692"/>
                  </a:moveTo>
                  <a:lnTo>
                    <a:pt x="12692" y="71685"/>
                  </a:lnTo>
                  <a:cubicBezTo>
                    <a:pt x="12692" y="115661"/>
                    <a:pt x="48326" y="151056"/>
                    <a:pt x="92302" y="151056"/>
                  </a:cubicBezTo>
                </a:path>
              </a:pathLst>
            </a:custGeom>
            <a:noFill/>
            <a:ln w="12700" cap="rnd">
              <a:solidFill>
                <a:schemeClr val="tx1"/>
              </a:solidFill>
              <a:prstDash val="solid"/>
              <a:round/>
            </a:ln>
          </p:spPr>
          <p:txBody>
            <a:bodyPr rtlCol="0" anchor="ctr"/>
            <a:lstStyle/>
            <a:p>
              <a:endParaRPr lang="en-US"/>
            </a:p>
          </p:txBody>
        </p:sp>
        <p:sp>
          <p:nvSpPr>
            <p:cNvPr id="65" name="Freeform: Shape 64">
              <a:extLst>
                <a:ext uri="{FF2B5EF4-FFF2-40B4-BE49-F238E27FC236}">
                  <a16:creationId xmlns:a16="http://schemas.microsoft.com/office/drawing/2014/main" id="{464F2A34-AF4F-425B-9A09-0428FB1E7A2F}"/>
                </a:ext>
              </a:extLst>
            </p:cNvPr>
            <p:cNvSpPr/>
            <p:nvPr/>
          </p:nvSpPr>
          <p:spPr>
            <a:xfrm>
              <a:off x="5820345" y="3715473"/>
              <a:ext cx="131094" cy="131094"/>
            </a:xfrm>
            <a:custGeom>
              <a:avLst/>
              <a:gdLst>
                <a:gd name="connsiteX0" fmla="*/ 126386 w 131093"/>
                <a:gd name="connsiteY0" fmla="*/ 69539 h 131093"/>
                <a:gd name="connsiteX1" fmla="*/ 69539 w 131093"/>
                <a:gd name="connsiteY1" fmla="*/ 126386 h 131093"/>
                <a:gd name="connsiteX2" fmla="*/ 12692 w 131093"/>
                <a:gd name="connsiteY2" fmla="*/ 69539 h 131093"/>
                <a:gd name="connsiteX3" fmla="*/ 69539 w 131093"/>
                <a:gd name="connsiteY3" fmla="*/ 12692 h 131093"/>
                <a:gd name="connsiteX4" fmla="*/ 126386 w 131093"/>
                <a:gd name="connsiteY4" fmla="*/ 69539 h 131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93" h="131093">
                  <a:moveTo>
                    <a:pt x="126386" y="69539"/>
                  </a:moveTo>
                  <a:cubicBezTo>
                    <a:pt x="126386" y="100883"/>
                    <a:pt x="100883" y="126386"/>
                    <a:pt x="69539" y="126386"/>
                  </a:cubicBezTo>
                  <a:cubicBezTo>
                    <a:pt x="38196" y="126386"/>
                    <a:pt x="12692" y="100883"/>
                    <a:pt x="12692" y="69539"/>
                  </a:cubicBezTo>
                  <a:cubicBezTo>
                    <a:pt x="12692" y="38196"/>
                    <a:pt x="38196" y="12692"/>
                    <a:pt x="69539" y="12692"/>
                  </a:cubicBezTo>
                  <a:cubicBezTo>
                    <a:pt x="100883" y="12692"/>
                    <a:pt x="126386" y="38196"/>
                    <a:pt x="126386" y="69539"/>
                  </a:cubicBezTo>
                  <a:close/>
                </a:path>
              </a:pathLst>
            </a:custGeom>
            <a:noFill/>
            <a:ln w="12700" cap="rnd">
              <a:solidFill>
                <a:schemeClr val="tx1"/>
              </a:solidFill>
              <a:prstDash val="solid"/>
              <a:round/>
            </a:ln>
          </p:spPr>
          <p:txBody>
            <a:bodyPr rtlCol="0" anchor="ctr"/>
            <a:lstStyle/>
            <a:p>
              <a:endParaRPr lang="en-US"/>
            </a:p>
          </p:txBody>
        </p:sp>
        <p:sp>
          <p:nvSpPr>
            <p:cNvPr id="66" name="Freeform: Shape 65">
              <a:extLst>
                <a:ext uri="{FF2B5EF4-FFF2-40B4-BE49-F238E27FC236}">
                  <a16:creationId xmlns:a16="http://schemas.microsoft.com/office/drawing/2014/main" id="{C294AEC9-C33F-4B1F-A28D-62D44D762487}"/>
                </a:ext>
              </a:extLst>
            </p:cNvPr>
            <p:cNvSpPr/>
            <p:nvPr/>
          </p:nvSpPr>
          <p:spPr>
            <a:xfrm>
              <a:off x="6118643" y="3715473"/>
              <a:ext cx="131094" cy="131094"/>
            </a:xfrm>
            <a:custGeom>
              <a:avLst/>
              <a:gdLst>
                <a:gd name="connsiteX0" fmla="*/ 126386 w 131093"/>
                <a:gd name="connsiteY0" fmla="*/ 69539 h 131093"/>
                <a:gd name="connsiteX1" fmla="*/ 69539 w 131093"/>
                <a:gd name="connsiteY1" fmla="*/ 126386 h 131093"/>
                <a:gd name="connsiteX2" fmla="*/ 12692 w 131093"/>
                <a:gd name="connsiteY2" fmla="*/ 69539 h 131093"/>
                <a:gd name="connsiteX3" fmla="*/ 69539 w 131093"/>
                <a:gd name="connsiteY3" fmla="*/ 12692 h 131093"/>
                <a:gd name="connsiteX4" fmla="*/ 126386 w 131093"/>
                <a:gd name="connsiteY4" fmla="*/ 69539 h 131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93" h="131093">
                  <a:moveTo>
                    <a:pt x="126386" y="69539"/>
                  </a:moveTo>
                  <a:cubicBezTo>
                    <a:pt x="126386" y="100883"/>
                    <a:pt x="100883" y="126386"/>
                    <a:pt x="69539" y="126386"/>
                  </a:cubicBezTo>
                  <a:cubicBezTo>
                    <a:pt x="38196" y="126386"/>
                    <a:pt x="12692" y="100883"/>
                    <a:pt x="12692" y="69539"/>
                  </a:cubicBezTo>
                  <a:cubicBezTo>
                    <a:pt x="12692" y="38196"/>
                    <a:pt x="38196" y="12692"/>
                    <a:pt x="69539" y="12692"/>
                  </a:cubicBezTo>
                  <a:cubicBezTo>
                    <a:pt x="100883" y="12692"/>
                    <a:pt x="126386" y="38196"/>
                    <a:pt x="126386" y="69539"/>
                  </a:cubicBezTo>
                  <a:close/>
                </a:path>
              </a:pathLst>
            </a:custGeom>
            <a:noFill/>
            <a:ln w="12700" cap="rnd">
              <a:solidFill>
                <a:schemeClr val="tx1"/>
              </a:solidFill>
              <a:prstDash val="solid"/>
              <a:round/>
            </a:ln>
          </p:spPr>
          <p:txBody>
            <a:bodyPr rtlCol="0" anchor="ctr"/>
            <a:lstStyle/>
            <a:p>
              <a:endParaRPr lang="en-US"/>
            </a:p>
          </p:txBody>
        </p:sp>
        <p:sp>
          <p:nvSpPr>
            <p:cNvPr id="67" name="Freeform: Shape 66">
              <a:extLst>
                <a:ext uri="{FF2B5EF4-FFF2-40B4-BE49-F238E27FC236}">
                  <a16:creationId xmlns:a16="http://schemas.microsoft.com/office/drawing/2014/main" id="{3AE78FB5-F509-4046-B774-B8ECB0415EC8}"/>
                </a:ext>
              </a:extLst>
            </p:cNvPr>
            <p:cNvSpPr/>
            <p:nvPr/>
          </p:nvSpPr>
          <p:spPr>
            <a:xfrm>
              <a:off x="5934039" y="3772320"/>
              <a:ext cx="202600" cy="23835"/>
            </a:xfrm>
            <a:custGeom>
              <a:avLst/>
              <a:gdLst>
                <a:gd name="connsiteX0" fmla="*/ 12692 w 202599"/>
                <a:gd name="connsiteY0" fmla="*/ 12692 h 23835"/>
                <a:gd name="connsiteX1" fmla="*/ 197296 w 202599"/>
                <a:gd name="connsiteY1" fmla="*/ 12692 h 23835"/>
              </a:gdLst>
              <a:ahLst/>
              <a:cxnLst>
                <a:cxn ang="0">
                  <a:pos x="connsiteX0" y="connsiteY0"/>
                </a:cxn>
                <a:cxn ang="0">
                  <a:pos x="connsiteX1" y="connsiteY1"/>
                </a:cxn>
              </a:cxnLst>
              <a:rect l="l" t="t" r="r" b="b"/>
              <a:pathLst>
                <a:path w="202599" h="23835">
                  <a:moveTo>
                    <a:pt x="12692" y="12692"/>
                  </a:moveTo>
                  <a:lnTo>
                    <a:pt x="197296" y="12692"/>
                  </a:lnTo>
                </a:path>
              </a:pathLst>
            </a:custGeom>
            <a:ln w="12700" cap="rnd">
              <a:solidFill>
                <a:schemeClr val="tx1"/>
              </a:solidFill>
              <a:prstDash val="solid"/>
              <a:round/>
            </a:ln>
          </p:spPr>
          <p:txBody>
            <a:bodyPr rtlCol="0" anchor="ctr"/>
            <a:lstStyle/>
            <a:p>
              <a:endParaRPr lang="en-US"/>
            </a:p>
          </p:txBody>
        </p:sp>
        <p:sp>
          <p:nvSpPr>
            <p:cNvPr id="68" name="Freeform: Shape 67">
              <a:extLst>
                <a:ext uri="{FF2B5EF4-FFF2-40B4-BE49-F238E27FC236}">
                  <a16:creationId xmlns:a16="http://schemas.microsoft.com/office/drawing/2014/main" id="{A42837FC-1C05-42BB-B7ED-1D3A2B549F4D}"/>
                </a:ext>
              </a:extLst>
            </p:cNvPr>
            <p:cNvSpPr/>
            <p:nvPr/>
          </p:nvSpPr>
          <p:spPr>
            <a:xfrm>
              <a:off x="5711298" y="3829167"/>
              <a:ext cx="655470" cy="23835"/>
            </a:xfrm>
            <a:custGeom>
              <a:avLst/>
              <a:gdLst>
                <a:gd name="connsiteX0" fmla="*/ 642777 w 655469"/>
                <a:gd name="connsiteY0" fmla="*/ 12692 h 23835"/>
                <a:gd name="connsiteX1" fmla="*/ 12692 w 655469"/>
                <a:gd name="connsiteY1" fmla="*/ 12692 h 23835"/>
              </a:gdLst>
              <a:ahLst/>
              <a:cxnLst>
                <a:cxn ang="0">
                  <a:pos x="connsiteX0" y="connsiteY0"/>
                </a:cxn>
                <a:cxn ang="0">
                  <a:pos x="connsiteX1" y="connsiteY1"/>
                </a:cxn>
              </a:cxnLst>
              <a:rect l="l" t="t" r="r" b="b"/>
              <a:pathLst>
                <a:path w="655469" h="23835">
                  <a:moveTo>
                    <a:pt x="642777" y="12692"/>
                  </a:moveTo>
                  <a:lnTo>
                    <a:pt x="12692" y="12692"/>
                  </a:lnTo>
                </a:path>
              </a:pathLst>
            </a:custGeom>
            <a:ln w="12700" cap="rnd">
              <a:solidFill>
                <a:schemeClr val="tx1"/>
              </a:solidFill>
              <a:prstDash val="solid"/>
              <a:round/>
            </a:ln>
          </p:spPr>
          <p:txBody>
            <a:bodyPr rtlCol="0" anchor="ctr"/>
            <a:lstStyle/>
            <a:p>
              <a:endParaRPr lang="en-US"/>
            </a:p>
          </p:txBody>
        </p:sp>
        <p:sp>
          <p:nvSpPr>
            <p:cNvPr id="69" name="Freeform: Shape 68">
              <a:extLst>
                <a:ext uri="{FF2B5EF4-FFF2-40B4-BE49-F238E27FC236}">
                  <a16:creationId xmlns:a16="http://schemas.microsoft.com/office/drawing/2014/main" id="{07425A8A-86ED-424D-A9EE-DA2413E21A7D}"/>
                </a:ext>
              </a:extLst>
            </p:cNvPr>
            <p:cNvSpPr/>
            <p:nvPr/>
          </p:nvSpPr>
          <p:spPr>
            <a:xfrm>
              <a:off x="5712133" y="3575321"/>
              <a:ext cx="643552" cy="83423"/>
            </a:xfrm>
            <a:custGeom>
              <a:avLst/>
              <a:gdLst>
                <a:gd name="connsiteX0" fmla="*/ 12692 w 643552"/>
                <a:gd name="connsiteY0" fmla="*/ 12692 h 83423"/>
                <a:gd name="connsiteX1" fmla="*/ 641109 w 643552"/>
                <a:gd name="connsiteY1" fmla="*/ 12692 h 83423"/>
                <a:gd name="connsiteX2" fmla="*/ 641109 w 643552"/>
                <a:gd name="connsiteY2" fmla="*/ 71208 h 83423"/>
                <a:gd name="connsiteX3" fmla="*/ 12692 w 643552"/>
                <a:gd name="connsiteY3" fmla="*/ 71208 h 83423"/>
              </a:gdLst>
              <a:ahLst/>
              <a:cxnLst>
                <a:cxn ang="0">
                  <a:pos x="connsiteX0" y="connsiteY0"/>
                </a:cxn>
                <a:cxn ang="0">
                  <a:pos x="connsiteX1" y="connsiteY1"/>
                </a:cxn>
                <a:cxn ang="0">
                  <a:pos x="connsiteX2" y="connsiteY2"/>
                </a:cxn>
                <a:cxn ang="0">
                  <a:pos x="connsiteX3" y="connsiteY3"/>
                </a:cxn>
              </a:cxnLst>
              <a:rect l="l" t="t" r="r" b="b"/>
              <a:pathLst>
                <a:path w="643552" h="83423">
                  <a:moveTo>
                    <a:pt x="12692" y="12692"/>
                  </a:moveTo>
                  <a:lnTo>
                    <a:pt x="641109" y="12692"/>
                  </a:lnTo>
                  <a:lnTo>
                    <a:pt x="641109" y="71208"/>
                  </a:lnTo>
                  <a:lnTo>
                    <a:pt x="12692" y="71208"/>
                  </a:lnTo>
                  <a:close/>
                </a:path>
              </a:pathLst>
            </a:custGeom>
            <a:noFill/>
            <a:ln w="12700" cap="rnd">
              <a:solidFill>
                <a:schemeClr val="tx1"/>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999E96A2-8247-4501-B5C4-794712263F48}"/>
                </a:ext>
              </a:extLst>
            </p:cNvPr>
            <p:cNvSpPr/>
            <p:nvPr/>
          </p:nvSpPr>
          <p:spPr>
            <a:xfrm>
              <a:off x="5712133" y="3387738"/>
              <a:ext cx="643552" cy="83423"/>
            </a:xfrm>
            <a:custGeom>
              <a:avLst/>
              <a:gdLst>
                <a:gd name="connsiteX0" fmla="*/ 12692 w 643552"/>
                <a:gd name="connsiteY0" fmla="*/ 12692 h 83423"/>
                <a:gd name="connsiteX1" fmla="*/ 641109 w 643552"/>
                <a:gd name="connsiteY1" fmla="*/ 12692 h 83423"/>
                <a:gd name="connsiteX2" fmla="*/ 641109 w 643552"/>
                <a:gd name="connsiteY2" fmla="*/ 71327 h 83423"/>
                <a:gd name="connsiteX3" fmla="*/ 12692 w 643552"/>
                <a:gd name="connsiteY3" fmla="*/ 71327 h 83423"/>
              </a:gdLst>
              <a:ahLst/>
              <a:cxnLst>
                <a:cxn ang="0">
                  <a:pos x="connsiteX0" y="connsiteY0"/>
                </a:cxn>
                <a:cxn ang="0">
                  <a:pos x="connsiteX1" y="connsiteY1"/>
                </a:cxn>
                <a:cxn ang="0">
                  <a:pos x="connsiteX2" y="connsiteY2"/>
                </a:cxn>
                <a:cxn ang="0">
                  <a:pos x="connsiteX3" y="connsiteY3"/>
                </a:cxn>
              </a:cxnLst>
              <a:rect l="l" t="t" r="r" b="b"/>
              <a:pathLst>
                <a:path w="643552" h="83423">
                  <a:moveTo>
                    <a:pt x="12692" y="12692"/>
                  </a:moveTo>
                  <a:lnTo>
                    <a:pt x="641109" y="12692"/>
                  </a:lnTo>
                  <a:lnTo>
                    <a:pt x="641109" y="71327"/>
                  </a:lnTo>
                  <a:lnTo>
                    <a:pt x="12692" y="71327"/>
                  </a:lnTo>
                  <a:close/>
                </a:path>
              </a:pathLst>
            </a:custGeom>
            <a:noFill/>
            <a:ln w="12700" cap="rnd">
              <a:solidFill>
                <a:schemeClr val="tx1"/>
              </a:solidFill>
              <a:prstDash val="solid"/>
              <a:round/>
            </a:ln>
          </p:spPr>
          <p:txBody>
            <a:bodyPr rtlCol="0" anchor="ctr"/>
            <a:lstStyle/>
            <a:p>
              <a:endParaRPr lang="en-US"/>
            </a:p>
          </p:txBody>
        </p:sp>
        <p:sp>
          <p:nvSpPr>
            <p:cNvPr id="71" name="Freeform: Shape 70">
              <a:extLst>
                <a:ext uri="{FF2B5EF4-FFF2-40B4-BE49-F238E27FC236}">
                  <a16:creationId xmlns:a16="http://schemas.microsoft.com/office/drawing/2014/main" id="{14A7783C-BA65-4D42-B7AF-1C136B42AE65}"/>
                </a:ext>
              </a:extLst>
            </p:cNvPr>
            <p:cNvSpPr/>
            <p:nvPr/>
          </p:nvSpPr>
          <p:spPr>
            <a:xfrm>
              <a:off x="5735730" y="3306698"/>
              <a:ext cx="250270" cy="95341"/>
            </a:xfrm>
            <a:custGeom>
              <a:avLst/>
              <a:gdLst>
                <a:gd name="connsiteX0" fmla="*/ 12692 w 250270"/>
                <a:gd name="connsiteY0" fmla="*/ 91706 h 95341"/>
                <a:gd name="connsiteX1" fmla="*/ 35932 w 250270"/>
                <a:gd name="connsiteY1" fmla="*/ 47730 h 95341"/>
                <a:gd name="connsiteX2" fmla="*/ 83960 w 250270"/>
                <a:gd name="connsiteY2" fmla="*/ 42486 h 95341"/>
                <a:gd name="connsiteX3" fmla="*/ 89799 w 250270"/>
                <a:gd name="connsiteY3" fmla="*/ 16506 h 95341"/>
                <a:gd name="connsiteX4" fmla="*/ 149626 w 250270"/>
                <a:gd name="connsiteY4" fmla="*/ 12692 h 95341"/>
                <a:gd name="connsiteX5" fmla="*/ 182161 w 250270"/>
                <a:gd name="connsiteY5" fmla="*/ 52259 h 95341"/>
                <a:gd name="connsiteX6" fmla="*/ 221012 w 250270"/>
                <a:gd name="connsiteY6" fmla="*/ 47015 h 95341"/>
                <a:gd name="connsiteX7" fmla="*/ 240081 w 250270"/>
                <a:gd name="connsiteY7" fmla="*/ 91706 h 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70" h="95341">
                  <a:moveTo>
                    <a:pt x="12692" y="91706"/>
                  </a:moveTo>
                  <a:lnTo>
                    <a:pt x="35932" y="47730"/>
                  </a:lnTo>
                  <a:lnTo>
                    <a:pt x="83960" y="42486"/>
                  </a:lnTo>
                  <a:lnTo>
                    <a:pt x="89799" y="16506"/>
                  </a:lnTo>
                  <a:lnTo>
                    <a:pt x="149626" y="12692"/>
                  </a:lnTo>
                  <a:lnTo>
                    <a:pt x="182161" y="52259"/>
                  </a:lnTo>
                  <a:lnTo>
                    <a:pt x="221012" y="47015"/>
                  </a:lnTo>
                  <a:lnTo>
                    <a:pt x="240081" y="91706"/>
                  </a:lnTo>
                </a:path>
              </a:pathLst>
            </a:custGeom>
            <a:noFill/>
            <a:ln w="12700" cap="rnd">
              <a:solidFill>
                <a:schemeClr val="tx1"/>
              </a:solidFill>
              <a:prstDash val="solid"/>
              <a:round/>
            </a:ln>
          </p:spPr>
          <p:txBody>
            <a:bodyPr rtlCol="0" anchor="ctr"/>
            <a:lstStyle/>
            <a:p>
              <a:endParaRPr lang="en-US"/>
            </a:p>
          </p:txBody>
        </p:sp>
        <p:sp>
          <p:nvSpPr>
            <p:cNvPr id="72" name="Freeform: Shape 71">
              <a:extLst>
                <a:ext uri="{FF2B5EF4-FFF2-40B4-BE49-F238E27FC236}">
                  <a16:creationId xmlns:a16="http://schemas.microsoft.com/office/drawing/2014/main" id="{8819AE1C-5A98-4659-AE80-1ABF8E6FC933}"/>
                </a:ext>
              </a:extLst>
            </p:cNvPr>
            <p:cNvSpPr/>
            <p:nvPr/>
          </p:nvSpPr>
          <p:spPr>
            <a:xfrm>
              <a:off x="5893757" y="3262603"/>
              <a:ext cx="274106" cy="143012"/>
            </a:xfrm>
            <a:custGeom>
              <a:avLst/>
              <a:gdLst>
                <a:gd name="connsiteX0" fmla="*/ 12692 w 274105"/>
                <a:gd name="connsiteY0" fmla="*/ 70493 h 143011"/>
                <a:gd name="connsiteX1" fmla="*/ 34025 w 274105"/>
                <a:gd name="connsiteY1" fmla="*/ 39269 h 143011"/>
                <a:gd name="connsiteX2" fmla="*/ 74426 w 274105"/>
                <a:gd name="connsiteY2" fmla="*/ 12692 h 143011"/>
                <a:gd name="connsiteX3" fmla="*/ 146051 w 274105"/>
                <a:gd name="connsiteY3" fmla="*/ 56787 h 143011"/>
                <a:gd name="connsiteX4" fmla="*/ 190980 w 274105"/>
                <a:gd name="connsiteY4" fmla="*/ 25563 h 143011"/>
                <a:gd name="connsiteX5" fmla="*/ 218391 w 274105"/>
                <a:gd name="connsiteY5" fmla="*/ 82768 h 143011"/>
                <a:gd name="connsiteX6" fmla="*/ 266419 w 274105"/>
                <a:gd name="connsiteY6" fmla="*/ 137827 h 14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05" h="143011">
                  <a:moveTo>
                    <a:pt x="12692" y="70493"/>
                  </a:moveTo>
                  <a:lnTo>
                    <a:pt x="34025" y="39269"/>
                  </a:lnTo>
                  <a:lnTo>
                    <a:pt x="74426" y="12692"/>
                  </a:lnTo>
                  <a:lnTo>
                    <a:pt x="146051" y="56787"/>
                  </a:lnTo>
                  <a:lnTo>
                    <a:pt x="190980" y="25563"/>
                  </a:lnTo>
                  <a:lnTo>
                    <a:pt x="218391" y="82768"/>
                  </a:lnTo>
                  <a:lnTo>
                    <a:pt x="266419" y="137827"/>
                  </a:lnTo>
                </a:path>
              </a:pathLst>
            </a:custGeom>
            <a:noFill/>
            <a:ln w="12700" cap="rnd">
              <a:solidFill>
                <a:schemeClr val="tx1"/>
              </a:solidFill>
              <a:prstDash val="solid"/>
              <a:round/>
            </a:ln>
          </p:spPr>
          <p:txBody>
            <a:bodyPr rtlCol="0" anchor="ctr"/>
            <a:lstStyle/>
            <a:p>
              <a:endParaRPr lang="en-US"/>
            </a:p>
          </p:txBody>
        </p:sp>
        <p:sp>
          <p:nvSpPr>
            <p:cNvPr id="73" name="Freeform: Shape 72">
              <a:extLst>
                <a:ext uri="{FF2B5EF4-FFF2-40B4-BE49-F238E27FC236}">
                  <a16:creationId xmlns:a16="http://schemas.microsoft.com/office/drawing/2014/main" id="{3B9F36F3-CD12-4C08-92BF-9E7E47D54D79}"/>
                </a:ext>
              </a:extLst>
            </p:cNvPr>
            <p:cNvSpPr/>
            <p:nvPr/>
          </p:nvSpPr>
          <p:spPr>
            <a:xfrm>
              <a:off x="6118762" y="3325766"/>
              <a:ext cx="166847" cy="83423"/>
            </a:xfrm>
            <a:custGeom>
              <a:avLst/>
              <a:gdLst>
                <a:gd name="connsiteX0" fmla="*/ 12692 w 166846"/>
                <a:gd name="connsiteY0" fmla="*/ 35574 h 83423"/>
                <a:gd name="connsiteX1" fmla="*/ 59767 w 166846"/>
                <a:gd name="connsiteY1" fmla="*/ 12692 h 83423"/>
                <a:gd name="connsiteX2" fmla="*/ 149030 w 166846"/>
                <a:gd name="connsiteY2" fmla="*/ 35574 h 83423"/>
                <a:gd name="connsiteX3" fmla="*/ 157849 w 166846"/>
                <a:gd name="connsiteY3" fmla="*/ 74068 h 83423"/>
              </a:gdLst>
              <a:ahLst/>
              <a:cxnLst>
                <a:cxn ang="0">
                  <a:pos x="connsiteX0" y="connsiteY0"/>
                </a:cxn>
                <a:cxn ang="0">
                  <a:pos x="connsiteX1" y="connsiteY1"/>
                </a:cxn>
                <a:cxn ang="0">
                  <a:pos x="connsiteX2" y="connsiteY2"/>
                </a:cxn>
                <a:cxn ang="0">
                  <a:pos x="connsiteX3" y="connsiteY3"/>
                </a:cxn>
              </a:cxnLst>
              <a:rect l="l" t="t" r="r" b="b"/>
              <a:pathLst>
                <a:path w="166846" h="83423">
                  <a:moveTo>
                    <a:pt x="12692" y="35574"/>
                  </a:moveTo>
                  <a:lnTo>
                    <a:pt x="59767" y="12692"/>
                  </a:lnTo>
                  <a:lnTo>
                    <a:pt x="149030" y="35574"/>
                  </a:lnTo>
                  <a:lnTo>
                    <a:pt x="157849" y="74068"/>
                  </a:lnTo>
                </a:path>
              </a:pathLst>
            </a:custGeom>
            <a:noFill/>
            <a:ln w="12700" cap="rnd">
              <a:solidFill>
                <a:schemeClr val="tx1"/>
              </a:solidFill>
              <a:prstDash val="solid"/>
              <a:round/>
            </a:ln>
          </p:spPr>
          <p:txBody>
            <a:bodyPr rtlCol="0" anchor="ctr"/>
            <a:lstStyle/>
            <a:p>
              <a:endParaRPr lang="en-US"/>
            </a:p>
          </p:txBody>
        </p:sp>
        <p:sp>
          <p:nvSpPr>
            <p:cNvPr id="74" name="Freeform: Shape 73">
              <a:extLst>
                <a:ext uri="{FF2B5EF4-FFF2-40B4-BE49-F238E27FC236}">
                  <a16:creationId xmlns:a16="http://schemas.microsoft.com/office/drawing/2014/main" id="{EEB39A87-66A3-4610-8C7A-45422D97B7BE}"/>
                </a:ext>
              </a:extLst>
            </p:cNvPr>
            <p:cNvSpPr/>
            <p:nvPr/>
          </p:nvSpPr>
          <p:spPr>
            <a:xfrm>
              <a:off x="6091233" y="3268442"/>
              <a:ext cx="143012" cy="83423"/>
            </a:xfrm>
            <a:custGeom>
              <a:avLst/>
              <a:gdLst>
                <a:gd name="connsiteX0" fmla="*/ 12692 w 143011"/>
                <a:gd name="connsiteY0" fmla="*/ 54166 h 83423"/>
                <a:gd name="connsiteX1" fmla="*/ 53093 w 143011"/>
                <a:gd name="connsiteY1" fmla="*/ 18532 h 83423"/>
                <a:gd name="connsiteX2" fmla="*/ 105531 w 143011"/>
                <a:gd name="connsiteY2" fmla="*/ 12692 h 83423"/>
                <a:gd name="connsiteX3" fmla="*/ 131154 w 143011"/>
                <a:gd name="connsiteY3" fmla="*/ 79431 h 83423"/>
              </a:gdLst>
              <a:ahLst/>
              <a:cxnLst>
                <a:cxn ang="0">
                  <a:pos x="connsiteX0" y="connsiteY0"/>
                </a:cxn>
                <a:cxn ang="0">
                  <a:pos x="connsiteX1" y="connsiteY1"/>
                </a:cxn>
                <a:cxn ang="0">
                  <a:pos x="connsiteX2" y="connsiteY2"/>
                </a:cxn>
                <a:cxn ang="0">
                  <a:pos x="connsiteX3" y="connsiteY3"/>
                </a:cxn>
              </a:cxnLst>
              <a:rect l="l" t="t" r="r" b="b"/>
              <a:pathLst>
                <a:path w="143011" h="83423">
                  <a:moveTo>
                    <a:pt x="12692" y="54166"/>
                  </a:moveTo>
                  <a:lnTo>
                    <a:pt x="53093" y="18532"/>
                  </a:lnTo>
                  <a:lnTo>
                    <a:pt x="105531" y="12692"/>
                  </a:lnTo>
                  <a:lnTo>
                    <a:pt x="131154" y="79431"/>
                  </a:lnTo>
                </a:path>
              </a:pathLst>
            </a:custGeom>
            <a:noFill/>
            <a:ln w="12700" cap="rnd">
              <a:solidFill>
                <a:schemeClr val="tx1"/>
              </a:solidFill>
              <a:prstDash val="solid"/>
              <a:round/>
            </a:ln>
          </p:spPr>
          <p:txBody>
            <a:bodyPr rtlCol="0" anchor="ctr"/>
            <a:lstStyle/>
            <a:p>
              <a:endParaRPr lang="en-US"/>
            </a:p>
          </p:txBody>
        </p:sp>
        <p:sp>
          <p:nvSpPr>
            <p:cNvPr id="75" name="Freeform: Shape 74">
              <a:extLst>
                <a:ext uri="{FF2B5EF4-FFF2-40B4-BE49-F238E27FC236}">
                  <a16:creationId xmlns:a16="http://schemas.microsoft.com/office/drawing/2014/main" id="{3102AAB9-29B6-433F-8E2D-A4B76211BE3A}"/>
                </a:ext>
              </a:extLst>
            </p:cNvPr>
            <p:cNvSpPr/>
            <p:nvPr/>
          </p:nvSpPr>
          <p:spPr>
            <a:xfrm>
              <a:off x="6206595" y="3283578"/>
              <a:ext cx="131094" cy="119176"/>
            </a:xfrm>
            <a:custGeom>
              <a:avLst/>
              <a:gdLst>
                <a:gd name="connsiteX0" fmla="*/ 12692 w 131093"/>
                <a:gd name="connsiteY0" fmla="*/ 25921 h 119176"/>
                <a:gd name="connsiteX1" fmla="*/ 80623 w 131093"/>
                <a:gd name="connsiteY1" fmla="*/ 12692 h 119176"/>
                <a:gd name="connsiteX2" fmla="*/ 122930 w 131093"/>
                <a:gd name="connsiteY2" fmla="*/ 54881 h 119176"/>
                <a:gd name="connsiteX3" fmla="*/ 111489 w 131093"/>
                <a:gd name="connsiteY3" fmla="*/ 111251 h 119176"/>
              </a:gdLst>
              <a:ahLst/>
              <a:cxnLst>
                <a:cxn ang="0">
                  <a:pos x="connsiteX0" y="connsiteY0"/>
                </a:cxn>
                <a:cxn ang="0">
                  <a:pos x="connsiteX1" y="connsiteY1"/>
                </a:cxn>
                <a:cxn ang="0">
                  <a:pos x="connsiteX2" y="connsiteY2"/>
                </a:cxn>
                <a:cxn ang="0">
                  <a:pos x="connsiteX3" y="connsiteY3"/>
                </a:cxn>
              </a:cxnLst>
              <a:rect l="l" t="t" r="r" b="b"/>
              <a:pathLst>
                <a:path w="131093" h="119176">
                  <a:moveTo>
                    <a:pt x="12692" y="25921"/>
                  </a:moveTo>
                  <a:lnTo>
                    <a:pt x="80623" y="12692"/>
                  </a:lnTo>
                  <a:lnTo>
                    <a:pt x="122930" y="54881"/>
                  </a:lnTo>
                  <a:lnTo>
                    <a:pt x="111489" y="111251"/>
                  </a:lnTo>
                </a:path>
              </a:pathLst>
            </a:custGeom>
            <a:noFill/>
            <a:ln w="12700" cap="rnd">
              <a:solidFill>
                <a:schemeClr val="tx1"/>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740170C8-43D2-4B3E-9358-C97CBFE44E7E}"/>
                </a:ext>
              </a:extLst>
            </p:cNvPr>
            <p:cNvSpPr/>
            <p:nvPr/>
          </p:nvSpPr>
          <p:spPr>
            <a:xfrm>
              <a:off x="6017582" y="3301811"/>
              <a:ext cx="23835" cy="59588"/>
            </a:xfrm>
            <a:custGeom>
              <a:avLst/>
              <a:gdLst>
                <a:gd name="connsiteX0" fmla="*/ 20439 w 23835"/>
                <a:gd name="connsiteY0" fmla="*/ 12692 h 59588"/>
                <a:gd name="connsiteX1" fmla="*/ 12692 w 23835"/>
                <a:gd name="connsiteY1" fmla="*/ 55596 h 59588"/>
              </a:gdLst>
              <a:ahLst/>
              <a:cxnLst>
                <a:cxn ang="0">
                  <a:pos x="connsiteX0" y="connsiteY0"/>
                </a:cxn>
                <a:cxn ang="0">
                  <a:pos x="connsiteX1" y="connsiteY1"/>
                </a:cxn>
              </a:cxnLst>
              <a:rect l="l" t="t" r="r" b="b"/>
              <a:pathLst>
                <a:path w="23835" h="59588">
                  <a:moveTo>
                    <a:pt x="20439" y="12692"/>
                  </a:moveTo>
                  <a:lnTo>
                    <a:pt x="12692" y="55596"/>
                  </a:lnTo>
                </a:path>
              </a:pathLst>
            </a:custGeom>
            <a:ln w="12700" cap="rnd">
              <a:solidFill>
                <a:schemeClr val="tx1"/>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84B9D41C-03F5-49BC-A0B0-268A8266AC1E}"/>
                </a:ext>
              </a:extLst>
            </p:cNvPr>
            <p:cNvSpPr/>
            <p:nvPr/>
          </p:nvSpPr>
          <p:spPr>
            <a:xfrm>
              <a:off x="6340549" y="3416936"/>
              <a:ext cx="59588" cy="23835"/>
            </a:xfrm>
            <a:custGeom>
              <a:avLst/>
              <a:gdLst>
                <a:gd name="connsiteX0" fmla="*/ 12692 w 59588"/>
                <a:gd name="connsiteY0" fmla="*/ 12692 h 23835"/>
                <a:gd name="connsiteX1" fmla="*/ 49160 w 59588"/>
                <a:gd name="connsiteY1" fmla="*/ 12692 h 23835"/>
              </a:gdLst>
              <a:ahLst/>
              <a:cxnLst>
                <a:cxn ang="0">
                  <a:pos x="connsiteX0" y="connsiteY0"/>
                </a:cxn>
                <a:cxn ang="0">
                  <a:pos x="connsiteX1" y="connsiteY1"/>
                </a:cxn>
              </a:cxnLst>
              <a:rect l="l" t="t" r="r" b="b"/>
              <a:pathLst>
                <a:path w="59588" h="23835">
                  <a:moveTo>
                    <a:pt x="12692" y="12692"/>
                  </a:moveTo>
                  <a:lnTo>
                    <a:pt x="49160" y="12692"/>
                  </a:lnTo>
                </a:path>
              </a:pathLst>
            </a:custGeom>
            <a:ln w="12700" cap="rnd">
              <a:solidFill>
                <a:schemeClr val="tx1"/>
              </a:solidFill>
              <a:prstDash val="solid"/>
              <a:round/>
            </a:ln>
          </p:spPr>
          <p:txBody>
            <a:bodyPr rtlCol="0" anchor="ctr"/>
            <a:lstStyle/>
            <a:p>
              <a:endParaRPr lang="en-US"/>
            </a:p>
          </p:txBody>
        </p:sp>
        <p:sp>
          <p:nvSpPr>
            <p:cNvPr id="78" name="Freeform: Shape 77">
              <a:extLst>
                <a:ext uri="{FF2B5EF4-FFF2-40B4-BE49-F238E27FC236}">
                  <a16:creationId xmlns:a16="http://schemas.microsoft.com/office/drawing/2014/main" id="{8C6B60FE-52F1-498F-BB05-DE092B9BC026}"/>
                </a:ext>
              </a:extLst>
            </p:cNvPr>
            <p:cNvSpPr/>
            <p:nvPr/>
          </p:nvSpPr>
          <p:spPr>
            <a:xfrm>
              <a:off x="6153681" y="3750510"/>
              <a:ext cx="59588" cy="59588"/>
            </a:xfrm>
            <a:custGeom>
              <a:avLst/>
              <a:gdLst>
                <a:gd name="connsiteX0" fmla="*/ 56311 w 59588"/>
                <a:gd name="connsiteY0" fmla="*/ 34502 h 59588"/>
                <a:gd name="connsiteX1" fmla="*/ 34502 w 59588"/>
                <a:gd name="connsiteY1" fmla="*/ 56311 h 59588"/>
                <a:gd name="connsiteX2" fmla="*/ 12692 w 59588"/>
                <a:gd name="connsiteY2" fmla="*/ 34502 h 59588"/>
                <a:gd name="connsiteX3" fmla="*/ 34502 w 59588"/>
                <a:gd name="connsiteY3" fmla="*/ 12692 h 59588"/>
                <a:gd name="connsiteX4" fmla="*/ 56311 w 59588"/>
                <a:gd name="connsiteY4" fmla="*/ 34502 h 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 h="59588">
                  <a:moveTo>
                    <a:pt x="56311" y="34502"/>
                  </a:moveTo>
                  <a:cubicBezTo>
                    <a:pt x="56311" y="46538"/>
                    <a:pt x="46538" y="56311"/>
                    <a:pt x="34502" y="56311"/>
                  </a:cubicBezTo>
                  <a:cubicBezTo>
                    <a:pt x="22465" y="56311"/>
                    <a:pt x="12692" y="46538"/>
                    <a:pt x="12692" y="34502"/>
                  </a:cubicBezTo>
                  <a:cubicBezTo>
                    <a:pt x="12692" y="22465"/>
                    <a:pt x="22465" y="12692"/>
                    <a:pt x="34502" y="12692"/>
                  </a:cubicBezTo>
                  <a:cubicBezTo>
                    <a:pt x="46538" y="12692"/>
                    <a:pt x="56311" y="22465"/>
                    <a:pt x="56311" y="34502"/>
                  </a:cubicBezTo>
                  <a:close/>
                </a:path>
              </a:pathLst>
            </a:custGeom>
            <a:noFill/>
            <a:ln w="12700" cap="rnd">
              <a:solidFill>
                <a:schemeClr val="tx1"/>
              </a:solidFill>
              <a:prstDash val="solid"/>
              <a:round/>
            </a:ln>
          </p:spPr>
          <p:txBody>
            <a:bodyPr rtlCol="0" anchor="ctr"/>
            <a:lstStyle/>
            <a:p>
              <a:endParaRPr lang="en-US"/>
            </a:p>
          </p:txBody>
        </p:sp>
        <p:sp>
          <p:nvSpPr>
            <p:cNvPr id="79" name="Freeform: Shape 78">
              <a:extLst>
                <a:ext uri="{FF2B5EF4-FFF2-40B4-BE49-F238E27FC236}">
                  <a16:creationId xmlns:a16="http://schemas.microsoft.com/office/drawing/2014/main" id="{0FA22E67-0793-4BD0-9E85-9844F3171C47}"/>
                </a:ext>
              </a:extLst>
            </p:cNvPr>
            <p:cNvSpPr/>
            <p:nvPr/>
          </p:nvSpPr>
          <p:spPr>
            <a:xfrm>
              <a:off x="5855383" y="3750510"/>
              <a:ext cx="59588" cy="59588"/>
            </a:xfrm>
            <a:custGeom>
              <a:avLst/>
              <a:gdLst>
                <a:gd name="connsiteX0" fmla="*/ 56311 w 59588"/>
                <a:gd name="connsiteY0" fmla="*/ 34502 h 59588"/>
                <a:gd name="connsiteX1" fmla="*/ 34502 w 59588"/>
                <a:gd name="connsiteY1" fmla="*/ 56311 h 59588"/>
                <a:gd name="connsiteX2" fmla="*/ 12692 w 59588"/>
                <a:gd name="connsiteY2" fmla="*/ 34502 h 59588"/>
                <a:gd name="connsiteX3" fmla="*/ 34502 w 59588"/>
                <a:gd name="connsiteY3" fmla="*/ 12692 h 59588"/>
                <a:gd name="connsiteX4" fmla="*/ 56311 w 59588"/>
                <a:gd name="connsiteY4" fmla="*/ 34502 h 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 h="59588">
                  <a:moveTo>
                    <a:pt x="56311" y="34502"/>
                  </a:moveTo>
                  <a:cubicBezTo>
                    <a:pt x="56311" y="46538"/>
                    <a:pt x="46538" y="56311"/>
                    <a:pt x="34502" y="56311"/>
                  </a:cubicBezTo>
                  <a:cubicBezTo>
                    <a:pt x="22465" y="56311"/>
                    <a:pt x="12692" y="46538"/>
                    <a:pt x="12692" y="34502"/>
                  </a:cubicBezTo>
                  <a:cubicBezTo>
                    <a:pt x="12692" y="22465"/>
                    <a:pt x="22465" y="12692"/>
                    <a:pt x="34502" y="12692"/>
                  </a:cubicBezTo>
                  <a:cubicBezTo>
                    <a:pt x="46538" y="12692"/>
                    <a:pt x="56311" y="22465"/>
                    <a:pt x="56311" y="34502"/>
                  </a:cubicBezTo>
                  <a:close/>
                </a:path>
              </a:pathLst>
            </a:custGeom>
            <a:noFill/>
            <a:ln w="12700" cap="rnd">
              <a:solidFill>
                <a:schemeClr val="tx1"/>
              </a:solidFill>
              <a:prstDash val="solid"/>
              <a:round/>
            </a:ln>
          </p:spPr>
          <p:txBody>
            <a:bodyPr rtlCol="0" anchor="ctr"/>
            <a:lstStyle/>
            <a:p>
              <a:endParaRPr lang="en-US"/>
            </a:p>
          </p:txBody>
        </p:sp>
      </p:grpSp>
      <p:grpSp>
        <p:nvGrpSpPr>
          <p:cNvPr id="80" name="Group 79">
            <a:extLst>
              <a:ext uri="{FF2B5EF4-FFF2-40B4-BE49-F238E27FC236}">
                <a16:creationId xmlns:a16="http://schemas.microsoft.com/office/drawing/2014/main" id="{1CB91B8E-2B9D-41D1-8397-5801B7BE9EAD}"/>
              </a:ext>
            </a:extLst>
          </p:cNvPr>
          <p:cNvGrpSpPr/>
          <p:nvPr/>
        </p:nvGrpSpPr>
        <p:grpSpPr>
          <a:xfrm>
            <a:off x="11037390" y="4660255"/>
            <a:ext cx="323184" cy="276999"/>
            <a:chOff x="5711298" y="3262603"/>
            <a:chExt cx="688839" cy="590399"/>
          </a:xfrm>
        </p:grpSpPr>
        <p:sp>
          <p:nvSpPr>
            <p:cNvPr id="81" name="Freeform: Shape 80">
              <a:extLst>
                <a:ext uri="{FF2B5EF4-FFF2-40B4-BE49-F238E27FC236}">
                  <a16:creationId xmlns:a16="http://schemas.microsoft.com/office/drawing/2014/main" id="{5C8C90B8-D5BB-41EE-93EC-1393F4FB0833}"/>
                </a:ext>
              </a:extLst>
            </p:cNvPr>
            <p:cNvSpPr/>
            <p:nvPr/>
          </p:nvSpPr>
          <p:spPr>
            <a:xfrm>
              <a:off x="6237224" y="3633837"/>
              <a:ext cx="95341" cy="154929"/>
            </a:xfrm>
            <a:custGeom>
              <a:avLst/>
              <a:gdLst>
                <a:gd name="connsiteX0" fmla="*/ 92302 w 95341"/>
                <a:gd name="connsiteY0" fmla="*/ 12692 h 154929"/>
                <a:gd name="connsiteX1" fmla="*/ 92302 w 95341"/>
                <a:gd name="connsiteY1" fmla="*/ 71685 h 154929"/>
                <a:gd name="connsiteX2" fmla="*/ 12692 w 95341"/>
                <a:gd name="connsiteY2" fmla="*/ 151056 h 154929"/>
              </a:gdLst>
              <a:ahLst/>
              <a:cxnLst>
                <a:cxn ang="0">
                  <a:pos x="connsiteX0" y="connsiteY0"/>
                </a:cxn>
                <a:cxn ang="0">
                  <a:pos x="connsiteX1" y="connsiteY1"/>
                </a:cxn>
                <a:cxn ang="0">
                  <a:pos x="connsiteX2" y="connsiteY2"/>
                </a:cxn>
              </a:cxnLst>
              <a:rect l="l" t="t" r="r" b="b"/>
              <a:pathLst>
                <a:path w="95341" h="154929">
                  <a:moveTo>
                    <a:pt x="92302" y="12692"/>
                  </a:moveTo>
                  <a:lnTo>
                    <a:pt x="92302" y="71685"/>
                  </a:lnTo>
                  <a:cubicBezTo>
                    <a:pt x="92302" y="115661"/>
                    <a:pt x="56668" y="151056"/>
                    <a:pt x="12692" y="151056"/>
                  </a:cubicBezTo>
                </a:path>
              </a:pathLst>
            </a:custGeom>
            <a:noFill/>
            <a:ln w="12700" cap="rnd">
              <a:solidFill>
                <a:schemeClr val="tx1"/>
              </a:solidFill>
              <a:prstDash val="solid"/>
              <a:round/>
            </a:ln>
          </p:spPr>
          <p:txBody>
            <a:bodyPr rtlCol="0" anchor="ctr"/>
            <a:lstStyle/>
            <a:p>
              <a:endParaRPr lang="en-US"/>
            </a:p>
          </p:txBody>
        </p:sp>
        <p:sp>
          <p:nvSpPr>
            <p:cNvPr id="82" name="Freeform: Shape 81">
              <a:extLst>
                <a:ext uri="{FF2B5EF4-FFF2-40B4-BE49-F238E27FC236}">
                  <a16:creationId xmlns:a16="http://schemas.microsoft.com/office/drawing/2014/main" id="{8AA5C650-7342-4AEB-90E4-97B46425A323}"/>
                </a:ext>
              </a:extLst>
            </p:cNvPr>
            <p:cNvSpPr/>
            <p:nvPr/>
          </p:nvSpPr>
          <p:spPr>
            <a:xfrm>
              <a:off x="5735730" y="3446372"/>
              <a:ext cx="595882" cy="143012"/>
            </a:xfrm>
            <a:custGeom>
              <a:avLst/>
              <a:gdLst>
                <a:gd name="connsiteX0" fmla="*/ 12692 w 595881"/>
                <a:gd name="connsiteY0" fmla="*/ 141641 h 143011"/>
                <a:gd name="connsiteX1" fmla="*/ 12692 w 595881"/>
                <a:gd name="connsiteY1" fmla="*/ 12692 h 143011"/>
                <a:gd name="connsiteX2" fmla="*/ 593796 w 595881"/>
                <a:gd name="connsiteY2" fmla="*/ 12692 h 143011"/>
                <a:gd name="connsiteX3" fmla="*/ 593796 w 595881"/>
                <a:gd name="connsiteY3" fmla="*/ 141641 h 143011"/>
              </a:gdLst>
              <a:ahLst/>
              <a:cxnLst>
                <a:cxn ang="0">
                  <a:pos x="connsiteX0" y="connsiteY0"/>
                </a:cxn>
                <a:cxn ang="0">
                  <a:pos x="connsiteX1" y="connsiteY1"/>
                </a:cxn>
                <a:cxn ang="0">
                  <a:pos x="connsiteX2" y="connsiteY2"/>
                </a:cxn>
                <a:cxn ang="0">
                  <a:pos x="connsiteX3" y="connsiteY3"/>
                </a:cxn>
              </a:cxnLst>
              <a:rect l="l" t="t" r="r" b="b"/>
              <a:pathLst>
                <a:path w="595881" h="143011">
                  <a:moveTo>
                    <a:pt x="12692" y="141641"/>
                  </a:moveTo>
                  <a:lnTo>
                    <a:pt x="12692" y="12692"/>
                  </a:lnTo>
                  <a:lnTo>
                    <a:pt x="593796" y="12692"/>
                  </a:lnTo>
                  <a:lnTo>
                    <a:pt x="593796" y="141641"/>
                  </a:lnTo>
                </a:path>
              </a:pathLst>
            </a:custGeom>
            <a:noFill/>
            <a:ln w="12700" cap="rnd">
              <a:solidFill>
                <a:schemeClr val="tx1"/>
              </a:solidFill>
              <a:prstDash val="solid"/>
              <a:round/>
            </a:ln>
          </p:spPr>
          <p:txBody>
            <a:bodyPr rtlCol="0" anchor="ctr"/>
            <a:lstStyle/>
            <a:p>
              <a:endParaRPr lang="en-US"/>
            </a:p>
          </p:txBody>
        </p:sp>
        <p:sp>
          <p:nvSpPr>
            <p:cNvPr id="83" name="Freeform: Shape 82">
              <a:extLst>
                <a:ext uri="{FF2B5EF4-FFF2-40B4-BE49-F238E27FC236}">
                  <a16:creationId xmlns:a16="http://schemas.microsoft.com/office/drawing/2014/main" id="{2DB06780-3D15-48B8-A79B-15ABD8DD8F5C}"/>
                </a:ext>
              </a:extLst>
            </p:cNvPr>
            <p:cNvSpPr/>
            <p:nvPr/>
          </p:nvSpPr>
          <p:spPr>
            <a:xfrm>
              <a:off x="5735730" y="3633837"/>
              <a:ext cx="95341" cy="154929"/>
            </a:xfrm>
            <a:custGeom>
              <a:avLst/>
              <a:gdLst>
                <a:gd name="connsiteX0" fmla="*/ 12692 w 95341"/>
                <a:gd name="connsiteY0" fmla="*/ 12692 h 154929"/>
                <a:gd name="connsiteX1" fmla="*/ 12692 w 95341"/>
                <a:gd name="connsiteY1" fmla="*/ 71685 h 154929"/>
                <a:gd name="connsiteX2" fmla="*/ 92302 w 95341"/>
                <a:gd name="connsiteY2" fmla="*/ 151056 h 154929"/>
              </a:gdLst>
              <a:ahLst/>
              <a:cxnLst>
                <a:cxn ang="0">
                  <a:pos x="connsiteX0" y="connsiteY0"/>
                </a:cxn>
                <a:cxn ang="0">
                  <a:pos x="connsiteX1" y="connsiteY1"/>
                </a:cxn>
                <a:cxn ang="0">
                  <a:pos x="connsiteX2" y="connsiteY2"/>
                </a:cxn>
              </a:cxnLst>
              <a:rect l="l" t="t" r="r" b="b"/>
              <a:pathLst>
                <a:path w="95341" h="154929">
                  <a:moveTo>
                    <a:pt x="12692" y="12692"/>
                  </a:moveTo>
                  <a:lnTo>
                    <a:pt x="12692" y="71685"/>
                  </a:lnTo>
                  <a:cubicBezTo>
                    <a:pt x="12692" y="115661"/>
                    <a:pt x="48326" y="151056"/>
                    <a:pt x="92302" y="151056"/>
                  </a:cubicBezTo>
                </a:path>
              </a:pathLst>
            </a:custGeom>
            <a:noFill/>
            <a:ln w="12700" cap="rnd">
              <a:solidFill>
                <a:schemeClr val="tx1"/>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0C412B15-12C9-46A1-9270-5825774385BA}"/>
                </a:ext>
              </a:extLst>
            </p:cNvPr>
            <p:cNvSpPr/>
            <p:nvPr/>
          </p:nvSpPr>
          <p:spPr>
            <a:xfrm>
              <a:off x="5820345" y="3715473"/>
              <a:ext cx="131094" cy="131094"/>
            </a:xfrm>
            <a:custGeom>
              <a:avLst/>
              <a:gdLst>
                <a:gd name="connsiteX0" fmla="*/ 126386 w 131093"/>
                <a:gd name="connsiteY0" fmla="*/ 69539 h 131093"/>
                <a:gd name="connsiteX1" fmla="*/ 69539 w 131093"/>
                <a:gd name="connsiteY1" fmla="*/ 126386 h 131093"/>
                <a:gd name="connsiteX2" fmla="*/ 12692 w 131093"/>
                <a:gd name="connsiteY2" fmla="*/ 69539 h 131093"/>
                <a:gd name="connsiteX3" fmla="*/ 69539 w 131093"/>
                <a:gd name="connsiteY3" fmla="*/ 12692 h 131093"/>
                <a:gd name="connsiteX4" fmla="*/ 126386 w 131093"/>
                <a:gd name="connsiteY4" fmla="*/ 69539 h 131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93" h="131093">
                  <a:moveTo>
                    <a:pt x="126386" y="69539"/>
                  </a:moveTo>
                  <a:cubicBezTo>
                    <a:pt x="126386" y="100883"/>
                    <a:pt x="100883" y="126386"/>
                    <a:pt x="69539" y="126386"/>
                  </a:cubicBezTo>
                  <a:cubicBezTo>
                    <a:pt x="38196" y="126386"/>
                    <a:pt x="12692" y="100883"/>
                    <a:pt x="12692" y="69539"/>
                  </a:cubicBezTo>
                  <a:cubicBezTo>
                    <a:pt x="12692" y="38196"/>
                    <a:pt x="38196" y="12692"/>
                    <a:pt x="69539" y="12692"/>
                  </a:cubicBezTo>
                  <a:cubicBezTo>
                    <a:pt x="100883" y="12692"/>
                    <a:pt x="126386" y="38196"/>
                    <a:pt x="126386" y="69539"/>
                  </a:cubicBezTo>
                  <a:close/>
                </a:path>
              </a:pathLst>
            </a:custGeom>
            <a:noFill/>
            <a:ln w="12700" cap="rnd">
              <a:solidFill>
                <a:schemeClr val="tx1"/>
              </a:solidFill>
              <a:prstDash val="solid"/>
              <a:round/>
            </a:ln>
          </p:spPr>
          <p:txBody>
            <a:bodyPr rtlCol="0" anchor="ctr"/>
            <a:lstStyle/>
            <a:p>
              <a:endParaRPr lang="en-US"/>
            </a:p>
          </p:txBody>
        </p:sp>
        <p:sp>
          <p:nvSpPr>
            <p:cNvPr id="85" name="Freeform: Shape 84">
              <a:extLst>
                <a:ext uri="{FF2B5EF4-FFF2-40B4-BE49-F238E27FC236}">
                  <a16:creationId xmlns:a16="http://schemas.microsoft.com/office/drawing/2014/main" id="{A4FE5152-A39D-410B-B369-6ACAA6DFD090}"/>
                </a:ext>
              </a:extLst>
            </p:cNvPr>
            <p:cNvSpPr/>
            <p:nvPr/>
          </p:nvSpPr>
          <p:spPr>
            <a:xfrm>
              <a:off x="6118643" y="3715473"/>
              <a:ext cx="131094" cy="131094"/>
            </a:xfrm>
            <a:custGeom>
              <a:avLst/>
              <a:gdLst>
                <a:gd name="connsiteX0" fmla="*/ 126386 w 131093"/>
                <a:gd name="connsiteY0" fmla="*/ 69539 h 131093"/>
                <a:gd name="connsiteX1" fmla="*/ 69539 w 131093"/>
                <a:gd name="connsiteY1" fmla="*/ 126386 h 131093"/>
                <a:gd name="connsiteX2" fmla="*/ 12692 w 131093"/>
                <a:gd name="connsiteY2" fmla="*/ 69539 h 131093"/>
                <a:gd name="connsiteX3" fmla="*/ 69539 w 131093"/>
                <a:gd name="connsiteY3" fmla="*/ 12692 h 131093"/>
                <a:gd name="connsiteX4" fmla="*/ 126386 w 131093"/>
                <a:gd name="connsiteY4" fmla="*/ 69539 h 131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93" h="131093">
                  <a:moveTo>
                    <a:pt x="126386" y="69539"/>
                  </a:moveTo>
                  <a:cubicBezTo>
                    <a:pt x="126386" y="100883"/>
                    <a:pt x="100883" y="126386"/>
                    <a:pt x="69539" y="126386"/>
                  </a:cubicBezTo>
                  <a:cubicBezTo>
                    <a:pt x="38196" y="126386"/>
                    <a:pt x="12692" y="100883"/>
                    <a:pt x="12692" y="69539"/>
                  </a:cubicBezTo>
                  <a:cubicBezTo>
                    <a:pt x="12692" y="38196"/>
                    <a:pt x="38196" y="12692"/>
                    <a:pt x="69539" y="12692"/>
                  </a:cubicBezTo>
                  <a:cubicBezTo>
                    <a:pt x="100883" y="12692"/>
                    <a:pt x="126386" y="38196"/>
                    <a:pt x="126386" y="69539"/>
                  </a:cubicBezTo>
                  <a:close/>
                </a:path>
              </a:pathLst>
            </a:custGeom>
            <a:noFill/>
            <a:ln w="12700" cap="rnd">
              <a:solidFill>
                <a:schemeClr val="tx1"/>
              </a:solidFill>
              <a:prstDash val="solid"/>
              <a:round/>
            </a:ln>
          </p:spPr>
          <p:txBody>
            <a:bodyPr rtlCol="0" anchor="ctr"/>
            <a:lstStyle/>
            <a:p>
              <a:endParaRPr lang="en-US"/>
            </a:p>
          </p:txBody>
        </p:sp>
        <p:sp>
          <p:nvSpPr>
            <p:cNvPr id="86" name="Freeform: Shape 85">
              <a:extLst>
                <a:ext uri="{FF2B5EF4-FFF2-40B4-BE49-F238E27FC236}">
                  <a16:creationId xmlns:a16="http://schemas.microsoft.com/office/drawing/2014/main" id="{FFE51540-EA49-4CB0-8860-961B5DE47F60}"/>
                </a:ext>
              </a:extLst>
            </p:cNvPr>
            <p:cNvSpPr/>
            <p:nvPr/>
          </p:nvSpPr>
          <p:spPr>
            <a:xfrm>
              <a:off x="5934039" y="3772320"/>
              <a:ext cx="202600" cy="23835"/>
            </a:xfrm>
            <a:custGeom>
              <a:avLst/>
              <a:gdLst>
                <a:gd name="connsiteX0" fmla="*/ 12692 w 202599"/>
                <a:gd name="connsiteY0" fmla="*/ 12692 h 23835"/>
                <a:gd name="connsiteX1" fmla="*/ 197296 w 202599"/>
                <a:gd name="connsiteY1" fmla="*/ 12692 h 23835"/>
              </a:gdLst>
              <a:ahLst/>
              <a:cxnLst>
                <a:cxn ang="0">
                  <a:pos x="connsiteX0" y="connsiteY0"/>
                </a:cxn>
                <a:cxn ang="0">
                  <a:pos x="connsiteX1" y="connsiteY1"/>
                </a:cxn>
              </a:cxnLst>
              <a:rect l="l" t="t" r="r" b="b"/>
              <a:pathLst>
                <a:path w="202599" h="23835">
                  <a:moveTo>
                    <a:pt x="12692" y="12692"/>
                  </a:moveTo>
                  <a:lnTo>
                    <a:pt x="197296" y="12692"/>
                  </a:lnTo>
                </a:path>
              </a:pathLst>
            </a:custGeom>
            <a:ln w="12700" cap="rnd">
              <a:solidFill>
                <a:schemeClr val="tx1"/>
              </a:solidFill>
              <a:prstDash val="solid"/>
              <a:round/>
            </a:ln>
          </p:spPr>
          <p:txBody>
            <a:bodyPr rtlCol="0" anchor="ctr"/>
            <a:lstStyle/>
            <a:p>
              <a:endParaRPr lang="en-US"/>
            </a:p>
          </p:txBody>
        </p:sp>
        <p:sp>
          <p:nvSpPr>
            <p:cNvPr id="87" name="Freeform: Shape 86">
              <a:extLst>
                <a:ext uri="{FF2B5EF4-FFF2-40B4-BE49-F238E27FC236}">
                  <a16:creationId xmlns:a16="http://schemas.microsoft.com/office/drawing/2014/main" id="{C3DB7C84-8F4C-48D4-8271-5D26E261A101}"/>
                </a:ext>
              </a:extLst>
            </p:cNvPr>
            <p:cNvSpPr/>
            <p:nvPr/>
          </p:nvSpPr>
          <p:spPr>
            <a:xfrm>
              <a:off x="5711298" y="3829167"/>
              <a:ext cx="655470" cy="23835"/>
            </a:xfrm>
            <a:custGeom>
              <a:avLst/>
              <a:gdLst>
                <a:gd name="connsiteX0" fmla="*/ 642777 w 655469"/>
                <a:gd name="connsiteY0" fmla="*/ 12692 h 23835"/>
                <a:gd name="connsiteX1" fmla="*/ 12692 w 655469"/>
                <a:gd name="connsiteY1" fmla="*/ 12692 h 23835"/>
              </a:gdLst>
              <a:ahLst/>
              <a:cxnLst>
                <a:cxn ang="0">
                  <a:pos x="connsiteX0" y="connsiteY0"/>
                </a:cxn>
                <a:cxn ang="0">
                  <a:pos x="connsiteX1" y="connsiteY1"/>
                </a:cxn>
              </a:cxnLst>
              <a:rect l="l" t="t" r="r" b="b"/>
              <a:pathLst>
                <a:path w="655469" h="23835">
                  <a:moveTo>
                    <a:pt x="642777" y="12692"/>
                  </a:moveTo>
                  <a:lnTo>
                    <a:pt x="12692" y="12692"/>
                  </a:lnTo>
                </a:path>
              </a:pathLst>
            </a:custGeom>
            <a:ln w="12700" cap="rnd">
              <a:solidFill>
                <a:schemeClr val="tx1"/>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D340A36B-0CF7-45BB-9B77-D8EB871FEC50}"/>
                </a:ext>
              </a:extLst>
            </p:cNvPr>
            <p:cNvSpPr/>
            <p:nvPr/>
          </p:nvSpPr>
          <p:spPr>
            <a:xfrm>
              <a:off x="5712133" y="3575321"/>
              <a:ext cx="643552" cy="83423"/>
            </a:xfrm>
            <a:custGeom>
              <a:avLst/>
              <a:gdLst>
                <a:gd name="connsiteX0" fmla="*/ 12692 w 643552"/>
                <a:gd name="connsiteY0" fmla="*/ 12692 h 83423"/>
                <a:gd name="connsiteX1" fmla="*/ 641109 w 643552"/>
                <a:gd name="connsiteY1" fmla="*/ 12692 h 83423"/>
                <a:gd name="connsiteX2" fmla="*/ 641109 w 643552"/>
                <a:gd name="connsiteY2" fmla="*/ 71208 h 83423"/>
                <a:gd name="connsiteX3" fmla="*/ 12692 w 643552"/>
                <a:gd name="connsiteY3" fmla="*/ 71208 h 83423"/>
              </a:gdLst>
              <a:ahLst/>
              <a:cxnLst>
                <a:cxn ang="0">
                  <a:pos x="connsiteX0" y="connsiteY0"/>
                </a:cxn>
                <a:cxn ang="0">
                  <a:pos x="connsiteX1" y="connsiteY1"/>
                </a:cxn>
                <a:cxn ang="0">
                  <a:pos x="connsiteX2" y="connsiteY2"/>
                </a:cxn>
                <a:cxn ang="0">
                  <a:pos x="connsiteX3" y="connsiteY3"/>
                </a:cxn>
              </a:cxnLst>
              <a:rect l="l" t="t" r="r" b="b"/>
              <a:pathLst>
                <a:path w="643552" h="83423">
                  <a:moveTo>
                    <a:pt x="12692" y="12692"/>
                  </a:moveTo>
                  <a:lnTo>
                    <a:pt x="641109" y="12692"/>
                  </a:lnTo>
                  <a:lnTo>
                    <a:pt x="641109" y="71208"/>
                  </a:lnTo>
                  <a:lnTo>
                    <a:pt x="12692" y="71208"/>
                  </a:lnTo>
                  <a:close/>
                </a:path>
              </a:pathLst>
            </a:custGeom>
            <a:noFill/>
            <a:ln w="12700" cap="rnd">
              <a:solidFill>
                <a:schemeClr val="tx1"/>
              </a:solidFill>
              <a:prstDash val="solid"/>
              <a:round/>
            </a:ln>
          </p:spPr>
          <p:txBody>
            <a:bodyPr rtlCol="0" anchor="ctr"/>
            <a:lstStyle/>
            <a:p>
              <a:endParaRPr lang="en-US"/>
            </a:p>
          </p:txBody>
        </p:sp>
        <p:sp>
          <p:nvSpPr>
            <p:cNvPr id="89" name="Freeform: Shape 88">
              <a:extLst>
                <a:ext uri="{FF2B5EF4-FFF2-40B4-BE49-F238E27FC236}">
                  <a16:creationId xmlns:a16="http://schemas.microsoft.com/office/drawing/2014/main" id="{6CD348BE-296A-4856-944E-48660938001C}"/>
                </a:ext>
              </a:extLst>
            </p:cNvPr>
            <p:cNvSpPr/>
            <p:nvPr/>
          </p:nvSpPr>
          <p:spPr>
            <a:xfrm>
              <a:off x="5712133" y="3387738"/>
              <a:ext cx="643552" cy="83423"/>
            </a:xfrm>
            <a:custGeom>
              <a:avLst/>
              <a:gdLst>
                <a:gd name="connsiteX0" fmla="*/ 12692 w 643552"/>
                <a:gd name="connsiteY0" fmla="*/ 12692 h 83423"/>
                <a:gd name="connsiteX1" fmla="*/ 641109 w 643552"/>
                <a:gd name="connsiteY1" fmla="*/ 12692 h 83423"/>
                <a:gd name="connsiteX2" fmla="*/ 641109 w 643552"/>
                <a:gd name="connsiteY2" fmla="*/ 71327 h 83423"/>
                <a:gd name="connsiteX3" fmla="*/ 12692 w 643552"/>
                <a:gd name="connsiteY3" fmla="*/ 71327 h 83423"/>
              </a:gdLst>
              <a:ahLst/>
              <a:cxnLst>
                <a:cxn ang="0">
                  <a:pos x="connsiteX0" y="connsiteY0"/>
                </a:cxn>
                <a:cxn ang="0">
                  <a:pos x="connsiteX1" y="connsiteY1"/>
                </a:cxn>
                <a:cxn ang="0">
                  <a:pos x="connsiteX2" y="connsiteY2"/>
                </a:cxn>
                <a:cxn ang="0">
                  <a:pos x="connsiteX3" y="connsiteY3"/>
                </a:cxn>
              </a:cxnLst>
              <a:rect l="l" t="t" r="r" b="b"/>
              <a:pathLst>
                <a:path w="643552" h="83423">
                  <a:moveTo>
                    <a:pt x="12692" y="12692"/>
                  </a:moveTo>
                  <a:lnTo>
                    <a:pt x="641109" y="12692"/>
                  </a:lnTo>
                  <a:lnTo>
                    <a:pt x="641109" y="71327"/>
                  </a:lnTo>
                  <a:lnTo>
                    <a:pt x="12692" y="71327"/>
                  </a:lnTo>
                  <a:close/>
                </a:path>
              </a:pathLst>
            </a:custGeom>
            <a:noFill/>
            <a:ln w="12700" cap="rnd">
              <a:solidFill>
                <a:schemeClr val="tx1"/>
              </a:solidFill>
              <a:prstDash val="solid"/>
              <a:round/>
            </a:ln>
          </p:spPr>
          <p:txBody>
            <a:bodyPr rtlCol="0" anchor="ctr"/>
            <a:lstStyle/>
            <a:p>
              <a:endParaRPr lang="en-US"/>
            </a:p>
          </p:txBody>
        </p:sp>
        <p:sp>
          <p:nvSpPr>
            <p:cNvPr id="90" name="Freeform: Shape 89">
              <a:extLst>
                <a:ext uri="{FF2B5EF4-FFF2-40B4-BE49-F238E27FC236}">
                  <a16:creationId xmlns:a16="http://schemas.microsoft.com/office/drawing/2014/main" id="{91023336-2791-4F50-B466-4D152CF894A2}"/>
                </a:ext>
              </a:extLst>
            </p:cNvPr>
            <p:cNvSpPr/>
            <p:nvPr/>
          </p:nvSpPr>
          <p:spPr>
            <a:xfrm>
              <a:off x="5735730" y="3306698"/>
              <a:ext cx="250270" cy="95341"/>
            </a:xfrm>
            <a:custGeom>
              <a:avLst/>
              <a:gdLst>
                <a:gd name="connsiteX0" fmla="*/ 12692 w 250270"/>
                <a:gd name="connsiteY0" fmla="*/ 91706 h 95341"/>
                <a:gd name="connsiteX1" fmla="*/ 35932 w 250270"/>
                <a:gd name="connsiteY1" fmla="*/ 47730 h 95341"/>
                <a:gd name="connsiteX2" fmla="*/ 83960 w 250270"/>
                <a:gd name="connsiteY2" fmla="*/ 42486 h 95341"/>
                <a:gd name="connsiteX3" fmla="*/ 89799 w 250270"/>
                <a:gd name="connsiteY3" fmla="*/ 16506 h 95341"/>
                <a:gd name="connsiteX4" fmla="*/ 149626 w 250270"/>
                <a:gd name="connsiteY4" fmla="*/ 12692 h 95341"/>
                <a:gd name="connsiteX5" fmla="*/ 182161 w 250270"/>
                <a:gd name="connsiteY5" fmla="*/ 52259 h 95341"/>
                <a:gd name="connsiteX6" fmla="*/ 221012 w 250270"/>
                <a:gd name="connsiteY6" fmla="*/ 47015 h 95341"/>
                <a:gd name="connsiteX7" fmla="*/ 240081 w 250270"/>
                <a:gd name="connsiteY7" fmla="*/ 91706 h 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70" h="95341">
                  <a:moveTo>
                    <a:pt x="12692" y="91706"/>
                  </a:moveTo>
                  <a:lnTo>
                    <a:pt x="35932" y="47730"/>
                  </a:lnTo>
                  <a:lnTo>
                    <a:pt x="83960" y="42486"/>
                  </a:lnTo>
                  <a:lnTo>
                    <a:pt x="89799" y="16506"/>
                  </a:lnTo>
                  <a:lnTo>
                    <a:pt x="149626" y="12692"/>
                  </a:lnTo>
                  <a:lnTo>
                    <a:pt x="182161" y="52259"/>
                  </a:lnTo>
                  <a:lnTo>
                    <a:pt x="221012" y="47015"/>
                  </a:lnTo>
                  <a:lnTo>
                    <a:pt x="240081" y="91706"/>
                  </a:lnTo>
                </a:path>
              </a:pathLst>
            </a:custGeom>
            <a:noFill/>
            <a:ln w="12700" cap="rnd">
              <a:solidFill>
                <a:schemeClr val="tx1"/>
              </a:solidFill>
              <a:prstDash val="solid"/>
              <a:round/>
            </a:ln>
          </p:spPr>
          <p:txBody>
            <a:bodyPr rtlCol="0" anchor="ctr"/>
            <a:lstStyle/>
            <a:p>
              <a:endParaRPr lang="en-US"/>
            </a:p>
          </p:txBody>
        </p:sp>
        <p:sp>
          <p:nvSpPr>
            <p:cNvPr id="91" name="Freeform: Shape 90">
              <a:extLst>
                <a:ext uri="{FF2B5EF4-FFF2-40B4-BE49-F238E27FC236}">
                  <a16:creationId xmlns:a16="http://schemas.microsoft.com/office/drawing/2014/main" id="{84974374-CF5E-4C99-A8F9-F69C91C4A837}"/>
                </a:ext>
              </a:extLst>
            </p:cNvPr>
            <p:cNvSpPr/>
            <p:nvPr/>
          </p:nvSpPr>
          <p:spPr>
            <a:xfrm>
              <a:off x="5893757" y="3262603"/>
              <a:ext cx="274106" cy="143012"/>
            </a:xfrm>
            <a:custGeom>
              <a:avLst/>
              <a:gdLst>
                <a:gd name="connsiteX0" fmla="*/ 12692 w 274105"/>
                <a:gd name="connsiteY0" fmla="*/ 70493 h 143011"/>
                <a:gd name="connsiteX1" fmla="*/ 34025 w 274105"/>
                <a:gd name="connsiteY1" fmla="*/ 39269 h 143011"/>
                <a:gd name="connsiteX2" fmla="*/ 74426 w 274105"/>
                <a:gd name="connsiteY2" fmla="*/ 12692 h 143011"/>
                <a:gd name="connsiteX3" fmla="*/ 146051 w 274105"/>
                <a:gd name="connsiteY3" fmla="*/ 56787 h 143011"/>
                <a:gd name="connsiteX4" fmla="*/ 190980 w 274105"/>
                <a:gd name="connsiteY4" fmla="*/ 25563 h 143011"/>
                <a:gd name="connsiteX5" fmla="*/ 218391 w 274105"/>
                <a:gd name="connsiteY5" fmla="*/ 82768 h 143011"/>
                <a:gd name="connsiteX6" fmla="*/ 266419 w 274105"/>
                <a:gd name="connsiteY6" fmla="*/ 137827 h 14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05" h="143011">
                  <a:moveTo>
                    <a:pt x="12692" y="70493"/>
                  </a:moveTo>
                  <a:lnTo>
                    <a:pt x="34025" y="39269"/>
                  </a:lnTo>
                  <a:lnTo>
                    <a:pt x="74426" y="12692"/>
                  </a:lnTo>
                  <a:lnTo>
                    <a:pt x="146051" y="56787"/>
                  </a:lnTo>
                  <a:lnTo>
                    <a:pt x="190980" y="25563"/>
                  </a:lnTo>
                  <a:lnTo>
                    <a:pt x="218391" y="82768"/>
                  </a:lnTo>
                  <a:lnTo>
                    <a:pt x="266419" y="137827"/>
                  </a:lnTo>
                </a:path>
              </a:pathLst>
            </a:custGeom>
            <a:noFill/>
            <a:ln w="12700" cap="rnd">
              <a:solidFill>
                <a:schemeClr val="tx1"/>
              </a:solidFill>
              <a:prstDash val="solid"/>
              <a:round/>
            </a:ln>
          </p:spPr>
          <p:txBody>
            <a:bodyPr rtlCol="0" anchor="ctr"/>
            <a:lstStyle/>
            <a:p>
              <a:endParaRPr lang="en-US"/>
            </a:p>
          </p:txBody>
        </p:sp>
        <p:sp>
          <p:nvSpPr>
            <p:cNvPr id="92" name="Freeform: Shape 91">
              <a:extLst>
                <a:ext uri="{FF2B5EF4-FFF2-40B4-BE49-F238E27FC236}">
                  <a16:creationId xmlns:a16="http://schemas.microsoft.com/office/drawing/2014/main" id="{EDC0858A-8542-4ED3-A81B-226A5794C2C5}"/>
                </a:ext>
              </a:extLst>
            </p:cNvPr>
            <p:cNvSpPr/>
            <p:nvPr/>
          </p:nvSpPr>
          <p:spPr>
            <a:xfrm>
              <a:off x="6118762" y="3325766"/>
              <a:ext cx="166847" cy="83423"/>
            </a:xfrm>
            <a:custGeom>
              <a:avLst/>
              <a:gdLst>
                <a:gd name="connsiteX0" fmla="*/ 12692 w 166846"/>
                <a:gd name="connsiteY0" fmla="*/ 35574 h 83423"/>
                <a:gd name="connsiteX1" fmla="*/ 59767 w 166846"/>
                <a:gd name="connsiteY1" fmla="*/ 12692 h 83423"/>
                <a:gd name="connsiteX2" fmla="*/ 149030 w 166846"/>
                <a:gd name="connsiteY2" fmla="*/ 35574 h 83423"/>
                <a:gd name="connsiteX3" fmla="*/ 157849 w 166846"/>
                <a:gd name="connsiteY3" fmla="*/ 74068 h 83423"/>
              </a:gdLst>
              <a:ahLst/>
              <a:cxnLst>
                <a:cxn ang="0">
                  <a:pos x="connsiteX0" y="connsiteY0"/>
                </a:cxn>
                <a:cxn ang="0">
                  <a:pos x="connsiteX1" y="connsiteY1"/>
                </a:cxn>
                <a:cxn ang="0">
                  <a:pos x="connsiteX2" y="connsiteY2"/>
                </a:cxn>
                <a:cxn ang="0">
                  <a:pos x="connsiteX3" y="connsiteY3"/>
                </a:cxn>
              </a:cxnLst>
              <a:rect l="l" t="t" r="r" b="b"/>
              <a:pathLst>
                <a:path w="166846" h="83423">
                  <a:moveTo>
                    <a:pt x="12692" y="35574"/>
                  </a:moveTo>
                  <a:lnTo>
                    <a:pt x="59767" y="12692"/>
                  </a:lnTo>
                  <a:lnTo>
                    <a:pt x="149030" y="35574"/>
                  </a:lnTo>
                  <a:lnTo>
                    <a:pt x="157849" y="74068"/>
                  </a:lnTo>
                </a:path>
              </a:pathLst>
            </a:custGeom>
            <a:noFill/>
            <a:ln w="12700" cap="rnd">
              <a:solidFill>
                <a:schemeClr val="tx1"/>
              </a:solidFill>
              <a:prstDash val="solid"/>
              <a:round/>
            </a:ln>
          </p:spPr>
          <p:txBody>
            <a:bodyPr rtlCol="0" anchor="ctr"/>
            <a:lstStyle/>
            <a:p>
              <a:endParaRPr lang="en-US"/>
            </a:p>
          </p:txBody>
        </p:sp>
        <p:sp>
          <p:nvSpPr>
            <p:cNvPr id="93" name="Freeform: Shape 92">
              <a:extLst>
                <a:ext uri="{FF2B5EF4-FFF2-40B4-BE49-F238E27FC236}">
                  <a16:creationId xmlns:a16="http://schemas.microsoft.com/office/drawing/2014/main" id="{89123C16-0D18-48E0-986E-52759147871D}"/>
                </a:ext>
              </a:extLst>
            </p:cNvPr>
            <p:cNvSpPr/>
            <p:nvPr/>
          </p:nvSpPr>
          <p:spPr>
            <a:xfrm>
              <a:off x="6091233" y="3268442"/>
              <a:ext cx="143012" cy="83423"/>
            </a:xfrm>
            <a:custGeom>
              <a:avLst/>
              <a:gdLst>
                <a:gd name="connsiteX0" fmla="*/ 12692 w 143011"/>
                <a:gd name="connsiteY0" fmla="*/ 54166 h 83423"/>
                <a:gd name="connsiteX1" fmla="*/ 53093 w 143011"/>
                <a:gd name="connsiteY1" fmla="*/ 18532 h 83423"/>
                <a:gd name="connsiteX2" fmla="*/ 105531 w 143011"/>
                <a:gd name="connsiteY2" fmla="*/ 12692 h 83423"/>
                <a:gd name="connsiteX3" fmla="*/ 131154 w 143011"/>
                <a:gd name="connsiteY3" fmla="*/ 79431 h 83423"/>
              </a:gdLst>
              <a:ahLst/>
              <a:cxnLst>
                <a:cxn ang="0">
                  <a:pos x="connsiteX0" y="connsiteY0"/>
                </a:cxn>
                <a:cxn ang="0">
                  <a:pos x="connsiteX1" y="connsiteY1"/>
                </a:cxn>
                <a:cxn ang="0">
                  <a:pos x="connsiteX2" y="connsiteY2"/>
                </a:cxn>
                <a:cxn ang="0">
                  <a:pos x="connsiteX3" y="connsiteY3"/>
                </a:cxn>
              </a:cxnLst>
              <a:rect l="l" t="t" r="r" b="b"/>
              <a:pathLst>
                <a:path w="143011" h="83423">
                  <a:moveTo>
                    <a:pt x="12692" y="54166"/>
                  </a:moveTo>
                  <a:lnTo>
                    <a:pt x="53093" y="18532"/>
                  </a:lnTo>
                  <a:lnTo>
                    <a:pt x="105531" y="12692"/>
                  </a:lnTo>
                  <a:lnTo>
                    <a:pt x="131154" y="79431"/>
                  </a:lnTo>
                </a:path>
              </a:pathLst>
            </a:custGeom>
            <a:noFill/>
            <a:ln w="12700" cap="rnd">
              <a:solidFill>
                <a:schemeClr val="tx1"/>
              </a:solidFill>
              <a:prstDash val="solid"/>
              <a:round/>
            </a:ln>
          </p:spPr>
          <p:txBody>
            <a:bodyPr rtlCol="0" anchor="ctr"/>
            <a:lstStyle/>
            <a:p>
              <a:endParaRPr lang="en-US"/>
            </a:p>
          </p:txBody>
        </p:sp>
        <p:sp>
          <p:nvSpPr>
            <p:cNvPr id="94" name="Freeform: Shape 93">
              <a:extLst>
                <a:ext uri="{FF2B5EF4-FFF2-40B4-BE49-F238E27FC236}">
                  <a16:creationId xmlns:a16="http://schemas.microsoft.com/office/drawing/2014/main" id="{69FFDB93-C7FD-492F-AD25-CE8340ABEE95}"/>
                </a:ext>
              </a:extLst>
            </p:cNvPr>
            <p:cNvSpPr/>
            <p:nvPr/>
          </p:nvSpPr>
          <p:spPr>
            <a:xfrm>
              <a:off x="6206595" y="3283578"/>
              <a:ext cx="131094" cy="119176"/>
            </a:xfrm>
            <a:custGeom>
              <a:avLst/>
              <a:gdLst>
                <a:gd name="connsiteX0" fmla="*/ 12692 w 131093"/>
                <a:gd name="connsiteY0" fmla="*/ 25921 h 119176"/>
                <a:gd name="connsiteX1" fmla="*/ 80623 w 131093"/>
                <a:gd name="connsiteY1" fmla="*/ 12692 h 119176"/>
                <a:gd name="connsiteX2" fmla="*/ 122930 w 131093"/>
                <a:gd name="connsiteY2" fmla="*/ 54881 h 119176"/>
                <a:gd name="connsiteX3" fmla="*/ 111489 w 131093"/>
                <a:gd name="connsiteY3" fmla="*/ 111251 h 119176"/>
              </a:gdLst>
              <a:ahLst/>
              <a:cxnLst>
                <a:cxn ang="0">
                  <a:pos x="connsiteX0" y="connsiteY0"/>
                </a:cxn>
                <a:cxn ang="0">
                  <a:pos x="connsiteX1" y="connsiteY1"/>
                </a:cxn>
                <a:cxn ang="0">
                  <a:pos x="connsiteX2" y="connsiteY2"/>
                </a:cxn>
                <a:cxn ang="0">
                  <a:pos x="connsiteX3" y="connsiteY3"/>
                </a:cxn>
              </a:cxnLst>
              <a:rect l="l" t="t" r="r" b="b"/>
              <a:pathLst>
                <a:path w="131093" h="119176">
                  <a:moveTo>
                    <a:pt x="12692" y="25921"/>
                  </a:moveTo>
                  <a:lnTo>
                    <a:pt x="80623" y="12692"/>
                  </a:lnTo>
                  <a:lnTo>
                    <a:pt x="122930" y="54881"/>
                  </a:lnTo>
                  <a:lnTo>
                    <a:pt x="111489" y="111251"/>
                  </a:lnTo>
                </a:path>
              </a:pathLst>
            </a:custGeom>
            <a:noFill/>
            <a:ln w="12700" cap="rnd">
              <a:solidFill>
                <a:schemeClr val="tx1"/>
              </a:solidFill>
              <a:prstDash val="solid"/>
              <a:round/>
            </a:ln>
          </p:spPr>
          <p:txBody>
            <a:bodyPr rtlCol="0" anchor="ctr"/>
            <a:lstStyle/>
            <a:p>
              <a:endParaRPr lang="en-US"/>
            </a:p>
          </p:txBody>
        </p:sp>
        <p:sp>
          <p:nvSpPr>
            <p:cNvPr id="95" name="Freeform: Shape 94">
              <a:extLst>
                <a:ext uri="{FF2B5EF4-FFF2-40B4-BE49-F238E27FC236}">
                  <a16:creationId xmlns:a16="http://schemas.microsoft.com/office/drawing/2014/main" id="{617C0BB8-DA52-49AD-A14F-7068A79315A3}"/>
                </a:ext>
              </a:extLst>
            </p:cNvPr>
            <p:cNvSpPr/>
            <p:nvPr/>
          </p:nvSpPr>
          <p:spPr>
            <a:xfrm>
              <a:off x="6017582" y="3301811"/>
              <a:ext cx="23835" cy="59588"/>
            </a:xfrm>
            <a:custGeom>
              <a:avLst/>
              <a:gdLst>
                <a:gd name="connsiteX0" fmla="*/ 20439 w 23835"/>
                <a:gd name="connsiteY0" fmla="*/ 12692 h 59588"/>
                <a:gd name="connsiteX1" fmla="*/ 12692 w 23835"/>
                <a:gd name="connsiteY1" fmla="*/ 55596 h 59588"/>
              </a:gdLst>
              <a:ahLst/>
              <a:cxnLst>
                <a:cxn ang="0">
                  <a:pos x="connsiteX0" y="connsiteY0"/>
                </a:cxn>
                <a:cxn ang="0">
                  <a:pos x="connsiteX1" y="connsiteY1"/>
                </a:cxn>
              </a:cxnLst>
              <a:rect l="l" t="t" r="r" b="b"/>
              <a:pathLst>
                <a:path w="23835" h="59588">
                  <a:moveTo>
                    <a:pt x="20439" y="12692"/>
                  </a:moveTo>
                  <a:lnTo>
                    <a:pt x="12692" y="55596"/>
                  </a:lnTo>
                </a:path>
              </a:pathLst>
            </a:custGeom>
            <a:ln w="12700" cap="rnd">
              <a:solidFill>
                <a:schemeClr val="tx1"/>
              </a:solidFill>
              <a:prstDash val="solid"/>
              <a:round/>
            </a:ln>
          </p:spPr>
          <p:txBody>
            <a:bodyPr rtlCol="0" anchor="ctr"/>
            <a:lstStyle/>
            <a:p>
              <a:endParaRPr lang="en-US"/>
            </a:p>
          </p:txBody>
        </p:sp>
        <p:sp>
          <p:nvSpPr>
            <p:cNvPr id="96" name="Freeform: Shape 95">
              <a:extLst>
                <a:ext uri="{FF2B5EF4-FFF2-40B4-BE49-F238E27FC236}">
                  <a16:creationId xmlns:a16="http://schemas.microsoft.com/office/drawing/2014/main" id="{163690E0-A6C7-4366-A006-C77B33A03115}"/>
                </a:ext>
              </a:extLst>
            </p:cNvPr>
            <p:cNvSpPr/>
            <p:nvPr/>
          </p:nvSpPr>
          <p:spPr>
            <a:xfrm>
              <a:off x="6340549" y="3416936"/>
              <a:ext cx="59588" cy="23835"/>
            </a:xfrm>
            <a:custGeom>
              <a:avLst/>
              <a:gdLst>
                <a:gd name="connsiteX0" fmla="*/ 12692 w 59588"/>
                <a:gd name="connsiteY0" fmla="*/ 12692 h 23835"/>
                <a:gd name="connsiteX1" fmla="*/ 49160 w 59588"/>
                <a:gd name="connsiteY1" fmla="*/ 12692 h 23835"/>
              </a:gdLst>
              <a:ahLst/>
              <a:cxnLst>
                <a:cxn ang="0">
                  <a:pos x="connsiteX0" y="connsiteY0"/>
                </a:cxn>
                <a:cxn ang="0">
                  <a:pos x="connsiteX1" y="connsiteY1"/>
                </a:cxn>
              </a:cxnLst>
              <a:rect l="l" t="t" r="r" b="b"/>
              <a:pathLst>
                <a:path w="59588" h="23835">
                  <a:moveTo>
                    <a:pt x="12692" y="12692"/>
                  </a:moveTo>
                  <a:lnTo>
                    <a:pt x="49160" y="12692"/>
                  </a:lnTo>
                </a:path>
              </a:pathLst>
            </a:custGeom>
            <a:ln w="12700" cap="rnd">
              <a:solidFill>
                <a:schemeClr val="tx1"/>
              </a:solidFill>
              <a:prstDash val="solid"/>
              <a:round/>
            </a:ln>
          </p:spPr>
          <p:txBody>
            <a:bodyPr rtlCol="0" anchor="ctr"/>
            <a:lstStyle/>
            <a:p>
              <a:endParaRPr lang="en-US"/>
            </a:p>
          </p:txBody>
        </p:sp>
        <p:sp>
          <p:nvSpPr>
            <p:cNvPr id="97" name="Freeform: Shape 96">
              <a:extLst>
                <a:ext uri="{FF2B5EF4-FFF2-40B4-BE49-F238E27FC236}">
                  <a16:creationId xmlns:a16="http://schemas.microsoft.com/office/drawing/2014/main" id="{011E3D7E-A1A6-499D-A7EB-3C31B847FDEC}"/>
                </a:ext>
              </a:extLst>
            </p:cNvPr>
            <p:cNvSpPr/>
            <p:nvPr/>
          </p:nvSpPr>
          <p:spPr>
            <a:xfrm>
              <a:off x="6153681" y="3750510"/>
              <a:ext cx="59588" cy="59588"/>
            </a:xfrm>
            <a:custGeom>
              <a:avLst/>
              <a:gdLst>
                <a:gd name="connsiteX0" fmla="*/ 56311 w 59588"/>
                <a:gd name="connsiteY0" fmla="*/ 34502 h 59588"/>
                <a:gd name="connsiteX1" fmla="*/ 34502 w 59588"/>
                <a:gd name="connsiteY1" fmla="*/ 56311 h 59588"/>
                <a:gd name="connsiteX2" fmla="*/ 12692 w 59588"/>
                <a:gd name="connsiteY2" fmla="*/ 34502 h 59588"/>
                <a:gd name="connsiteX3" fmla="*/ 34502 w 59588"/>
                <a:gd name="connsiteY3" fmla="*/ 12692 h 59588"/>
                <a:gd name="connsiteX4" fmla="*/ 56311 w 59588"/>
                <a:gd name="connsiteY4" fmla="*/ 34502 h 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 h="59588">
                  <a:moveTo>
                    <a:pt x="56311" y="34502"/>
                  </a:moveTo>
                  <a:cubicBezTo>
                    <a:pt x="56311" y="46538"/>
                    <a:pt x="46538" y="56311"/>
                    <a:pt x="34502" y="56311"/>
                  </a:cubicBezTo>
                  <a:cubicBezTo>
                    <a:pt x="22465" y="56311"/>
                    <a:pt x="12692" y="46538"/>
                    <a:pt x="12692" y="34502"/>
                  </a:cubicBezTo>
                  <a:cubicBezTo>
                    <a:pt x="12692" y="22465"/>
                    <a:pt x="22465" y="12692"/>
                    <a:pt x="34502" y="12692"/>
                  </a:cubicBezTo>
                  <a:cubicBezTo>
                    <a:pt x="46538" y="12692"/>
                    <a:pt x="56311" y="22465"/>
                    <a:pt x="56311" y="34502"/>
                  </a:cubicBezTo>
                  <a:close/>
                </a:path>
              </a:pathLst>
            </a:custGeom>
            <a:noFill/>
            <a:ln w="12700" cap="rnd">
              <a:solidFill>
                <a:schemeClr val="tx1"/>
              </a:solidFill>
              <a:prstDash val="solid"/>
              <a:round/>
            </a:ln>
          </p:spPr>
          <p:txBody>
            <a:bodyPr rtlCol="0" anchor="ctr"/>
            <a:lstStyle/>
            <a:p>
              <a:endParaRPr lang="en-US"/>
            </a:p>
          </p:txBody>
        </p:sp>
        <p:sp>
          <p:nvSpPr>
            <p:cNvPr id="98" name="Freeform: Shape 97">
              <a:extLst>
                <a:ext uri="{FF2B5EF4-FFF2-40B4-BE49-F238E27FC236}">
                  <a16:creationId xmlns:a16="http://schemas.microsoft.com/office/drawing/2014/main" id="{E869B174-8359-46AA-B8F7-28E9E71423CC}"/>
                </a:ext>
              </a:extLst>
            </p:cNvPr>
            <p:cNvSpPr/>
            <p:nvPr/>
          </p:nvSpPr>
          <p:spPr>
            <a:xfrm>
              <a:off x="5855383" y="3750510"/>
              <a:ext cx="59588" cy="59588"/>
            </a:xfrm>
            <a:custGeom>
              <a:avLst/>
              <a:gdLst>
                <a:gd name="connsiteX0" fmla="*/ 56311 w 59588"/>
                <a:gd name="connsiteY0" fmla="*/ 34502 h 59588"/>
                <a:gd name="connsiteX1" fmla="*/ 34502 w 59588"/>
                <a:gd name="connsiteY1" fmla="*/ 56311 h 59588"/>
                <a:gd name="connsiteX2" fmla="*/ 12692 w 59588"/>
                <a:gd name="connsiteY2" fmla="*/ 34502 h 59588"/>
                <a:gd name="connsiteX3" fmla="*/ 34502 w 59588"/>
                <a:gd name="connsiteY3" fmla="*/ 12692 h 59588"/>
                <a:gd name="connsiteX4" fmla="*/ 56311 w 59588"/>
                <a:gd name="connsiteY4" fmla="*/ 34502 h 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 h="59588">
                  <a:moveTo>
                    <a:pt x="56311" y="34502"/>
                  </a:moveTo>
                  <a:cubicBezTo>
                    <a:pt x="56311" y="46538"/>
                    <a:pt x="46538" y="56311"/>
                    <a:pt x="34502" y="56311"/>
                  </a:cubicBezTo>
                  <a:cubicBezTo>
                    <a:pt x="22465" y="56311"/>
                    <a:pt x="12692" y="46538"/>
                    <a:pt x="12692" y="34502"/>
                  </a:cubicBezTo>
                  <a:cubicBezTo>
                    <a:pt x="12692" y="22465"/>
                    <a:pt x="22465" y="12692"/>
                    <a:pt x="34502" y="12692"/>
                  </a:cubicBezTo>
                  <a:cubicBezTo>
                    <a:pt x="46538" y="12692"/>
                    <a:pt x="56311" y="22465"/>
                    <a:pt x="56311" y="34502"/>
                  </a:cubicBezTo>
                  <a:close/>
                </a:path>
              </a:pathLst>
            </a:custGeom>
            <a:noFill/>
            <a:ln w="12700" cap="rnd">
              <a:solidFill>
                <a:schemeClr val="tx1"/>
              </a:solidFill>
              <a:prstDash val="solid"/>
              <a:round/>
            </a:ln>
          </p:spPr>
          <p:txBody>
            <a:bodyPr rtlCol="0" anchor="ctr"/>
            <a:lstStyle/>
            <a:p>
              <a:endParaRPr lang="en-US"/>
            </a:p>
          </p:txBody>
        </p:sp>
      </p:grpSp>
      <p:sp>
        <p:nvSpPr>
          <p:cNvPr id="58" name="Прямоугольник: скругленные углы 89">
            <a:extLst>
              <a:ext uri="{FF2B5EF4-FFF2-40B4-BE49-F238E27FC236}">
                <a16:creationId xmlns:a16="http://schemas.microsoft.com/office/drawing/2014/main" id="{DCE5292E-8AA5-4A72-8AF2-1E766B95D39B}"/>
              </a:ext>
            </a:extLst>
          </p:cNvPr>
          <p:cNvSpPr/>
          <p:nvPr/>
        </p:nvSpPr>
        <p:spPr>
          <a:xfrm>
            <a:off x="9560560" y="5854499"/>
            <a:ext cx="1321795" cy="288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Arial" panose="020B0604020202020204" pitchFamily="34" charset="0"/>
                <a:cs typeface="Arial" panose="020B0604020202020204" pitchFamily="34" charset="0"/>
              </a:rPr>
              <a:t>14,000</a:t>
            </a:r>
            <a:r>
              <a:rPr lang="ru-RU"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kWh</a:t>
            </a:r>
            <a:endParaRPr lang="ru-RU" sz="1600" dirty="0">
              <a:solidFill>
                <a:schemeClr val="tx1"/>
              </a:solidFill>
              <a:latin typeface="Arial" panose="020B0604020202020204" pitchFamily="34" charset="0"/>
              <a:cs typeface="Arial" panose="020B0604020202020204" pitchFamily="34" charset="0"/>
            </a:endParaRPr>
          </a:p>
        </p:txBody>
      </p:sp>
      <p:grpSp>
        <p:nvGrpSpPr>
          <p:cNvPr id="99" name="Group 98">
            <a:extLst>
              <a:ext uri="{FF2B5EF4-FFF2-40B4-BE49-F238E27FC236}">
                <a16:creationId xmlns:a16="http://schemas.microsoft.com/office/drawing/2014/main" id="{89CC698F-0E7B-4DFC-B3FE-3B3B5F0848A0}"/>
              </a:ext>
            </a:extLst>
          </p:cNvPr>
          <p:cNvGrpSpPr/>
          <p:nvPr/>
        </p:nvGrpSpPr>
        <p:grpSpPr>
          <a:xfrm>
            <a:off x="11040342" y="4262788"/>
            <a:ext cx="323184" cy="276999"/>
            <a:chOff x="5711298" y="3262603"/>
            <a:chExt cx="688839" cy="590399"/>
          </a:xfrm>
        </p:grpSpPr>
        <p:sp>
          <p:nvSpPr>
            <p:cNvPr id="100" name="Freeform: Shape 99">
              <a:extLst>
                <a:ext uri="{FF2B5EF4-FFF2-40B4-BE49-F238E27FC236}">
                  <a16:creationId xmlns:a16="http://schemas.microsoft.com/office/drawing/2014/main" id="{4BA4A504-B2C6-44BE-B747-3FDAAF0AEF99}"/>
                </a:ext>
              </a:extLst>
            </p:cNvPr>
            <p:cNvSpPr/>
            <p:nvPr/>
          </p:nvSpPr>
          <p:spPr>
            <a:xfrm>
              <a:off x="6237224" y="3633837"/>
              <a:ext cx="95341" cy="154929"/>
            </a:xfrm>
            <a:custGeom>
              <a:avLst/>
              <a:gdLst>
                <a:gd name="connsiteX0" fmla="*/ 92302 w 95341"/>
                <a:gd name="connsiteY0" fmla="*/ 12692 h 154929"/>
                <a:gd name="connsiteX1" fmla="*/ 92302 w 95341"/>
                <a:gd name="connsiteY1" fmla="*/ 71685 h 154929"/>
                <a:gd name="connsiteX2" fmla="*/ 12692 w 95341"/>
                <a:gd name="connsiteY2" fmla="*/ 151056 h 154929"/>
              </a:gdLst>
              <a:ahLst/>
              <a:cxnLst>
                <a:cxn ang="0">
                  <a:pos x="connsiteX0" y="connsiteY0"/>
                </a:cxn>
                <a:cxn ang="0">
                  <a:pos x="connsiteX1" y="connsiteY1"/>
                </a:cxn>
                <a:cxn ang="0">
                  <a:pos x="connsiteX2" y="connsiteY2"/>
                </a:cxn>
              </a:cxnLst>
              <a:rect l="l" t="t" r="r" b="b"/>
              <a:pathLst>
                <a:path w="95341" h="154929">
                  <a:moveTo>
                    <a:pt x="92302" y="12692"/>
                  </a:moveTo>
                  <a:lnTo>
                    <a:pt x="92302" y="71685"/>
                  </a:lnTo>
                  <a:cubicBezTo>
                    <a:pt x="92302" y="115661"/>
                    <a:pt x="56668" y="151056"/>
                    <a:pt x="12692" y="151056"/>
                  </a:cubicBezTo>
                </a:path>
              </a:pathLst>
            </a:custGeom>
            <a:noFill/>
            <a:ln w="12700" cap="rnd">
              <a:solidFill>
                <a:schemeClr val="tx1"/>
              </a:solidFill>
              <a:prstDash val="solid"/>
              <a:round/>
            </a:ln>
          </p:spPr>
          <p:txBody>
            <a:bodyPr rtlCol="0" anchor="ctr"/>
            <a:lstStyle/>
            <a:p>
              <a:endParaRPr lang="en-US"/>
            </a:p>
          </p:txBody>
        </p:sp>
        <p:sp>
          <p:nvSpPr>
            <p:cNvPr id="101" name="Freeform: Shape 100">
              <a:extLst>
                <a:ext uri="{FF2B5EF4-FFF2-40B4-BE49-F238E27FC236}">
                  <a16:creationId xmlns:a16="http://schemas.microsoft.com/office/drawing/2014/main" id="{F93D99D6-A267-4184-85C1-D41E3A7BB78E}"/>
                </a:ext>
              </a:extLst>
            </p:cNvPr>
            <p:cNvSpPr/>
            <p:nvPr/>
          </p:nvSpPr>
          <p:spPr>
            <a:xfrm>
              <a:off x="5735730" y="3446372"/>
              <a:ext cx="595882" cy="143012"/>
            </a:xfrm>
            <a:custGeom>
              <a:avLst/>
              <a:gdLst>
                <a:gd name="connsiteX0" fmla="*/ 12692 w 595881"/>
                <a:gd name="connsiteY0" fmla="*/ 141641 h 143011"/>
                <a:gd name="connsiteX1" fmla="*/ 12692 w 595881"/>
                <a:gd name="connsiteY1" fmla="*/ 12692 h 143011"/>
                <a:gd name="connsiteX2" fmla="*/ 593796 w 595881"/>
                <a:gd name="connsiteY2" fmla="*/ 12692 h 143011"/>
                <a:gd name="connsiteX3" fmla="*/ 593796 w 595881"/>
                <a:gd name="connsiteY3" fmla="*/ 141641 h 143011"/>
              </a:gdLst>
              <a:ahLst/>
              <a:cxnLst>
                <a:cxn ang="0">
                  <a:pos x="connsiteX0" y="connsiteY0"/>
                </a:cxn>
                <a:cxn ang="0">
                  <a:pos x="connsiteX1" y="connsiteY1"/>
                </a:cxn>
                <a:cxn ang="0">
                  <a:pos x="connsiteX2" y="connsiteY2"/>
                </a:cxn>
                <a:cxn ang="0">
                  <a:pos x="connsiteX3" y="connsiteY3"/>
                </a:cxn>
              </a:cxnLst>
              <a:rect l="l" t="t" r="r" b="b"/>
              <a:pathLst>
                <a:path w="595881" h="143011">
                  <a:moveTo>
                    <a:pt x="12692" y="141641"/>
                  </a:moveTo>
                  <a:lnTo>
                    <a:pt x="12692" y="12692"/>
                  </a:lnTo>
                  <a:lnTo>
                    <a:pt x="593796" y="12692"/>
                  </a:lnTo>
                  <a:lnTo>
                    <a:pt x="593796" y="141641"/>
                  </a:lnTo>
                </a:path>
              </a:pathLst>
            </a:custGeom>
            <a:noFill/>
            <a:ln w="12700" cap="rnd">
              <a:solidFill>
                <a:schemeClr val="tx1"/>
              </a:solidFill>
              <a:prstDash val="solid"/>
              <a:round/>
            </a:ln>
          </p:spPr>
          <p:txBody>
            <a:bodyPr rtlCol="0" anchor="ctr"/>
            <a:lstStyle/>
            <a:p>
              <a:endParaRPr lang="en-US"/>
            </a:p>
          </p:txBody>
        </p:sp>
        <p:sp>
          <p:nvSpPr>
            <p:cNvPr id="102" name="Freeform: Shape 101">
              <a:extLst>
                <a:ext uri="{FF2B5EF4-FFF2-40B4-BE49-F238E27FC236}">
                  <a16:creationId xmlns:a16="http://schemas.microsoft.com/office/drawing/2014/main" id="{5D519872-3316-403E-B738-3316177CA269}"/>
                </a:ext>
              </a:extLst>
            </p:cNvPr>
            <p:cNvSpPr/>
            <p:nvPr/>
          </p:nvSpPr>
          <p:spPr>
            <a:xfrm>
              <a:off x="5735730" y="3633837"/>
              <a:ext cx="95341" cy="154929"/>
            </a:xfrm>
            <a:custGeom>
              <a:avLst/>
              <a:gdLst>
                <a:gd name="connsiteX0" fmla="*/ 12692 w 95341"/>
                <a:gd name="connsiteY0" fmla="*/ 12692 h 154929"/>
                <a:gd name="connsiteX1" fmla="*/ 12692 w 95341"/>
                <a:gd name="connsiteY1" fmla="*/ 71685 h 154929"/>
                <a:gd name="connsiteX2" fmla="*/ 92302 w 95341"/>
                <a:gd name="connsiteY2" fmla="*/ 151056 h 154929"/>
              </a:gdLst>
              <a:ahLst/>
              <a:cxnLst>
                <a:cxn ang="0">
                  <a:pos x="connsiteX0" y="connsiteY0"/>
                </a:cxn>
                <a:cxn ang="0">
                  <a:pos x="connsiteX1" y="connsiteY1"/>
                </a:cxn>
                <a:cxn ang="0">
                  <a:pos x="connsiteX2" y="connsiteY2"/>
                </a:cxn>
              </a:cxnLst>
              <a:rect l="l" t="t" r="r" b="b"/>
              <a:pathLst>
                <a:path w="95341" h="154929">
                  <a:moveTo>
                    <a:pt x="12692" y="12692"/>
                  </a:moveTo>
                  <a:lnTo>
                    <a:pt x="12692" y="71685"/>
                  </a:lnTo>
                  <a:cubicBezTo>
                    <a:pt x="12692" y="115661"/>
                    <a:pt x="48326" y="151056"/>
                    <a:pt x="92302" y="151056"/>
                  </a:cubicBezTo>
                </a:path>
              </a:pathLst>
            </a:custGeom>
            <a:noFill/>
            <a:ln w="12700" cap="rnd">
              <a:solidFill>
                <a:schemeClr val="tx1"/>
              </a:solidFill>
              <a:prstDash val="solid"/>
              <a:round/>
            </a:ln>
          </p:spPr>
          <p:txBody>
            <a:bodyPr rtlCol="0" anchor="ctr"/>
            <a:lstStyle/>
            <a:p>
              <a:endParaRPr lang="en-US"/>
            </a:p>
          </p:txBody>
        </p:sp>
        <p:sp>
          <p:nvSpPr>
            <p:cNvPr id="103" name="Freeform: Shape 102">
              <a:extLst>
                <a:ext uri="{FF2B5EF4-FFF2-40B4-BE49-F238E27FC236}">
                  <a16:creationId xmlns:a16="http://schemas.microsoft.com/office/drawing/2014/main" id="{E4574FE0-9741-4759-8940-2864B53B82D7}"/>
                </a:ext>
              </a:extLst>
            </p:cNvPr>
            <p:cNvSpPr/>
            <p:nvPr/>
          </p:nvSpPr>
          <p:spPr>
            <a:xfrm>
              <a:off x="5820345" y="3715473"/>
              <a:ext cx="131094" cy="131094"/>
            </a:xfrm>
            <a:custGeom>
              <a:avLst/>
              <a:gdLst>
                <a:gd name="connsiteX0" fmla="*/ 126386 w 131093"/>
                <a:gd name="connsiteY0" fmla="*/ 69539 h 131093"/>
                <a:gd name="connsiteX1" fmla="*/ 69539 w 131093"/>
                <a:gd name="connsiteY1" fmla="*/ 126386 h 131093"/>
                <a:gd name="connsiteX2" fmla="*/ 12692 w 131093"/>
                <a:gd name="connsiteY2" fmla="*/ 69539 h 131093"/>
                <a:gd name="connsiteX3" fmla="*/ 69539 w 131093"/>
                <a:gd name="connsiteY3" fmla="*/ 12692 h 131093"/>
                <a:gd name="connsiteX4" fmla="*/ 126386 w 131093"/>
                <a:gd name="connsiteY4" fmla="*/ 69539 h 131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93" h="131093">
                  <a:moveTo>
                    <a:pt x="126386" y="69539"/>
                  </a:moveTo>
                  <a:cubicBezTo>
                    <a:pt x="126386" y="100883"/>
                    <a:pt x="100883" y="126386"/>
                    <a:pt x="69539" y="126386"/>
                  </a:cubicBezTo>
                  <a:cubicBezTo>
                    <a:pt x="38196" y="126386"/>
                    <a:pt x="12692" y="100883"/>
                    <a:pt x="12692" y="69539"/>
                  </a:cubicBezTo>
                  <a:cubicBezTo>
                    <a:pt x="12692" y="38196"/>
                    <a:pt x="38196" y="12692"/>
                    <a:pt x="69539" y="12692"/>
                  </a:cubicBezTo>
                  <a:cubicBezTo>
                    <a:pt x="100883" y="12692"/>
                    <a:pt x="126386" y="38196"/>
                    <a:pt x="126386" y="69539"/>
                  </a:cubicBezTo>
                  <a:close/>
                </a:path>
              </a:pathLst>
            </a:custGeom>
            <a:noFill/>
            <a:ln w="12700" cap="rnd">
              <a:solidFill>
                <a:schemeClr val="tx1"/>
              </a:solidFill>
              <a:prstDash val="solid"/>
              <a:round/>
            </a:ln>
          </p:spPr>
          <p:txBody>
            <a:bodyPr rtlCol="0" anchor="ctr"/>
            <a:lstStyle/>
            <a:p>
              <a:endParaRPr lang="en-US"/>
            </a:p>
          </p:txBody>
        </p:sp>
        <p:sp>
          <p:nvSpPr>
            <p:cNvPr id="104" name="Freeform: Shape 103">
              <a:extLst>
                <a:ext uri="{FF2B5EF4-FFF2-40B4-BE49-F238E27FC236}">
                  <a16:creationId xmlns:a16="http://schemas.microsoft.com/office/drawing/2014/main" id="{B92B004B-F1B6-4027-8FDD-93EA2202F85B}"/>
                </a:ext>
              </a:extLst>
            </p:cNvPr>
            <p:cNvSpPr/>
            <p:nvPr/>
          </p:nvSpPr>
          <p:spPr>
            <a:xfrm>
              <a:off x="6118643" y="3715473"/>
              <a:ext cx="131094" cy="131094"/>
            </a:xfrm>
            <a:custGeom>
              <a:avLst/>
              <a:gdLst>
                <a:gd name="connsiteX0" fmla="*/ 126386 w 131093"/>
                <a:gd name="connsiteY0" fmla="*/ 69539 h 131093"/>
                <a:gd name="connsiteX1" fmla="*/ 69539 w 131093"/>
                <a:gd name="connsiteY1" fmla="*/ 126386 h 131093"/>
                <a:gd name="connsiteX2" fmla="*/ 12692 w 131093"/>
                <a:gd name="connsiteY2" fmla="*/ 69539 h 131093"/>
                <a:gd name="connsiteX3" fmla="*/ 69539 w 131093"/>
                <a:gd name="connsiteY3" fmla="*/ 12692 h 131093"/>
                <a:gd name="connsiteX4" fmla="*/ 126386 w 131093"/>
                <a:gd name="connsiteY4" fmla="*/ 69539 h 131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93" h="131093">
                  <a:moveTo>
                    <a:pt x="126386" y="69539"/>
                  </a:moveTo>
                  <a:cubicBezTo>
                    <a:pt x="126386" y="100883"/>
                    <a:pt x="100883" y="126386"/>
                    <a:pt x="69539" y="126386"/>
                  </a:cubicBezTo>
                  <a:cubicBezTo>
                    <a:pt x="38196" y="126386"/>
                    <a:pt x="12692" y="100883"/>
                    <a:pt x="12692" y="69539"/>
                  </a:cubicBezTo>
                  <a:cubicBezTo>
                    <a:pt x="12692" y="38196"/>
                    <a:pt x="38196" y="12692"/>
                    <a:pt x="69539" y="12692"/>
                  </a:cubicBezTo>
                  <a:cubicBezTo>
                    <a:pt x="100883" y="12692"/>
                    <a:pt x="126386" y="38196"/>
                    <a:pt x="126386" y="69539"/>
                  </a:cubicBezTo>
                  <a:close/>
                </a:path>
              </a:pathLst>
            </a:custGeom>
            <a:noFill/>
            <a:ln w="12700" cap="rnd">
              <a:solidFill>
                <a:schemeClr val="tx1"/>
              </a:solidFill>
              <a:prstDash val="solid"/>
              <a:round/>
            </a:ln>
          </p:spPr>
          <p:txBody>
            <a:bodyPr rtlCol="0" anchor="ctr"/>
            <a:lstStyle/>
            <a:p>
              <a:endParaRPr lang="en-US"/>
            </a:p>
          </p:txBody>
        </p:sp>
        <p:sp>
          <p:nvSpPr>
            <p:cNvPr id="105" name="Freeform: Shape 104">
              <a:extLst>
                <a:ext uri="{FF2B5EF4-FFF2-40B4-BE49-F238E27FC236}">
                  <a16:creationId xmlns:a16="http://schemas.microsoft.com/office/drawing/2014/main" id="{7CEBF330-4C62-4C19-AB5A-7997259AC9F6}"/>
                </a:ext>
              </a:extLst>
            </p:cNvPr>
            <p:cNvSpPr/>
            <p:nvPr/>
          </p:nvSpPr>
          <p:spPr>
            <a:xfrm>
              <a:off x="5934039" y="3772320"/>
              <a:ext cx="202600" cy="23835"/>
            </a:xfrm>
            <a:custGeom>
              <a:avLst/>
              <a:gdLst>
                <a:gd name="connsiteX0" fmla="*/ 12692 w 202599"/>
                <a:gd name="connsiteY0" fmla="*/ 12692 h 23835"/>
                <a:gd name="connsiteX1" fmla="*/ 197296 w 202599"/>
                <a:gd name="connsiteY1" fmla="*/ 12692 h 23835"/>
              </a:gdLst>
              <a:ahLst/>
              <a:cxnLst>
                <a:cxn ang="0">
                  <a:pos x="connsiteX0" y="connsiteY0"/>
                </a:cxn>
                <a:cxn ang="0">
                  <a:pos x="connsiteX1" y="connsiteY1"/>
                </a:cxn>
              </a:cxnLst>
              <a:rect l="l" t="t" r="r" b="b"/>
              <a:pathLst>
                <a:path w="202599" h="23835">
                  <a:moveTo>
                    <a:pt x="12692" y="12692"/>
                  </a:moveTo>
                  <a:lnTo>
                    <a:pt x="197296" y="12692"/>
                  </a:lnTo>
                </a:path>
              </a:pathLst>
            </a:custGeom>
            <a:ln w="12700" cap="rnd">
              <a:solidFill>
                <a:schemeClr val="tx1"/>
              </a:solidFill>
              <a:prstDash val="solid"/>
              <a:round/>
            </a:ln>
          </p:spPr>
          <p:txBody>
            <a:bodyPr rtlCol="0" anchor="ctr"/>
            <a:lstStyle/>
            <a:p>
              <a:endParaRPr lang="en-US"/>
            </a:p>
          </p:txBody>
        </p:sp>
        <p:sp>
          <p:nvSpPr>
            <p:cNvPr id="106" name="Freeform: Shape 105">
              <a:extLst>
                <a:ext uri="{FF2B5EF4-FFF2-40B4-BE49-F238E27FC236}">
                  <a16:creationId xmlns:a16="http://schemas.microsoft.com/office/drawing/2014/main" id="{AF199092-3C29-4A08-9702-3747D8C8E669}"/>
                </a:ext>
              </a:extLst>
            </p:cNvPr>
            <p:cNvSpPr/>
            <p:nvPr/>
          </p:nvSpPr>
          <p:spPr>
            <a:xfrm>
              <a:off x="5711298" y="3829167"/>
              <a:ext cx="655470" cy="23835"/>
            </a:xfrm>
            <a:custGeom>
              <a:avLst/>
              <a:gdLst>
                <a:gd name="connsiteX0" fmla="*/ 642777 w 655469"/>
                <a:gd name="connsiteY0" fmla="*/ 12692 h 23835"/>
                <a:gd name="connsiteX1" fmla="*/ 12692 w 655469"/>
                <a:gd name="connsiteY1" fmla="*/ 12692 h 23835"/>
              </a:gdLst>
              <a:ahLst/>
              <a:cxnLst>
                <a:cxn ang="0">
                  <a:pos x="connsiteX0" y="connsiteY0"/>
                </a:cxn>
                <a:cxn ang="0">
                  <a:pos x="connsiteX1" y="connsiteY1"/>
                </a:cxn>
              </a:cxnLst>
              <a:rect l="l" t="t" r="r" b="b"/>
              <a:pathLst>
                <a:path w="655469" h="23835">
                  <a:moveTo>
                    <a:pt x="642777" y="12692"/>
                  </a:moveTo>
                  <a:lnTo>
                    <a:pt x="12692" y="12692"/>
                  </a:lnTo>
                </a:path>
              </a:pathLst>
            </a:custGeom>
            <a:ln w="12700" cap="rnd">
              <a:solidFill>
                <a:schemeClr val="tx1"/>
              </a:solidFill>
              <a:prstDash val="solid"/>
              <a:round/>
            </a:ln>
          </p:spPr>
          <p:txBody>
            <a:bodyPr rtlCol="0" anchor="ctr"/>
            <a:lstStyle/>
            <a:p>
              <a:endParaRPr lang="en-US"/>
            </a:p>
          </p:txBody>
        </p:sp>
        <p:sp>
          <p:nvSpPr>
            <p:cNvPr id="107" name="Freeform: Shape 106">
              <a:extLst>
                <a:ext uri="{FF2B5EF4-FFF2-40B4-BE49-F238E27FC236}">
                  <a16:creationId xmlns:a16="http://schemas.microsoft.com/office/drawing/2014/main" id="{82FCE8D5-3BE6-4A69-9056-E852BC3937DB}"/>
                </a:ext>
              </a:extLst>
            </p:cNvPr>
            <p:cNvSpPr/>
            <p:nvPr/>
          </p:nvSpPr>
          <p:spPr>
            <a:xfrm>
              <a:off x="5712133" y="3575321"/>
              <a:ext cx="643552" cy="83423"/>
            </a:xfrm>
            <a:custGeom>
              <a:avLst/>
              <a:gdLst>
                <a:gd name="connsiteX0" fmla="*/ 12692 w 643552"/>
                <a:gd name="connsiteY0" fmla="*/ 12692 h 83423"/>
                <a:gd name="connsiteX1" fmla="*/ 641109 w 643552"/>
                <a:gd name="connsiteY1" fmla="*/ 12692 h 83423"/>
                <a:gd name="connsiteX2" fmla="*/ 641109 w 643552"/>
                <a:gd name="connsiteY2" fmla="*/ 71208 h 83423"/>
                <a:gd name="connsiteX3" fmla="*/ 12692 w 643552"/>
                <a:gd name="connsiteY3" fmla="*/ 71208 h 83423"/>
              </a:gdLst>
              <a:ahLst/>
              <a:cxnLst>
                <a:cxn ang="0">
                  <a:pos x="connsiteX0" y="connsiteY0"/>
                </a:cxn>
                <a:cxn ang="0">
                  <a:pos x="connsiteX1" y="connsiteY1"/>
                </a:cxn>
                <a:cxn ang="0">
                  <a:pos x="connsiteX2" y="connsiteY2"/>
                </a:cxn>
                <a:cxn ang="0">
                  <a:pos x="connsiteX3" y="connsiteY3"/>
                </a:cxn>
              </a:cxnLst>
              <a:rect l="l" t="t" r="r" b="b"/>
              <a:pathLst>
                <a:path w="643552" h="83423">
                  <a:moveTo>
                    <a:pt x="12692" y="12692"/>
                  </a:moveTo>
                  <a:lnTo>
                    <a:pt x="641109" y="12692"/>
                  </a:lnTo>
                  <a:lnTo>
                    <a:pt x="641109" y="71208"/>
                  </a:lnTo>
                  <a:lnTo>
                    <a:pt x="12692" y="71208"/>
                  </a:lnTo>
                  <a:close/>
                </a:path>
              </a:pathLst>
            </a:custGeom>
            <a:noFill/>
            <a:ln w="12700" cap="rnd">
              <a:solidFill>
                <a:schemeClr val="tx1"/>
              </a:solidFill>
              <a:prstDash val="solid"/>
              <a:round/>
            </a:ln>
          </p:spPr>
          <p:txBody>
            <a:bodyPr rtlCol="0" anchor="ctr"/>
            <a:lstStyle/>
            <a:p>
              <a:endParaRPr lang="en-US"/>
            </a:p>
          </p:txBody>
        </p:sp>
        <p:sp>
          <p:nvSpPr>
            <p:cNvPr id="108" name="Freeform: Shape 107">
              <a:extLst>
                <a:ext uri="{FF2B5EF4-FFF2-40B4-BE49-F238E27FC236}">
                  <a16:creationId xmlns:a16="http://schemas.microsoft.com/office/drawing/2014/main" id="{4CBC862B-9D2D-441B-9530-C3F5AFB25EA3}"/>
                </a:ext>
              </a:extLst>
            </p:cNvPr>
            <p:cNvSpPr/>
            <p:nvPr/>
          </p:nvSpPr>
          <p:spPr>
            <a:xfrm>
              <a:off x="5712133" y="3387738"/>
              <a:ext cx="643552" cy="83423"/>
            </a:xfrm>
            <a:custGeom>
              <a:avLst/>
              <a:gdLst>
                <a:gd name="connsiteX0" fmla="*/ 12692 w 643552"/>
                <a:gd name="connsiteY0" fmla="*/ 12692 h 83423"/>
                <a:gd name="connsiteX1" fmla="*/ 641109 w 643552"/>
                <a:gd name="connsiteY1" fmla="*/ 12692 h 83423"/>
                <a:gd name="connsiteX2" fmla="*/ 641109 w 643552"/>
                <a:gd name="connsiteY2" fmla="*/ 71327 h 83423"/>
                <a:gd name="connsiteX3" fmla="*/ 12692 w 643552"/>
                <a:gd name="connsiteY3" fmla="*/ 71327 h 83423"/>
              </a:gdLst>
              <a:ahLst/>
              <a:cxnLst>
                <a:cxn ang="0">
                  <a:pos x="connsiteX0" y="connsiteY0"/>
                </a:cxn>
                <a:cxn ang="0">
                  <a:pos x="connsiteX1" y="connsiteY1"/>
                </a:cxn>
                <a:cxn ang="0">
                  <a:pos x="connsiteX2" y="connsiteY2"/>
                </a:cxn>
                <a:cxn ang="0">
                  <a:pos x="connsiteX3" y="connsiteY3"/>
                </a:cxn>
              </a:cxnLst>
              <a:rect l="l" t="t" r="r" b="b"/>
              <a:pathLst>
                <a:path w="643552" h="83423">
                  <a:moveTo>
                    <a:pt x="12692" y="12692"/>
                  </a:moveTo>
                  <a:lnTo>
                    <a:pt x="641109" y="12692"/>
                  </a:lnTo>
                  <a:lnTo>
                    <a:pt x="641109" y="71327"/>
                  </a:lnTo>
                  <a:lnTo>
                    <a:pt x="12692" y="71327"/>
                  </a:lnTo>
                  <a:close/>
                </a:path>
              </a:pathLst>
            </a:custGeom>
            <a:noFill/>
            <a:ln w="12700" cap="rnd">
              <a:solidFill>
                <a:schemeClr val="tx1"/>
              </a:solidFill>
              <a:prstDash val="solid"/>
              <a:round/>
            </a:ln>
          </p:spPr>
          <p:txBody>
            <a:bodyPr rtlCol="0" anchor="ctr"/>
            <a:lstStyle/>
            <a:p>
              <a:endParaRPr lang="en-US"/>
            </a:p>
          </p:txBody>
        </p:sp>
        <p:sp>
          <p:nvSpPr>
            <p:cNvPr id="109" name="Freeform: Shape 108">
              <a:extLst>
                <a:ext uri="{FF2B5EF4-FFF2-40B4-BE49-F238E27FC236}">
                  <a16:creationId xmlns:a16="http://schemas.microsoft.com/office/drawing/2014/main" id="{4065A69D-F6FF-45B4-B22F-1AAE0B9D253E}"/>
                </a:ext>
              </a:extLst>
            </p:cNvPr>
            <p:cNvSpPr/>
            <p:nvPr/>
          </p:nvSpPr>
          <p:spPr>
            <a:xfrm>
              <a:off x="5735730" y="3306698"/>
              <a:ext cx="250270" cy="95341"/>
            </a:xfrm>
            <a:custGeom>
              <a:avLst/>
              <a:gdLst>
                <a:gd name="connsiteX0" fmla="*/ 12692 w 250270"/>
                <a:gd name="connsiteY0" fmla="*/ 91706 h 95341"/>
                <a:gd name="connsiteX1" fmla="*/ 35932 w 250270"/>
                <a:gd name="connsiteY1" fmla="*/ 47730 h 95341"/>
                <a:gd name="connsiteX2" fmla="*/ 83960 w 250270"/>
                <a:gd name="connsiteY2" fmla="*/ 42486 h 95341"/>
                <a:gd name="connsiteX3" fmla="*/ 89799 w 250270"/>
                <a:gd name="connsiteY3" fmla="*/ 16506 h 95341"/>
                <a:gd name="connsiteX4" fmla="*/ 149626 w 250270"/>
                <a:gd name="connsiteY4" fmla="*/ 12692 h 95341"/>
                <a:gd name="connsiteX5" fmla="*/ 182161 w 250270"/>
                <a:gd name="connsiteY5" fmla="*/ 52259 h 95341"/>
                <a:gd name="connsiteX6" fmla="*/ 221012 w 250270"/>
                <a:gd name="connsiteY6" fmla="*/ 47015 h 95341"/>
                <a:gd name="connsiteX7" fmla="*/ 240081 w 250270"/>
                <a:gd name="connsiteY7" fmla="*/ 91706 h 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70" h="95341">
                  <a:moveTo>
                    <a:pt x="12692" y="91706"/>
                  </a:moveTo>
                  <a:lnTo>
                    <a:pt x="35932" y="47730"/>
                  </a:lnTo>
                  <a:lnTo>
                    <a:pt x="83960" y="42486"/>
                  </a:lnTo>
                  <a:lnTo>
                    <a:pt x="89799" y="16506"/>
                  </a:lnTo>
                  <a:lnTo>
                    <a:pt x="149626" y="12692"/>
                  </a:lnTo>
                  <a:lnTo>
                    <a:pt x="182161" y="52259"/>
                  </a:lnTo>
                  <a:lnTo>
                    <a:pt x="221012" y="47015"/>
                  </a:lnTo>
                  <a:lnTo>
                    <a:pt x="240081" y="91706"/>
                  </a:lnTo>
                </a:path>
              </a:pathLst>
            </a:custGeom>
            <a:noFill/>
            <a:ln w="12700" cap="rnd">
              <a:solidFill>
                <a:schemeClr val="tx1"/>
              </a:solidFill>
              <a:prstDash val="solid"/>
              <a:round/>
            </a:ln>
          </p:spPr>
          <p:txBody>
            <a:bodyPr rtlCol="0" anchor="ctr"/>
            <a:lstStyle/>
            <a:p>
              <a:endParaRPr lang="en-US"/>
            </a:p>
          </p:txBody>
        </p:sp>
        <p:sp>
          <p:nvSpPr>
            <p:cNvPr id="110" name="Freeform: Shape 109">
              <a:extLst>
                <a:ext uri="{FF2B5EF4-FFF2-40B4-BE49-F238E27FC236}">
                  <a16:creationId xmlns:a16="http://schemas.microsoft.com/office/drawing/2014/main" id="{418B4997-9008-418E-B46C-1C41BDBE731D}"/>
                </a:ext>
              </a:extLst>
            </p:cNvPr>
            <p:cNvSpPr/>
            <p:nvPr/>
          </p:nvSpPr>
          <p:spPr>
            <a:xfrm>
              <a:off x="5893757" y="3262603"/>
              <a:ext cx="274106" cy="143012"/>
            </a:xfrm>
            <a:custGeom>
              <a:avLst/>
              <a:gdLst>
                <a:gd name="connsiteX0" fmla="*/ 12692 w 274105"/>
                <a:gd name="connsiteY0" fmla="*/ 70493 h 143011"/>
                <a:gd name="connsiteX1" fmla="*/ 34025 w 274105"/>
                <a:gd name="connsiteY1" fmla="*/ 39269 h 143011"/>
                <a:gd name="connsiteX2" fmla="*/ 74426 w 274105"/>
                <a:gd name="connsiteY2" fmla="*/ 12692 h 143011"/>
                <a:gd name="connsiteX3" fmla="*/ 146051 w 274105"/>
                <a:gd name="connsiteY3" fmla="*/ 56787 h 143011"/>
                <a:gd name="connsiteX4" fmla="*/ 190980 w 274105"/>
                <a:gd name="connsiteY4" fmla="*/ 25563 h 143011"/>
                <a:gd name="connsiteX5" fmla="*/ 218391 w 274105"/>
                <a:gd name="connsiteY5" fmla="*/ 82768 h 143011"/>
                <a:gd name="connsiteX6" fmla="*/ 266419 w 274105"/>
                <a:gd name="connsiteY6" fmla="*/ 137827 h 14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05" h="143011">
                  <a:moveTo>
                    <a:pt x="12692" y="70493"/>
                  </a:moveTo>
                  <a:lnTo>
                    <a:pt x="34025" y="39269"/>
                  </a:lnTo>
                  <a:lnTo>
                    <a:pt x="74426" y="12692"/>
                  </a:lnTo>
                  <a:lnTo>
                    <a:pt x="146051" y="56787"/>
                  </a:lnTo>
                  <a:lnTo>
                    <a:pt x="190980" y="25563"/>
                  </a:lnTo>
                  <a:lnTo>
                    <a:pt x="218391" y="82768"/>
                  </a:lnTo>
                  <a:lnTo>
                    <a:pt x="266419" y="137827"/>
                  </a:lnTo>
                </a:path>
              </a:pathLst>
            </a:custGeom>
            <a:noFill/>
            <a:ln w="12700" cap="rnd">
              <a:solidFill>
                <a:schemeClr val="tx1"/>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8A211D32-377A-4B18-9488-2DF6DB373AD5}"/>
                </a:ext>
              </a:extLst>
            </p:cNvPr>
            <p:cNvSpPr/>
            <p:nvPr/>
          </p:nvSpPr>
          <p:spPr>
            <a:xfrm>
              <a:off x="6118762" y="3325766"/>
              <a:ext cx="166847" cy="83423"/>
            </a:xfrm>
            <a:custGeom>
              <a:avLst/>
              <a:gdLst>
                <a:gd name="connsiteX0" fmla="*/ 12692 w 166846"/>
                <a:gd name="connsiteY0" fmla="*/ 35574 h 83423"/>
                <a:gd name="connsiteX1" fmla="*/ 59767 w 166846"/>
                <a:gd name="connsiteY1" fmla="*/ 12692 h 83423"/>
                <a:gd name="connsiteX2" fmla="*/ 149030 w 166846"/>
                <a:gd name="connsiteY2" fmla="*/ 35574 h 83423"/>
                <a:gd name="connsiteX3" fmla="*/ 157849 w 166846"/>
                <a:gd name="connsiteY3" fmla="*/ 74068 h 83423"/>
              </a:gdLst>
              <a:ahLst/>
              <a:cxnLst>
                <a:cxn ang="0">
                  <a:pos x="connsiteX0" y="connsiteY0"/>
                </a:cxn>
                <a:cxn ang="0">
                  <a:pos x="connsiteX1" y="connsiteY1"/>
                </a:cxn>
                <a:cxn ang="0">
                  <a:pos x="connsiteX2" y="connsiteY2"/>
                </a:cxn>
                <a:cxn ang="0">
                  <a:pos x="connsiteX3" y="connsiteY3"/>
                </a:cxn>
              </a:cxnLst>
              <a:rect l="l" t="t" r="r" b="b"/>
              <a:pathLst>
                <a:path w="166846" h="83423">
                  <a:moveTo>
                    <a:pt x="12692" y="35574"/>
                  </a:moveTo>
                  <a:lnTo>
                    <a:pt x="59767" y="12692"/>
                  </a:lnTo>
                  <a:lnTo>
                    <a:pt x="149030" y="35574"/>
                  </a:lnTo>
                  <a:lnTo>
                    <a:pt x="157849" y="74068"/>
                  </a:lnTo>
                </a:path>
              </a:pathLst>
            </a:custGeom>
            <a:noFill/>
            <a:ln w="12700" cap="rnd">
              <a:solidFill>
                <a:schemeClr val="tx1"/>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A13D270F-E35C-475B-B6BF-D1FF43D1F3A0}"/>
                </a:ext>
              </a:extLst>
            </p:cNvPr>
            <p:cNvSpPr/>
            <p:nvPr/>
          </p:nvSpPr>
          <p:spPr>
            <a:xfrm>
              <a:off x="6091233" y="3268442"/>
              <a:ext cx="143012" cy="83423"/>
            </a:xfrm>
            <a:custGeom>
              <a:avLst/>
              <a:gdLst>
                <a:gd name="connsiteX0" fmla="*/ 12692 w 143011"/>
                <a:gd name="connsiteY0" fmla="*/ 54166 h 83423"/>
                <a:gd name="connsiteX1" fmla="*/ 53093 w 143011"/>
                <a:gd name="connsiteY1" fmla="*/ 18532 h 83423"/>
                <a:gd name="connsiteX2" fmla="*/ 105531 w 143011"/>
                <a:gd name="connsiteY2" fmla="*/ 12692 h 83423"/>
                <a:gd name="connsiteX3" fmla="*/ 131154 w 143011"/>
                <a:gd name="connsiteY3" fmla="*/ 79431 h 83423"/>
              </a:gdLst>
              <a:ahLst/>
              <a:cxnLst>
                <a:cxn ang="0">
                  <a:pos x="connsiteX0" y="connsiteY0"/>
                </a:cxn>
                <a:cxn ang="0">
                  <a:pos x="connsiteX1" y="connsiteY1"/>
                </a:cxn>
                <a:cxn ang="0">
                  <a:pos x="connsiteX2" y="connsiteY2"/>
                </a:cxn>
                <a:cxn ang="0">
                  <a:pos x="connsiteX3" y="connsiteY3"/>
                </a:cxn>
              </a:cxnLst>
              <a:rect l="l" t="t" r="r" b="b"/>
              <a:pathLst>
                <a:path w="143011" h="83423">
                  <a:moveTo>
                    <a:pt x="12692" y="54166"/>
                  </a:moveTo>
                  <a:lnTo>
                    <a:pt x="53093" y="18532"/>
                  </a:lnTo>
                  <a:lnTo>
                    <a:pt x="105531" y="12692"/>
                  </a:lnTo>
                  <a:lnTo>
                    <a:pt x="131154" y="79431"/>
                  </a:lnTo>
                </a:path>
              </a:pathLst>
            </a:custGeom>
            <a:noFill/>
            <a:ln w="12700" cap="rnd">
              <a:solidFill>
                <a:schemeClr val="tx1"/>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C2CDB49A-64EA-4A24-A4AA-EE4B96DF7740}"/>
                </a:ext>
              </a:extLst>
            </p:cNvPr>
            <p:cNvSpPr/>
            <p:nvPr/>
          </p:nvSpPr>
          <p:spPr>
            <a:xfrm>
              <a:off x="6206595" y="3283578"/>
              <a:ext cx="131094" cy="119176"/>
            </a:xfrm>
            <a:custGeom>
              <a:avLst/>
              <a:gdLst>
                <a:gd name="connsiteX0" fmla="*/ 12692 w 131093"/>
                <a:gd name="connsiteY0" fmla="*/ 25921 h 119176"/>
                <a:gd name="connsiteX1" fmla="*/ 80623 w 131093"/>
                <a:gd name="connsiteY1" fmla="*/ 12692 h 119176"/>
                <a:gd name="connsiteX2" fmla="*/ 122930 w 131093"/>
                <a:gd name="connsiteY2" fmla="*/ 54881 h 119176"/>
                <a:gd name="connsiteX3" fmla="*/ 111489 w 131093"/>
                <a:gd name="connsiteY3" fmla="*/ 111251 h 119176"/>
              </a:gdLst>
              <a:ahLst/>
              <a:cxnLst>
                <a:cxn ang="0">
                  <a:pos x="connsiteX0" y="connsiteY0"/>
                </a:cxn>
                <a:cxn ang="0">
                  <a:pos x="connsiteX1" y="connsiteY1"/>
                </a:cxn>
                <a:cxn ang="0">
                  <a:pos x="connsiteX2" y="connsiteY2"/>
                </a:cxn>
                <a:cxn ang="0">
                  <a:pos x="connsiteX3" y="connsiteY3"/>
                </a:cxn>
              </a:cxnLst>
              <a:rect l="l" t="t" r="r" b="b"/>
              <a:pathLst>
                <a:path w="131093" h="119176">
                  <a:moveTo>
                    <a:pt x="12692" y="25921"/>
                  </a:moveTo>
                  <a:lnTo>
                    <a:pt x="80623" y="12692"/>
                  </a:lnTo>
                  <a:lnTo>
                    <a:pt x="122930" y="54881"/>
                  </a:lnTo>
                  <a:lnTo>
                    <a:pt x="111489" y="111251"/>
                  </a:lnTo>
                </a:path>
              </a:pathLst>
            </a:custGeom>
            <a:noFill/>
            <a:ln w="12700" cap="rnd">
              <a:solidFill>
                <a:schemeClr val="tx1"/>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B10EECEF-0F61-4860-A345-9ED7C6A182B3}"/>
                </a:ext>
              </a:extLst>
            </p:cNvPr>
            <p:cNvSpPr/>
            <p:nvPr/>
          </p:nvSpPr>
          <p:spPr>
            <a:xfrm>
              <a:off x="6017582" y="3301811"/>
              <a:ext cx="23835" cy="59588"/>
            </a:xfrm>
            <a:custGeom>
              <a:avLst/>
              <a:gdLst>
                <a:gd name="connsiteX0" fmla="*/ 20439 w 23835"/>
                <a:gd name="connsiteY0" fmla="*/ 12692 h 59588"/>
                <a:gd name="connsiteX1" fmla="*/ 12692 w 23835"/>
                <a:gd name="connsiteY1" fmla="*/ 55596 h 59588"/>
              </a:gdLst>
              <a:ahLst/>
              <a:cxnLst>
                <a:cxn ang="0">
                  <a:pos x="connsiteX0" y="connsiteY0"/>
                </a:cxn>
                <a:cxn ang="0">
                  <a:pos x="connsiteX1" y="connsiteY1"/>
                </a:cxn>
              </a:cxnLst>
              <a:rect l="l" t="t" r="r" b="b"/>
              <a:pathLst>
                <a:path w="23835" h="59588">
                  <a:moveTo>
                    <a:pt x="20439" y="12692"/>
                  </a:moveTo>
                  <a:lnTo>
                    <a:pt x="12692" y="55596"/>
                  </a:lnTo>
                </a:path>
              </a:pathLst>
            </a:custGeom>
            <a:ln w="12700" cap="rnd">
              <a:solidFill>
                <a:schemeClr val="tx1"/>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954B1342-DE49-4848-B6A1-CE62D7077E2C}"/>
                </a:ext>
              </a:extLst>
            </p:cNvPr>
            <p:cNvSpPr/>
            <p:nvPr/>
          </p:nvSpPr>
          <p:spPr>
            <a:xfrm>
              <a:off x="6340549" y="3416936"/>
              <a:ext cx="59588" cy="23835"/>
            </a:xfrm>
            <a:custGeom>
              <a:avLst/>
              <a:gdLst>
                <a:gd name="connsiteX0" fmla="*/ 12692 w 59588"/>
                <a:gd name="connsiteY0" fmla="*/ 12692 h 23835"/>
                <a:gd name="connsiteX1" fmla="*/ 49160 w 59588"/>
                <a:gd name="connsiteY1" fmla="*/ 12692 h 23835"/>
              </a:gdLst>
              <a:ahLst/>
              <a:cxnLst>
                <a:cxn ang="0">
                  <a:pos x="connsiteX0" y="connsiteY0"/>
                </a:cxn>
                <a:cxn ang="0">
                  <a:pos x="connsiteX1" y="connsiteY1"/>
                </a:cxn>
              </a:cxnLst>
              <a:rect l="l" t="t" r="r" b="b"/>
              <a:pathLst>
                <a:path w="59588" h="23835">
                  <a:moveTo>
                    <a:pt x="12692" y="12692"/>
                  </a:moveTo>
                  <a:lnTo>
                    <a:pt x="49160" y="12692"/>
                  </a:lnTo>
                </a:path>
              </a:pathLst>
            </a:custGeom>
            <a:ln w="12700" cap="rnd">
              <a:solidFill>
                <a:schemeClr val="tx1"/>
              </a:solidFill>
              <a:prstDash val="solid"/>
              <a:round/>
            </a:ln>
          </p:spPr>
          <p:txBody>
            <a:bodyPr rtlCol="0" anchor="ctr"/>
            <a:lstStyle/>
            <a:p>
              <a:endParaRPr lang="en-US"/>
            </a:p>
          </p:txBody>
        </p:sp>
        <p:sp>
          <p:nvSpPr>
            <p:cNvPr id="116" name="Freeform: Shape 115">
              <a:extLst>
                <a:ext uri="{FF2B5EF4-FFF2-40B4-BE49-F238E27FC236}">
                  <a16:creationId xmlns:a16="http://schemas.microsoft.com/office/drawing/2014/main" id="{22C728B5-44DF-4CB9-8929-203DF9D83AA3}"/>
                </a:ext>
              </a:extLst>
            </p:cNvPr>
            <p:cNvSpPr/>
            <p:nvPr/>
          </p:nvSpPr>
          <p:spPr>
            <a:xfrm>
              <a:off x="6153681" y="3750510"/>
              <a:ext cx="59588" cy="59588"/>
            </a:xfrm>
            <a:custGeom>
              <a:avLst/>
              <a:gdLst>
                <a:gd name="connsiteX0" fmla="*/ 56311 w 59588"/>
                <a:gd name="connsiteY0" fmla="*/ 34502 h 59588"/>
                <a:gd name="connsiteX1" fmla="*/ 34502 w 59588"/>
                <a:gd name="connsiteY1" fmla="*/ 56311 h 59588"/>
                <a:gd name="connsiteX2" fmla="*/ 12692 w 59588"/>
                <a:gd name="connsiteY2" fmla="*/ 34502 h 59588"/>
                <a:gd name="connsiteX3" fmla="*/ 34502 w 59588"/>
                <a:gd name="connsiteY3" fmla="*/ 12692 h 59588"/>
                <a:gd name="connsiteX4" fmla="*/ 56311 w 59588"/>
                <a:gd name="connsiteY4" fmla="*/ 34502 h 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 h="59588">
                  <a:moveTo>
                    <a:pt x="56311" y="34502"/>
                  </a:moveTo>
                  <a:cubicBezTo>
                    <a:pt x="56311" y="46538"/>
                    <a:pt x="46538" y="56311"/>
                    <a:pt x="34502" y="56311"/>
                  </a:cubicBezTo>
                  <a:cubicBezTo>
                    <a:pt x="22465" y="56311"/>
                    <a:pt x="12692" y="46538"/>
                    <a:pt x="12692" y="34502"/>
                  </a:cubicBezTo>
                  <a:cubicBezTo>
                    <a:pt x="12692" y="22465"/>
                    <a:pt x="22465" y="12692"/>
                    <a:pt x="34502" y="12692"/>
                  </a:cubicBezTo>
                  <a:cubicBezTo>
                    <a:pt x="46538" y="12692"/>
                    <a:pt x="56311" y="22465"/>
                    <a:pt x="56311" y="34502"/>
                  </a:cubicBezTo>
                  <a:close/>
                </a:path>
              </a:pathLst>
            </a:custGeom>
            <a:noFill/>
            <a:ln w="12700" cap="rnd">
              <a:solidFill>
                <a:schemeClr val="tx1"/>
              </a:solidFill>
              <a:prstDash val="solid"/>
              <a:round/>
            </a:ln>
          </p:spPr>
          <p:txBody>
            <a:bodyPr rtlCol="0" anchor="ctr"/>
            <a:lstStyle/>
            <a:p>
              <a:endParaRPr lang="en-US"/>
            </a:p>
          </p:txBody>
        </p:sp>
        <p:sp>
          <p:nvSpPr>
            <p:cNvPr id="117" name="Freeform: Shape 116">
              <a:extLst>
                <a:ext uri="{FF2B5EF4-FFF2-40B4-BE49-F238E27FC236}">
                  <a16:creationId xmlns:a16="http://schemas.microsoft.com/office/drawing/2014/main" id="{6730BC8E-7541-473B-B75C-84254E87C221}"/>
                </a:ext>
              </a:extLst>
            </p:cNvPr>
            <p:cNvSpPr/>
            <p:nvPr/>
          </p:nvSpPr>
          <p:spPr>
            <a:xfrm>
              <a:off x="5855383" y="3750510"/>
              <a:ext cx="59588" cy="59588"/>
            </a:xfrm>
            <a:custGeom>
              <a:avLst/>
              <a:gdLst>
                <a:gd name="connsiteX0" fmla="*/ 56311 w 59588"/>
                <a:gd name="connsiteY0" fmla="*/ 34502 h 59588"/>
                <a:gd name="connsiteX1" fmla="*/ 34502 w 59588"/>
                <a:gd name="connsiteY1" fmla="*/ 56311 h 59588"/>
                <a:gd name="connsiteX2" fmla="*/ 12692 w 59588"/>
                <a:gd name="connsiteY2" fmla="*/ 34502 h 59588"/>
                <a:gd name="connsiteX3" fmla="*/ 34502 w 59588"/>
                <a:gd name="connsiteY3" fmla="*/ 12692 h 59588"/>
                <a:gd name="connsiteX4" fmla="*/ 56311 w 59588"/>
                <a:gd name="connsiteY4" fmla="*/ 34502 h 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 h="59588">
                  <a:moveTo>
                    <a:pt x="56311" y="34502"/>
                  </a:moveTo>
                  <a:cubicBezTo>
                    <a:pt x="56311" y="46538"/>
                    <a:pt x="46538" y="56311"/>
                    <a:pt x="34502" y="56311"/>
                  </a:cubicBezTo>
                  <a:cubicBezTo>
                    <a:pt x="22465" y="56311"/>
                    <a:pt x="12692" y="46538"/>
                    <a:pt x="12692" y="34502"/>
                  </a:cubicBezTo>
                  <a:cubicBezTo>
                    <a:pt x="12692" y="22465"/>
                    <a:pt x="22465" y="12692"/>
                    <a:pt x="34502" y="12692"/>
                  </a:cubicBezTo>
                  <a:cubicBezTo>
                    <a:pt x="46538" y="12692"/>
                    <a:pt x="56311" y="22465"/>
                    <a:pt x="56311" y="34502"/>
                  </a:cubicBezTo>
                  <a:close/>
                </a:path>
              </a:pathLst>
            </a:custGeom>
            <a:noFill/>
            <a:ln w="12700" cap="rnd">
              <a:solidFill>
                <a:schemeClr val="tx1"/>
              </a:solidFill>
              <a:prstDash val="solid"/>
              <a:round/>
            </a:ln>
          </p:spPr>
          <p:txBody>
            <a:bodyPr rtlCol="0" anchor="ctr"/>
            <a:lstStyle/>
            <a:p>
              <a:endParaRPr lang="en-US"/>
            </a:p>
          </p:txBody>
        </p:sp>
      </p:grpSp>
      <p:sp>
        <p:nvSpPr>
          <p:cNvPr id="118" name="Прямоугольник: скругленные углы 89">
            <a:extLst>
              <a:ext uri="{FF2B5EF4-FFF2-40B4-BE49-F238E27FC236}">
                <a16:creationId xmlns:a16="http://schemas.microsoft.com/office/drawing/2014/main" id="{D845AD46-D8E3-4DD6-A483-3E5AAF661884}"/>
              </a:ext>
            </a:extLst>
          </p:cNvPr>
          <p:cNvSpPr/>
          <p:nvPr/>
        </p:nvSpPr>
        <p:spPr>
          <a:xfrm>
            <a:off x="9560560" y="4273702"/>
            <a:ext cx="1321795" cy="28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Arial" panose="020B0604020202020204" pitchFamily="34" charset="0"/>
                <a:cs typeface="Arial" panose="020B0604020202020204" pitchFamily="34" charset="0"/>
              </a:rPr>
              <a:t>3,500</a:t>
            </a:r>
            <a:r>
              <a:rPr lang="ru-RU"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kWh</a:t>
            </a:r>
            <a:endParaRPr lang="ru-RU" sz="1600"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D0382B3-0704-4462-B706-F82A3BFCE19A}"/>
              </a:ext>
            </a:extLst>
          </p:cNvPr>
          <p:cNvPicPr>
            <a:picLocks noChangeAspect="1"/>
          </p:cNvPicPr>
          <p:nvPr/>
        </p:nvPicPr>
        <p:blipFill>
          <a:blip r:embed="rId2"/>
          <a:stretch>
            <a:fillRect/>
          </a:stretch>
        </p:blipFill>
        <p:spPr>
          <a:xfrm>
            <a:off x="501490" y="1922979"/>
            <a:ext cx="5511262" cy="4487045"/>
          </a:xfrm>
          <a:prstGeom prst="rect">
            <a:avLst/>
          </a:prstGeom>
        </p:spPr>
      </p:pic>
    </p:spTree>
    <p:extLst>
      <p:ext uri="{BB962C8B-B14F-4D97-AF65-F5344CB8AC3E}">
        <p14:creationId xmlns:p14="http://schemas.microsoft.com/office/powerpoint/2010/main" val="143471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C0691945-97A2-4048-8D89-1BCC6C8D670A}"/>
              </a:ext>
            </a:extLst>
          </p:cNvPr>
          <p:cNvSpPr/>
          <p:nvPr/>
        </p:nvSpPr>
        <p:spPr>
          <a:xfrm>
            <a:off x="550863" y="1623517"/>
            <a:ext cx="11093191" cy="4937539"/>
          </a:xfrm>
          <a:prstGeom prst="roundRect">
            <a:avLst>
              <a:gd name="adj" fmla="val 2600"/>
            </a:avLst>
          </a:prstGeom>
          <a:solidFill>
            <a:schemeClr val="bg1"/>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D93F78-95EA-47B4-8081-6477C6C2497C}"/>
              </a:ext>
            </a:extLst>
          </p:cNvPr>
          <p:cNvSpPr txBox="1">
            <a:spLocks/>
          </p:cNvSpPr>
          <p:nvPr/>
        </p:nvSpPr>
        <p:spPr>
          <a:xfrm>
            <a:off x="441961" y="6897"/>
            <a:ext cx="9109812"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Practical use for early-stage energy and economic planning</a:t>
            </a:r>
            <a:endParaRPr lang="en-GB" sz="2400" b="1" i="0"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36299D9-2C8C-4E9D-A15F-D25FB137FD6D}"/>
              </a:ext>
            </a:extLst>
          </p:cNvPr>
          <p:cNvSpPr txBox="1"/>
          <p:nvPr/>
        </p:nvSpPr>
        <p:spPr>
          <a:xfrm>
            <a:off x="550863" y="6370864"/>
            <a:ext cx="2265490"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Kept analysis.</a:t>
            </a:r>
          </a:p>
        </p:txBody>
      </p:sp>
      <p:sp>
        <p:nvSpPr>
          <p:cNvPr id="60" name="Rectangle: Rounded Corners 59">
            <a:extLst>
              <a:ext uri="{FF2B5EF4-FFF2-40B4-BE49-F238E27FC236}">
                <a16:creationId xmlns:a16="http://schemas.microsoft.com/office/drawing/2014/main" id="{B987DF9F-F3AD-4A92-A42C-1D1F0D8D282B}"/>
              </a:ext>
            </a:extLst>
          </p:cNvPr>
          <p:cNvSpPr/>
          <p:nvPr/>
        </p:nvSpPr>
        <p:spPr>
          <a:xfrm>
            <a:off x="9083863" y="2618660"/>
            <a:ext cx="2090450" cy="2769024"/>
          </a:xfrm>
          <a:prstGeom prst="roundRect">
            <a:avLst>
              <a:gd name="adj" fmla="val 4827"/>
            </a:avLst>
          </a:prstGeom>
          <a:noFill/>
          <a:ln w="6350">
            <a:no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C00000"/>
                </a:solidFill>
                <a:latin typeface="Arial" panose="020B0604020202020204" pitchFamily="34" charset="0"/>
                <a:cs typeface="Arial" panose="020B0604020202020204" pitchFamily="34" charset="0"/>
              </a:rPr>
              <a:t>1</a:t>
            </a:r>
            <a:r>
              <a:rPr lang="en-US" sz="1600" dirty="0">
                <a:solidFill>
                  <a:schemeClr val="tx1"/>
                </a:solidFill>
                <a:latin typeface="Arial" panose="020B0604020202020204" pitchFamily="34" charset="0"/>
                <a:cs typeface="Arial" panose="020B0604020202020204" pitchFamily="34" charset="0"/>
              </a:rPr>
              <a:t> – Gas (CCGT) </a:t>
            </a:r>
          </a:p>
          <a:p>
            <a:r>
              <a:rPr lang="en-US" sz="1600" b="1" dirty="0">
                <a:solidFill>
                  <a:srgbClr val="C00000"/>
                </a:solidFill>
                <a:latin typeface="Arial" panose="020B0604020202020204" pitchFamily="34" charset="0"/>
                <a:cs typeface="Arial" panose="020B0604020202020204" pitchFamily="34" charset="0"/>
              </a:rPr>
              <a:t>3</a:t>
            </a:r>
            <a:r>
              <a:rPr lang="en-US" sz="1600" dirty="0">
                <a:solidFill>
                  <a:schemeClr val="tx1"/>
                </a:solidFill>
                <a:latin typeface="Arial" panose="020B0604020202020204" pitchFamily="34" charset="0"/>
                <a:cs typeface="Arial" panose="020B0604020202020204" pitchFamily="34" charset="0"/>
              </a:rPr>
              <a:t> – Hydro (Dam)</a:t>
            </a:r>
          </a:p>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rgbClr val="FFC000"/>
                </a:solidFill>
                <a:latin typeface="Arial" panose="020B0604020202020204" pitchFamily="34" charset="0"/>
                <a:cs typeface="Arial" panose="020B0604020202020204" pitchFamily="34" charset="0"/>
              </a:rPr>
              <a:t>2</a:t>
            </a:r>
            <a:r>
              <a:rPr lang="en-US" sz="1600" dirty="0">
                <a:solidFill>
                  <a:schemeClr val="tx1"/>
                </a:solidFill>
                <a:latin typeface="Arial" panose="020B0604020202020204" pitchFamily="34" charset="0"/>
                <a:cs typeface="Arial" panose="020B0604020202020204" pitchFamily="34" charset="0"/>
              </a:rPr>
              <a:t> – Solar</a:t>
            </a:r>
          </a:p>
          <a:p>
            <a:endParaRPr lang="en-US" sz="1400" dirty="0">
              <a:solidFill>
                <a:schemeClr val="tx1"/>
              </a:solidFill>
              <a:latin typeface="Arial" panose="020B0604020202020204" pitchFamily="34" charset="0"/>
              <a:cs typeface="Arial" panose="020B0604020202020204" pitchFamily="34" charset="0"/>
            </a:endParaRPr>
          </a:p>
        </p:txBody>
      </p:sp>
      <p:sp>
        <p:nvSpPr>
          <p:cNvPr id="68" name="Rectangle: Rounded Corners 67">
            <a:extLst>
              <a:ext uri="{FF2B5EF4-FFF2-40B4-BE49-F238E27FC236}">
                <a16:creationId xmlns:a16="http://schemas.microsoft.com/office/drawing/2014/main" id="{BBB7ADF5-799D-41BE-8B3F-9B24DABC728F}"/>
              </a:ext>
            </a:extLst>
          </p:cNvPr>
          <p:cNvSpPr/>
          <p:nvPr/>
        </p:nvSpPr>
        <p:spPr>
          <a:xfrm>
            <a:off x="550862" y="1394855"/>
            <a:ext cx="11090275"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Classification of technology applicability options depending on the LCOE and </a:t>
            </a:r>
            <a:r>
              <a:rPr lang="en-US" sz="1600" b="1" dirty="0" err="1">
                <a:solidFill>
                  <a:schemeClr val="bg1"/>
                </a:solidFill>
                <a:latin typeface="Arial" panose="020B0604020202020204" pitchFamily="34" charset="0"/>
                <a:cs typeface="Arial" panose="020B0604020202020204" pitchFamily="34" charset="0"/>
              </a:rPr>
              <a:t>RealLCOE</a:t>
            </a:r>
            <a:r>
              <a:rPr lang="en-US" sz="1600" b="1" dirty="0">
                <a:solidFill>
                  <a:schemeClr val="bg1"/>
                </a:solidFill>
                <a:latin typeface="Arial" panose="020B0604020202020204" pitchFamily="34" charset="0"/>
                <a:cs typeface="Arial" panose="020B0604020202020204" pitchFamily="34" charset="0"/>
              </a:rPr>
              <a:t> estimates</a:t>
            </a:r>
          </a:p>
        </p:txBody>
      </p:sp>
      <p:sp>
        <p:nvSpPr>
          <p:cNvPr id="81" name="Rectangle: Rounded Corners 80">
            <a:extLst>
              <a:ext uri="{FF2B5EF4-FFF2-40B4-BE49-F238E27FC236}">
                <a16:creationId xmlns:a16="http://schemas.microsoft.com/office/drawing/2014/main" id="{A79E1443-8458-40C8-A743-B3FA7150DAFA}"/>
              </a:ext>
            </a:extLst>
          </p:cNvPr>
          <p:cNvSpPr/>
          <p:nvPr/>
        </p:nvSpPr>
        <p:spPr>
          <a:xfrm>
            <a:off x="783726" y="2742948"/>
            <a:ext cx="2090450" cy="2769024"/>
          </a:xfrm>
          <a:prstGeom prst="roundRect">
            <a:avLst>
              <a:gd name="adj" fmla="val 4827"/>
            </a:avLst>
          </a:prstGeom>
          <a:noFill/>
          <a:ln w="6350">
            <a:no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B0F0"/>
                </a:solidFill>
                <a:latin typeface="Arial" panose="020B0604020202020204" pitchFamily="34" charset="0"/>
                <a:cs typeface="Arial" panose="020B0604020202020204" pitchFamily="34" charset="0"/>
              </a:rPr>
              <a:t>4</a:t>
            </a:r>
            <a:r>
              <a:rPr lang="en-US" sz="1600" dirty="0">
                <a:solidFill>
                  <a:schemeClr val="tx1"/>
                </a:solidFill>
                <a:latin typeface="Arial" panose="020B0604020202020204" pitchFamily="34" charset="0"/>
                <a:cs typeface="Arial" panose="020B0604020202020204" pitchFamily="34" charset="0"/>
              </a:rPr>
              <a:t> – Nuclear (SMR) </a:t>
            </a:r>
          </a:p>
          <a:p>
            <a:r>
              <a:rPr lang="en-US" sz="1600" b="1" dirty="0">
                <a:solidFill>
                  <a:srgbClr val="00B0F0"/>
                </a:solidFill>
                <a:latin typeface="Arial" panose="020B0604020202020204" pitchFamily="34" charset="0"/>
                <a:cs typeface="Arial" panose="020B0604020202020204" pitchFamily="34" charset="0"/>
              </a:rPr>
              <a:t>6</a:t>
            </a:r>
            <a:r>
              <a:rPr lang="en-US" sz="1600" dirty="0">
                <a:solidFill>
                  <a:schemeClr val="tx1"/>
                </a:solidFill>
                <a:latin typeface="Arial" panose="020B0604020202020204" pitchFamily="34" charset="0"/>
                <a:cs typeface="Arial" panose="020B0604020202020204" pitchFamily="34" charset="0"/>
              </a:rPr>
              <a:t> – Nuclear (Large)</a:t>
            </a:r>
          </a:p>
          <a:p>
            <a:r>
              <a:rPr lang="en-US" sz="1600" b="1" dirty="0">
                <a:solidFill>
                  <a:srgbClr val="00B0F0"/>
                </a:solidFill>
                <a:latin typeface="Arial" panose="020B0604020202020204" pitchFamily="34" charset="0"/>
                <a:cs typeface="Arial" panose="020B0604020202020204" pitchFamily="34" charset="0"/>
              </a:rPr>
              <a:t>7</a:t>
            </a:r>
            <a:r>
              <a:rPr lang="en-US" sz="1600" dirty="0">
                <a:solidFill>
                  <a:schemeClr val="tx1"/>
                </a:solidFill>
                <a:latin typeface="Arial" panose="020B0604020202020204" pitchFamily="34" charset="0"/>
                <a:cs typeface="Arial" panose="020B0604020202020204" pitchFamily="34" charset="0"/>
              </a:rPr>
              <a:t> – Coal</a:t>
            </a:r>
          </a:p>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rgbClr val="10E2AB"/>
                </a:solidFill>
                <a:latin typeface="Arial" panose="020B0604020202020204" pitchFamily="34" charset="0"/>
                <a:cs typeface="Arial" panose="020B0604020202020204" pitchFamily="34" charset="0"/>
              </a:rPr>
              <a:t>5</a:t>
            </a:r>
            <a:r>
              <a:rPr lang="en-US" sz="1600" dirty="0">
                <a:solidFill>
                  <a:schemeClr val="tx1"/>
                </a:solidFill>
                <a:latin typeface="Arial" panose="020B0604020202020204" pitchFamily="34" charset="0"/>
                <a:cs typeface="Arial" panose="020B0604020202020204" pitchFamily="34" charset="0"/>
              </a:rPr>
              <a:t> – Wind </a:t>
            </a:r>
          </a:p>
          <a:p>
            <a:r>
              <a:rPr lang="en-US" sz="1600" b="1" dirty="0">
                <a:solidFill>
                  <a:srgbClr val="10E2AB"/>
                </a:solidFill>
                <a:latin typeface="Arial" panose="020B0604020202020204" pitchFamily="34" charset="0"/>
                <a:cs typeface="Arial" panose="020B0604020202020204" pitchFamily="34" charset="0"/>
              </a:rPr>
              <a:t>8</a:t>
            </a:r>
            <a:r>
              <a:rPr lang="en-US" sz="1600" dirty="0">
                <a:solidFill>
                  <a:schemeClr val="tx1"/>
                </a:solidFill>
                <a:latin typeface="Arial" panose="020B0604020202020204" pitchFamily="34" charset="0"/>
                <a:cs typeface="Arial" panose="020B0604020202020204" pitchFamily="34" charset="0"/>
              </a:rPr>
              <a:t> – Coal (LTO)</a:t>
            </a:r>
          </a:p>
        </p:txBody>
      </p:sp>
      <p:grpSp>
        <p:nvGrpSpPr>
          <p:cNvPr id="2" name="Group 1">
            <a:extLst>
              <a:ext uri="{FF2B5EF4-FFF2-40B4-BE49-F238E27FC236}">
                <a16:creationId xmlns:a16="http://schemas.microsoft.com/office/drawing/2014/main" id="{0431C61C-E422-48D8-B1D0-6F0BA643B6A4}"/>
              </a:ext>
            </a:extLst>
          </p:cNvPr>
          <p:cNvGrpSpPr/>
          <p:nvPr/>
        </p:nvGrpSpPr>
        <p:grpSpPr>
          <a:xfrm>
            <a:off x="2114275" y="1977562"/>
            <a:ext cx="9526862" cy="4485348"/>
            <a:chOff x="2441617" y="2063076"/>
            <a:chExt cx="8803924" cy="4144981"/>
          </a:xfrm>
        </p:grpSpPr>
        <p:sp>
          <p:nvSpPr>
            <p:cNvPr id="33" name="TextBox 32">
              <a:extLst>
                <a:ext uri="{FF2B5EF4-FFF2-40B4-BE49-F238E27FC236}">
                  <a16:creationId xmlns:a16="http://schemas.microsoft.com/office/drawing/2014/main" id="{BE306569-A3DF-4482-9F89-A8350B271427}"/>
                </a:ext>
              </a:extLst>
            </p:cNvPr>
            <p:cNvSpPr txBox="1"/>
            <p:nvPr/>
          </p:nvSpPr>
          <p:spPr>
            <a:xfrm>
              <a:off x="2441617" y="2126588"/>
              <a:ext cx="1314608"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rPr>
                <a:t>LCOE</a:t>
              </a:r>
            </a:p>
          </p:txBody>
        </p:sp>
        <p:sp>
          <p:nvSpPr>
            <p:cNvPr id="34" name="TextBox 33">
              <a:extLst>
                <a:ext uri="{FF2B5EF4-FFF2-40B4-BE49-F238E27FC236}">
                  <a16:creationId xmlns:a16="http://schemas.microsoft.com/office/drawing/2014/main" id="{C2AD11DF-CFF5-4B67-A218-A4AA43171093}"/>
                </a:ext>
              </a:extLst>
            </p:cNvPr>
            <p:cNvSpPr txBox="1"/>
            <p:nvPr/>
          </p:nvSpPr>
          <p:spPr>
            <a:xfrm>
              <a:off x="2447976" y="5570259"/>
              <a:ext cx="1314608"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rPr>
                <a:t>Low</a:t>
              </a:r>
            </a:p>
          </p:txBody>
        </p:sp>
        <p:sp>
          <p:nvSpPr>
            <p:cNvPr id="35" name="TextBox 34">
              <a:extLst>
                <a:ext uri="{FF2B5EF4-FFF2-40B4-BE49-F238E27FC236}">
                  <a16:creationId xmlns:a16="http://schemas.microsoft.com/office/drawing/2014/main" id="{CE59EC39-8C94-4F2D-ADBF-CF57CD1296BD}"/>
                </a:ext>
              </a:extLst>
            </p:cNvPr>
            <p:cNvSpPr txBox="1"/>
            <p:nvPr/>
          </p:nvSpPr>
          <p:spPr>
            <a:xfrm>
              <a:off x="2447976" y="2407747"/>
              <a:ext cx="1314608"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rPr>
                <a:t>High</a:t>
              </a:r>
            </a:p>
          </p:txBody>
        </p:sp>
        <p:grpSp>
          <p:nvGrpSpPr>
            <p:cNvPr id="36" name="Group 35">
              <a:extLst>
                <a:ext uri="{FF2B5EF4-FFF2-40B4-BE49-F238E27FC236}">
                  <a16:creationId xmlns:a16="http://schemas.microsoft.com/office/drawing/2014/main" id="{57F8A389-D46F-4A25-A7B0-916F31803B84}"/>
                </a:ext>
              </a:extLst>
            </p:cNvPr>
            <p:cNvGrpSpPr/>
            <p:nvPr/>
          </p:nvGrpSpPr>
          <p:grpSpPr>
            <a:xfrm>
              <a:off x="3756225" y="2063076"/>
              <a:ext cx="7489316" cy="4144981"/>
              <a:chOff x="1623060" y="2398753"/>
              <a:chExt cx="4558882" cy="2523124"/>
            </a:xfrm>
          </p:grpSpPr>
          <p:sp>
            <p:nvSpPr>
              <p:cNvPr id="37" name="Rectangle 36">
                <a:extLst>
                  <a:ext uri="{FF2B5EF4-FFF2-40B4-BE49-F238E27FC236}">
                    <a16:creationId xmlns:a16="http://schemas.microsoft.com/office/drawing/2014/main" id="{BB692AB8-4C06-440E-B766-A02FB708FC6C}"/>
                  </a:ext>
                </a:extLst>
              </p:cNvPr>
              <p:cNvSpPr/>
              <p:nvPr/>
            </p:nvSpPr>
            <p:spPr>
              <a:xfrm>
                <a:off x="1626783" y="2684123"/>
                <a:ext cx="1374592" cy="947739"/>
              </a:xfrm>
              <a:prstGeom prst="rect">
                <a:avLst/>
              </a:prstGeom>
              <a:solidFill>
                <a:srgbClr val="7DD2FB">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347BA19B-C0BE-4999-99E1-D850A3BB53A4}"/>
                  </a:ext>
                </a:extLst>
              </p:cNvPr>
              <p:cNvSpPr/>
              <p:nvPr/>
            </p:nvSpPr>
            <p:spPr>
              <a:xfrm>
                <a:off x="3008442" y="3631881"/>
                <a:ext cx="1374592" cy="947739"/>
              </a:xfrm>
              <a:prstGeom prst="rect">
                <a:avLst/>
              </a:prstGeom>
              <a:solidFill>
                <a:srgbClr val="FFCB66">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6DE99666-4F15-4E40-BDB6-80B1C5CC2275}"/>
                  </a:ext>
                </a:extLst>
              </p:cNvPr>
              <p:cNvSpPr/>
              <p:nvPr/>
            </p:nvSpPr>
            <p:spPr>
              <a:xfrm>
                <a:off x="3008442" y="2684123"/>
                <a:ext cx="1374592" cy="947739"/>
              </a:xfrm>
              <a:prstGeom prst="rect">
                <a:avLst/>
              </a:prstGeom>
              <a:solidFill>
                <a:srgbClr val="FAB4B6">
                  <a:alpha val="54902"/>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3D037A26-4268-40C3-854F-38C615ADDA78}"/>
                  </a:ext>
                </a:extLst>
              </p:cNvPr>
              <p:cNvSpPr/>
              <p:nvPr/>
            </p:nvSpPr>
            <p:spPr>
              <a:xfrm>
                <a:off x="1626783" y="3631881"/>
                <a:ext cx="1374592" cy="947739"/>
              </a:xfrm>
              <a:prstGeom prst="rect">
                <a:avLst/>
              </a:prstGeom>
              <a:solidFill>
                <a:srgbClr val="3DF1C2">
                  <a:alpha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Arial"/>
                  <a:ea typeface="+mn-ea"/>
                  <a:cs typeface="+mn-cs"/>
                </a:endParaRPr>
              </a:p>
            </p:txBody>
          </p:sp>
          <p:cxnSp>
            <p:nvCxnSpPr>
              <p:cNvPr id="41" name="Straight Arrow Connector 40">
                <a:extLst>
                  <a:ext uri="{FF2B5EF4-FFF2-40B4-BE49-F238E27FC236}">
                    <a16:creationId xmlns:a16="http://schemas.microsoft.com/office/drawing/2014/main" id="{42ED3D87-CB0C-404A-8DCD-C07D0CAF6CBA}"/>
                  </a:ext>
                </a:extLst>
              </p:cNvPr>
              <p:cNvCxnSpPr>
                <a:cxnSpLocks/>
              </p:cNvCxnSpPr>
              <p:nvPr/>
            </p:nvCxnSpPr>
            <p:spPr>
              <a:xfrm flipV="1">
                <a:off x="1623060" y="2398753"/>
                <a:ext cx="0" cy="2180869"/>
              </a:xfrm>
              <a:prstGeom prst="straightConnector1">
                <a:avLst/>
              </a:prstGeom>
              <a:noFill/>
              <a:ln w="28575" cap="flat" cmpd="sng" algn="ctr">
                <a:solidFill>
                  <a:schemeClr val="bg1">
                    <a:lumMod val="50000"/>
                  </a:schemeClr>
                </a:solidFill>
                <a:prstDash val="solid"/>
                <a:miter lim="800000"/>
                <a:tailEnd type="triangle"/>
              </a:ln>
              <a:effectLst/>
            </p:spPr>
          </p:cxnSp>
          <p:cxnSp>
            <p:nvCxnSpPr>
              <p:cNvPr id="42" name="Straight Arrow Connector 41">
                <a:extLst>
                  <a:ext uri="{FF2B5EF4-FFF2-40B4-BE49-F238E27FC236}">
                    <a16:creationId xmlns:a16="http://schemas.microsoft.com/office/drawing/2014/main" id="{F4D0A234-E21B-47DA-9AD8-68CD256A49CE}"/>
                  </a:ext>
                </a:extLst>
              </p:cNvPr>
              <p:cNvCxnSpPr>
                <a:cxnSpLocks/>
              </p:cNvCxnSpPr>
              <p:nvPr/>
            </p:nvCxnSpPr>
            <p:spPr>
              <a:xfrm>
                <a:off x="1623060" y="4579620"/>
                <a:ext cx="3094562" cy="0"/>
              </a:xfrm>
              <a:prstGeom prst="straightConnector1">
                <a:avLst/>
              </a:prstGeom>
              <a:noFill/>
              <a:ln w="28575" cap="flat" cmpd="sng" algn="ctr">
                <a:solidFill>
                  <a:schemeClr val="bg1">
                    <a:lumMod val="50000"/>
                  </a:schemeClr>
                </a:solidFill>
                <a:prstDash val="solid"/>
                <a:miter lim="800000"/>
                <a:tailEnd type="triangle"/>
              </a:ln>
              <a:effectLst/>
            </p:spPr>
          </p:cxnSp>
          <p:cxnSp>
            <p:nvCxnSpPr>
              <p:cNvPr id="43" name="Straight Connector 42">
                <a:extLst>
                  <a:ext uri="{FF2B5EF4-FFF2-40B4-BE49-F238E27FC236}">
                    <a16:creationId xmlns:a16="http://schemas.microsoft.com/office/drawing/2014/main" id="{7278A9C5-BEC1-4D92-97B8-12EBD2FF5979}"/>
                  </a:ext>
                </a:extLst>
              </p:cNvPr>
              <p:cNvCxnSpPr>
                <a:cxnSpLocks/>
              </p:cNvCxnSpPr>
              <p:nvPr/>
            </p:nvCxnSpPr>
            <p:spPr>
              <a:xfrm>
                <a:off x="1623060" y="3631872"/>
                <a:ext cx="2761488" cy="0"/>
              </a:xfrm>
              <a:prstGeom prst="line">
                <a:avLst/>
              </a:prstGeom>
              <a:noFill/>
              <a:ln w="9525" cap="flat" cmpd="sng" algn="ctr">
                <a:solidFill>
                  <a:schemeClr val="bg1">
                    <a:lumMod val="50000"/>
                  </a:schemeClr>
                </a:solidFill>
                <a:prstDash val="solid"/>
                <a:miter lim="800000"/>
              </a:ln>
              <a:effectLst/>
            </p:spPr>
          </p:cxnSp>
          <p:cxnSp>
            <p:nvCxnSpPr>
              <p:cNvPr id="44" name="Straight Connector 43">
                <a:extLst>
                  <a:ext uri="{FF2B5EF4-FFF2-40B4-BE49-F238E27FC236}">
                    <a16:creationId xmlns:a16="http://schemas.microsoft.com/office/drawing/2014/main" id="{CDF8B955-B207-406C-BE97-C796F8EE46C8}"/>
                  </a:ext>
                </a:extLst>
              </p:cNvPr>
              <p:cNvCxnSpPr>
                <a:cxnSpLocks/>
              </p:cNvCxnSpPr>
              <p:nvPr/>
            </p:nvCxnSpPr>
            <p:spPr>
              <a:xfrm>
                <a:off x="1623060" y="2684125"/>
                <a:ext cx="2761488" cy="0"/>
              </a:xfrm>
              <a:prstGeom prst="line">
                <a:avLst/>
              </a:prstGeom>
              <a:noFill/>
              <a:ln w="9525" cap="flat" cmpd="sng" algn="ctr">
                <a:solidFill>
                  <a:schemeClr val="bg1">
                    <a:lumMod val="50000"/>
                  </a:schemeClr>
                </a:solidFill>
                <a:prstDash val="solid"/>
                <a:miter lim="800000"/>
              </a:ln>
              <a:effectLst/>
            </p:spPr>
          </p:cxnSp>
          <p:cxnSp>
            <p:nvCxnSpPr>
              <p:cNvPr id="45" name="Straight Connector 44">
                <a:extLst>
                  <a:ext uri="{FF2B5EF4-FFF2-40B4-BE49-F238E27FC236}">
                    <a16:creationId xmlns:a16="http://schemas.microsoft.com/office/drawing/2014/main" id="{EA33D4E3-960C-4F98-84BC-36B21F734A88}"/>
                  </a:ext>
                </a:extLst>
              </p:cNvPr>
              <p:cNvCxnSpPr>
                <a:cxnSpLocks/>
              </p:cNvCxnSpPr>
              <p:nvPr/>
            </p:nvCxnSpPr>
            <p:spPr>
              <a:xfrm>
                <a:off x="4384548" y="2684125"/>
                <a:ext cx="0" cy="1895495"/>
              </a:xfrm>
              <a:prstGeom prst="line">
                <a:avLst/>
              </a:prstGeom>
              <a:noFill/>
              <a:ln w="9525" cap="flat" cmpd="sng" algn="ctr">
                <a:solidFill>
                  <a:schemeClr val="bg1">
                    <a:lumMod val="50000"/>
                  </a:schemeClr>
                </a:solidFill>
                <a:prstDash val="solid"/>
                <a:miter lim="800000"/>
              </a:ln>
              <a:effectLst/>
            </p:spPr>
          </p:cxnSp>
          <p:cxnSp>
            <p:nvCxnSpPr>
              <p:cNvPr id="46" name="Straight Connector 45">
                <a:extLst>
                  <a:ext uri="{FF2B5EF4-FFF2-40B4-BE49-F238E27FC236}">
                    <a16:creationId xmlns:a16="http://schemas.microsoft.com/office/drawing/2014/main" id="{FFD6B1F6-C967-491A-A1F8-31774C90A265}"/>
                  </a:ext>
                </a:extLst>
              </p:cNvPr>
              <p:cNvCxnSpPr>
                <a:cxnSpLocks/>
              </p:cNvCxnSpPr>
              <p:nvPr/>
            </p:nvCxnSpPr>
            <p:spPr>
              <a:xfrm>
                <a:off x="3007535" y="2684125"/>
                <a:ext cx="0" cy="1895495"/>
              </a:xfrm>
              <a:prstGeom prst="line">
                <a:avLst/>
              </a:prstGeom>
              <a:noFill/>
              <a:ln w="9525" cap="flat" cmpd="sng" algn="ctr">
                <a:solidFill>
                  <a:schemeClr val="bg1">
                    <a:lumMod val="50000"/>
                  </a:schemeClr>
                </a:solidFill>
                <a:prstDash val="solid"/>
                <a:miter lim="800000"/>
              </a:ln>
              <a:effectLst/>
            </p:spPr>
          </p:cxnSp>
          <p:sp>
            <p:nvSpPr>
              <p:cNvPr id="47" name="TextBox 46">
                <a:extLst>
                  <a:ext uri="{FF2B5EF4-FFF2-40B4-BE49-F238E27FC236}">
                    <a16:creationId xmlns:a16="http://schemas.microsoft.com/office/drawing/2014/main" id="{30935E55-1C03-44BC-AF7A-F2E341C98E8C}"/>
                  </a:ext>
                </a:extLst>
              </p:cNvPr>
              <p:cNvSpPr txBox="1"/>
              <p:nvPr/>
            </p:nvSpPr>
            <p:spPr>
              <a:xfrm>
                <a:off x="3937164" y="4715793"/>
                <a:ext cx="2244778" cy="20608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0000"/>
                    </a:solidFill>
                    <a:effectLst/>
                    <a:uLnTx/>
                    <a:uFillTx/>
                    <a:latin typeface="Arial"/>
                  </a:rPr>
                  <a:t>RealLCOE</a:t>
                </a:r>
                <a:r>
                  <a:rPr kumimoji="0" lang="en-US" sz="1600" b="1" i="0" u="none" strike="noStrike" kern="0" cap="none" spc="0" normalizeH="0" baseline="0" noProof="0" dirty="0">
                    <a:ln>
                      <a:noFill/>
                    </a:ln>
                    <a:solidFill>
                      <a:srgbClr val="000000"/>
                    </a:solidFill>
                    <a:effectLst/>
                    <a:uLnTx/>
                    <a:uFillTx/>
                    <a:latin typeface="Arial"/>
                  </a:rPr>
                  <a:t> (Cost-to-GDP method)</a:t>
                </a:r>
              </a:p>
            </p:txBody>
          </p:sp>
          <p:sp>
            <p:nvSpPr>
              <p:cNvPr id="48" name="TextBox 47">
                <a:extLst>
                  <a:ext uri="{FF2B5EF4-FFF2-40B4-BE49-F238E27FC236}">
                    <a16:creationId xmlns:a16="http://schemas.microsoft.com/office/drawing/2014/main" id="{21E84B1E-7805-4E21-9ED0-A0C18B998945}"/>
                  </a:ext>
                </a:extLst>
              </p:cNvPr>
              <p:cNvSpPr txBox="1"/>
              <p:nvPr/>
            </p:nvSpPr>
            <p:spPr>
              <a:xfrm>
                <a:off x="3791967" y="4579620"/>
                <a:ext cx="800225" cy="18734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rPr>
                  <a:t>High</a:t>
                </a:r>
              </a:p>
            </p:txBody>
          </p:sp>
          <p:sp>
            <p:nvSpPr>
              <p:cNvPr id="49" name="TextBox 48">
                <a:extLst>
                  <a:ext uri="{FF2B5EF4-FFF2-40B4-BE49-F238E27FC236}">
                    <a16:creationId xmlns:a16="http://schemas.microsoft.com/office/drawing/2014/main" id="{36611E1A-0A21-4097-83A6-3E7297FC80C9}"/>
                  </a:ext>
                </a:extLst>
              </p:cNvPr>
              <p:cNvSpPr txBox="1"/>
              <p:nvPr/>
            </p:nvSpPr>
            <p:spPr>
              <a:xfrm>
                <a:off x="1751096" y="2772989"/>
                <a:ext cx="1198504" cy="3184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a:ln>
                      <a:noFill/>
                    </a:ln>
                    <a:solidFill>
                      <a:srgbClr val="000000"/>
                    </a:solidFill>
                    <a:effectLst/>
                    <a:uLnTx/>
                    <a:uFillTx/>
                    <a:latin typeface="Arial"/>
                  </a:rPr>
                  <a:t>Opportunity for economic momentum</a:t>
                </a:r>
              </a:p>
            </p:txBody>
          </p:sp>
          <p:sp>
            <p:nvSpPr>
              <p:cNvPr id="50" name="TextBox 49">
                <a:extLst>
                  <a:ext uri="{FF2B5EF4-FFF2-40B4-BE49-F238E27FC236}">
                    <a16:creationId xmlns:a16="http://schemas.microsoft.com/office/drawing/2014/main" id="{BAC6ECE1-F572-4AF5-A285-823B025D6A96}"/>
                  </a:ext>
                </a:extLst>
              </p:cNvPr>
              <p:cNvSpPr txBox="1"/>
              <p:nvPr/>
            </p:nvSpPr>
            <p:spPr>
              <a:xfrm>
                <a:off x="3162916" y="2838561"/>
                <a:ext cx="1085335" cy="18734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a:ln>
                      <a:noFill/>
                    </a:ln>
                    <a:solidFill>
                      <a:srgbClr val="000000"/>
                    </a:solidFill>
                    <a:effectLst/>
                    <a:uLnTx/>
                    <a:uFillTx/>
                    <a:latin typeface="Arial"/>
                  </a:rPr>
                  <a:t>Worst option</a:t>
                </a:r>
              </a:p>
            </p:txBody>
          </p:sp>
          <p:sp>
            <p:nvSpPr>
              <p:cNvPr id="51" name="Oval 50">
                <a:extLst>
                  <a:ext uri="{FF2B5EF4-FFF2-40B4-BE49-F238E27FC236}">
                    <a16:creationId xmlns:a16="http://schemas.microsoft.com/office/drawing/2014/main" id="{4EAE9D0E-FC04-4CDF-9DC0-FCCCFFAB7C5F}"/>
                  </a:ext>
                </a:extLst>
              </p:cNvPr>
              <p:cNvSpPr/>
              <p:nvPr/>
            </p:nvSpPr>
            <p:spPr>
              <a:xfrm>
                <a:off x="1677132" y="2736695"/>
                <a:ext cx="193198" cy="193198"/>
              </a:xfrm>
              <a:prstGeom prst="ellipse">
                <a:avLst/>
              </a:prstGeom>
              <a:solidFill>
                <a:srgbClr val="FFFFFF"/>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chemeClr val="bg1">
                        <a:lumMod val="50000"/>
                      </a:schemeClr>
                    </a:solidFill>
                    <a:latin typeface="Arial"/>
                  </a:rPr>
                  <a:t>I</a:t>
                </a:r>
                <a:endParaRPr kumimoji="0" lang="en-US" sz="1400" b="1" i="0" u="none" strike="noStrike" kern="0" cap="none" spc="0" normalizeH="0" baseline="0" noProof="0" dirty="0">
                  <a:ln>
                    <a:noFill/>
                  </a:ln>
                  <a:solidFill>
                    <a:schemeClr val="bg1">
                      <a:lumMod val="50000"/>
                    </a:schemeClr>
                  </a:solidFill>
                  <a:effectLst/>
                  <a:uLnTx/>
                  <a:uFillTx/>
                  <a:latin typeface="Arial"/>
                  <a:ea typeface="+mn-ea"/>
                  <a:cs typeface="+mn-cs"/>
                </a:endParaRPr>
              </a:p>
            </p:txBody>
          </p:sp>
          <p:sp>
            <p:nvSpPr>
              <p:cNvPr id="52" name="Oval 51">
                <a:extLst>
                  <a:ext uri="{FF2B5EF4-FFF2-40B4-BE49-F238E27FC236}">
                    <a16:creationId xmlns:a16="http://schemas.microsoft.com/office/drawing/2014/main" id="{C63BC114-2914-4B85-8D12-05B46572A7DD}"/>
                  </a:ext>
                </a:extLst>
              </p:cNvPr>
              <p:cNvSpPr/>
              <p:nvPr/>
            </p:nvSpPr>
            <p:spPr>
              <a:xfrm>
                <a:off x="1677132" y="3690396"/>
                <a:ext cx="193198" cy="193198"/>
              </a:xfrm>
              <a:prstGeom prst="ellipse">
                <a:avLst/>
              </a:prstGeom>
              <a:solidFill>
                <a:srgbClr val="FFFFFF"/>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lumMod val="50000"/>
                      </a:schemeClr>
                    </a:solidFill>
                    <a:effectLst/>
                    <a:uLnTx/>
                    <a:uFillTx/>
                    <a:latin typeface="Arial"/>
                    <a:ea typeface="+mn-ea"/>
                    <a:cs typeface="+mn-cs"/>
                  </a:rPr>
                  <a:t>III</a:t>
                </a:r>
              </a:p>
            </p:txBody>
          </p:sp>
          <p:sp>
            <p:nvSpPr>
              <p:cNvPr id="53" name="Oval 52">
                <a:extLst>
                  <a:ext uri="{FF2B5EF4-FFF2-40B4-BE49-F238E27FC236}">
                    <a16:creationId xmlns:a16="http://schemas.microsoft.com/office/drawing/2014/main" id="{6D26BA02-20B9-424B-BCE7-83F1FDA34AC1}"/>
                  </a:ext>
                </a:extLst>
              </p:cNvPr>
              <p:cNvSpPr/>
              <p:nvPr/>
            </p:nvSpPr>
            <p:spPr>
              <a:xfrm>
                <a:off x="3058314" y="2736695"/>
                <a:ext cx="193198" cy="193198"/>
              </a:xfrm>
              <a:prstGeom prst="ellipse">
                <a:avLst/>
              </a:prstGeom>
              <a:solidFill>
                <a:srgbClr val="FFFFFF"/>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lumMod val="50000"/>
                      </a:schemeClr>
                    </a:solidFill>
                    <a:effectLst/>
                    <a:uLnTx/>
                    <a:uFillTx/>
                    <a:latin typeface="Arial"/>
                    <a:ea typeface="+mn-ea"/>
                    <a:cs typeface="+mn-cs"/>
                  </a:rPr>
                  <a:t>II</a:t>
                </a:r>
              </a:p>
            </p:txBody>
          </p:sp>
          <p:sp>
            <p:nvSpPr>
              <p:cNvPr id="54" name="Oval 53">
                <a:extLst>
                  <a:ext uri="{FF2B5EF4-FFF2-40B4-BE49-F238E27FC236}">
                    <a16:creationId xmlns:a16="http://schemas.microsoft.com/office/drawing/2014/main" id="{65FFCA88-B36B-4A2F-820F-B5776ACEB6ED}"/>
                  </a:ext>
                </a:extLst>
              </p:cNvPr>
              <p:cNvSpPr/>
              <p:nvPr/>
            </p:nvSpPr>
            <p:spPr>
              <a:xfrm>
                <a:off x="3058314" y="3690396"/>
                <a:ext cx="193198" cy="193198"/>
              </a:xfrm>
              <a:prstGeom prst="ellipse">
                <a:avLst/>
              </a:prstGeom>
              <a:solidFill>
                <a:srgbClr val="FFFFFF"/>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lumMod val="50000"/>
                      </a:schemeClr>
                    </a:solidFill>
                    <a:effectLst/>
                    <a:uLnTx/>
                    <a:uFillTx/>
                    <a:latin typeface="Arial"/>
                    <a:ea typeface="+mn-ea"/>
                    <a:cs typeface="+mn-cs"/>
                  </a:rPr>
                  <a:t>IV</a:t>
                </a:r>
              </a:p>
            </p:txBody>
          </p:sp>
          <p:sp>
            <p:nvSpPr>
              <p:cNvPr id="55" name="TextBox 54">
                <a:extLst>
                  <a:ext uri="{FF2B5EF4-FFF2-40B4-BE49-F238E27FC236}">
                    <a16:creationId xmlns:a16="http://schemas.microsoft.com/office/drawing/2014/main" id="{31456439-F320-4563-B49C-69439D61BF28}"/>
                  </a:ext>
                </a:extLst>
              </p:cNvPr>
              <p:cNvSpPr txBox="1"/>
              <p:nvPr/>
            </p:nvSpPr>
            <p:spPr>
              <a:xfrm>
                <a:off x="1770765" y="4012076"/>
                <a:ext cx="1085335" cy="18734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a:ln>
                      <a:noFill/>
                    </a:ln>
                    <a:solidFill>
                      <a:srgbClr val="000000"/>
                    </a:solidFill>
                    <a:effectLst/>
                    <a:uLnTx/>
                    <a:uFillTx/>
                    <a:latin typeface="Arial"/>
                  </a:rPr>
                  <a:t>Best option</a:t>
                </a:r>
              </a:p>
            </p:txBody>
          </p:sp>
          <p:sp>
            <p:nvSpPr>
              <p:cNvPr id="56" name="TextBox 55">
                <a:extLst>
                  <a:ext uri="{FF2B5EF4-FFF2-40B4-BE49-F238E27FC236}">
                    <a16:creationId xmlns:a16="http://schemas.microsoft.com/office/drawing/2014/main" id="{37ED135D-8C4A-487C-A8F0-FB4CA77A77D5}"/>
                  </a:ext>
                </a:extLst>
              </p:cNvPr>
              <p:cNvSpPr txBox="1"/>
              <p:nvPr/>
            </p:nvSpPr>
            <p:spPr>
              <a:xfrm>
                <a:off x="3167258" y="3946504"/>
                <a:ext cx="1085335" cy="3184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a:ln>
                      <a:noFill/>
                    </a:ln>
                    <a:solidFill>
                      <a:srgbClr val="000000"/>
                    </a:solidFill>
                    <a:effectLst/>
                    <a:uLnTx/>
                    <a:uFillTx/>
                    <a:latin typeface="Arial"/>
                  </a:rPr>
                  <a:t>Risk of resource leakage</a:t>
                </a:r>
              </a:p>
            </p:txBody>
          </p:sp>
        </p:grpSp>
        <p:sp>
          <p:nvSpPr>
            <p:cNvPr id="82" name="Oval 81">
              <a:extLst>
                <a:ext uri="{FF2B5EF4-FFF2-40B4-BE49-F238E27FC236}">
                  <a16:creationId xmlns:a16="http://schemas.microsoft.com/office/drawing/2014/main" id="{5D10E69E-A4A6-4101-8FDD-42A6BEF2C4B9}"/>
                </a:ext>
              </a:extLst>
            </p:cNvPr>
            <p:cNvSpPr/>
            <p:nvPr/>
          </p:nvSpPr>
          <p:spPr>
            <a:xfrm>
              <a:off x="7639121" y="3055425"/>
              <a:ext cx="266145" cy="266145"/>
            </a:xfrm>
            <a:prstGeom prst="ellipse">
              <a:avLst/>
            </a:prstGeom>
            <a:solidFill>
              <a:srgbClr val="C00000">
                <a:alpha val="70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latin typeface="Arial" panose="020B0604020202020204" pitchFamily="34" charset="0"/>
                  <a:cs typeface="Arial" panose="020B0604020202020204" pitchFamily="34" charset="0"/>
                </a:rPr>
                <a:t>1</a:t>
              </a:r>
            </a:p>
          </p:txBody>
        </p:sp>
        <p:sp>
          <p:nvSpPr>
            <p:cNvPr id="83" name="Oval 82">
              <a:extLst>
                <a:ext uri="{FF2B5EF4-FFF2-40B4-BE49-F238E27FC236}">
                  <a16:creationId xmlns:a16="http://schemas.microsoft.com/office/drawing/2014/main" id="{35B6F484-4FBB-493D-B927-CD4B0BE3E3BF}"/>
                </a:ext>
              </a:extLst>
            </p:cNvPr>
            <p:cNvSpPr/>
            <p:nvPr/>
          </p:nvSpPr>
          <p:spPr>
            <a:xfrm>
              <a:off x="6892908" y="4214937"/>
              <a:ext cx="266145" cy="266145"/>
            </a:xfrm>
            <a:prstGeom prst="ellipse">
              <a:avLst/>
            </a:prstGeom>
            <a:solidFill>
              <a:srgbClr val="FFC000">
                <a:alpha val="75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latin typeface="Arial" panose="020B0604020202020204" pitchFamily="34" charset="0"/>
                  <a:cs typeface="Arial" panose="020B0604020202020204" pitchFamily="34" charset="0"/>
                </a:rPr>
                <a:t>2</a:t>
              </a:r>
            </a:p>
          </p:txBody>
        </p:sp>
        <p:sp>
          <p:nvSpPr>
            <p:cNvPr id="84" name="Oval 83">
              <a:extLst>
                <a:ext uri="{FF2B5EF4-FFF2-40B4-BE49-F238E27FC236}">
                  <a16:creationId xmlns:a16="http://schemas.microsoft.com/office/drawing/2014/main" id="{A125528F-3C54-48C3-B76C-3A487B67387D}"/>
                </a:ext>
              </a:extLst>
            </p:cNvPr>
            <p:cNvSpPr/>
            <p:nvPr/>
          </p:nvSpPr>
          <p:spPr>
            <a:xfrm>
              <a:off x="6166876" y="3195153"/>
              <a:ext cx="266145" cy="266145"/>
            </a:xfrm>
            <a:prstGeom prst="ellipse">
              <a:avLst/>
            </a:prstGeom>
            <a:solidFill>
              <a:srgbClr val="C00000">
                <a:alpha val="70000"/>
              </a:srgb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latin typeface="Arial" panose="020B0604020202020204" pitchFamily="34" charset="0"/>
                  <a:cs typeface="Arial" panose="020B0604020202020204" pitchFamily="34" charset="0"/>
                </a:rPr>
                <a:t>3</a:t>
              </a:r>
            </a:p>
          </p:txBody>
        </p:sp>
        <p:sp>
          <p:nvSpPr>
            <p:cNvPr id="85" name="Oval 84">
              <a:extLst>
                <a:ext uri="{FF2B5EF4-FFF2-40B4-BE49-F238E27FC236}">
                  <a16:creationId xmlns:a16="http://schemas.microsoft.com/office/drawing/2014/main" id="{D9F1BC5A-397C-4AB7-9316-F1375FE7DFCA}"/>
                </a:ext>
              </a:extLst>
            </p:cNvPr>
            <p:cNvSpPr/>
            <p:nvPr/>
          </p:nvSpPr>
          <p:spPr>
            <a:xfrm>
              <a:off x="5785420" y="3203402"/>
              <a:ext cx="266145" cy="266145"/>
            </a:xfrm>
            <a:prstGeom prst="ellipse">
              <a:avLst/>
            </a:prstGeom>
            <a:solidFill>
              <a:srgbClr val="00B0F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latin typeface="Arial" panose="020B0604020202020204" pitchFamily="34" charset="0"/>
                  <a:cs typeface="Arial" panose="020B0604020202020204" pitchFamily="34" charset="0"/>
                </a:rPr>
                <a:t>4</a:t>
              </a:r>
            </a:p>
          </p:txBody>
        </p:sp>
        <p:sp>
          <p:nvSpPr>
            <p:cNvPr id="86" name="Oval 85">
              <a:extLst>
                <a:ext uri="{FF2B5EF4-FFF2-40B4-BE49-F238E27FC236}">
                  <a16:creationId xmlns:a16="http://schemas.microsoft.com/office/drawing/2014/main" id="{217CB019-02C1-41B7-B01F-900D82F11970}"/>
                </a:ext>
              </a:extLst>
            </p:cNvPr>
            <p:cNvSpPr/>
            <p:nvPr/>
          </p:nvSpPr>
          <p:spPr>
            <a:xfrm>
              <a:off x="5644294" y="4621531"/>
              <a:ext cx="266145" cy="266145"/>
            </a:xfrm>
            <a:prstGeom prst="ellipse">
              <a:avLst/>
            </a:prstGeom>
            <a:solidFill>
              <a:srgbClr val="10E2AB"/>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latin typeface="Arial" panose="020B0604020202020204" pitchFamily="34" charset="0"/>
                  <a:cs typeface="Arial" panose="020B0604020202020204" pitchFamily="34" charset="0"/>
                </a:rPr>
                <a:t>5</a:t>
              </a:r>
            </a:p>
          </p:txBody>
        </p:sp>
        <p:sp>
          <p:nvSpPr>
            <p:cNvPr id="87" name="Oval 86">
              <a:extLst>
                <a:ext uri="{FF2B5EF4-FFF2-40B4-BE49-F238E27FC236}">
                  <a16:creationId xmlns:a16="http://schemas.microsoft.com/office/drawing/2014/main" id="{F669A085-B964-479B-BB7B-FBFBCAC77677}"/>
                </a:ext>
              </a:extLst>
            </p:cNvPr>
            <p:cNvSpPr/>
            <p:nvPr/>
          </p:nvSpPr>
          <p:spPr>
            <a:xfrm>
              <a:off x="3812500" y="4511359"/>
              <a:ext cx="266145" cy="266145"/>
            </a:xfrm>
            <a:prstGeom prst="ellipse">
              <a:avLst/>
            </a:prstGeom>
            <a:solidFill>
              <a:srgbClr val="10E2AB"/>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latin typeface="Arial" panose="020B0604020202020204" pitchFamily="34" charset="0"/>
                  <a:cs typeface="Arial" panose="020B0604020202020204" pitchFamily="34" charset="0"/>
                </a:rPr>
                <a:t>8</a:t>
              </a:r>
            </a:p>
          </p:txBody>
        </p:sp>
        <p:sp>
          <p:nvSpPr>
            <p:cNvPr id="88" name="Oval 87">
              <a:extLst>
                <a:ext uri="{FF2B5EF4-FFF2-40B4-BE49-F238E27FC236}">
                  <a16:creationId xmlns:a16="http://schemas.microsoft.com/office/drawing/2014/main" id="{51AC8C52-917F-4F89-9CF3-C9ACCBC40AAE}"/>
                </a:ext>
              </a:extLst>
            </p:cNvPr>
            <p:cNvSpPr/>
            <p:nvPr/>
          </p:nvSpPr>
          <p:spPr>
            <a:xfrm>
              <a:off x="3857110" y="3569085"/>
              <a:ext cx="266145" cy="266145"/>
            </a:xfrm>
            <a:prstGeom prst="ellipse">
              <a:avLst/>
            </a:prstGeom>
            <a:solidFill>
              <a:srgbClr val="00B0F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latin typeface="Arial" panose="020B0604020202020204" pitchFamily="34" charset="0"/>
                  <a:cs typeface="Arial" panose="020B0604020202020204" pitchFamily="34" charset="0"/>
                </a:rPr>
                <a:t>7</a:t>
              </a:r>
            </a:p>
          </p:txBody>
        </p:sp>
        <p:sp>
          <p:nvSpPr>
            <p:cNvPr id="89" name="Oval 88">
              <a:extLst>
                <a:ext uri="{FF2B5EF4-FFF2-40B4-BE49-F238E27FC236}">
                  <a16:creationId xmlns:a16="http://schemas.microsoft.com/office/drawing/2014/main" id="{DBFB42B5-03D7-4ED9-A25D-9A8C08BE00A8}"/>
                </a:ext>
              </a:extLst>
            </p:cNvPr>
            <p:cNvSpPr/>
            <p:nvPr/>
          </p:nvSpPr>
          <p:spPr>
            <a:xfrm>
              <a:off x="5108552" y="3454709"/>
              <a:ext cx="266145" cy="266145"/>
            </a:xfrm>
            <a:prstGeom prst="ellipse">
              <a:avLst/>
            </a:prstGeom>
            <a:solidFill>
              <a:srgbClr val="00B0F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latin typeface="Arial" panose="020B0604020202020204" pitchFamily="34" charset="0"/>
                  <a:cs typeface="Arial" panose="020B0604020202020204" pitchFamily="34" charset="0"/>
                </a:rPr>
                <a:t>6</a:t>
              </a:r>
            </a:p>
          </p:txBody>
        </p:sp>
      </p:grpSp>
      <p:sp>
        <p:nvSpPr>
          <p:cNvPr id="90" name="TextBox 89">
            <a:extLst>
              <a:ext uri="{FF2B5EF4-FFF2-40B4-BE49-F238E27FC236}">
                <a16:creationId xmlns:a16="http://schemas.microsoft.com/office/drawing/2014/main" id="{C9A25B9E-19FF-4284-A2F8-5410A8C24D18}"/>
              </a:ext>
            </a:extLst>
          </p:cNvPr>
          <p:cNvSpPr txBox="1"/>
          <p:nvPr/>
        </p:nvSpPr>
        <p:spPr>
          <a:xfrm>
            <a:off x="862351" y="2955235"/>
            <a:ext cx="2018442" cy="338554"/>
          </a:xfrm>
          <a:prstGeom prst="rect">
            <a:avLst/>
          </a:prstGeom>
          <a:noFill/>
        </p:spPr>
        <p:txBody>
          <a:bodyPr wrap="square" lIns="36000" rtlCol="0">
            <a:spAutoFit/>
          </a:bodyPr>
          <a:lstStyle/>
          <a:p>
            <a:pPr>
              <a:spcAft>
                <a:spcPts val="1200"/>
              </a:spcAft>
            </a:pPr>
            <a:r>
              <a:rPr lang="en-US" sz="1600" b="1" dirty="0">
                <a:solidFill>
                  <a:schemeClr val="accent2"/>
                </a:solidFill>
                <a:latin typeface="Arial" panose="020B0604020202020204" pitchFamily="34" charset="0"/>
                <a:cs typeface="Arial" panose="020B0604020202020204" pitchFamily="34" charset="0"/>
              </a:rPr>
              <a:t>South Africa case:</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9739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0A96-6D45-4CC8-832F-8BE58855F11B}"/>
              </a:ext>
            </a:extLst>
          </p:cNvPr>
          <p:cNvSpPr>
            <a:spLocks noGrp="1"/>
          </p:cNvSpPr>
          <p:nvPr>
            <p:ph type="title"/>
          </p:nvPr>
        </p:nvSpPr>
        <p:spPr>
          <a:xfrm>
            <a:off x="831850" y="1709738"/>
            <a:ext cx="10515600" cy="2852737"/>
          </a:xfrm>
        </p:spPr>
        <p:txBody>
          <a:bodyPr/>
          <a:lstStyle/>
          <a:p>
            <a:r>
              <a:rPr lang="en-US" dirty="0"/>
              <a:t>Summary</a:t>
            </a:r>
          </a:p>
        </p:txBody>
      </p:sp>
    </p:spTree>
    <p:extLst>
      <p:ext uri="{BB962C8B-B14F-4D97-AF65-F5344CB8AC3E}">
        <p14:creationId xmlns:p14="http://schemas.microsoft.com/office/powerpoint/2010/main" val="3768466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1" y="6897"/>
            <a:ext cx="9109812"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Summary</a:t>
            </a:r>
            <a:endParaRPr lang="en-GB" sz="2400" b="1" i="0"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B42F802-10E9-40F5-AC8D-10E4FBAD261A}"/>
              </a:ext>
            </a:extLst>
          </p:cNvPr>
          <p:cNvSpPr/>
          <p:nvPr/>
        </p:nvSpPr>
        <p:spPr>
          <a:xfrm>
            <a:off x="843737" y="2890061"/>
            <a:ext cx="10797401" cy="533891"/>
          </a:xfrm>
          <a:prstGeom prst="roundRect">
            <a:avLst>
              <a:gd name="adj" fmla="val 50000"/>
            </a:avLst>
          </a:prstGeom>
          <a:solidFill>
            <a:schemeClr val="bg1"/>
          </a:solidFill>
          <a:ln w="6350">
            <a:solidFill>
              <a:schemeClr val="accent2"/>
            </a:solidFill>
          </a:ln>
          <a:effectLst>
            <a:outerShdw blurRad="50800" dist="38100" dir="2700000" algn="tl" rotWithShape="0">
              <a:prstClr val="black">
                <a:alpha val="40000"/>
              </a:prstClr>
            </a:outerShdw>
          </a:effectLst>
        </p:spPr>
        <p:txBody>
          <a:bodyPr wrap="square" anchor="ctr">
            <a:noAutofit/>
          </a:bodyPr>
          <a:lstStyle/>
          <a:p>
            <a:pPr marL="519113"/>
            <a:r>
              <a:rPr lang="en-US" sz="3200" b="1" dirty="0">
                <a:solidFill>
                  <a:schemeClr val="accent2"/>
                </a:solidFill>
                <a:latin typeface="Arial" panose="020B0604020202020204" pitchFamily="34" charset="0"/>
                <a:cs typeface="Arial" panose="020B0604020202020204" pitchFamily="34" charset="0"/>
              </a:rPr>
              <a:t>Cost-to-GDP</a:t>
            </a:r>
            <a:r>
              <a:rPr lang="en-US" sz="2000" b="1" dirty="0">
                <a:latin typeface="Arial" panose="020B0604020202020204" pitchFamily="34" charset="0"/>
                <a:cs typeface="Arial" panose="020B0604020202020204" pitchFamily="34" charset="0"/>
              </a:rPr>
              <a:t> approach (</a:t>
            </a:r>
            <a:r>
              <a:rPr lang="en-US" sz="2000" b="1" dirty="0" err="1">
                <a:latin typeface="Arial" panose="020B0604020202020204" pitchFamily="34" charset="0"/>
                <a:cs typeface="Arial" panose="020B0604020202020204" pitchFamily="34" charset="0"/>
              </a:rPr>
              <a:t>RealLCOE</a:t>
            </a:r>
            <a:r>
              <a:rPr lang="en-US" sz="2000" b="1" dirty="0">
                <a:latin typeface="Arial" panose="020B0604020202020204" pitchFamily="34" charset="0"/>
                <a:cs typeface="Arial" panose="020B0604020202020204" pitchFamily="34" charset="0"/>
              </a:rPr>
              <a:t>):</a:t>
            </a:r>
          </a:p>
        </p:txBody>
      </p:sp>
      <p:sp>
        <p:nvSpPr>
          <p:cNvPr id="7" name="Rectangle: Rounded Corners 6">
            <a:extLst>
              <a:ext uri="{FF2B5EF4-FFF2-40B4-BE49-F238E27FC236}">
                <a16:creationId xmlns:a16="http://schemas.microsoft.com/office/drawing/2014/main" id="{30D7CA5C-4987-4797-A030-865C3554D96A}"/>
              </a:ext>
            </a:extLst>
          </p:cNvPr>
          <p:cNvSpPr/>
          <p:nvPr/>
        </p:nvSpPr>
        <p:spPr>
          <a:xfrm>
            <a:off x="843737" y="1826485"/>
            <a:ext cx="10797401" cy="533891"/>
          </a:xfrm>
          <a:prstGeom prst="roundRect">
            <a:avLst>
              <a:gd name="adj" fmla="val 50000"/>
            </a:avLst>
          </a:prstGeom>
          <a:solidFill>
            <a:schemeClr val="bg1"/>
          </a:solidFill>
          <a:ln w="6350">
            <a:solidFill>
              <a:schemeClr val="accent2"/>
            </a:solidFill>
          </a:ln>
          <a:effectLst>
            <a:outerShdw blurRad="50800" dist="38100" dir="2700000" algn="tl" rotWithShape="0">
              <a:prstClr val="black">
                <a:alpha val="40000"/>
              </a:prstClr>
            </a:outerShdw>
          </a:effectLst>
        </p:spPr>
        <p:txBody>
          <a:bodyPr wrap="square" anchor="ctr">
            <a:noAutofit/>
          </a:bodyPr>
          <a:lstStyle/>
          <a:p>
            <a:pPr marL="519113"/>
            <a:r>
              <a:rPr lang="en-US" sz="3200" b="1" dirty="0">
                <a:solidFill>
                  <a:schemeClr val="accent2"/>
                </a:solidFill>
                <a:latin typeface="Arial" panose="020B0604020202020204" pitchFamily="34" charset="0"/>
                <a:cs typeface="Arial" panose="020B0604020202020204" pitchFamily="34" charset="0"/>
              </a:rPr>
              <a:t>LCOE</a:t>
            </a:r>
            <a:r>
              <a:rPr lang="en-US" sz="2000" b="1" dirty="0">
                <a:latin typeface="Arial" panose="020B0604020202020204" pitchFamily="34" charset="0"/>
                <a:cs typeface="Arial" panose="020B0604020202020204" pitchFamily="34" charset="0"/>
              </a:rPr>
              <a:t> – cost assessment and policy advocacy method</a:t>
            </a:r>
          </a:p>
        </p:txBody>
      </p:sp>
      <p:grpSp>
        <p:nvGrpSpPr>
          <p:cNvPr id="8" name="Группа 39">
            <a:extLst>
              <a:ext uri="{FF2B5EF4-FFF2-40B4-BE49-F238E27FC236}">
                <a16:creationId xmlns:a16="http://schemas.microsoft.com/office/drawing/2014/main" id="{48FB0CAF-153E-4836-9D38-BC61A14317B9}"/>
              </a:ext>
            </a:extLst>
          </p:cNvPr>
          <p:cNvGrpSpPr/>
          <p:nvPr/>
        </p:nvGrpSpPr>
        <p:grpSpPr>
          <a:xfrm>
            <a:off x="557931" y="1711761"/>
            <a:ext cx="763383" cy="687906"/>
            <a:chOff x="523673" y="1311274"/>
            <a:chExt cx="538138" cy="484931"/>
          </a:xfrm>
          <a:solidFill>
            <a:schemeClr val="bg2"/>
          </a:solidFill>
          <a:effectLst>
            <a:outerShdw blurRad="50800" dist="38100" dir="2700000" algn="tl" rotWithShape="0">
              <a:prstClr val="black">
                <a:alpha val="40000"/>
              </a:prstClr>
            </a:outerShdw>
          </a:effectLst>
        </p:grpSpPr>
        <p:grpSp>
          <p:nvGrpSpPr>
            <p:cNvPr id="9" name="Group 878">
              <a:extLst>
                <a:ext uri="{FF2B5EF4-FFF2-40B4-BE49-F238E27FC236}">
                  <a16:creationId xmlns:a16="http://schemas.microsoft.com/office/drawing/2014/main" id="{DFD5E22C-0EDA-4A63-9C4B-05237D5456F6}"/>
                </a:ext>
              </a:extLst>
            </p:cNvPr>
            <p:cNvGrpSpPr/>
            <p:nvPr/>
          </p:nvGrpSpPr>
          <p:grpSpPr>
            <a:xfrm rot="16200000">
              <a:off x="522781" y="1312166"/>
              <a:ext cx="484931" cy="483147"/>
              <a:chOff x="6535739" y="4468669"/>
              <a:chExt cx="431800" cy="430213"/>
            </a:xfrm>
            <a:grpFill/>
          </p:grpSpPr>
          <p:sp>
            <p:nvSpPr>
              <p:cNvPr id="11" name="Oval 5">
                <a:extLst>
                  <a:ext uri="{FF2B5EF4-FFF2-40B4-BE49-F238E27FC236}">
                    <a16:creationId xmlns:a16="http://schemas.microsoft.com/office/drawing/2014/main" id="{FC766C9E-8BEE-44DD-BF19-04C5EF790609}"/>
                  </a:ext>
                </a:extLst>
              </p:cNvPr>
              <p:cNvSpPr>
                <a:spLocks noChangeArrowheads="1"/>
              </p:cNvSpPr>
              <p:nvPr/>
            </p:nvSpPr>
            <p:spPr bwMode="auto">
              <a:xfrm>
                <a:off x="6535739" y="4468669"/>
                <a:ext cx="431800" cy="430213"/>
              </a:xfrm>
              <a:prstGeom prst="ellipse">
                <a:avLst/>
              </a:prstGeom>
              <a:grpFill/>
              <a:ln w="9490" cap="flat">
                <a:noFill/>
                <a:prstDash val="solid"/>
                <a:miter/>
              </a:ln>
              <a:extLst/>
            </p:spPr>
            <p:txBody>
              <a:bodyPr rtlCol="0" anchor="ctr"/>
              <a:lstStyle/>
              <a:p>
                <a:endParaRPr lang="en-AU">
                  <a:latin typeface="Arial" panose="020B0604020202020204" pitchFamily="34" charset="0"/>
                  <a:cs typeface="Arial" panose="020B0604020202020204" pitchFamily="34" charset="0"/>
                </a:endParaRPr>
              </a:p>
            </p:txBody>
          </p:sp>
          <p:sp>
            <p:nvSpPr>
              <p:cNvPr id="12" name="Freeform 7">
                <a:extLst>
                  <a:ext uri="{FF2B5EF4-FFF2-40B4-BE49-F238E27FC236}">
                    <a16:creationId xmlns:a16="http://schemas.microsoft.com/office/drawing/2014/main" id="{3C971A0F-5C0D-4191-9905-B8D15A8D69ED}"/>
                  </a:ext>
                </a:extLst>
              </p:cNvPr>
              <p:cNvSpPr>
                <a:spLocks/>
              </p:cNvSpPr>
              <p:nvPr/>
            </p:nvSpPr>
            <p:spPr bwMode="auto">
              <a:xfrm>
                <a:off x="6643689" y="4630738"/>
                <a:ext cx="215900" cy="107950"/>
              </a:xfrm>
              <a:custGeom>
                <a:avLst/>
                <a:gdLst>
                  <a:gd name="T0" fmla="*/ 136 w 136"/>
                  <a:gd name="T1" fmla="*/ 0 h 68"/>
                  <a:gd name="T2" fmla="*/ 68 w 136"/>
                  <a:gd name="T3" fmla="*/ 68 h 68"/>
                  <a:gd name="T4" fmla="*/ 0 w 136"/>
                  <a:gd name="T5" fmla="*/ 0 h 68"/>
                </a:gdLst>
                <a:ahLst/>
                <a:cxnLst>
                  <a:cxn ang="0">
                    <a:pos x="T0" y="T1"/>
                  </a:cxn>
                  <a:cxn ang="0">
                    <a:pos x="T2" y="T3"/>
                  </a:cxn>
                  <a:cxn ang="0">
                    <a:pos x="T4" y="T5"/>
                  </a:cxn>
                </a:cxnLst>
                <a:rect l="0" t="0" r="r" b="b"/>
                <a:pathLst>
                  <a:path w="136" h="68">
                    <a:moveTo>
                      <a:pt x="136" y="0"/>
                    </a:moveTo>
                    <a:lnTo>
                      <a:pt x="68" y="68"/>
                    </a:lnTo>
                    <a:lnTo>
                      <a:pt x="0" y="0"/>
                    </a:lnTo>
                  </a:path>
                </a:pathLst>
              </a:custGeom>
              <a:grpFill/>
              <a:ln w="9490" cap="flat">
                <a:solidFill>
                  <a:srgbClr val="FF7733"/>
                </a:solidFill>
                <a:prstDash val="solid"/>
                <a:miter/>
              </a:ln>
              <a:extLst/>
            </p:spPr>
            <p:txBody>
              <a:bodyPr rtlCol="0" anchor="ctr"/>
              <a:lstStyle/>
              <a:p>
                <a:endParaRPr lang="en-AU" dirty="0">
                  <a:latin typeface="Arial" panose="020B0604020202020204" pitchFamily="34" charset="0"/>
                  <a:cs typeface="Arial" panose="020B0604020202020204" pitchFamily="34" charset="0"/>
                </a:endParaRPr>
              </a:p>
            </p:txBody>
          </p:sp>
        </p:grpSp>
        <p:sp>
          <p:nvSpPr>
            <p:cNvPr id="10" name="Oval 5">
              <a:extLst>
                <a:ext uri="{FF2B5EF4-FFF2-40B4-BE49-F238E27FC236}">
                  <a16:creationId xmlns:a16="http://schemas.microsoft.com/office/drawing/2014/main" id="{B174AEED-EE03-444A-BA71-469EC9092AA9}"/>
                </a:ext>
              </a:extLst>
            </p:cNvPr>
            <p:cNvSpPr>
              <a:spLocks noChangeArrowheads="1"/>
            </p:cNvSpPr>
            <p:nvPr/>
          </p:nvSpPr>
          <p:spPr bwMode="auto">
            <a:xfrm>
              <a:off x="576880" y="1312166"/>
              <a:ext cx="484931" cy="483147"/>
            </a:xfrm>
            <a:prstGeom prst="ellipse">
              <a:avLst/>
            </a:prstGeom>
            <a:solidFill>
              <a:schemeClr val="bg1"/>
            </a:solidFill>
            <a:ln w="6350" cap="flat">
              <a:solidFill>
                <a:schemeClr val="accent2"/>
              </a:solidFill>
              <a:prstDash val="solid"/>
              <a:miter/>
            </a:ln>
            <a:extLst/>
          </p:spPr>
          <p:txBody>
            <a:bodyPr lIns="0" rIns="0" rtlCol="0" anchor="ctr"/>
            <a:lstStyle/>
            <a:p>
              <a:pPr algn="ctr"/>
              <a:endParaRPr lang="en-AU" sz="2400" b="1" dirty="0">
                <a:solidFill>
                  <a:schemeClr val="accent1"/>
                </a:solidFill>
                <a:latin typeface="Arial" panose="020B0604020202020204" pitchFamily="34" charset="0"/>
                <a:cs typeface="Arial" panose="020B0604020202020204" pitchFamily="34" charset="0"/>
              </a:endParaRPr>
            </a:p>
          </p:txBody>
        </p:sp>
      </p:grpSp>
      <p:grpSp>
        <p:nvGrpSpPr>
          <p:cNvPr id="13" name="Группа 39">
            <a:extLst>
              <a:ext uri="{FF2B5EF4-FFF2-40B4-BE49-F238E27FC236}">
                <a16:creationId xmlns:a16="http://schemas.microsoft.com/office/drawing/2014/main" id="{FBC72DC6-B59A-4960-8C7A-358006A40ABB}"/>
              </a:ext>
            </a:extLst>
          </p:cNvPr>
          <p:cNvGrpSpPr/>
          <p:nvPr/>
        </p:nvGrpSpPr>
        <p:grpSpPr>
          <a:xfrm>
            <a:off x="557947" y="2806567"/>
            <a:ext cx="763366" cy="687906"/>
            <a:chOff x="523685" y="1311274"/>
            <a:chExt cx="538126" cy="484931"/>
          </a:xfrm>
          <a:solidFill>
            <a:schemeClr val="bg2"/>
          </a:solidFill>
          <a:effectLst>
            <a:outerShdw blurRad="50800" dist="38100" dir="2700000" algn="tl" rotWithShape="0">
              <a:prstClr val="black">
                <a:alpha val="40000"/>
              </a:prstClr>
            </a:outerShdw>
          </a:effectLst>
        </p:grpSpPr>
        <p:grpSp>
          <p:nvGrpSpPr>
            <p:cNvPr id="14" name="Group 878">
              <a:extLst>
                <a:ext uri="{FF2B5EF4-FFF2-40B4-BE49-F238E27FC236}">
                  <a16:creationId xmlns:a16="http://schemas.microsoft.com/office/drawing/2014/main" id="{BEBD7E6D-FBE4-44E0-B714-CC14B297C50D}"/>
                </a:ext>
              </a:extLst>
            </p:cNvPr>
            <p:cNvGrpSpPr/>
            <p:nvPr/>
          </p:nvGrpSpPr>
          <p:grpSpPr>
            <a:xfrm rot="16200000">
              <a:off x="522793" y="1312166"/>
              <a:ext cx="484931" cy="483147"/>
              <a:chOff x="6535739" y="4468675"/>
              <a:chExt cx="431800" cy="430213"/>
            </a:xfrm>
            <a:grpFill/>
          </p:grpSpPr>
          <p:sp>
            <p:nvSpPr>
              <p:cNvPr id="16" name="Oval 5">
                <a:extLst>
                  <a:ext uri="{FF2B5EF4-FFF2-40B4-BE49-F238E27FC236}">
                    <a16:creationId xmlns:a16="http://schemas.microsoft.com/office/drawing/2014/main" id="{1E97CF38-B651-484D-807C-C873A193DECB}"/>
                  </a:ext>
                </a:extLst>
              </p:cNvPr>
              <p:cNvSpPr>
                <a:spLocks noChangeArrowheads="1"/>
              </p:cNvSpPr>
              <p:nvPr/>
            </p:nvSpPr>
            <p:spPr bwMode="auto">
              <a:xfrm>
                <a:off x="6535739" y="4468675"/>
                <a:ext cx="431800" cy="430213"/>
              </a:xfrm>
              <a:prstGeom prst="ellipse">
                <a:avLst/>
              </a:prstGeom>
              <a:grpFill/>
              <a:ln w="9490" cap="flat">
                <a:noFill/>
                <a:prstDash val="solid"/>
                <a:miter/>
              </a:ln>
              <a:extLst/>
            </p:spPr>
            <p:txBody>
              <a:bodyPr rtlCol="0" anchor="ctr"/>
              <a:lstStyle/>
              <a:p>
                <a:endParaRPr lang="en-AU">
                  <a:latin typeface="Arial" panose="020B0604020202020204" pitchFamily="34" charset="0"/>
                  <a:cs typeface="Arial" panose="020B0604020202020204" pitchFamily="34" charset="0"/>
                </a:endParaRPr>
              </a:p>
            </p:txBody>
          </p:sp>
          <p:sp>
            <p:nvSpPr>
              <p:cNvPr id="17" name="Freeform 7">
                <a:extLst>
                  <a:ext uri="{FF2B5EF4-FFF2-40B4-BE49-F238E27FC236}">
                    <a16:creationId xmlns:a16="http://schemas.microsoft.com/office/drawing/2014/main" id="{91290F12-FDBF-4E54-ABCD-534F4903820F}"/>
                  </a:ext>
                </a:extLst>
              </p:cNvPr>
              <p:cNvSpPr>
                <a:spLocks/>
              </p:cNvSpPr>
              <p:nvPr/>
            </p:nvSpPr>
            <p:spPr bwMode="auto">
              <a:xfrm>
                <a:off x="6643689" y="4630738"/>
                <a:ext cx="215900" cy="107950"/>
              </a:xfrm>
              <a:custGeom>
                <a:avLst/>
                <a:gdLst>
                  <a:gd name="T0" fmla="*/ 136 w 136"/>
                  <a:gd name="T1" fmla="*/ 0 h 68"/>
                  <a:gd name="T2" fmla="*/ 68 w 136"/>
                  <a:gd name="T3" fmla="*/ 68 h 68"/>
                  <a:gd name="T4" fmla="*/ 0 w 136"/>
                  <a:gd name="T5" fmla="*/ 0 h 68"/>
                </a:gdLst>
                <a:ahLst/>
                <a:cxnLst>
                  <a:cxn ang="0">
                    <a:pos x="T0" y="T1"/>
                  </a:cxn>
                  <a:cxn ang="0">
                    <a:pos x="T2" y="T3"/>
                  </a:cxn>
                  <a:cxn ang="0">
                    <a:pos x="T4" y="T5"/>
                  </a:cxn>
                </a:cxnLst>
                <a:rect l="0" t="0" r="r" b="b"/>
                <a:pathLst>
                  <a:path w="136" h="68">
                    <a:moveTo>
                      <a:pt x="136" y="0"/>
                    </a:moveTo>
                    <a:lnTo>
                      <a:pt x="68" y="68"/>
                    </a:lnTo>
                    <a:lnTo>
                      <a:pt x="0" y="0"/>
                    </a:lnTo>
                  </a:path>
                </a:pathLst>
              </a:custGeom>
              <a:grpFill/>
              <a:ln w="9490" cap="flat">
                <a:solidFill>
                  <a:srgbClr val="FF7733"/>
                </a:solidFill>
                <a:prstDash val="solid"/>
                <a:miter/>
              </a:ln>
              <a:extLst/>
            </p:spPr>
            <p:txBody>
              <a:bodyPr rtlCol="0" anchor="ctr"/>
              <a:lstStyle/>
              <a:p>
                <a:endParaRPr lang="en-AU" dirty="0">
                  <a:latin typeface="Arial" panose="020B0604020202020204" pitchFamily="34" charset="0"/>
                  <a:cs typeface="Arial" panose="020B0604020202020204" pitchFamily="34" charset="0"/>
                </a:endParaRPr>
              </a:p>
            </p:txBody>
          </p:sp>
        </p:grpSp>
        <p:sp>
          <p:nvSpPr>
            <p:cNvPr id="15" name="Oval 5">
              <a:extLst>
                <a:ext uri="{FF2B5EF4-FFF2-40B4-BE49-F238E27FC236}">
                  <a16:creationId xmlns:a16="http://schemas.microsoft.com/office/drawing/2014/main" id="{D8C11117-C167-4BBA-B7E5-26FC1B302AE2}"/>
                </a:ext>
              </a:extLst>
            </p:cNvPr>
            <p:cNvSpPr>
              <a:spLocks noChangeArrowheads="1"/>
            </p:cNvSpPr>
            <p:nvPr/>
          </p:nvSpPr>
          <p:spPr bwMode="auto">
            <a:xfrm>
              <a:off x="576880" y="1312166"/>
              <a:ext cx="484931" cy="483147"/>
            </a:xfrm>
            <a:prstGeom prst="ellipse">
              <a:avLst/>
            </a:prstGeom>
            <a:solidFill>
              <a:schemeClr val="bg1"/>
            </a:solidFill>
            <a:ln w="6350" cap="flat">
              <a:solidFill>
                <a:schemeClr val="accent2"/>
              </a:solidFill>
              <a:prstDash val="solid"/>
              <a:miter/>
            </a:ln>
            <a:extLst/>
          </p:spPr>
          <p:txBody>
            <a:bodyPr lIns="0" rIns="0" rtlCol="0" anchor="ctr"/>
            <a:lstStyle/>
            <a:p>
              <a:pPr algn="ctr"/>
              <a:endParaRPr lang="en-AU" sz="2400" b="1" dirty="0">
                <a:solidFill>
                  <a:schemeClr val="accent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157BE08A-30FC-4A35-A9D3-77D06B207D83}"/>
              </a:ext>
            </a:extLst>
          </p:cNvPr>
          <p:cNvGrpSpPr/>
          <p:nvPr/>
        </p:nvGrpSpPr>
        <p:grpSpPr>
          <a:xfrm>
            <a:off x="713472" y="2908034"/>
            <a:ext cx="549273" cy="484968"/>
            <a:chOff x="1630641" y="5581166"/>
            <a:chExt cx="731538" cy="645895"/>
          </a:xfrm>
        </p:grpSpPr>
        <p:sp>
          <p:nvSpPr>
            <p:cNvPr id="19" name="Freeform: Shape 18">
              <a:extLst>
                <a:ext uri="{FF2B5EF4-FFF2-40B4-BE49-F238E27FC236}">
                  <a16:creationId xmlns:a16="http://schemas.microsoft.com/office/drawing/2014/main" id="{8C4C0900-B607-496C-9008-C559F1871E60}"/>
                </a:ext>
              </a:extLst>
            </p:cNvPr>
            <p:cNvSpPr/>
            <p:nvPr/>
          </p:nvSpPr>
          <p:spPr>
            <a:xfrm>
              <a:off x="1630641" y="5895549"/>
              <a:ext cx="626190" cy="331512"/>
            </a:xfrm>
            <a:custGeom>
              <a:avLst/>
              <a:gdLst>
                <a:gd name="connsiteX0" fmla="*/ 621728 w 626189"/>
                <a:gd name="connsiteY0" fmla="*/ 9535 h 331512"/>
                <a:gd name="connsiteX1" fmla="*/ 616571 w 626189"/>
                <a:gd name="connsiteY1" fmla="*/ 60551 h 331512"/>
                <a:gd name="connsiteX2" fmla="*/ 586551 w 626189"/>
                <a:gd name="connsiteY2" fmla="*/ 138088 h 331512"/>
                <a:gd name="connsiteX3" fmla="*/ 588577 w 626189"/>
                <a:gd name="connsiteY3" fmla="*/ 155953 h 331512"/>
                <a:gd name="connsiteX4" fmla="*/ 617123 w 626189"/>
                <a:gd name="connsiteY4" fmla="*/ 184500 h 331512"/>
                <a:gd name="connsiteX5" fmla="*/ 617123 w 626189"/>
                <a:gd name="connsiteY5" fmla="*/ 205311 h 331512"/>
                <a:gd name="connsiteX6" fmla="*/ 564081 w 626189"/>
                <a:gd name="connsiteY6" fmla="*/ 258538 h 331512"/>
                <a:gd name="connsiteX7" fmla="*/ 543270 w 626189"/>
                <a:gd name="connsiteY7" fmla="*/ 258538 h 331512"/>
                <a:gd name="connsiteX8" fmla="*/ 514907 w 626189"/>
                <a:gd name="connsiteY8" fmla="*/ 230175 h 331512"/>
                <a:gd name="connsiteX9" fmla="*/ 497042 w 626189"/>
                <a:gd name="connsiteY9" fmla="*/ 228149 h 331512"/>
                <a:gd name="connsiteX10" fmla="*/ 431845 w 626189"/>
                <a:gd name="connsiteY10" fmla="*/ 255223 h 331512"/>
                <a:gd name="connsiteX11" fmla="*/ 420610 w 626189"/>
                <a:gd name="connsiteY11" fmla="*/ 269220 h 331512"/>
                <a:gd name="connsiteX12" fmla="*/ 420610 w 626189"/>
                <a:gd name="connsiteY12" fmla="*/ 309370 h 331512"/>
                <a:gd name="connsiteX13" fmla="*/ 405877 w 626189"/>
                <a:gd name="connsiteY13" fmla="*/ 324103 h 331512"/>
                <a:gd name="connsiteX14" fmla="*/ 330734 w 626189"/>
                <a:gd name="connsiteY14" fmla="*/ 324103 h 331512"/>
                <a:gd name="connsiteX15" fmla="*/ 316000 w 626189"/>
                <a:gd name="connsiteY15" fmla="*/ 309370 h 331512"/>
                <a:gd name="connsiteX16" fmla="*/ 316000 w 626189"/>
                <a:gd name="connsiteY16" fmla="*/ 269220 h 331512"/>
                <a:gd name="connsiteX17" fmla="*/ 304765 w 626189"/>
                <a:gd name="connsiteY17" fmla="*/ 255223 h 331512"/>
                <a:gd name="connsiteX18" fmla="*/ 239568 w 626189"/>
                <a:gd name="connsiteY18" fmla="*/ 228149 h 331512"/>
                <a:gd name="connsiteX19" fmla="*/ 221703 w 626189"/>
                <a:gd name="connsiteY19" fmla="*/ 230175 h 331512"/>
                <a:gd name="connsiteX20" fmla="*/ 193340 w 626189"/>
                <a:gd name="connsiteY20" fmla="*/ 258538 h 331512"/>
                <a:gd name="connsiteX21" fmla="*/ 172529 w 626189"/>
                <a:gd name="connsiteY21" fmla="*/ 258538 h 331512"/>
                <a:gd name="connsiteX22" fmla="*/ 119487 w 626189"/>
                <a:gd name="connsiteY22" fmla="*/ 205496 h 331512"/>
                <a:gd name="connsiteX23" fmla="*/ 119487 w 626189"/>
                <a:gd name="connsiteY23" fmla="*/ 184684 h 331512"/>
                <a:gd name="connsiteX24" fmla="*/ 147850 w 626189"/>
                <a:gd name="connsiteY24" fmla="*/ 156322 h 331512"/>
                <a:gd name="connsiteX25" fmla="*/ 149875 w 626189"/>
                <a:gd name="connsiteY25" fmla="*/ 138457 h 331512"/>
                <a:gd name="connsiteX26" fmla="*/ 127959 w 626189"/>
                <a:gd name="connsiteY26" fmla="*/ 90756 h 331512"/>
                <a:gd name="connsiteX27" fmla="*/ 88546 w 626189"/>
                <a:gd name="connsiteY27" fmla="*/ 62209 h 331512"/>
                <a:gd name="connsiteX28" fmla="*/ 9535 w 626189"/>
                <a:gd name="connsiteY28" fmla="*/ 62209 h 33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6189" h="331512">
                  <a:moveTo>
                    <a:pt x="621728" y="9535"/>
                  </a:moveTo>
                  <a:cubicBezTo>
                    <a:pt x="621728" y="27032"/>
                    <a:pt x="619886" y="44160"/>
                    <a:pt x="616571" y="60551"/>
                  </a:cubicBezTo>
                  <a:cubicBezTo>
                    <a:pt x="610862" y="87993"/>
                    <a:pt x="600364" y="114514"/>
                    <a:pt x="586551" y="138088"/>
                  </a:cubicBezTo>
                  <a:cubicBezTo>
                    <a:pt x="583051" y="143798"/>
                    <a:pt x="583788" y="151165"/>
                    <a:pt x="588577" y="155953"/>
                  </a:cubicBezTo>
                  <a:lnTo>
                    <a:pt x="617123" y="184500"/>
                  </a:lnTo>
                  <a:cubicBezTo>
                    <a:pt x="622833" y="190210"/>
                    <a:pt x="622833" y="199418"/>
                    <a:pt x="617123" y="205311"/>
                  </a:cubicBezTo>
                  <a:lnTo>
                    <a:pt x="564081" y="258538"/>
                  </a:lnTo>
                  <a:cubicBezTo>
                    <a:pt x="558372" y="264247"/>
                    <a:pt x="549163" y="264247"/>
                    <a:pt x="543270" y="258538"/>
                  </a:cubicBezTo>
                  <a:lnTo>
                    <a:pt x="514907" y="230175"/>
                  </a:lnTo>
                  <a:cubicBezTo>
                    <a:pt x="510119" y="225387"/>
                    <a:pt x="502936" y="224650"/>
                    <a:pt x="497042" y="228149"/>
                  </a:cubicBezTo>
                  <a:cubicBezTo>
                    <a:pt x="476967" y="240120"/>
                    <a:pt x="455051" y="249329"/>
                    <a:pt x="431845" y="255223"/>
                  </a:cubicBezTo>
                  <a:cubicBezTo>
                    <a:pt x="425399" y="256880"/>
                    <a:pt x="420610" y="262590"/>
                    <a:pt x="420610" y="269220"/>
                  </a:cubicBezTo>
                  <a:lnTo>
                    <a:pt x="420610" y="309370"/>
                  </a:lnTo>
                  <a:cubicBezTo>
                    <a:pt x="420610" y="317474"/>
                    <a:pt x="413980" y="324103"/>
                    <a:pt x="405877" y="324103"/>
                  </a:cubicBezTo>
                  <a:lnTo>
                    <a:pt x="330734" y="324103"/>
                  </a:lnTo>
                  <a:cubicBezTo>
                    <a:pt x="322630" y="324103"/>
                    <a:pt x="316000" y="317474"/>
                    <a:pt x="316000" y="309370"/>
                  </a:cubicBezTo>
                  <a:lnTo>
                    <a:pt x="316000" y="269220"/>
                  </a:lnTo>
                  <a:cubicBezTo>
                    <a:pt x="316000" y="262405"/>
                    <a:pt x="311395" y="256880"/>
                    <a:pt x="304765" y="255223"/>
                  </a:cubicBezTo>
                  <a:cubicBezTo>
                    <a:pt x="281559" y="249145"/>
                    <a:pt x="259643" y="239936"/>
                    <a:pt x="239568" y="228149"/>
                  </a:cubicBezTo>
                  <a:cubicBezTo>
                    <a:pt x="233858" y="224650"/>
                    <a:pt x="226491" y="225387"/>
                    <a:pt x="221703" y="230175"/>
                  </a:cubicBezTo>
                  <a:lnTo>
                    <a:pt x="193340" y="258538"/>
                  </a:lnTo>
                  <a:cubicBezTo>
                    <a:pt x="187631" y="264247"/>
                    <a:pt x="178422" y="264247"/>
                    <a:pt x="172529" y="258538"/>
                  </a:cubicBezTo>
                  <a:lnTo>
                    <a:pt x="119487" y="205496"/>
                  </a:lnTo>
                  <a:cubicBezTo>
                    <a:pt x="113777" y="199786"/>
                    <a:pt x="113777" y="190578"/>
                    <a:pt x="119487" y="184684"/>
                  </a:cubicBezTo>
                  <a:lnTo>
                    <a:pt x="147850" y="156322"/>
                  </a:lnTo>
                  <a:cubicBezTo>
                    <a:pt x="152638" y="151533"/>
                    <a:pt x="153375" y="144350"/>
                    <a:pt x="149875" y="138457"/>
                  </a:cubicBezTo>
                  <a:cubicBezTo>
                    <a:pt x="141035" y="123355"/>
                    <a:pt x="133668" y="107515"/>
                    <a:pt x="127959" y="90756"/>
                  </a:cubicBezTo>
                  <a:cubicBezTo>
                    <a:pt x="122249" y="73812"/>
                    <a:pt x="106595" y="62209"/>
                    <a:pt x="88546" y="62209"/>
                  </a:cubicBezTo>
                  <a:lnTo>
                    <a:pt x="9535" y="62209"/>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9B2CFAD1-0C27-4AD4-BA33-2DBEF994C495}"/>
                </a:ext>
              </a:extLst>
            </p:cNvPr>
            <p:cNvSpPr/>
            <p:nvPr/>
          </p:nvSpPr>
          <p:spPr>
            <a:xfrm>
              <a:off x="1735989" y="5581166"/>
              <a:ext cx="626190" cy="331512"/>
            </a:xfrm>
            <a:custGeom>
              <a:avLst/>
              <a:gdLst>
                <a:gd name="connsiteX0" fmla="*/ 9535 w 626189"/>
                <a:gd name="connsiteY0" fmla="*/ 323919 h 331512"/>
                <a:gd name="connsiteX1" fmla="*/ 14876 w 626189"/>
                <a:gd name="connsiteY1" fmla="*/ 271614 h 331512"/>
                <a:gd name="connsiteX2" fmla="*/ 44528 w 626189"/>
                <a:gd name="connsiteY2" fmla="*/ 195182 h 331512"/>
                <a:gd name="connsiteX3" fmla="*/ 42502 w 626189"/>
                <a:gd name="connsiteY3" fmla="*/ 177317 h 331512"/>
                <a:gd name="connsiteX4" fmla="*/ 14140 w 626189"/>
                <a:gd name="connsiteY4" fmla="*/ 148954 h 331512"/>
                <a:gd name="connsiteX5" fmla="*/ 14140 w 626189"/>
                <a:gd name="connsiteY5" fmla="*/ 128143 h 331512"/>
                <a:gd name="connsiteX6" fmla="*/ 67181 w 626189"/>
                <a:gd name="connsiteY6" fmla="*/ 75101 h 331512"/>
                <a:gd name="connsiteX7" fmla="*/ 87993 w 626189"/>
                <a:gd name="connsiteY7" fmla="*/ 75101 h 331512"/>
                <a:gd name="connsiteX8" fmla="*/ 116356 w 626189"/>
                <a:gd name="connsiteY8" fmla="*/ 103464 h 331512"/>
                <a:gd name="connsiteX9" fmla="*/ 134221 w 626189"/>
                <a:gd name="connsiteY9" fmla="*/ 105489 h 331512"/>
                <a:gd name="connsiteX10" fmla="*/ 199418 w 626189"/>
                <a:gd name="connsiteY10" fmla="*/ 78416 h 331512"/>
                <a:gd name="connsiteX11" fmla="*/ 210653 w 626189"/>
                <a:gd name="connsiteY11" fmla="*/ 64419 h 331512"/>
                <a:gd name="connsiteX12" fmla="*/ 210653 w 626189"/>
                <a:gd name="connsiteY12" fmla="*/ 24269 h 331512"/>
                <a:gd name="connsiteX13" fmla="*/ 225386 w 626189"/>
                <a:gd name="connsiteY13" fmla="*/ 9535 h 331512"/>
                <a:gd name="connsiteX14" fmla="*/ 300529 w 626189"/>
                <a:gd name="connsiteY14" fmla="*/ 9535 h 331512"/>
                <a:gd name="connsiteX15" fmla="*/ 315263 w 626189"/>
                <a:gd name="connsiteY15" fmla="*/ 24269 h 331512"/>
                <a:gd name="connsiteX16" fmla="*/ 315263 w 626189"/>
                <a:gd name="connsiteY16" fmla="*/ 64419 h 331512"/>
                <a:gd name="connsiteX17" fmla="*/ 326498 w 626189"/>
                <a:gd name="connsiteY17" fmla="*/ 78416 h 331512"/>
                <a:gd name="connsiteX18" fmla="*/ 391695 w 626189"/>
                <a:gd name="connsiteY18" fmla="*/ 105489 h 331512"/>
                <a:gd name="connsiteX19" fmla="*/ 409560 w 626189"/>
                <a:gd name="connsiteY19" fmla="*/ 103464 h 331512"/>
                <a:gd name="connsiteX20" fmla="*/ 437923 w 626189"/>
                <a:gd name="connsiteY20" fmla="*/ 75101 h 331512"/>
                <a:gd name="connsiteX21" fmla="*/ 458734 w 626189"/>
                <a:gd name="connsiteY21" fmla="*/ 75101 h 331512"/>
                <a:gd name="connsiteX22" fmla="*/ 511776 w 626189"/>
                <a:gd name="connsiteY22" fmla="*/ 128143 h 331512"/>
                <a:gd name="connsiteX23" fmla="*/ 511776 w 626189"/>
                <a:gd name="connsiteY23" fmla="*/ 148954 h 331512"/>
                <a:gd name="connsiteX24" fmla="*/ 483414 w 626189"/>
                <a:gd name="connsiteY24" fmla="*/ 177317 h 331512"/>
                <a:gd name="connsiteX25" fmla="*/ 481388 w 626189"/>
                <a:gd name="connsiteY25" fmla="*/ 195182 h 331512"/>
                <a:gd name="connsiteX26" fmla="*/ 503304 w 626189"/>
                <a:gd name="connsiteY26" fmla="*/ 242883 h 331512"/>
                <a:gd name="connsiteX27" fmla="*/ 542717 w 626189"/>
                <a:gd name="connsiteY27" fmla="*/ 271430 h 331512"/>
                <a:gd name="connsiteX28" fmla="*/ 621728 w 626189"/>
                <a:gd name="connsiteY28" fmla="*/ 271430 h 33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6189" h="331512">
                  <a:moveTo>
                    <a:pt x="9535" y="323919"/>
                  </a:moveTo>
                  <a:cubicBezTo>
                    <a:pt x="9535" y="306423"/>
                    <a:pt x="11561" y="288189"/>
                    <a:pt x="14876" y="271614"/>
                  </a:cubicBezTo>
                  <a:cubicBezTo>
                    <a:pt x="20586" y="244172"/>
                    <a:pt x="30899" y="218572"/>
                    <a:pt x="44528" y="195182"/>
                  </a:cubicBezTo>
                  <a:cubicBezTo>
                    <a:pt x="48028" y="189472"/>
                    <a:pt x="47291" y="182106"/>
                    <a:pt x="42502" y="177317"/>
                  </a:cubicBezTo>
                  <a:lnTo>
                    <a:pt x="14140" y="148954"/>
                  </a:lnTo>
                  <a:cubicBezTo>
                    <a:pt x="8430" y="143245"/>
                    <a:pt x="8430" y="134036"/>
                    <a:pt x="14140" y="128143"/>
                  </a:cubicBezTo>
                  <a:lnTo>
                    <a:pt x="67181" y="75101"/>
                  </a:lnTo>
                  <a:cubicBezTo>
                    <a:pt x="72891" y="69392"/>
                    <a:pt x="82100" y="69392"/>
                    <a:pt x="87993" y="75101"/>
                  </a:cubicBezTo>
                  <a:lnTo>
                    <a:pt x="116356" y="103464"/>
                  </a:lnTo>
                  <a:cubicBezTo>
                    <a:pt x="121144" y="108252"/>
                    <a:pt x="128327" y="108989"/>
                    <a:pt x="134221" y="105489"/>
                  </a:cubicBezTo>
                  <a:cubicBezTo>
                    <a:pt x="154296" y="93518"/>
                    <a:pt x="176212" y="84310"/>
                    <a:pt x="199418" y="78416"/>
                  </a:cubicBezTo>
                  <a:cubicBezTo>
                    <a:pt x="205864" y="76758"/>
                    <a:pt x="210653" y="71049"/>
                    <a:pt x="210653" y="64419"/>
                  </a:cubicBezTo>
                  <a:lnTo>
                    <a:pt x="210653" y="24269"/>
                  </a:lnTo>
                  <a:cubicBezTo>
                    <a:pt x="210653" y="16165"/>
                    <a:pt x="217283" y="9535"/>
                    <a:pt x="225386" y="9535"/>
                  </a:cubicBezTo>
                  <a:lnTo>
                    <a:pt x="300529" y="9535"/>
                  </a:lnTo>
                  <a:cubicBezTo>
                    <a:pt x="308633" y="9535"/>
                    <a:pt x="315263" y="16165"/>
                    <a:pt x="315263" y="24269"/>
                  </a:cubicBezTo>
                  <a:lnTo>
                    <a:pt x="315263" y="64419"/>
                  </a:lnTo>
                  <a:cubicBezTo>
                    <a:pt x="315263" y="71233"/>
                    <a:pt x="319867" y="76758"/>
                    <a:pt x="326498" y="78416"/>
                  </a:cubicBezTo>
                  <a:cubicBezTo>
                    <a:pt x="349704" y="84494"/>
                    <a:pt x="371620" y="93702"/>
                    <a:pt x="391695" y="105489"/>
                  </a:cubicBezTo>
                  <a:cubicBezTo>
                    <a:pt x="397404" y="108989"/>
                    <a:pt x="404771" y="108252"/>
                    <a:pt x="409560" y="103464"/>
                  </a:cubicBezTo>
                  <a:lnTo>
                    <a:pt x="437923" y="75101"/>
                  </a:lnTo>
                  <a:cubicBezTo>
                    <a:pt x="443632" y="69392"/>
                    <a:pt x="452841" y="69392"/>
                    <a:pt x="458734" y="75101"/>
                  </a:cubicBezTo>
                  <a:lnTo>
                    <a:pt x="511776" y="128143"/>
                  </a:lnTo>
                  <a:cubicBezTo>
                    <a:pt x="517486" y="133852"/>
                    <a:pt x="517486" y="143061"/>
                    <a:pt x="511776" y="148954"/>
                  </a:cubicBezTo>
                  <a:lnTo>
                    <a:pt x="483414" y="177317"/>
                  </a:lnTo>
                  <a:cubicBezTo>
                    <a:pt x="478625" y="182106"/>
                    <a:pt x="477888" y="189288"/>
                    <a:pt x="481388" y="195182"/>
                  </a:cubicBezTo>
                  <a:cubicBezTo>
                    <a:pt x="490228" y="210284"/>
                    <a:pt x="497595" y="226123"/>
                    <a:pt x="503304" y="242883"/>
                  </a:cubicBezTo>
                  <a:cubicBezTo>
                    <a:pt x="509014" y="259827"/>
                    <a:pt x="524668" y="271430"/>
                    <a:pt x="542717" y="271430"/>
                  </a:cubicBezTo>
                  <a:lnTo>
                    <a:pt x="621728" y="271430"/>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AE834286-FD3E-4A6D-A5D2-252FE7771089}"/>
                </a:ext>
              </a:extLst>
            </p:cNvPr>
            <p:cNvSpPr/>
            <p:nvPr/>
          </p:nvSpPr>
          <p:spPr>
            <a:xfrm>
              <a:off x="1845019" y="5751158"/>
              <a:ext cx="294677" cy="294677"/>
            </a:xfrm>
            <a:custGeom>
              <a:avLst/>
              <a:gdLst>
                <a:gd name="connsiteX0" fmla="*/ 298319 w 294677"/>
                <a:gd name="connsiteY0" fmla="*/ 153927 h 294677"/>
                <a:gd name="connsiteX1" fmla="*/ 153927 w 294677"/>
                <a:gd name="connsiteY1" fmla="*/ 298319 h 294677"/>
                <a:gd name="connsiteX2" fmla="*/ 9535 w 294677"/>
                <a:gd name="connsiteY2" fmla="*/ 153927 h 294677"/>
                <a:gd name="connsiteX3" fmla="*/ 153927 w 294677"/>
                <a:gd name="connsiteY3" fmla="*/ 9535 h 294677"/>
                <a:gd name="connsiteX4" fmla="*/ 298319 w 294677"/>
                <a:gd name="connsiteY4" fmla="*/ 153927 h 29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77" h="294677">
                  <a:moveTo>
                    <a:pt x="298319" y="153927"/>
                  </a:moveTo>
                  <a:cubicBezTo>
                    <a:pt x="298319" y="233674"/>
                    <a:pt x="233674" y="298319"/>
                    <a:pt x="153927" y="298319"/>
                  </a:cubicBezTo>
                  <a:cubicBezTo>
                    <a:pt x="74180" y="298319"/>
                    <a:pt x="9535" y="233674"/>
                    <a:pt x="9535" y="153927"/>
                  </a:cubicBezTo>
                  <a:cubicBezTo>
                    <a:pt x="9535" y="74180"/>
                    <a:pt x="74180" y="9535"/>
                    <a:pt x="153927" y="9535"/>
                  </a:cubicBezTo>
                  <a:cubicBezTo>
                    <a:pt x="233674" y="9535"/>
                    <a:pt x="298319" y="74180"/>
                    <a:pt x="298319" y="153927"/>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077C4903-744A-4F09-B321-570D9D285BFF}"/>
                </a:ext>
              </a:extLst>
            </p:cNvPr>
            <p:cNvSpPr/>
            <p:nvPr/>
          </p:nvSpPr>
          <p:spPr>
            <a:xfrm>
              <a:off x="1989411" y="5811198"/>
              <a:ext cx="18417" cy="36835"/>
            </a:xfrm>
            <a:custGeom>
              <a:avLst/>
              <a:gdLst>
                <a:gd name="connsiteX0" fmla="*/ 9535 w 18417"/>
                <a:gd name="connsiteY0" fmla="*/ 32373 h 36834"/>
                <a:gd name="connsiteX1" fmla="*/ 9535 w 18417"/>
                <a:gd name="connsiteY1" fmla="*/ 9535 h 36834"/>
              </a:gdLst>
              <a:ahLst/>
              <a:cxnLst>
                <a:cxn ang="0">
                  <a:pos x="connsiteX0" y="connsiteY0"/>
                </a:cxn>
                <a:cxn ang="0">
                  <a:pos x="connsiteX1" y="connsiteY1"/>
                </a:cxn>
              </a:cxnLst>
              <a:rect l="l" t="t" r="r" b="b"/>
              <a:pathLst>
                <a:path w="18417" h="36834">
                  <a:moveTo>
                    <a:pt x="9535" y="32373"/>
                  </a:moveTo>
                  <a:lnTo>
                    <a:pt x="9535" y="9535"/>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32DD6BE3-3D3E-44E6-92B0-1AE63B34188B}"/>
                </a:ext>
              </a:extLst>
            </p:cNvPr>
            <p:cNvSpPr/>
            <p:nvPr/>
          </p:nvSpPr>
          <p:spPr>
            <a:xfrm>
              <a:off x="1989411" y="5957064"/>
              <a:ext cx="18417" cy="36835"/>
            </a:xfrm>
            <a:custGeom>
              <a:avLst/>
              <a:gdLst>
                <a:gd name="connsiteX0" fmla="*/ 9535 w 18417"/>
                <a:gd name="connsiteY0" fmla="*/ 34030 h 36834"/>
                <a:gd name="connsiteX1" fmla="*/ 9535 w 18417"/>
                <a:gd name="connsiteY1" fmla="*/ 9535 h 36834"/>
              </a:gdLst>
              <a:ahLst/>
              <a:cxnLst>
                <a:cxn ang="0">
                  <a:pos x="connsiteX0" y="connsiteY0"/>
                </a:cxn>
                <a:cxn ang="0">
                  <a:pos x="connsiteX1" y="connsiteY1"/>
                </a:cxn>
              </a:cxnLst>
              <a:rect l="l" t="t" r="r" b="b"/>
              <a:pathLst>
                <a:path w="18417" h="36834">
                  <a:moveTo>
                    <a:pt x="9535" y="34030"/>
                  </a:moveTo>
                  <a:lnTo>
                    <a:pt x="9535" y="9535"/>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2A9A47A5-0F1D-479D-B4E9-739B989E5E6E}"/>
                </a:ext>
              </a:extLst>
            </p:cNvPr>
            <p:cNvSpPr/>
            <p:nvPr/>
          </p:nvSpPr>
          <p:spPr>
            <a:xfrm>
              <a:off x="1953682" y="5895549"/>
              <a:ext cx="73669" cy="73669"/>
            </a:xfrm>
            <a:custGeom>
              <a:avLst/>
              <a:gdLst>
                <a:gd name="connsiteX0" fmla="*/ 45265 w 73669"/>
                <a:gd name="connsiteY0" fmla="*/ 9535 h 73669"/>
                <a:gd name="connsiteX1" fmla="*/ 80994 w 73669"/>
                <a:gd name="connsiteY1" fmla="*/ 40292 h 73669"/>
                <a:gd name="connsiteX2" fmla="*/ 45265 w 73669"/>
                <a:gd name="connsiteY2" fmla="*/ 71049 h 73669"/>
                <a:gd name="connsiteX3" fmla="*/ 9535 w 73669"/>
                <a:gd name="connsiteY3" fmla="*/ 40292 h 73669"/>
              </a:gdLst>
              <a:ahLst/>
              <a:cxnLst>
                <a:cxn ang="0">
                  <a:pos x="connsiteX0" y="connsiteY0"/>
                </a:cxn>
                <a:cxn ang="0">
                  <a:pos x="connsiteX1" y="connsiteY1"/>
                </a:cxn>
                <a:cxn ang="0">
                  <a:pos x="connsiteX2" y="connsiteY2"/>
                </a:cxn>
                <a:cxn ang="0">
                  <a:pos x="connsiteX3" y="connsiteY3"/>
                </a:cxn>
              </a:cxnLst>
              <a:rect l="l" t="t" r="r" b="b"/>
              <a:pathLst>
                <a:path w="73669" h="73669">
                  <a:moveTo>
                    <a:pt x="45265" y="9535"/>
                  </a:moveTo>
                  <a:cubicBezTo>
                    <a:pt x="64971" y="9535"/>
                    <a:pt x="80994" y="23348"/>
                    <a:pt x="80994" y="40292"/>
                  </a:cubicBezTo>
                  <a:cubicBezTo>
                    <a:pt x="80994" y="57236"/>
                    <a:pt x="64971" y="71049"/>
                    <a:pt x="45265" y="71049"/>
                  </a:cubicBezTo>
                  <a:cubicBezTo>
                    <a:pt x="25558" y="71049"/>
                    <a:pt x="9535" y="57236"/>
                    <a:pt x="9535" y="40292"/>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25" name="Freeform: Shape 24">
              <a:extLst>
                <a:ext uri="{FF2B5EF4-FFF2-40B4-BE49-F238E27FC236}">
                  <a16:creationId xmlns:a16="http://schemas.microsoft.com/office/drawing/2014/main" id="{AEA5EEC5-DDEC-49CA-9891-B6EAA328E660}"/>
                </a:ext>
              </a:extLst>
            </p:cNvPr>
            <p:cNvSpPr/>
            <p:nvPr/>
          </p:nvSpPr>
          <p:spPr>
            <a:xfrm>
              <a:off x="1953682" y="5834036"/>
              <a:ext cx="73669" cy="73669"/>
            </a:xfrm>
            <a:custGeom>
              <a:avLst/>
              <a:gdLst>
                <a:gd name="connsiteX0" fmla="*/ 45265 w 73669"/>
                <a:gd name="connsiteY0" fmla="*/ 71049 h 73669"/>
                <a:gd name="connsiteX1" fmla="*/ 9535 w 73669"/>
                <a:gd name="connsiteY1" fmla="*/ 40292 h 73669"/>
                <a:gd name="connsiteX2" fmla="*/ 45265 w 73669"/>
                <a:gd name="connsiteY2" fmla="*/ 9535 h 73669"/>
                <a:gd name="connsiteX3" fmla="*/ 80994 w 73669"/>
                <a:gd name="connsiteY3" fmla="*/ 40292 h 73669"/>
              </a:gdLst>
              <a:ahLst/>
              <a:cxnLst>
                <a:cxn ang="0">
                  <a:pos x="connsiteX0" y="connsiteY0"/>
                </a:cxn>
                <a:cxn ang="0">
                  <a:pos x="connsiteX1" y="connsiteY1"/>
                </a:cxn>
                <a:cxn ang="0">
                  <a:pos x="connsiteX2" y="connsiteY2"/>
                </a:cxn>
                <a:cxn ang="0">
                  <a:pos x="connsiteX3" y="connsiteY3"/>
                </a:cxn>
              </a:cxnLst>
              <a:rect l="l" t="t" r="r" b="b"/>
              <a:pathLst>
                <a:path w="73669" h="73669">
                  <a:moveTo>
                    <a:pt x="45265" y="71049"/>
                  </a:moveTo>
                  <a:cubicBezTo>
                    <a:pt x="25558" y="71049"/>
                    <a:pt x="9535" y="57236"/>
                    <a:pt x="9535" y="40292"/>
                  </a:cubicBezTo>
                  <a:cubicBezTo>
                    <a:pt x="9535" y="23348"/>
                    <a:pt x="25558" y="9535"/>
                    <a:pt x="45265" y="9535"/>
                  </a:cubicBezTo>
                  <a:cubicBezTo>
                    <a:pt x="64971" y="9535"/>
                    <a:pt x="80994" y="23348"/>
                    <a:pt x="80994" y="40292"/>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554BAABA-3D62-486C-B340-8A776F83E1E2}"/>
                </a:ext>
              </a:extLst>
            </p:cNvPr>
            <p:cNvSpPr/>
            <p:nvPr/>
          </p:nvSpPr>
          <p:spPr>
            <a:xfrm>
              <a:off x="2301033" y="5796648"/>
              <a:ext cx="55252" cy="110504"/>
            </a:xfrm>
            <a:custGeom>
              <a:avLst/>
              <a:gdLst>
                <a:gd name="connsiteX0" fmla="*/ 9535 w 55252"/>
                <a:gd name="connsiteY0" fmla="*/ 9535 h 110504"/>
                <a:gd name="connsiteX1" fmla="*/ 56315 w 55252"/>
                <a:gd name="connsiteY1" fmla="*/ 56315 h 110504"/>
                <a:gd name="connsiteX2" fmla="*/ 9535 w 55252"/>
                <a:gd name="connsiteY2" fmla="*/ 102911 h 110504"/>
              </a:gdLst>
              <a:ahLst/>
              <a:cxnLst>
                <a:cxn ang="0">
                  <a:pos x="connsiteX0" y="connsiteY0"/>
                </a:cxn>
                <a:cxn ang="0">
                  <a:pos x="connsiteX1" y="connsiteY1"/>
                </a:cxn>
                <a:cxn ang="0">
                  <a:pos x="connsiteX2" y="connsiteY2"/>
                </a:cxn>
              </a:cxnLst>
              <a:rect l="l" t="t" r="r" b="b"/>
              <a:pathLst>
                <a:path w="55252" h="110504">
                  <a:moveTo>
                    <a:pt x="9535" y="9535"/>
                  </a:moveTo>
                  <a:lnTo>
                    <a:pt x="56315" y="56315"/>
                  </a:lnTo>
                  <a:lnTo>
                    <a:pt x="9535" y="102911"/>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5AF2A6FC-28D6-48DD-A6C5-AB82BA75B098}"/>
                </a:ext>
              </a:extLst>
            </p:cNvPr>
            <p:cNvSpPr/>
            <p:nvPr/>
          </p:nvSpPr>
          <p:spPr>
            <a:xfrm>
              <a:off x="1631010" y="5901075"/>
              <a:ext cx="55252" cy="110504"/>
            </a:xfrm>
            <a:custGeom>
              <a:avLst/>
              <a:gdLst>
                <a:gd name="connsiteX0" fmla="*/ 56315 w 55252"/>
                <a:gd name="connsiteY0" fmla="*/ 103095 h 110504"/>
                <a:gd name="connsiteX1" fmla="*/ 9535 w 55252"/>
                <a:gd name="connsiteY1" fmla="*/ 56315 h 110504"/>
                <a:gd name="connsiteX2" fmla="*/ 56315 w 55252"/>
                <a:gd name="connsiteY2" fmla="*/ 9535 h 110504"/>
              </a:gdLst>
              <a:ahLst/>
              <a:cxnLst>
                <a:cxn ang="0">
                  <a:pos x="connsiteX0" y="connsiteY0"/>
                </a:cxn>
                <a:cxn ang="0">
                  <a:pos x="connsiteX1" y="connsiteY1"/>
                </a:cxn>
                <a:cxn ang="0">
                  <a:pos x="connsiteX2" y="connsiteY2"/>
                </a:cxn>
              </a:cxnLst>
              <a:rect l="l" t="t" r="r" b="b"/>
              <a:pathLst>
                <a:path w="55252" h="110504">
                  <a:moveTo>
                    <a:pt x="56315" y="103095"/>
                  </a:moveTo>
                  <a:lnTo>
                    <a:pt x="9535" y="56315"/>
                  </a:lnTo>
                  <a:lnTo>
                    <a:pt x="56315" y="953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1E406B0C-13F4-47E0-938C-E2080A538CE6}"/>
              </a:ext>
            </a:extLst>
          </p:cNvPr>
          <p:cNvGrpSpPr/>
          <p:nvPr/>
        </p:nvGrpSpPr>
        <p:grpSpPr>
          <a:xfrm>
            <a:off x="697847" y="1776809"/>
            <a:ext cx="559028" cy="557806"/>
            <a:chOff x="9986682" y="3363035"/>
            <a:chExt cx="758461" cy="756803"/>
          </a:xfrm>
        </p:grpSpPr>
        <p:sp>
          <p:nvSpPr>
            <p:cNvPr id="29" name="Freeform: Shape 28">
              <a:extLst>
                <a:ext uri="{FF2B5EF4-FFF2-40B4-BE49-F238E27FC236}">
                  <a16:creationId xmlns:a16="http://schemas.microsoft.com/office/drawing/2014/main" id="{B6347BB8-8B40-4E55-A58D-55DC4F4C8EB0}"/>
                </a:ext>
              </a:extLst>
            </p:cNvPr>
            <p:cNvSpPr/>
            <p:nvPr/>
          </p:nvSpPr>
          <p:spPr>
            <a:xfrm>
              <a:off x="10070936" y="3446520"/>
              <a:ext cx="589382" cy="589382"/>
            </a:xfrm>
            <a:custGeom>
              <a:avLst/>
              <a:gdLst>
                <a:gd name="connsiteX0" fmla="*/ 434078 w 589382"/>
                <a:gd name="connsiteY0" fmla="*/ 157716 h 589382"/>
                <a:gd name="connsiteX1" fmla="*/ 434078 w 589382"/>
                <a:gd name="connsiteY1" fmla="*/ 434078 h 589382"/>
                <a:gd name="connsiteX2" fmla="*/ 157716 w 589382"/>
                <a:gd name="connsiteY2" fmla="*/ 434078 h 589382"/>
                <a:gd name="connsiteX3" fmla="*/ 157716 w 589382"/>
                <a:gd name="connsiteY3" fmla="*/ 157716 h 589382"/>
                <a:gd name="connsiteX4" fmla="*/ 434078 w 589382"/>
                <a:gd name="connsiteY4" fmla="*/ 157716 h 58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382" h="589382">
                  <a:moveTo>
                    <a:pt x="434078" y="157716"/>
                  </a:moveTo>
                  <a:cubicBezTo>
                    <a:pt x="510393" y="234031"/>
                    <a:pt x="510393" y="357763"/>
                    <a:pt x="434078" y="434078"/>
                  </a:cubicBezTo>
                  <a:cubicBezTo>
                    <a:pt x="357762" y="510393"/>
                    <a:pt x="234031" y="510393"/>
                    <a:pt x="157716" y="434078"/>
                  </a:cubicBezTo>
                  <a:cubicBezTo>
                    <a:pt x="81401" y="357763"/>
                    <a:pt x="81401" y="234031"/>
                    <a:pt x="157716" y="157716"/>
                  </a:cubicBezTo>
                  <a:cubicBezTo>
                    <a:pt x="234031" y="81401"/>
                    <a:pt x="357762" y="81401"/>
                    <a:pt x="434078" y="157716"/>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30" name="Freeform: Shape 29">
              <a:extLst>
                <a:ext uri="{FF2B5EF4-FFF2-40B4-BE49-F238E27FC236}">
                  <a16:creationId xmlns:a16="http://schemas.microsoft.com/office/drawing/2014/main" id="{098C9C63-321A-4B78-ACA9-66F75D437BC3}"/>
                </a:ext>
              </a:extLst>
            </p:cNvPr>
            <p:cNvSpPr/>
            <p:nvPr/>
          </p:nvSpPr>
          <p:spPr>
            <a:xfrm>
              <a:off x="10353019" y="3620337"/>
              <a:ext cx="18418" cy="55255"/>
            </a:xfrm>
            <a:custGeom>
              <a:avLst/>
              <a:gdLst>
                <a:gd name="connsiteX0" fmla="*/ 13814 w 18418"/>
                <a:gd name="connsiteY0" fmla="*/ 46966 h 55254"/>
                <a:gd name="connsiteX1" fmla="*/ 13814 w 18418"/>
                <a:gd name="connsiteY1" fmla="*/ 13814 h 55254"/>
              </a:gdLst>
              <a:ahLst/>
              <a:cxnLst>
                <a:cxn ang="0">
                  <a:pos x="connsiteX0" y="connsiteY0"/>
                </a:cxn>
                <a:cxn ang="0">
                  <a:pos x="connsiteX1" y="connsiteY1"/>
                </a:cxn>
              </a:cxnLst>
              <a:rect l="l" t="t" r="r" b="b"/>
              <a:pathLst>
                <a:path w="18418" h="55254">
                  <a:moveTo>
                    <a:pt x="13814" y="46966"/>
                  </a:moveTo>
                  <a:lnTo>
                    <a:pt x="13814" y="13814"/>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6EB94C1C-B13E-4CBA-BF60-2423251D4A7C}"/>
                </a:ext>
              </a:extLst>
            </p:cNvPr>
            <p:cNvSpPr/>
            <p:nvPr/>
          </p:nvSpPr>
          <p:spPr>
            <a:xfrm>
              <a:off x="10353019" y="3803782"/>
              <a:ext cx="18418" cy="55255"/>
            </a:xfrm>
            <a:custGeom>
              <a:avLst/>
              <a:gdLst>
                <a:gd name="connsiteX0" fmla="*/ 13814 w 18418"/>
                <a:gd name="connsiteY0" fmla="*/ 46782 h 55254"/>
                <a:gd name="connsiteX1" fmla="*/ 13814 w 18418"/>
                <a:gd name="connsiteY1" fmla="*/ 13814 h 55254"/>
              </a:gdLst>
              <a:ahLst/>
              <a:cxnLst>
                <a:cxn ang="0">
                  <a:pos x="connsiteX0" y="connsiteY0"/>
                </a:cxn>
                <a:cxn ang="0">
                  <a:pos x="connsiteX1" y="connsiteY1"/>
                </a:cxn>
              </a:cxnLst>
              <a:rect l="l" t="t" r="r" b="b"/>
              <a:pathLst>
                <a:path w="18418" h="55254">
                  <a:moveTo>
                    <a:pt x="13814" y="46782"/>
                  </a:moveTo>
                  <a:lnTo>
                    <a:pt x="13814" y="13814"/>
                  </a:lnTo>
                </a:path>
              </a:pathLst>
            </a:custGeom>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FBD0A3E4-F6F4-4540-9CE8-0FFDEA8EFA51}"/>
                </a:ext>
              </a:extLst>
            </p:cNvPr>
            <p:cNvSpPr/>
            <p:nvPr/>
          </p:nvSpPr>
          <p:spPr>
            <a:xfrm>
              <a:off x="10311763" y="3728636"/>
              <a:ext cx="92091" cy="92091"/>
            </a:xfrm>
            <a:custGeom>
              <a:avLst/>
              <a:gdLst>
                <a:gd name="connsiteX0" fmla="*/ 55070 w 92090"/>
                <a:gd name="connsiteY0" fmla="*/ 13814 h 92090"/>
                <a:gd name="connsiteX1" fmla="*/ 96327 w 92090"/>
                <a:gd name="connsiteY1" fmla="*/ 51387 h 92090"/>
                <a:gd name="connsiteX2" fmla="*/ 55070 w 92090"/>
                <a:gd name="connsiteY2" fmla="*/ 88960 h 92090"/>
                <a:gd name="connsiteX3" fmla="*/ 13814 w 92090"/>
                <a:gd name="connsiteY3" fmla="*/ 51387 h 92090"/>
              </a:gdLst>
              <a:ahLst/>
              <a:cxnLst>
                <a:cxn ang="0">
                  <a:pos x="connsiteX0" y="connsiteY0"/>
                </a:cxn>
                <a:cxn ang="0">
                  <a:pos x="connsiteX1" y="connsiteY1"/>
                </a:cxn>
                <a:cxn ang="0">
                  <a:pos x="connsiteX2" y="connsiteY2"/>
                </a:cxn>
                <a:cxn ang="0">
                  <a:pos x="connsiteX3" y="connsiteY3"/>
                </a:cxn>
              </a:cxnLst>
              <a:rect l="l" t="t" r="r" b="b"/>
              <a:pathLst>
                <a:path w="92090" h="92090">
                  <a:moveTo>
                    <a:pt x="55070" y="13814"/>
                  </a:moveTo>
                  <a:cubicBezTo>
                    <a:pt x="77909" y="13814"/>
                    <a:pt x="96327" y="30574"/>
                    <a:pt x="96327" y="51387"/>
                  </a:cubicBezTo>
                  <a:cubicBezTo>
                    <a:pt x="96327" y="72199"/>
                    <a:pt x="77909" y="88960"/>
                    <a:pt x="55070" y="88960"/>
                  </a:cubicBezTo>
                  <a:cubicBezTo>
                    <a:pt x="32232" y="88960"/>
                    <a:pt x="13814" y="72199"/>
                    <a:pt x="13814" y="51387"/>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19D3B159-4874-4BEB-9FDB-95329FFB8137}"/>
                </a:ext>
              </a:extLst>
            </p:cNvPr>
            <p:cNvSpPr/>
            <p:nvPr/>
          </p:nvSpPr>
          <p:spPr>
            <a:xfrm>
              <a:off x="10311763" y="3653490"/>
              <a:ext cx="92091" cy="92091"/>
            </a:xfrm>
            <a:custGeom>
              <a:avLst/>
              <a:gdLst>
                <a:gd name="connsiteX0" fmla="*/ 55070 w 92090"/>
                <a:gd name="connsiteY0" fmla="*/ 88960 h 92090"/>
                <a:gd name="connsiteX1" fmla="*/ 13814 w 92090"/>
                <a:gd name="connsiteY1" fmla="*/ 51387 h 92090"/>
                <a:gd name="connsiteX2" fmla="*/ 55070 w 92090"/>
                <a:gd name="connsiteY2" fmla="*/ 13814 h 92090"/>
                <a:gd name="connsiteX3" fmla="*/ 96327 w 92090"/>
                <a:gd name="connsiteY3" fmla="*/ 51387 h 92090"/>
              </a:gdLst>
              <a:ahLst/>
              <a:cxnLst>
                <a:cxn ang="0">
                  <a:pos x="connsiteX0" y="connsiteY0"/>
                </a:cxn>
                <a:cxn ang="0">
                  <a:pos x="connsiteX1" y="connsiteY1"/>
                </a:cxn>
                <a:cxn ang="0">
                  <a:pos x="connsiteX2" y="connsiteY2"/>
                </a:cxn>
                <a:cxn ang="0">
                  <a:pos x="connsiteX3" y="connsiteY3"/>
                </a:cxn>
              </a:cxnLst>
              <a:rect l="l" t="t" r="r" b="b"/>
              <a:pathLst>
                <a:path w="92090" h="92090">
                  <a:moveTo>
                    <a:pt x="55070" y="88960"/>
                  </a:moveTo>
                  <a:cubicBezTo>
                    <a:pt x="32232" y="88960"/>
                    <a:pt x="13814" y="72199"/>
                    <a:pt x="13814" y="51387"/>
                  </a:cubicBezTo>
                  <a:cubicBezTo>
                    <a:pt x="13814" y="30574"/>
                    <a:pt x="32232" y="13814"/>
                    <a:pt x="55070" y="13814"/>
                  </a:cubicBezTo>
                  <a:cubicBezTo>
                    <a:pt x="77909" y="13814"/>
                    <a:pt x="96327" y="30574"/>
                    <a:pt x="96327" y="51387"/>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34" name="Freeform: Shape 33">
              <a:extLst>
                <a:ext uri="{FF2B5EF4-FFF2-40B4-BE49-F238E27FC236}">
                  <a16:creationId xmlns:a16="http://schemas.microsoft.com/office/drawing/2014/main" id="{F2C2282F-B960-406D-A16B-695169384494}"/>
                </a:ext>
              </a:extLst>
            </p:cNvPr>
            <p:cNvSpPr/>
            <p:nvPr/>
          </p:nvSpPr>
          <p:spPr>
            <a:xfrm>
              <a:off x="10029044" y="3418105"/>
              <a:ext cx="239436" cy="331527"/>
            </a:xfrm>
            <a:custGeom>
              <a:avLst/>
              <a:gdLst>
                <a:gd name="connsiteX0" fmla="*/ 13814 w 239436"/>
                <a:gd name="connsiteY0" fmla="*/ 323423 h 331527"/>
                <a:gd name="connsiteX1" fmla="*/ 15471 w 239436"/>
                <a:gd name="connsiteY1" fmla="*/ 290271 h 331527"/>
                <a:gd name="connsiteX2" fmla="*/ 20444 w 239436"/>
                <a:gd name="connsiteY2" fmla="*/ 258039 h 331527"/>
                <a:gd name="connsiteX3" fmla="*/ 28364 w 239436"/>
                <a:gd name="connsiteY3" fmla="*/ 226912 h 331527"/>
                <a:gd name="connsiteX4" fmla="*/ 39231 w 239436"/>
                <a:gd name="connsiteY4" fmla="*/ 197075 h 331527"/>
                <a:gd name="connsiteX5" fmla="*/ 52860 w 239436"/>
                <a:gd name="connsiteY5" fmla="*/ 168711 h 331527"/>
                <a:gd name="connsiteX6" fmla="*/ 69068 w 239436"/>
                <a:gd name="connsiteY6" fmla="*/ 142004 h 331527"/>
                <a:gd name="connsiteX7" fmla="*/ 87670 w 239436"/>
                <a:gd name="connsiteY7" fmla="*/ 117140 h 331527"/>
                <a:gd name="connsiteX8" fmla="*/ 108667 w 239436"/>
                <a:gd name="connsiteY8" fmla="*/ 94117 h 331527"/>
                <a:gd name="connsiteX9" fmla="*/ 131690 w 239436"/>
                <a:gd name="connsiteY9" fmla="*/ 73120 h 331527"/>
                <a:gd name="connsiteX10" fmla="*/ 156555 w 239436"/>
                <a:gd name="connsiteY10" fmla="*/ 54518 h 331527"/>
                <a:gd name="connsiteX11" fmla="*/ 183261 w 239436"/>
                <a:gd name="connsiteY11" fmla="*/ 38310 h 331527"/>
                <a:gd name="connsiteX12" fmla="*/ 211625 w 239436"/>
                <a:gd name="connsiteY12" fmla="*/ 24680 h 331527"/>
                <a:gd name="connsiteX13" fmla="*/ 241463 w 239436"/>
                <a:gd name="connsiteY13" fmla="*/ 13814 h 3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36" h="331527">
                  <a:moveTo>
                    <a:pt x="13814" y="323423"/>
                  </a:moveTo>
                  <a:cubicBezTo>
                    <a:pt x="13814" y="312188"/>
                    <a:pt x="14366" y="301137"/>
                    <a:pt x="15471" y="290271"/>
                  </a:cubicBezTo>
                  <a:cubicBezTo>
                    <a:pt x="16576" y="279404"/>
                    <a:pt x="18234" y="268721"/>
                    <a:pt x="20444" y="258039"/>
                  </a:cubicBezTo>
                  <a:cubicBezTo>
                    <a:pt x="22654" y="247541"/>
                    <a:pt x="25233" y="237042"/>
                    <a:pt x="28364" y="226912"/>
                  </a:cubicBezTo>
                  <a:cubicBezTo>
                    <a:pt x="31495" y="216782"/>
                    <a:pt x="35179" y="206836"/>
                    <a:pt x="39231" y="197075"/>
                  </a:cubicBezTo>
                  <a:cubicBezTo>
                    <a:pt x="43283" y="187313"/>
                    <a:pt x="47887" y="177920"/>
                    <a:pt x="52860" y="168711"/>
                  </a:cubicBezTo>
                  <a:cubicBezTo>
                    <a:pt x="57833" y="159501"/>
                    <a:pt x="63359" y="150661"/>
                    <a:pt x="69068" y="142004"/>
                  </a:cubicBezTo>
                  <a:cubicBezTo>
                    <a:pt x="74962" y="133348"/>
                    <a:pt x="81040" y="125060"/>
                    <a:pt x="87670" y="117140"/>
                  </a:cubicBezTo>
                  <a:cubicBezTo>
                    <a:pt x="94301" y="109220"/>
                    <a:pt x="101300" y="101484"/>
                    <a:pt x="108667" y="94117"/>
                  </a:cubicBezTo>
                  <a:cubicBezTo>
                    <a:pt x="116035" y="86750"/>
                    <a:pt x="123586" y="79751"/>
                    <a:pt x="131690" y="73120"/>
                  </a:cubicBezTo>
                  <a:cubicBezTo>
                    <a:pt x="139794" y="66490"/>
                    <a:pt x="148082" y="60227"/>
                    <a:pt x="156555" y="54518"/>
                  </a:cubicBezTo>
                  <a:cubicBezTo>
                    <a:pt x="165211" y="48624"/>
                    <a:pt x="174052" y="43283"/>
                    <a:pt x="183261" y="38310"/>
                  </a:cubicBezTo>
                  <a:cubicBezTo>
                    <a:pt x="192470" y="33337"/>
                    <a:pt x="201863" y="28732"/>
                    <a:pt x="211625" y="24680"/>
                  </a:cubicBezTo>
                  <a:cubicBezTo>
                    <a:pt x="221387" y="20628"/>
                    <a:pt x="231332" y="16945"/>
                    <a:pt x="241463" y="13814"/>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D30841A9-821A-4E3B-B0B6-0DFCE79E5757}"/>
                </a:ext>
              </a:extLst>
            </p:cNvPr>
            <p:cNvSpPr/>
            <p:nvPr/>
          </p:nvSpPr>
          <p:spPr>
            <a:xfrm>
              <a:off x="10035490" y="3792915"/>
              <a:ext cx="331527" cy="276273"/>
            </a:xfrm>
            <a:custGeom>
              <a:avLst/>
              <a:gdLst>
                <a:gd name="connsiteX0" fmla="*/ 331343 w 331527"/>
                <a:gd name="connsiteY0" fmla="*/ 272589 h 276272"/>
                <a:gd name="connsiteX1" fmla="*/ 298191 w 331527"/>
                <a:gd name="connsiteY1" fmla="*/ 270932 h 276272"/>
                <a:gd name="connsiteX2" fmla="*/ 265959 w 331527"/>
                <a:gd name="connsiteY2" fmla="*/ 265959 h 276272"/>
                <a:gd name="connsiteX3" fmla="*/ 234832 w 331527"/>
                <a:gd name="connsiteY3" fmla="*/ 258039 h 276272"/>
                <a:gd name="connsiteX4" fmla="*/ 204995 w 331527"/>
                <a:gd name="connsiteY4" fmla="*/ 247172 h 276272"/>
                <a:gd name="connsiteX5" fmla="*/ 176631 w 331527"/>
                <a:gd name="connsiteY5" fmla="*/ 233543 h 276272"/>
                <a:gd name="connsiteX6" fmla="*/ 149924 w 331527"/>
                <a:gd name="connsiteY6" fmla="*/ 217335 h 276272"/>
                <a:gd name="connsiteX7" fmla="*/ 125060 w 331527"/>
                <a:gd name="connsiteY7" fmla="*/ 198732 h 276272"/>
                <a:gd name="connsiteX8" fmla="*/ 102037 w 331527"/>
                <a:gd name="connsiteY8" fmla="*/ 177736 h 276272"/>
                <a:gd name="connsiteX9" fmla="*/ 81040 w 331527"/>
                <a:gd name="connsiteY9" fmla="*/ 154713 h 276272"/>
                <a:gd name="connsiteX10" fmla="*/ 62438 w 331527"/>
                <a:gd name="connsiteY10" fmla="*/ 129848 h 276272"/>
                <a:gd name="connsiteX11" fmla="*/ 46230 w 331527"/>
                <a:gd name="connsiteY11" fmla="*/ 103142 h 276272"/>
                <a:gd name="connsiteX12" fmla="*/ 32600 w 331527"/>
                <a:gd name="connsiteY12" fmla="*/ 74778 h 276272"/>
                <a:gd name="connsiteX13" fmla="*/ 21734 w 331527"/>
                <a:gd name="connsiteY13" fmla="*/ 44940 h 276272"/>
                <a:gd name="connsiteX14" fmla="*/ 13814 w 331527"/>
                <a:gd name="connsiteY14" fmla="*/ 13814 h 27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527" h="276272">
                  <a:moveTo>
                    <a:pt x="331343" y="272589"/>
                  </a:moveTo>
                  <a:cubicBezTo>
                    <a:pt x="320108" y="272589"/>
                    <a:pt x="309058" y="272037"/>
                    <a:pt x="298191" y="270932"/>
                  </a:cubicBezTo>
                  <a:cubicBezTo>
                    <a:pt x="287324" y="269827"/>
                    <a:pt x="276641" y="268169"/>
                    <a:pt x="265959" y="265959"/>
                  </a:cubicBezTo>
                  <a:cubicBezTo>
                    <a:pt x="255461" y="263749"/>
                    <a:pt x="244962" y="261170"/>
                    <a:pt x="234832" y="258039"/>
                  </a:cubicBezTo>
                  <a:cubicBezTo>
                    <a:pt x="224702" y="254908"/>
                    <a:pt x="214756" y="251224"/>
                    <a:pt x="204995" y="247172"/>
                  </a:cubicBezTo>
                  <a:cubicBezTo>
                    <a:pt x="195233" y="243120"/>
                    <a:pt x="185840" y="238516"/>
                    <a:pt x="176631" y="233543"/>
                  </a:cubicBezTo>
                  <a:cubicBezTo>
                    <a:pt x="167422" y="228570"/>
                    <a:pt x="158581" y="223044"/>
                    <a:pt x="149924" y="217335"/>
                  </a:cubicBezTo>
                  <a:cubicBezTo>
                    <a:pt x="141268" y="211441"/>
                    <a:pt x="132979" y="205363"/>
                    <a:pt x="125060" y="198732"/>
                  </a:cubicBezTo>
                  <a:cubicBezTo>
                    <a:pt x="117140" y="192102"/>
                    <a:pt x="109404" y="185103"/>
                    <a:pt x="102037" y="177736"/>
                  </a:cubicBezTo>
                  <a:cubicBezTo>
                    <a:pt x="94670" y="170368"/>
                    <a:pt x="87671" y="162817"/>
                    <a:pt x="81040" y="154713"/>
                  </a:cubicBezTo>
                  <a:cubicBezTo>
                    <a:pt x="74410" y="146793"/>
                    <a:pt x="68148" y="138321"/>
                    <a:pt x="62438" y="129848"/>
                  </a:cubicBezTo>
                  <a:cubicBezTo>
                    <a:pt x="56544" y="121192"/>
                    <a:pt x="51203" y="112351"/>
                    <a:pt x="46230" y="103142"/>
                  </a:cubicBezTo>
                  <a:cubicBezTo>
                    <a:pt x="41257" y="93933"/>
                    <a:pt x="36652" y="84540"/>
                    <a:pt x="32600" y="74778"/>
                  </a:cubicBezTo>
                  <a:cubicBezTo>
                    <a:pt x="28548" y="65016"/>
                    <a:pt x="24865" y="55070"/>
                    <a:pt x="21734" y="44940"/>
                  </a:cubicBezTo>
                  <a:cubicBezTo>
                    <a:pt x="18603" y="34810"/>
                    <a:pt x="15840" y="24496"/>
                    <a:pt x="13814" y="13814"/>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A2E48234-A965-449F-802B-BDEAC779189E}"/>
                </a:ext>
              </a:extLst>
            </p:cNvPr>
            <p:cNvSpPr/>
            <p:nvPr/>
          </p:nvSpPr>
          <p:spPr>
            <a:xfrm>
              <a:off x="10418220" y="3727715"/>
              <a:ext cx="276273" cy="331527"/>
            </a:xfrm>
            <a:custGeom>
              <a:avLst/>
              <a:gdLst>
                <a:gd name="connsiteX0" fmla="*/ 272589 w 276272"/>
                <a:gd name="connsiteY0" fmla="*/ 13814 h 331527"/>
                <a:gd name="connsiteX1" fmla="*/ 270931 w 276272"/>
                <a:gd name="connsiteY1" fmla="*/ 46966 h 331527"/>
                <a:gd name="connsiteX2" fmla="*/ 265958 w 276272"/>
                <a:gd name="connsiteY2" fmla="*/ 79198 h 331527"/>
                <a:gd name="connsiteX3" fmla="*/ 258039 w 276272"/>
                <a:gd name="connsiteY3" fmla="*/ 110325 h 331527"/>
                <a:gd name="connsiteX4" fmla="*/ 247172 w 276272"/>
                <a:gd name="connsiteY4" fmla="*/ 140162 h 331527"/>
                <a:gd name="connsiteX5" fmla="*/ 233543 w 276272"/>
                <a:gd name="connsiteY5" fmla="*/ 168526 h 331527"/>
                <a:gd name="connsiteX6" fmla="*/ 217334 w 276272"/>
                <a:gd name="connsiteY6" fmla="*/ 195233 h 331527"/>
                <a:gd name="connsiteX7" fmla="*/ 198732 w 276272"/>
                <a:gd name="connsiteY7" fmla="*/ 220097 h 331527"/>
                <a:gd name="connsiteX8" fmla="*/ 177735 w 276272"/>
                <a:gd name="connsiteY8" fmla="*/ 243120 h 331527"/>
                <a:gd name="connsiteX9" fmla="*/ 154713 w 276272"/>
                <a:gd name="connsiteY9" fmla="*/ 264117 h 331527"/>
                <a:gd name="connsiteX10" fmla="*/ 129848 w 276272"/>
                <a:gd name="connsiteY10" fmla="*/ 282719 h 331527"/>
                <a:gd name="connsiteX11" fmla="*/ 103142 w 276272"/>
                <a:gd name="connsiteY11" fmla="*/ 298927 h 331527"/>
                <a:gd name="connsiteX12" fmla="*/ 74778 w 276272"/>
                <a:gd name="connsiteY12" fmla="*/ 312557 h 331527"/>
                <a:gd name="connsiteX13" fmla="*/ 44940 w 276272"/>
                <a:gd name="connsiteY13" fmla="*/ 323423 h 331527"/>
                <a:gd name="connsiteX14" fmla="*/ 13814 w 276272"/>
                <a:gd name="connsiteY14" fmla="*/ 331343 h 3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272" h="331527">
                  <a:moveTo>
                    <a:pt x="272589" y="13814"/>
                  </a:moveTo>
                  <a:cubicBezTo>
                    <a:pt x="272589" y="25049"/>
                    <a:pt x="272036" y="36100"/>
                    <a:pt x="270931" y="46966"/>
                  </a:cubicBezTo>
                  <a:cubicBezTo>
                    <a:pt x="269826" y="57833"/>
                    <a:pt x="268169" y="68516"/>
                    <a:pt x="265958" y="79198"/>
                  </a:cubicBezTo>
                  <a:cubicBezTo>
                    <a:pt x="263748" y="89697"/>
                    <a:pt x="261170" y="100195"/>
                    <a:pt x="258039" y="110325"/>
                  </a:cubicBezTo>
                  <a:cubicBezTo>
                    <a:pt x="254908" y="120455"/>
                    <a:pt x="251224" y="130401"/>
                    <a:pt x="247172" y="140162"/>
                  </a:cubicBezTo>
                  <a:cubicBezTo>
                    <a:pt x="243120" y="149924"/>
                    <a:pt x="238516" y="159317"/>
                    <a:pt x="233543" y="168526"/>
                  </a:cubicBezTo>
                  <a:cubicBezTo>
                    <a:pt x="228570" y="177735"/>
                    <a:pt x="223228" y="186576"/>
                    <a:pt x="217334" y="195233"/>
                  </a:cubicBezTo>
                  <a:cubicBezTo>
                    <a:pt x="211441" y="203890"/>
                    <a:pt x="205363" y="212178"/>
                    <a:pt x="198732" y="220097"/>
                  </a:cubicBezTo>
                  <a:cubicBezTo>
                    <a:pt x="192102" y="228017"/>
                    <a:pt x="185103" y="235753"/>
                    <a:pt x="177735" y="243120"/>
                  </a:cubicBezTo>
                  <a:cubicBezTo>
                    <a:pt x="170368" y="250488"/>
                    <a:pt x="162817" y="257486"/>
                    <a:pt x="154713" y="264117"/>
                  </a:cubicBezTo>
                  <a:cubicBezTo>
                    <a:pt x="146793" y="270747"/>
                    <a:pt x="138321" y="277009"/>
                    <a:pt x="129848" y="282719"/>
                  </a:cubicBezTo>
                  <a:cubicBezTo>
                    <a:pt x="121191" y="288613"/>
                    <a:pt x="112351" y="293954"/>
                    <a:pt x="103142" y="298927"/>
                  </a:cubicBezTo>
                  <a:cubicBezTo>
                    <a:pt x="93933" y="303900"/>
                    <a:pt x="84539" y="308505"/>
                    <a:pt x="74778" y="312557"/>
                  </a:cubicBezTo>
                  <a:cubicBezTo>
                    <a:pt x="65016" y="316609"/>
                    <a:pt x="55070" y="320292"/>
                    <a:pt x="44940" y="323423"/>
                  </a:cubicBezTo>
                  <a:cubicBezTo>
                    <a:pt x="34810" y="326554"/>
                    <a:pt x="24496" y="329317"/>
                    <a:pt x="13814" y="331343"/>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37" name="Freeform: Shape 36">
              <a:extLst>
                <a:ext uri="{FF2B5EF4-FFF2-40B4-BE49-F238E27FC236}">
                  <a16:creationId xmlns:a16="http://schemas.microsoft.com/office/drawing/2014/main" id="{D288D6B7-CADF-4D99-9DCA-BF966F6614B0}"/>
                </a:ext>
              </a:extLst>
            </p:cNvPr>
            <p:cNvSpPr/>
            <p:nvPr/>
          </p:nvSpPr>
          <p:spPr>
            <a:xfrm>
              <a:off x="10319867" y="3403739"/>
              <a:ext cx="368364" cy="276273"/>
            </a:xfrm>
            <a:custGeom>
              <a:avLst/>
              <a:gdLst>
                <a:gd name="connsiteX0" fmla="*/ 13814 w 368363"/>
                <a:gd name="connsiteY0" fmla="*/ 15471 h 276272"/>
                <a:gd name="connsiteX1" fmla="*/ 46966 w 368363"/>
                <a:gd name="connsiteY1" fmla="*/ 13814 h 276272"/>
                <a:gd name="connsiteX2" fmla="*/ 80119 w 368363"/>
                <a:gd name="connsiteY2" fmla="*/ 15471 h 276272"/>
                <a:gd name="connsiteX3" fmla="*/ 112351 w 368363"/>
                <a:gd name="connsiteY3" fmla="*/ 20444 h 276272"/>
                <a:gd name="connsiteX4" fmla="*/ 143478 w 368363"/>
                <a:gd name="connsiteY4" fmla="*/ 28364 h 276272"/>
                <a:gd name="connsiteX5" fmla="*/ 173315 w 368363"/>
                <a:gd name="connsiteY5" fmla="*/ 39231 h 276272"/>
                <a:gd name="connsiteX6" fmla="*/ 201679 w 368363"/>
                <a:gd name="connsiteY6" fmla="*/ 52860 h 276272"/>
                <a:gd name="connsiteX7" fmla="*/ 228386 w 368363"/>
                <a:gd name="connsiteY7" fmla="*/ 69068 h 276272"/>
                <a:gd name="connsiteX8" fmla="*/ 253250 w 368363"/>
                <a:gd name="connsiteY8" fmla="*/ 87670 h 276272"/>
                <a:gd name="connsiteX9" fmla="*/ 276273 w 368363"/>
                <a:gd name="connsiteY9" fmla="*/ 108667 h 276272"/>
                <a:gd name="connsiteX10" fmla="*/ 297270 w 368363"/>
                <a:gd name="connsiteY10" fmla="*/ 131690 h 276272"/>
                <a:gd name="connsiteX11" fmla="*/ 315872 w 368363"/>
                <a:gd name="connsiteY11" fmla="*/ 156555 h 276272"/>
                <a:gd name="connsiteX12" fmla="*/ 332080 w 368363"/>
                <a:gd name="connsiteY12" fmla="*/ 183261 h 276272"/>
                <a:gd name="connsiteX13" fmla="*/ 345710 w 368363"/>
                <a:gd name="connsiteY13" fmla="*/ 211625 h 276272"/>
                <a:gd name="connsiteX14" fmla="*/ 356576 w 368363"/>
                <a:gd name="connsiteY14" fmla="*/ 241463 h 276272"/>
                <a:gd name="connsiteX15" fmla="*/ 364496 w 368363"/>
                <a:gd name="connsiteY15" fmla="*/ 272589 h 27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363" h="276272">
                  <a:moveTo>
                    <a:pt x="13814" y="15471"/>
                  </a:moveTo>
                  <a:cubicBezTo>
                    <a:pt x="24681" y="14366"/>
                    <a:pt x="35731" y="13814"/>
                    <a:pt x="46966" y="13814"/>
                  </a:cubicBezTo>
                  <a:cubicBezTo>
                    <a:pt x="58202" y="13814"/>
                    <a:pt x="69253" y="14366"/>
                    <a:pt x="80119" y="15471"/>
                  </a:cubicBezTo>
                  <a:cubicBezTo>
                    <a:pt x="90986" y="16576"/>
                    <a:pt x="101668" y="18234"/>
                    <a:pt x="112351" y="20444"/>
                  </a:cubicBezTo>
                  <a:cubicBezTo>
                    <a:pt x="122849" y="22654"/>
                    <a:pt x="133348" y="25233"/>
                    <a:pt x="143478" y="28364"/>
                  </a:cubicBezTo>
                  <a:cubicBezTo>
                    <a:pt x="153608" y="31495"/>
                    <a:pt x="163554" y="35179"/>
                    <a:pt x="173315" y="39231"/>
                  </a:cubicBezTo>
                  <a:cubicBezTo>
                    <a:pt x="183077" y="43283"/>
                    <a:pt x="192470" y="47887"/>
                    <a:pt x="201679" y="52860"/>
                  </a:cubicBezTo>
                  <a:cubicBezTo>
                    <a:pt x="210889" y="57833"/>
                    <a:pt x="219729" y="63358"/>
                    <a:pt x="228386" y="69068"/>
                  </a:cubicBezTo>
                  <a:cubicBezTo>
                    <a:pt x="237042" y="74962"/>
                    <a:pt x="245330" y="81040"/>
                    <a:pt x="253250" y="87670"/>
                  </a:cubicBezTo>
                  <a:cubicBezTo>
                    <a:pt x="261170" y="94301"/>
                    <a:pt x="268906" y="101300"/>
                    <a:pt x="276273" y="108667"/>
                  </a:cubicBezTo>
                  <a:cubicBezTo>
                    <a:pt x="283640" y="116035"/>
                    <a:pt x="290639" y="123586"/>
                    <a:pt x="297270" y="131690"/>
                  </a:cubicBezTo>
                  <a:cubicBezTo>
                    <a:pt x="303900" y="139610"/>
                    <a:pt x="310163" y="148082"/>
                    <a:pt x="315872" y="156555"/>
                  </a:cubicBezTo>
                  <a:cubicBezTo>
                    <a:pt x="321766" y="165211"/>
                    <a:pt x="327107" y="174052"/>
                    <a:pt x="332080" y="183261"/>
                  </a:cubicBezTo>
                  <a:cubicBezTo>
                    <a:pt x="337053" y="192470"/>
                    <a:pt x="341658" y="201863"/>
                    <a:pt x="345710" y="211625"/>
                  </a:cubicBezTo>
                  <a:cubicBezTo>
                    <a:pt x="349762" y="221387"/>
                    <a:pt x="353445" y="231332"/>
                    <a:pt x="356576" y="241463"/>
                  </a:cubicBezTo>
                  <a:cubicBezTo>
                    <a:pt x="359707" y="251593"/>
                    <a:pt x="362470" y="261907"/>
                    <a:pt x="364496" y="272589"/>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38" name="Freeform: Shape 37">
              <a:extLst>
                <a:ext uri="{FF2B5EF4-FFF2-40B4-BE49-F238E27FC236}">
                  <a16:creationId xmlns:a16="http://schemas.microsoft.com/office/drawing/2014/main" id="{E69B1E0B-BA93-4E94-9FD4-A5006F162372}"/>
                </a:ext>
              </a:extLst>
            </p:cNvPr>
            <p:cNvSpPr/>
            <p:nvPr/>
          </p:nvSpPr>
          <p:spPr>
            <a:xfrm>
              <a:off x="10634634" y="3727715"/>
              <a:ext cx="110509" cy="55255"/>
            </a:xfrm>
            <a:custGeom>
              <a:avLst/>
              <a:gdLst>
                <a:gd name="connsiteX0" fmla="*/ 13814 w 110509"/>
                <a:gd name="connsiteY0" fmla="*/ 56176 h 55254"/>
                <a:gd name="connsiteX1" fmla="*/ 56175 w 110509"/>
                <a:gd name="connsiteY1" fmla="*/ 13814 h 55254"/>
                <a:gd name="connsiteX2" fmla="*/ 98537 w 110509"/>
                <a:gd name="connsiteY2" fmla="*/ 56176 h 55254"/>
              </a:gdLst>
              <a:ahLst/>
              <a:cxnLst>
                <a:cxn ang="0">
                  <a:pos x="connsiteX0" y="connsiteY0"/>
                </a:cxn>
                <a:cxn ang="0">
                  <a:pos x="connsiteX1" y="connsiteY1"/>
                </a:cxn>
                <a:cxn ang="0">
                  <a:pos x="connsiteX2" y="connsiteY2"/>
                </a:cxn>
              </a:cxnLst>
              <a:rect l="l" t="t" r="r" b="b"/>
              <a:pathLst>
                <a:path w="110509" h="55254">
                  <a:moveTo>
                    <a:pt x="13814" y="56176"/>
                  </a:moveTo>
                  <a:lnTo>
                    <a:pt x="56175" y="13814"/>
                  </a:lnTo>
                  <a:lnTo>
                    <a:pt x="98537" y="56176"/>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39" name="Freeform: Shape 38">
              <a:extLst>
                <a:ext uri="{FF2B5EF4-FFF2-40B4-BE49-F238E27FC236}">
                  <a16:creationId xmlns:a16="http://schemas.microsoft.com/office/drawing/2014/main" id="{8D22AC21-D5DC-4089-B081-EA1841A79F82}"/>
                </a:ext>
              </a:extLst>
            </p:cNvPr>
            <p:cNvSpPr/>
            <p:nvPr/>
          </p:nvSpPr>
          <p:spPr>
            <a:xfrm>
              <a:off x="9986682" y="3685353"/>
              <a:ext cx="110509" cy="55255"/>
            </a:xfrm>
            <a:custGeom>
              <a:avLst/>
              <a:gdLst>
                <a:gd name="connsiteX0" fmla="*/ 98353 w 110509"/>
                <a:gd name="connsiteY0" fmla="*/ 13814 h 55254"/>
                <a:gd name="connsiteX1" fmla="*/ 56176 w 110509"/>
                <a:gd name="connsiteY1" fmla="*/ 56176 h 55254"/>
                <a:gd name="connsiteX2" fmla="*/ 13814 w 110509"/>
                <a:gd name="connsiteY2" fmla="*/ 13814 h 55254"/>
              </a:gdLst>
              <a:ahLst/>
              <a:cxnLst>
                <a:cxn ang="0">
                  <a:pos x="connsiteX0" y="connsiteY0"/>
                </a:cxn>
                <a:cxn ang="0">
                  <a:pos x="connsiteX1" y="connsiteY1"/>
                </a:cxn>
                <a:cxn ang="0">
                  <a:pos x="connsiteX2" y="connsiteY2"/>
                </a:cxn>
              </a:cxnLst>
              <a:rect l="l" t="t" r="r" b="b"/>
              <a:pathLst>
                <a:path w="110509" h="55254">
                  <a:moveTo>
                    <a:pt x="98353" y="13814"/>
                  </a:moveTo>
                  <a:lnTo>
                    <a:pt x="56176" y="56176"/>
                  </a:lnTo>
                  <a:lnTo>
                    <a:pt x="13814" y="1381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40" name="Freeform: Shape 39">
              <a:extLst>
                <a:ext uri="{FF2B5EF4-FFF2-40B4-BE49-F238E27FC236}">
                  <a16:creationId xmlns:a16="http://schemas.microsoft.com/office/drawing/2014/main" id="{DDB732F9-CB97-454B-9EDF-6143CED01F98}"/>
                </a:ext>
              </a:extLst>
            </p:cNvPr>
            <p:cNvSpPr/>
            <p:nvPr/>
          </p:nvSpPr>
          <p:spPr>
            <a:xfrm>
              <a:off x="10310658" y="4009329"/>
              <a:ext cx="55255" cy="110509"/>
            </a:xfrm>
            <a:custGeom>
              <a:avLst/>
              <a:gdLst>
                <a:gd name="connsiteX0" fmla="*/ 13814 w 55254"/>
                <a:gd name="connsiteY0" fmla="*/ 13814 h 110509"/>
                <a:gd name="connsiteX1" fmla="*/ 56176 w 55254"/>
                <a:gd name="connsiteY1" fmla="*/ 56176 h 110509"/>
                <a:gd name="connsiteX2" fmla="*/ 13814 w 55254"/>
                <a:gd name="connsiteY2" fmla="*/ 98537 h 110509"/>
              </a:gdLst>
              <a:ahLst/>
              <a:cxnLst>
                <a:cxn ang="0">
                  <a:pos x="connsiteX0" y="connsiteY0"/>
                </a:cxn>
                <a:cxn ang="0">
                  <a:pos x="connsiteX1" y="connsiteY1"/>
                </a:cxn>
                <a:cxn ang="0">
                  <a:pos x="connsiteX2" y="connsiteY2"/>
                </a:cxn>
              </a:cxnLst>
              <a:rect l="l" t="t" r="r" b="b"/>
              <a:pathLst>
                <a:path w="55254" h="110509">
                  <a:moveTo>
                    <a:pt x="13814" y="13814"/>
                  </a:moveTo>
                  <a:lnTo>
                    <a:pt x="56176" y="56176"/>
                  </a:lnTo>
                  <a:lnTo>
                    <a:pt x="13814" y="98537"/>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41" name="Freeform: Shape 40">
              <a:extLst>
                <a:ext uri="{FF2B5EF4-FFF2-40B4-BE49-F238E27FC236}">
                  <a16:creationId xmlns:a16="http://schemas.microsoft.com/office/drawing/2014/main" id="{7FF4414D-88D6-44C8-A28C-45A3B09AC171}"/>
                </a:ext>
              </a:extLst>
            </p:cNvPr>
            <p:cNvSpPr/>
            <p:nvPr/>
          </p:nvSpPr>
          <p:spPr>
            <a:xfrm>
              <a:off x="10319867" y="3363035"/>
              <a:ext cx="55255" cy="110509"/>
            </a:xfrm>
            <a:custGeom>
              <a:avLst/>
              <a:gdLst>
                <a:gd name="connsiteX0" fmla="*/ 56176 w 55254"/>
                <a:gd name="connsiteY0" fmla="*/ 98537 h 110509"/>
                <a:gd name="connsiteX1" fmla="*/ 13814 w 55254"/>
                <a:gd name="connsiteY1" fmla="*/ 56176 h 110509"/>
                <a:gd name="connsiteX2" fmla="*/ 56176 w 55254"/>
                <a:gd name="connsiteY2" fmla="*/ 13814 h 110509"/>
              </a:gdLst>
              <a:ahLst/>
              <a:cxnLst>
                <a:cxn ang="0">
                  <a:pos x="connsiteX0" y="connsiteY0"/>
                </a:cxn>
                <a:cxn ang="0">
                  <a:pos x="connsiteX1" y="connsiteY1"/>
                </a:cxn>
                <a:cxn ang="0">
                  <a:pos x="connsiteX2" y="connsiteY2"/>
                </a:cxn>
              </a:cxnLst>
              <a:rect l="l" t="t" r="r" b="b"/>
              <a:pathLst>
                <a:path w="55254" h="110509">
                  <a:moveTo>
                    <a:pt x="56176" y="98537"/>
                  </a:moveTo>
                  <a:lnTo>
                    <a:pt x="13814" y="56176"/>
                  </a:lnTo>
                  <a:lnTo>
                    <a:pt x="56176" y="1381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sp>
        <p:nvSpPr>
          <p:cNvPr id="42" name="TextBox 41">
            <a:extLst>
              <a:ext uri="{FF2B5EF4-FFF2-40B4-BE49-F238E27FC236}">
                <a16:creationId xmlns:a16="http://schemas.microsoft.com/office/drawing/2014/main" id="{3E885527-1A52-457D-B051-2788BF755529}"/>
              </a:ext>
            </a:extLst>
          </p:cNvPr>
          <p:cNvSpPr txBox="1"/>
          <p:nvPr/>
        </p:nvSpPr>
        <p:spPr>
          <a:xfrm>
            <a:off x="1970057" y="3789760"/>
            <a:ext cx="3494750" cy="1938992"/>
          </a:xfrm>
          <a:prstGeom prst="rect">
            <a:avLst/>
          </a:prstGeom>
          <a:noFill/>
        </p:spPr>
        <p:txBody>
          <a:bodyPr wrap="square" rtlCol="0">
            <a:spAutoFit/>
          </a:bodyPr>
          <a:lstStyle/>
          <a:p>
            <a:pPr>
              <a:spcAft>
                <a:spcPts val="1200"/>
              </a:spcAft>
            </a:pPr>
            <a:r>
              <a:rPr lang="en-US" dirty="0">
                <a:latin typeface="Arial" panose="020B0604020202020204" pitchFamily="34" charset="0"/>
                <a:cs typeface="Arial" panose="020B0604020202020204" pitchFamily="34" charset="0"/>
              </a:rPr>
              <a:t>Objectively takes into account the </a:t>
            </a:r>
            <a:r>
              <a:rPr lang="en-US" b="1" dirty="0">
                <a:solidFill>
                  <a:schemeClr val="accent2"/>
                </a:solidFill>
                <a:latin typeface="Arial" panose="020B0604020202020204" pitchFamily="34" charset="0"/>
                <a:cs typeface="Arial" panose="020B0604020202020204" pitchFamily="34" charset="0"/>
              </a:rPr>
              <a:t>costs to the economy</a:t>
            </a:r>
            <a:r>
              <a:rPr lang="en-US" dirty="0">
                <a:latin typeface="Arial" panose="020B0604020202020204" pitchFamily="34" charset="0"/>
                <a:cs typeface="Arial" panose="020B0604020202020204" pitchFamily="34" charset="0"/>
              </a:rPr>
              <a:t>:</a:t>
            </a:r>
          </a:p>
          <a:p>
            <a:pPr marL="517525" indent="-295275">
              <a:spcAft>
                <a:spcPts val="1200"/>
              </a:spcAft>
              <a:buClr>
                <a:schemeClr val="accent2"/>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technology expenditures </a:t>
            </a:r>
          </a:p>
          <a:p>
            <a:pPr marL="517525" indent="-295275">
              <a:spcAft>
                <a:spcPts val="1200"/>
              </a:spcAft>
              <a:buClr>
                <a:schemeClr val="accent2"/>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integration costs</a:t>
            </a:r>
          </a:p>
          <a:p>
            <a:pPr marL="517525" indent="-295275">
              <a:spcAft>
                <a:spcPts val="1200"/>
              </a:spcAft>
              <a:buClr>
                <a:schemeClr val="accent2"/>
              </a:buClr>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the share of local content</a:t>
            </a:r>
          </a:p>
        </p:txBody>
      </p:sp>
      <p:grpSp>
        <p:nvGrpSpPr>
          <p:cNvPr id="43" name="Group 42">
            <a:extLst>
              <a:ext uri="{FF2B5EF4-FFF2-40B4-BE49-F238E27FC236}">
                <a16:creationId xmlns:a16="http://schemas.microsoft.com/office/drawing/2014/main" id="{162612C9-19A2-443F-BF78-1A4B314950F4}"/>
              </a:ext>
            </a:extLst>
          </p:cNvPr>
          <p:cNvGrpSpPr/>
          <p:nvPr/>
        </p:nvGrpSpPr>
        <p:grpSpPr>
          <a:xfrm>
            <a:off x="1496489" y="3787351"/>
            <a:ext cx="404559" cy="404559"/>
            <a:chOff x="1689712" y="3016285"/>
            <a:chExt cx="238847" cy="238847"/>
          </a:xfrm>
        </p:grpSpPr>
        <p:sp>
          <p:nvSpPr>
            <p:cNvPr id="44" name="Freeform: Shape 43">
              <a:extLst>
                <a:ext uri="{FF2B5EF4-FFF2-40B4-BE49-F238E27FC236}">
                  <a16:creationId xmlns:a16="http://schemas.microsoft.com/office/drawing/2014/main" id="{A67ECF98-4F40-40BC-801A-9D9A85B1EA9F}"/>
                </a:ext>
              </a:extLst>
            </p:cNvPr>
            <p:cNvSpPr/>
            <p:nvPr/>
          </p:nvSpPr>
          <p:spPr>
            <a:xfrm>
              <a:off x="1745178" y="3093380"/>
              <a:ext cx="119423" cy="79615"/>
            </a:xfrm>
            <a:custGeom>
              <a:avLst/>
              <a:gdLst>
                <a:gd name="connsiteX0" fmla="*/ 10867 w 129909"/>
                <a:gd name="connsiteY0" fmla="*/ 52005 h 86606"/>
                <a:gd name="connsiteX1" fmla="*/ 51139 w 129909"/>
                <a:gd name="connsiteY1" fmla="*/ 84049 h 86606"/>
                <a:gd name="connsiteX2" fmla="*/ 130961 w 129909"/>
                <a:gd name="connsiteY2" fmla="*/ 10867 h 86606"/>
              </a:gdLst>
              <a:ahLst/>
              <a:cxnLst>
                <a:cxn ang="0">
                  <a:pos x="connsiteX0" y="connsiteY0"/>
                </a:cxn>
                <a:cxn ang="0">
                  <a:pos x="connsiteX1" y="connsiteY1"/>
                </a:cxn>
                <a:cxn ang="0">
                  <a:pos x="connsiteX2" y="connsiteY2"/>
                </a:cxn>
              </a:cxnLst>
              <a:rect l="l" t="t" r="r" b="b"/>
              <a:pathLst>
                <a:path w="129909" h="86606">
                  <a:moveTo>
                    <a:pt x="10867" y="52005"/>
                  </a:moveTo>
                  <a:lnTo>
                    <a:pt x="51139" y="84049"/>
                  </a:lnTo>
                  <a:lnTo>
                    <a:pt x="130961" y="10867"/>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C03E0660-7184-4083-9058-5997829553CF}"/>
                </a:ext>
              </a:extLst>
            </p:cNvPr>
            <p:cNvSpPr/>
            <p:nvPr/>
          </p:nvSpPr>
          <p:spPr>
            <a:xfrm>
              <a:off x="1689712" y="3016285"/>
              <a:ext cx="238847" cy="238847"/>
            </a:xfrm>
            <a:custGeom>
              <a:avLst/>
              <a:gdLst>
                <a:gd name="connsiteX0" fmla="*/ 251633 w 259818"/>
                <a:gd name="connsiteY0" fmla="*/ 131250 h 259818"/>
                <a:gd name="connsiteX1" fmla="*/ 131250 w 259818"/>
                <a:gd name="connsiteY1" fmla="*/ 251633 h 259818"/>
                <a:gd name="connsiteX2" fmla="*/ 10867 w 259818"/>
                <a:gd name="connsiteY2" fmla="*/ 131250 h 259818"/>
                <a:gd name="connsiteX3" fmla="*/ 131250 w 259818"/>
                <a:gd name="connsiteY3" fmla="*/ 10867 h 259818"/>
                <a:gd name="connsiteX4" fmla="*/ 251633 w 259818"/>
                <a:gd name="connsiteY4" fmla="*/ 131250 h 25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8" h="259818">
                  <a:moveTo>
                    <a:pt x="251633" y="131250"/>
                  </a:moveTo>
                  <a:cubicBezTo>
                    <a:pt x="251633" y="197735"/>
                    <a:pt x="197735" y="251633"/>
                    <a:pt x="131250" y="251633"/>
                  </a:cubicBezTo>
                  <a:cubicBezTo>
                    <a:pt x="64765" y="251633"/>
                    <a:pt x="10867" y="197735"/>
                    <a:pt x="10867" y="131250"/>
                  </a:cubicBezTo>
                  <a:cubicBezTo>
                    <a:pt x="10867" y="64764"/>
                    <a:pt x="64765" y="10867"/>
                    <a:pt x="131250" y="10867"/>
                  </a:cubicBezTo>
                  <a:cubicBezTo>
                    <a:pt x="197735" y="10867"/>
                    <a:pt x="251633" y="64764"/>
                    <a:pt x="251633" y="13125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3ECC6023-49C1-4216-BB35-0E4E2E04B3BC}"/>
              </a:ext>
            </a:extLst>
          </p:cNvPr>
          <p:cNvGrpSpPr/>
          <p:nvPr/>
        </p:nvGrpSpPr>
        <p:grpSpPr>
          <a:xfrm>
            <a:off x="6220859" y="3787351"/>
            <a:ext cx="404559" cy="404559"/>
            <a:chOff x="1689712" y="3016285"/>
            <a:chExt cx="238847" cy="238847"/>
          </a:xfrm>
        </p:grpSpPr>
        <p:sp>
          <p:nvSpPr>
            <p:cNvPr id="47" name="Freeform: Shape 46">
              <a:extLst>
                <a:ext uri="{FF2B5EF4-FFF2-40B4-BE49-F238E27FC236}">
                  <a16:creationId xmlns:a16="http://schemas.microsoft.com/office/drawing/2014/main" id="{D231B127-85D7-4070-94E3-D53AF0496CB0}"/>
                </a:ext>
              </a:extLst>
            </p:cNvPr>
            <p:cNvSpPr/>
            <p:nvPr/>
          </p:nvSpPr>
          <p:spPr>
            <a:xfrm>
              <a:off x="1745178" y="3093380"/>
              <a:ext cx="119423" cy="79615"/>
            </a:xfrm>
            <a:custGeom>
              <a:avLst/>
              <a:gdLst>
                <a:gd name="connsiteX0" fmla="*/ 10867 w 129909"/>
                <a:gd name="connsiteY0" fmla="*/ 52005 h 86606"/>
                <a:gd name="connsiteX1" fmla="*/ 51139 w 129909"/>
                <a:gd name="connsiteY1" fmla="*/ 84049 h 86606"/>
                <a:gd name="connsiteX2" fmla="*/ 130961 w 129909"/>
                <a:gd name="connsiteY2" fmla="*/ 10867 h 86606"/>
              </a:gdLst>
              <a:ahLst/>
              <a:cxnLst>
                <a:cxn ang="0">
                  <a:pos x="connsiteX0" y="connsiteY0"/>
                </a:cxn>
                <a:cxn ang="0">
                  <a:pos x="connsiteX1" y="connsiteY1"/>
                </a:cxn>
                <a:cxn ang="0">
                  <a:pos x="connsiteX2" y="connsiteY2"/>
                </a:cxn>
              </a:cxnLst>
              <a:rect l="l" t="t" r="r" b="b"/>
              <a:pathLst>
                <a:path w="129909" h="86606">
                  <a:moveTo>
                    <a:pt x="10867" y="52005"/>
                  </a:moveTo>
                  <a:lnTo>
                    <a:pt x="51139" y="84049"/>
                  </a:lnTo>
                  <a:lnTo>
                    <a:pt x="130961" y="10867"/>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86E9DDAA-E740-4015-9782-5FD462367D27}"/>
                </a:ext>
              </a:extLst>
            </p:cNvPr>
            <p:cNvSpPr/>
            <p:nvPr/>
          </p:nvSpPr>
          <p:spPr>
            <a:xfrm>
              <a:off x="1689712" y="3016285"/>
              <a:ext cx="238847" cy="238847"/>
            </a:xfrm>
            <a:custGeom>
              <a:avLst/>
              <a:gdLst>
                <a:gd name="connsiteX0" fmla="*/ 251633 w 259818"/>
                <a:gd name="connsiteY0" fmla="*/ 131250 h 259818"/>
                <a:gd name="connsiteX1" fmla="*/ 131250 w 259818"/>
                <a:gd name="connsiteY1" fmla="*/ 251633 h 259818"/>
                <a:gd name="connsiteX2" fmla="*/ 10867 w 259818"/>
                <a:gd name="connsiteY2" fmla="*/ 131250 h 259818"/>
                <a:gd name="connsiteX3" fmla="*/ 131250 w 259818"/>
                <a:gd name="connsiteY3" fmla="*/ 10867 h 259818"/>
                <a:gd name="connsiteX4" fmla="*/ 251633 w 259818"/>
                <a:gd name="connsiteY4" fmla="*/ 131250 h 25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8" h="259818">
                  <a:moveTo>
                    <a:pt x="251633" y="131250"/>
                  </a:moveTo>
                  <a:cubicBezTo>
                    <a:pt x="251633" y="197735"/>
                    <a:pt x="197735" y="251633"/>
                    <a:pt x="131250" y="251633"/>
                  </a:cubicBezTo>
                  <a:cubicBezTo>
                    <a:pt x="64765" y="251633"/>
                    <a:pt x="10867" y="197735"/>
                    <a:pt x="10867" y="131250"/>
                  </a:cubicBezTo>
                  <a:cubicBezTo>
                    <a:pt x="10867" y="64764"/>
                    <a:pt x="64765" y="10867"/>
                    <a:pt x="131250" y="10867"/>
                  </a:cubicBezTo>
                  <a:cubicBezTo>
                    <a:pt x="197735" y="10867"/>
                    <a:pt x="251633" y="64764"/>
                    <a:pt x="251633" y="13125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8DEDB798-2FE9-41A9-ACC6-753BAFED11C1}"/>
              </a:ext>
            </a:extLst>
          </p:cNvPr>
          <p:cNvGrpSpPr/>
          <p:nvPr/>
        </p:nvGrpSpPr>
        <p:grpSpPr>
          <a:xfrm>
            <a:off x="6220859" y="4567908"/>
            <a:ext cx="404559" cy="404559"/>
            <a:chOff x="1689712" y="3016285"/>
            <a:chExt cx="238847" cy="238847"/>
          </a:xfrm>
        </p:grpSpPr>
        <p:sp>
          <p:nvSpPr>
            <p:cNvPr id="50" name="Freeform: Shape 49">
              <a:extLst>
                <a:ext uri="{FF2B5EF4-FFF2-40B4-BE49-F238E27FC236}">
                  <a16:creationId xmlns:a16="http://schemas.microsoft.com/office/drawing/2014/main" id="{932040F2-72E2-4B9F-83F3-4E45787FC386}"/>
                </a:ext>
              </a:extLst>
            </p:cNvPr>
            <p:cNvSpPr/>
            <p:nvPr/>
          </p:nvSpPr>
          <p:spPr>
            <a:xfrm>
              <a:off x="1745178" y="3093380"/>
              <a:ext cx="119423" cy="79615"/>
            </a:xfrm>
            <a:custGeom>
              <a:avLst/>
              <a:gdLst>
                <a:gd name="connsiteX0" fmla="*/ 10867 w 129909"/>
                <a:gd name="connsiteY0" fmla="*/ 52005 h 86606"/>
                <a:gd name="connsiteX1" fmla="*/ 51139 w 129909"/>
                <a:gd name="connsiteY1" fmla="*/ 84049 h 86606"/>
                <a:gd name="connsiteX2" fmla="*/ 130961 w 129909"/>
                <a:gd name="connsiteY2" fmla="*/ 10867 h 86606"/>
              </a:gdLst>
              <a:ahLst/>
              <a:cxnLst>
                <a:cxn ang="0">
                  <a:pos x="connsiteX0" y="connsiteY0"/>
                </a:cxn>
                <a:cxn ang="0">
                  <a:pos x="connsiteX1" y="connsiteY1"/>
                </a:cxn>
                <a:cxn ang="0">
                  <a:pos x="connsiteX2" y="connsiteY2"/>
                </a:cxn>
              </a:cxnLst>
              <a:rect l="l" t="t" r="r" b="b"/>
              <a:pathLst>
                <a:path w="129909" h="86606">
                  <a:moveTo>
                    <a:pt x="10867" y="52005"/>
                  </a:moveTo>
                  <a:lnTo>
                    <a:pt x="51139" y="84049"/>
                  </a:lnTo>
                  <a:lnTo>
                    <a:pt x="130961" y="10867"/>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C2B0C0E2-B233-4B67-8423-2DC14BB2C3A9}"/>
                </a:ext>
              </a:extLst>
            </p:cNvPr>
            <p:cNvSpPr/>
            <p:nvPr/>
          </p:nvSpPr>
          <p:spPr>
            <a:xfrm>
              <a:off x="1689712" y="3016285"/>
              <a:ext cx="238847" cy="238847"/>
            </a:xfrm>
            <a:custGeom>
              <a:avLst/>
              <a:gdLst>
                <a:gd name="connsiteX0" fmla="*/ 251633 w 259818"/>
                <a:gd name="connsiteY0" fmla="*/ 131250 h 259818"/>
                <a:gd name="connsiteX1" fmla="*/ 131250 w 259818"/>
                <a:gd name="connsiteY1" fmla="*/ 251633 h 259818"/>
                <a:gd name="connsiteX2" fmla="*/ 10867 w 259818"/>
                <a:gd name="connsiteY2" fmla="*/ 131250 h 259818"/>
                <a:gd name="connsiteX3" fmla="*/ 131250 w 259818"/>
                <a:gd name="connsiteY3" fmla="*/ 10867 h 259818"/>
                <a:gd name="connsiteX4" fmla="*/ 251633 w 259818"/>
                <a:gd name="connsiteY4" fmla="*/ 131250 h 25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8" h="259818">
                  <a:moveTo>
                    <a:pt x="251633" y="131250"/>
                  </a:moveTo>
                  <a:cubicBezTo>
                    <a:pt x="251633" y="197735"/>
                    <a:pt x="197735" y="251633"/>
                    <a:pt x="131250" y="251633"/>
                  </a:cubicBezTo>
                  <a:cubicBezTo>
                    <a:pt x="64765" y="251633"/>
                    <a:pt x="10867" y="197735"/>
                    <a:pt x="10867" y="131250"/>
                  </a:cubicBezTo>
                  <a:cubicBezTo>
                    <a:pt x="10867" y="64764"/>
                    <a:pt x="64765" y="10867"/>
                    <a:pt x="131250" y="10867"/>
                  </a:cubicBezTo>
                  <a:cubicBezTo>
                    <a:pt x="197735" y="10867"/>
                    <a:pt x="251633" y="64764"/>
                    <a:pt x="251633" y="13125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F9182324-9F89-4308-8E0E-AECD18CB7F0C}"/>
              </a:ext>
            </a:extLst>
          </p:cNvPr>
          <p:cNvGrpSpPr/>
          <p:nvPr/>
        </p:nvGrpSpPr>
        <p:grpSpPr>
          <a:xfrm>
            <a:off x="6220859" y="5211304"/>
            <a:ext cx="404559" cy="404559"/>
            <a:chOff x="1689712" y="3016285"/>
            <a:chExt cx="238847" cy="238847"/>
          </a:xfrm>
        </p:grpSpPr>
        <p:sp>
          <p:nvSpPr>
            <p:cNvPr id="53" name="Freeform: Shape 52">
              <a:extLst>
                <a:ext uri="{FF2B5EF4-FFF2-40B4-BE49-F238E27FC236}">
                  <a16:creationId xmlns:a16="http://schemas.microsoft.com/office/drawing/2014/main" id="{028775B9-D83E-48B4-A843-4188E446F7A0}"/>
                </a:ext>
              </a:extLst>
            </p:cNvPr>
            <p:cNvSpPr/>
            <p:nvPr/>
          </p:nvSpPr>
          <p:spPr>
            <a:xfrm>
              <a:off x="1745178" y="3093380"/>
              <a:ext cx="119423" cy="79615"/>
            </a:xfrm>
            <a:custGeom>
              <a:avLst/>
              <a:gdLst>
                <a:gd name="connsiteX0" fmla="*/ 10867 w 129909"/>
                <a:gd name="connsiteY0" fmla="*/ 52005 h 86606"/>
                <a:gd name="connsiteX1" fmla="*/ 51139 w 129909"/>
                <a:gd name="connsiteY1" fmla="*/ 84049 h 86606"/>
                <a:gd name="connsiteX2" fmla="*/ 130961 w 129909"/>
                <a:gd name="connsiteY2" fmla="*/ 10867 h 86606"/>
              </a:gdLst>
              <a:ahLst/>
              <a:cxnLst>
                <a:cxn ang="0">
                  <a:pos x="connsiteX0" y="connsiteY0"/>
                </a:cxn>
                <a:cxn ang="0">
                  <a:pos x="connsiteX1" y="connsiteY1"/>
                </a:cxn>
                <a:cxn ang="0">
                  <a:pos x="connsiteX2" y="connsiteY2"/>
                </a:cxn>
              </a:cxnLst>
              <a:rect l="l" t="t" r="r" b="b"/>
              <a:pathLst>
                <a:path w="129909" h="86606">
                  <a:moveTo>
                    <a:pt x="10867" y="52005"/>
                  </a:moveTo>
                  <a:lnTo>
                    <a:pt x="51139" y="84049"/>
                  </a:lnTo>
                  <a:lnTo>
                    <a:pt x="130961" y="10867"/>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54" name="Freeform: Shape 53">
              <a:extLst>
                <a:ext uri="{FF2B5EF4-FFF2-40B4-BE49-F238E27FC236}">
                  <a16:creationId xmlns:a16="http://schemas.microsoft.com/office/drawing/2014/main" id="{FE7AB23F-96DF-4A58-A72C-143C9A6923F9}"/>
                </a:ext>
              </a:extLst>
            </p:cNvPr>
            <p:cNvSpPr/>
            <p:nvPr/>
          </p:nvSpPr>
          <p:spPr>
            <a:xfrm>
              <a:off x="1689712" y="3016285"/>
              <a:ext cx="238847" cy="238847"/>
            </a:xfrm>
            <a:custGeom>
              <a:avLst/>
              <a:gdLst>
                <a:gd name="connsiteX0" fmla="*/ 251633 w 259818"/>
                <a:gd name="connsiteY0" fmla="*/ 131250 h 259818"/>
                <a:gd name="connsiteX1" fmla="*/ 131250 w 259818"/>
                <a:gd name="connsiteY1" fmla="*/ 251633 h 259818"/>
                <a:gd name="connsiteX2" fmla="*/ 10867 w 259818"/>
                <a:gd name="connsiteY2" fmla="*/ 131250 h 259818"/>
                <a:gd name="connsiteX3" fmla="*/ 131250 w 259818"/>
                <a:gd name="connsiteY3" fmla="*/ 10867 h 259818"/>
                <a:gd name="connsiteX4" fmla="*/ 251633 w 259818"/>
                <a:gd name="connsiteY4" fmla="*/ 131250 h 25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8" h="259818">
                  <a:moveTo>
                    <a:pt x="251633" y="131250"/>
                  </a:moveTo>
                  <a:cubicBezTo>
                    <a:pt x="251633" y="197735"/>
                    <a:pt x="197735" y="251633"/>
                    <a:pt x="131250" y="251633"/>
                  </a:cubicBezTo>
                  <a:cubicBezTo>
                    <a:pt x="64765" y="251633"/>
                    <a:pt x="10867" y="197735"/>
                    <a:pt x="10867" y="131250"/>
                  </a:cubicBezTo>
                  <a:cubicBezTo>
                    <a:pt x="10867" y="64764"/>
                    <a:pt x="64765" y="10867"/>
                    <a:pt x="131250" y="10867"/>
                  </a:cubicBezTo>
                  <a:cubicBezTo>
                    <a:pt x="197735" y="10867"/>
                    <a:pt x="251633" y="64764"/>
                    <a:pt x="251633" y="13125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sp>
        <p:nvSpPr>
          <p:cNvPr id="55" name="TextBox 54">
            <a:extLst>
              <a:ext uri="{FF2B5EF4-FFF2-40B4-BE49-F238E27FC236}">
                <a16:creationId xmlns:a16="http://schemas.microsoft.com/office/drawing/2014/main" id="{0BB39F77-C1C0-4B17-9019-0687208CA5B7}"/>
              </a:ext>
            </a:extLst>
          </p:cNvPr>
          <p:cNvSpPr txBox="1"/>
          <p:nvPr/>
        </p:nvSpPr>
        <p:spPr>
          <a:xfrm>
            <a:off x="6727194" y="3789760"/>
            <a:ext cx="5011324" cy="1815882"/>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Provides adequate results </a:t>
            </a:r>
            <a:r>
              <a:rPr lang="en-US" dirty="0">
                <a:latin typeface="Arial" panose="020B0604020202020204" pitchFamily="34" charset="0"/>
                <a:cs typeface="Arial" panose="020B0604020202020204" pitchFamily="34" charset="0"/>
              </a:rPr>
              <a:t>according to </a:t>
            </a:r>
          </a:p>
          <a:p>
            <a:pPr>
              <a:spcAft>
                <a:spcPts val="2400"/>
              </a:spcAft>
            </a:pPr>
            <a:r>
              <a:rPr lang="en-US" dirty="0">
                <a:latin typeface="Arial" panose="020B0604020202020204" pitchFamily="34" charset="0"/>
                <a:cs typeface="Arial" panose="020B0604020202020204" pitchFamily="34" charset="0"/>
              </a:rPr>
              <a:t>the specifics of developing countries</a:t>
            </a:r>
          </a:p>
          <a:p>
            <a:pPr>
              <a:spcAft>
                <a:spcPts val="2400"/>
              </a:spcAft>
            </a:pPr>
            <a:r>
              <a:rPr lang="en-US" b="1" dirty="0">
                <a:solidFill>
                  <a:schemeClr val="accent2"/>
                </a:solidFill>
                <a:latin typeface="Arial" panose="020B0604020202020204" pitchFamily="34" charset="0"/>
                <a:cs typeface="Arial" panose="020B0604020202020204" pitchFamily="34" charset="0"/>
              </a:rPr>
              <a:t>Easy to implement </a:t>
            </a:r>
            <a:r>
              <a:rPr lang="en-US" dirty="0">
                <a:latin typeface="Arial" panose="020B0604020202020204" pitchFamily="34" charset="0"/>
                <a:cs typeface="Arial" panose="020B0604020202020204" pitchFamily="34" charset="0"/>
              </a:rPr>
              <a:t>for complex systems</a:t>
            </a:r>
            <a:endParaRPr lang="ru-RU" dirty="0">
              <a:latin typeface="Arial" panose="020B0604020202020204" pitchFamily="34" charset="0"/>
              <a:cs typeface="Arial" panose="020B0604020202020204" pitchFamily="34" charset="0"/>
            </a:endParaRPr>
          </a:p>
          <a:p>
            <a:pPr>
              <a:spcAft>
                <a:spcPts val="2400"/>
              </a:spcAft>
            </a:pPr>
            <a:r>
              <a:rPr lang="en-US" b="1" dirty="0">
                <a:solidFill>
                  <a:schemeClr val="accent2"/>
                </a:solidFill>
                <a:latin typeface="Arial" panose="020B0604020202020204" pitchFamily="34" charset="0"/>
                <a:cs typeface="Arial" panose="020B0604020202020204" pitchFamily="34" charset="0"/>
              </a:rPr>
              <a:t>Easy to communicate </a:t>
            </a:r>
            <a:r>
              <a:rPr lang="en-US" dirty="0">
                <a:latin typeface="Arial" panose="020B0604020202020204" pitchFamily="34" charset="0"/>
                <a:cs typeface="Arial" panose="020B0604020202020204" pitchFamily="34" charset="0"/>
              </a:rPr>
              <a:t>with decision makers</a:t>
            </a:r>
            <a:endParaRPr lang="ru-RU"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2DAE2F5-E791-4C0B-9618-E393EF7050A1}"/>
              </a:ext>
            </a:extLst>
          </p:cNvPr>
          <p:cNvSpPr txBox="1"/>
          <p:nvPr/>
        </p:nvSpPr>
        <p:spPr>
          <a:xfrm>
            <a:off x="550863" y="6370864"/>
            <a:ext cx="2265490"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Kept analysis.</a:t>
            </a:r>
          </a:p>
        </p:txBody>
      </p:sp>
    </p:spTree>
    <p:extLst>
      <p:ext uri="{BB962C8B-B14F-4D97-AF65-F5344CB8AC3E}">
        <p14:creationId xmlns:p14="http://schemas.microsoft.com/office/powerpoint/2010/main" val="3057300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1" y="6897"/>
            <a:ext cx="9109812"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About Kept &amp; Power Analytics</a:t>
            </a:r>
            <a:endParaRPr lang="en-GB" sz="2400" b="1" i="0" dirty="0">
              <a:solidFill>
                <a:schemeClr val="bg1"/>
              </a:solidFill>
              <a:latin typeface="Arial" panose="020B0604020202020204" pitchFamily="34" charset="0"/>
              <a:cs typeface="Arial" panose="020B0604020202020204" pitchFamily="34" charset="0"/>
            </a:endParaRPr>
          </a:p>
        </p:txBody>
      </p:sp>
      <p:sp>
        <p:nvSpPr>
          <p:cNvPr id="56" name="Text Placeholder 1">
            <a:extLst>
              <a:ext uri="{FF2B5EF4-FFF2-40B4-BE49-F238E27FC236}">
                <a16:creationId xmlns:a16="http://schemas.microsoft.com/office/drawing/2014/main" id="{CAD4BC07-74F5-4901-9671-C0885FF53B50}"/>
              </a:ext>
            </a:extLst>
          </p:cNvPr>
          <p:cNvSpPr txBox="1">
            <a:spLocks/>
          </p:cNvSpPr>
          <p:nvPr/>
        </p:nvSpPr>
        <p:spPr>
          <a:xfrm>
            <a:off x="6243379" y="2120072"/>
            <a:ext cx="4981315" cy="193899"/>
          </a:xfrm>
          <a:prstGeom prst="rect">
            <a:avLst/>
          </a:prstGeom>
        </p:spPr>
        <p:txBody>
          <a:bodyPr wrap="square" lIns="0" tIns="0" rIns="0" bIns="0" numCol="1" spcCol="180000">
            <a:sp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90000"/>
              </a:lnSpc>
              <a:spcAft>
                <a:spcPts val="0"/>
              </a:spcAft>
              <a:buClr>
                <a:schemeClr val="tx1"/>
              </a:buClr>
            </a:pPr>
            <a:r>
              <a:rPr lang="en-US" sz="1400" b="1" kern="0" dirty="0">
                <a:solidFill>
                  <a:schemeClr val="tx1"/>
                </a:solidFill>
                <a:latin typeface="Arial" panose="020B0604020202020204" pitchFamily="34" charset="0"/>
                <a:cs typeface="Arial" panose="020B0604020202020204" pitchFamily="34" charset="0"/>
              </a:rPr>
              <a:t>Consulting engineering group in power sector </a:t>
            </a:r>
          </a:p>
        </p:txBody>
      </p:sp>
      <p:pic>
        <p:nvPicPr>
          <p:cNvPr id="57" name="Picture 56">
            <a:extLst>
              <a:ext uri="{FF2B5EF4-FFF2-40B4-BE49-F238E27FC236}">
                <a16:creationId xmlns:a16="http://schemas.microsoft.com/office/drawing/2014/main" id="{CD7885FF-EB78-4F7C-B7DE-B9A832C3BDC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239726" y="5089228"/>
            <a:ext cx="1400472" cy="1400472"/>
          </a:xfrm>
          <a:prstGeom prst="roundRect">
            <a:avLst>
              <a:gd name="adj" fmla="val 6893"/>
            </a:avLst>
          </a:prstGeom>
          <a:ln w="6350">
            <a:solidFill>
              <a:schemeClr val="accent2"/>
            </a:solidFill>
          </a:ln>
        </p:spPr>
      </p:pic>
      <p:sp>
        <p:nvSpPr>
          <p:cNvPr id="58" name="Прямоугольник: скругленные углы 71">
            <a:extLst>
              <a:ext uri="{FF2B5EF4-FFF2-40B4-BE49-F238E27FC236}">
                <a16:creationId xmlns:a16="http://schemas.microsoft.com/office/drawing/2014/main" id="{8ED4CB1C-FBC7-4EE3-AC20-C621CB7F48CA}"/>
              </a:ext>
            </a:extLst>
          </p:cNvPr>
          <p:cNvSpPr/>
          <p:nvPr/>
        </p:nvSpPr>
        <p:spPr>
          <a:xfrm>
            <a:off x="6607665" y="3162529"/>
            <a:ext cx="2169286" cy="565017"/>
          </a:xfrm>
          <a:prstGeom prst="roundRect">
            <a:avLst>
              <a:gd name="adj" fmla="val 14850"/>
            </a:avLst>
          </a:prstGeom>
          <a:solidFill>
            <a:schemeClr val="bg1"/>
          </a:solidFill>
          <a:ln w="6350">
            <a:solidFill>
              <a:schemeClr val="accent2"/>
            </a:solid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Feasibility studies</a:t>
            </a:r>
          </a:p>
        </p:txBody>
      </p:sp>
      <p:sp>
        <p:nvSpPr>
          <p:cNvPr id="59" name="Прямоугольник: скругленные углы 3">
            <a:extLst>
              <a:ext uri="{FF2B5EF4-FFF2-40B4-BE49-F238E27FC236}">
                <a16:creationId xmlns:a16="http://schemas.microsoft.com/office/drawing/2014/main" id="{FEEFDCBA-60F2-4EF7-8299-E704B231F05B}"/>
              </a:ext>
            </a:extLst>
          </p:cNvPr>
          <p:cNvSpPr/>
          <p:nvPr/>
        </p:nvSpPr>
        <p:spPr>
          <a:xfrm>
            <a:off x="6605872" y="2527947"/>
            <a:ext cx="2169286" cy="565017"/>
          </a:xfrm>
          <a:prstGeom prst="roundRect">
            <a:avLst>
              <a:gd name="adj" fmla="val 17662"/>
            </a:avLst>
          </a:prstGeom>
          <a:solidFill>
            <a:schemeClr val="bg1"/>
          </a:solidFill>
          <a:ln w="6350">
            <a:solidFill>
              <a:schemeClr val="accent2"/>
            </a:solid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Power market </a:t>
            </a:r>
          </a:p>
          <a:p>
            <a:r>
              <a:rPr lang="en-US" sz="1200" dirty="0">
                <a:solidFill>
                  <a:schemeClr val="tx1"/>
                </a:solidFill>
                <a:latin typeface="Arial" panose="020B0604020202020204" pitchFamily="34" charset="0"/>
                <a:cs typeface="Arial" panose="020B0604020202020204" pitchFamily="34" charset="0"/>
              </a:rPr>
              <a:t>analysis </a:t>
            </a:r>
          </a:p>
        </p:txBody>
      </p:sp>
      <p:sp>
        <p:nvSpPr>
          <p:cNvPr id="60" name="TextBox 59">
            <a:extLst>
              <a:ext uri="{FF2B5EF4-FFF2-40B4-BE49-F238E27FC236}">
                <a16:creationId xmlns:a16="http://schemas.microsoft.com/office/drawing/2014/main" id="{D78737D3-D6D0-4324-8DF9-F6AAD367AE7B}"/>
              </a:ext>
            </a:extLst>
          </p:cNvPr>
          <p:cNvSpPr txBox="1"/>
          <p:nvPr/>
        </p:nvSpPr>
        <p:spPr>
          <a:xfrm>
            <a:off x="7961753" y="2667690"/>
            <a:ext cx="876802" cy="480493"/>
          </a:xfrm>
          <a:prstGeom prst="ellipse">
            <a:avLst/>
          </a:prstGeom>
          <a:noFill/>
        </p:spPr>
        <p:txBody>
          <a:bodyPr wrap="square" lIns="0" tIns="0" rIns="0" bIns="0" rtlCol="0">
            <a:noAutofit/>
          </a:bodyPr>
          <a:lstStyle/>
          <a:p>
            <a:pPr algn="r"/>
            <a:r>
              <a:rPr lang="en-US" sz="2400" dirty="0">
                <a:solidFill>
                  <a:schemeClr val="accent2"/>
                </a:solidFill>
                <a:latin typeface="Arial" panose="020B0604020202020204" pitchFamily="34" charset="0"/>
                <a:cs typeface="Arial" panose="020B0604020202020204" pitchFamily="34" charset="0"/>
              </a:rPr>
              <a:t>01</a:t>
            </a:r>
          </a:p>
        </p:txBody>
      </p:sp>
      <p:sp>
        <p:nvSpPr>
          <p:cNvPr id="61" name="TextBox 60">
            <a:extLst>
              <a:ext uri="{FF2B5EF4-FFF2-40B4-BE49-F238E27FC236}">
                <a16:creationId xmlns:a16="http://schemas.microsoft.com/office/drawing/2014/main" id="{28B3EFB5-51EA-4709-94D7-A5430D345255}"/>
              </a:ext>
            </a:extLst>
          </p:cNvPr>
          <p:cNvSpPr txBox="1"/>
          <p:nvPr/>
        </p:nvSpPr>
        <p:spPr>
          <a:xfrm>
            <a:off x="7954998" y="3302271"/>
            <a:ext cx="876802" cy="480493"/>
          </a:xfrm>
          <a:prstGeom prst="ellipse">
            <a:avLst/>
          </a:prstGeom>
          <a:noFill/>
        </p:spPr>
        <p:txBody>
          <a:bodyPr wrap="square" lIns="0" tIns="0" rIns="0" bIns="0" rtlCol="0">
            <a:noAutofit/>
          </a:bodyPr>
          <a:lstStyle/>
          <a:p>
            <a:pPr algn="r"/>
            <a:r>
              <a:rPr lang="en-US" sz="2400" dirty="0">
                <a:solidFill>
                  <a:schemeClr val="accent2"/>
                </a:solidFill>
                <a:latin typeface="Arial" panose="020B0604020202020204" pitchFamily="34" charset="0"/>
                <a:cs typeface="Arial" panose="020B0604020202020204" pitchFamily="34" charset="0"/>
              </a:rPr>
              <a:t>02</a:t>
            </a:r>
          </a:p>
        </p:txBody>
      </p:sp>
      <p:sp>
        <p:nvSpPr>
          <p:cNvPr id="62" name="Прямоугольник: скругленные углы 73">
            <a:extLst>
              <a:ext uri="{FF2B5EF4-FFF2-40B4-BE49-F238E27FC236}">
                <a16:creationId xmlns:a16="http://schemas.microsoft.com/office/drawing/2014/main" id="{816FB5BA-9C00-4E61-885A-FBDFAFF4B588}"/>
              </a:ext>
            </a:extLst>
          </p:cNvPr>
          <p:cNvSpPr/>
          <p:nvPr/>
        </p:nvSpPr>
        <p:spPr>
          <a:xfrm>
            <a:off x="9094487" y="2525785"/>
            <a:ext cx="2169287" cy="565017"/>
          </a:xfrm>
          <a:prstGeom prst="roundRect">
            <a:avLst>
              <a:gd name="adj" fmla="val 17662"/>
            </a:avLst>
          </a:prstGeom>
          <a:solidFill>
            <a:schemeClr val="bg1"/>
          </a:solidFill>
          <a:ln w="6350">
            <a:solidFill>
              <a:schemeClr val="accent2"/>
            </a:solid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Sectoral development </a:t>
            </a:r>
          </a:p>
          <a:p>
            <a:r>
              <a:rPr lang="en-US" sz="1200" dirty="0">
                <a:solidFill>
                  <a:schemeClr val="tx1"/>
                </a:solidFill>
                <a:latin typeface="Arial" panose="020B0604020202020204" pitchFamily="34" charset="0"/>
                <a:cs typeface="Arial" panose="020B0604020202020204" pitchFamily="34" charset="0"/>
              </a:rPr>
              <a:t>plans</a:t>
            </a:r>
          </a:p>
        </p:txBody>
      </p:sp>
      <p:sp>
        <p:nvSpPr>
          <p:cNvPr id="63" name="TextBox 62">
            <a:extLst>
              <a:ext uri="{FF2B5EF4-FFF2-40B4-BE49-F238E27FC236}">
                <a16:creationId xmlns:a16="http://schemas.microsoft.com/office/drawing/2014/main" id="{DF1A3322-7966-43FE-BE5F-408BFE7C3E7B}"/>
              </a:ext>
            </a:extLst>
          </p:cNvPr>
          <p:cNvSpPr txBox="1"/>
          <p:nvPr/>
        </p:nvSpPr>
        <p:spPr>
          <a:xfrm>
            <a:off x="10450368" y="2667690"/>
            <a:ext cx="876802" cy="480493"/>
          </a:xfrm>
          <a:prstGeom prst="ellipse">
            <a:avLst/>
          </a:prstGeom>
          <a:noFill/>
        </p:spPr>
        <p:txBody>
          <a:bodyPr wrap="square" lIns="0" tIns="0" rIns="0" bIns="0" rtlCol="0">
            <a:noAutofit/>
          </a:bodyPr>
          <a:lstStyle/>
          <a:p>
            <a:pPr algn="r"/>
            <a:r>
              <a:rPr lang="en-US" sz="2400" dirty="0">
                <a:solidFill>
                  <a:schemeClr val="accent2"/>
                </a:solidFill>
                <a:latin typeface="Arial" panose="020B0604020202020204" pitchFamily="34" charset="0"/>
                <a:cs typeface="Arial" panose="020B0604020202020204" pitchFamily="34" charset="0"/>
              </a:rPr>
              <a:t>03</a:t>
            </a:r>
          </a:p>
        </p:txBody>
      </p:sp>
      <p:sp>
        <p:nvSpPr>
          <p:cNvPr id="64" name="Прямоугольник: скругленные углы 75">
            <a:extLst>
              <a:ext uri="{FF2B5EF4-FFF2-40B4-BE49-F238E27FC236}">
                <a16:creationId xmlns:a16="http://schemas.microsoft.com/office/drawing/2014/main" id="{07B6C201-D8D7-4B5D-8A47-003A5254413D}"/>
              </a:ext>
            </a:extLst>
          </p:cNvPr>
          <p:cNvSpPr/>
          <p:nvPr/>
        </p:nvSpPr>
        <p:spPr>
          <a:xfrm>
            <a:off x="9094487" y="3172692"/>
            <a:ext cx="2169285" cy="565017"/>
          </a:xfrm>
          <a:prstGeom prst="roundRect">
            <a:avLst>
              <a:gd name="adj" fmla="val 14850"/>
            </a:avLst>
          </a:prstGeom>
          <a:solidFill>
            <a:schemeClr val="bg1"/>
          </a:solidFill>
          <a:ln w="6350">
            <a:solidFill>
              <a:schemeClr val="accent2"/>
            </a:solid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Transaction advice</a:t>
            </a:r>
          </a:p>
        </p:txBody>
      </p:sp>
      <p:sp>
        <p:nvSpPr>
          <p:cNvPr id="65" name="TextBox 64">
            <a:extLst>
              <a:ext uri="{FF2B5EF4-FFF2-40B4-BE49-F238E27FC236}">
                <a16:creationId xmlns:a16="http://schemas.microsoft.com/office/drawing/2014/main" id="{B2DDDBD0-E7B4-437A-8556-283D85BE8947}"/>
              </a:ext>
            </a:extLst>
          </p:cNvPr>
          <p:cNvSpPr txBox="1"/>
          <p:nvPr/>
        </p:nvSpPr>
        <p:spPr>
          <a:xfrm>
            <a:off x="10441820" y="3331642"/>
            <a:ext cx="876802" cy="480493"/>
          </a:xfrm>
          <a:prstGeom prst="ellipse">
            <a:avLst/>
          </a:prstGeom>
          <a:noFill/>
        </p:spPr>
        <p:txBody>
          <a:bodyPr wrap="square" lIns="0" tIns="0" rIns="0" bIns="0" rtlCol="0">
            <a:noAutofit/>
          </a:bodyPr>
          <a:lstStyle/>
          <a:p>
            <a:pPr algn="r"/>
            <a:r>
              <a:rPr lang="en-US" sz="2400" dirty="0">
                <a:solidFill>
                  <a:schemeClr val="accent2"/>
                </a:solidFill>
                <a:latin typeface="Arial" panose="020B0604020202020204" pitchFamily="34" charset="0"/>
                <a:cs typeface="Arial" panose="020B0604020202020204" pitchFamily="34" charset="0"/>
              </a:rPr>
              <a:t>04</a:t>
            </a:r>
          </a:p>
        </p:txBody>
      </p:sp>
      <p:sp>
        <p:nvSpPr>
          <p:cNvPr id="66" name="Rectangle 156">
            <a:extLst>
              <a:ext uri="{FF2B5EF4-FFF2-40B4-BE49-F238E27FC236}">
                <a16:creationId xmlns:a16="http://schemas.microsoft.com/office/drawing/2014/main" id="{2DD7D19D-4AC5-4B7F-976C-991D741E34D8}"/>
              </a:ext>
            </a:extLst>
          </p:cNvPr>
          <p:cNvSpPr/>
          <p:nvPr/>
        </p:nvSpPr>
        <p:spPr>
          <a:xfrm>
            <a:off x="6818600" y="4302302"/>
            <a:ext cx="4406094" cy="409343"/>
          </a:xfrm>
          <a:prstGeom prst="rect">
            <a:avLst/>
          </a:prstGeom>
        </p:spPr>
        <p:txBody>
          <a:bodyPr wrap="square" lIns="0" tIns="0" rIns="0" bIns="0">
            <a:spAutoFit/>
          </a:bodyPr>
          <a:lstStyle/>
          <a:p>
            <a:pPr>
              <a:lnSpc>
                <a:spcPct val="95000"/>
              </a:lnSpc>
              <a:spcAft>
                <a:spcPts val="515"/>
              </a:spcAft>
            </a:pPr>
            <a:r>
              <a:rPr lang="en-US" sz="1400" dirty="0">
                <a:latin typeface="Arial" panose="020B0604020202020204" pitchFamily="34" charset="0"/>
                <a:cs typeface="Arial" panose="020B0604020202020204" pitchFamily="34" charset="0"/>
              </a:rPr>
              <a:t>Major generating companies, financial institutions and government authorities </a:t>
            </a:r>
          </a:p>
        </p:txBody>
      </p:sp>
      <p:grpSp>
        <p:nvGrpSpPr>
          <p:cNvPr id="67" name="Group 299">
            <a:extLst>
              <a:ext uri="{FF2B5EF4-FFF2-40B4-BE49-F238E27FC236}">
                <a16:creationId xmlns:a16="http://schemas.microsoft.com/office/drawing/2014/main" id="{A2EB0FBD-9265-4376-B510-04C3C3C38BA1}"/>
              </a:ext>
            </a:extLst>
          </p:cNvPr>
          <p:cNvGrpSpPr/>
          <p:nvPr/>
        </p:nvGrpSpPr>
        <p:grpSpPr>
          <a:xfrm>
            <a:off x="6270752" y="4011150"/>
            <a:ext cx="432000" cy="321268"/>
            <a:chOff x="5588979" y="2394487"/>
            <a:chExt cx="719652" cy="553436"/>
          </a:xfrm>
        </p:grpSpPr>
        <p:sp>
          <p:nvSpPr>
            <p:cNvPr id="68" name="Freeform: Shape 300">
              <a:extLst>
                <a:ext uri="{FF2B5EF4-FFF2-40B4-BE49-F238E27FC236}">
                  <a16:creationId xmlns:a16="http://schemas.microsoft.com/office/drawing/2014/main" id="{A9AD76FA-E3C2-4F39-BAF1-688A9147E5D7}"/>
                </a:ext>
              </a:extLst>
            </p:cNvPr>
            <p:cNvSpPr/>
            <p:nvPr/>
          </p:nvSpPr>
          <p:spPr>
            <a:xfrm>
              <a:off x="5746289" y="2460592"/>
              <a:ext cx="283126" cy="294923"/>
            </a:xfrm>
            <a:custGeom>
              <a:avLst/>
              <a:gdLst>
                <a:gd name="connsiteX0" fmla="*/ 82129 w 228600"/>
                <a:gd name="connsiteY0" fmla="*/ 14692 h 238125"/>
                <a:gd name="connsiteX1" fmla="*/ 147566 w 228600"/>
                <a:gd name="connsiteY1" fmla="*/ 8501 h 238125"/>
                <a:gd name="connsiteX2" fmla="*/ 206240 w 228600"/>
                <a:gd name="connsiteY2" fmla="*/ 45934 h 238125"/>
                <a:gd name="connsiteX3" fmla="*/ 224623 w 228600"/>
                <a:gd name="connsiteY3" fmla="*/ 151090 h 238125"/>
                <a:gd name="connsiteX4" fmla="*/ 223575 w 228600"/>
                <a:gd name="connsiteY4" fmla="*/ 168616 h 238125"/>
                <a:gd name="connsiteX5" fmla="*/ 199763 w 228600"/>
                <a:gd name="connsiteY5" fmla="*/ 176903 h 238125"/>
                <a:gd name="connsiteX6" fmla="*/ 187666 w 228600"/>
                <a:gd name="connsiteY6" fmla="*/ 173950 h 238125"/>
                <a:gd name="connsiteX7" fmla="*/ 172617 w 228600"/>
                <a:gd name="connsiteY7" fmla="*/ 154138 h 238125"/>
                <a:gd name="connsiteX8" fmla="*/ 159186 w 228600"/>
                <a:gd name="connsiteY8" fmla="*/ 126040 h 238125"/>
                <a:gd name="connsiteX9" fmla="*/ 147757 w 228600"/>
                <a:gd name="connsiteY9" fmla="*/ 110990 h 238125"/>
                <a:gd name="connsiteX10" fmla="*/ 128897 w 228600"/>
                <a:gd name="connsiteY10" fmla="*/ 115372 h 238125"/>
                <a:gd name="connsiteX11" fmla="*/ 8501 w 228600"/>
                <a:gd name="connsiteY11" fmla="*/ 23586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38125">
                  <a:moveTo>
                    <a:pt x="82129" y="14692"/>
                  </a:moveTo>
                  <a:lnTo>
                    <a:pt x="147566" y="8501"/>
                  </a:lnTo>
                  <a:cubicBezTo>
                    <a:pt x="154710" y="8501"/>
                    <a:pt x="197858" y="31075"/>
                    <a:pt x="206240" y="45934"/>
                  </a:cubicBezTo>
                  <a:cubicBezTo>
                    <a:pt x="211669" y="55555"/>
                    <a:pt x="220432" y="126802"/>
                    <a:pt x="224623" y="151090"/>
                  </a:cubicBezTo>
                  <a:cubicBezTo>
                    <a:pt x="225481" y="156234"/>
                    <a:pt x="227862" y="164330"/>
                    <a:pt x="223575" y="168616"/>
                  </a:cubicBezTo>
                  <a:cubicBezTo>
                    <a:pt x="217480" y="174712"/>
                    <a:pt x="208240" y="177189"/>
                    <a:pt x="199763" y="176903"/>
                  </a:cubicBezTo>
                  <a:cubicBezTo>
                    <a:pt x="195572" y="176713"/>
                    <a:pt x="191381" y="175855"/>
                    <a:pt x="187666" y="173950"/>
                  </a:cubicBezTo>
                  <a:cubicBezTo>
                    <a:pt x="180332" y="170331"/>
                    <a:pt x="176236" y="160996"/>
                    <a:pt x="172617" y="154138"/>
                  </a:cubicBezTo>
                  <a:cubicBezTo>
                    <a:pt x="167854" y="144899"/>
                    <a:pt x="163949" y="135279"/>
                    <a:pt x="159186" y="126040"/>
                  </a:cubicBezTo>
                  <a:cubicBezTo>
                    <a:pt x="156329" y="120515"/>
                    <a:pt x="152995" y="114610"/>
                    <a:pt x="147757" y="110990"/>
                  </a:cubicBezTo>
                  <a:cubicBezTo>
                    <a:pt x="141089" y="106323"/>
                    <a:pt x="133659" y="109847"/>
                    <a:pt x="128897" y="115372"/>
                  </a:cubicBezTo>
                  <a:cubicBezTo>
                    <a:pt x="125563" y="119182"/>
                    <a:pt x="8501" y="235863"/>
                    <a:pt x="8501" y="235863"/>
                  </a:cubicBez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69" name="Freeform: Shape 301">
              <a:extLst>
                <a:ext uri="{FF2B5EF4-FFF2-40B4-BE49-F238E27FC236}">
                  <a16:creationId xmlns:a16="http://schemas.microsoft.com/office/drawing/2014/main" id="{28CF92ED-3802-4BF3-A743-9BB0FB8D00FB}"/>
                </a:ext>
              </a:extLst>
            </p:cNvPr>
            <p:cNvSpPr/>
            <p:nvPr/>
          </p:nvSpPr>
          <p:spPr>
            <a:xfrm>
              <a:off x="5852575" y="2865345"/>
              <a:ext cx="94375" cy="82578"/>
            </a:xfrm>
            <a:custGeom>
              <a:avLst/>
              <a:gdLst>
                <a:gd name="connsiteX0" fmla="*/ 28792 w 76200"/>
                <a:gd name="connsiteY0" fmla="*/ 8501 h 66675"/>
                <a:gd name="connsiteX1" fmla="*/ 11933 w 76200"/>
                <a:gd name="connsiteY1" fmla="*/ 26218 h 66675"/>
                <a:gd name="connsiteX2" fmla="*/ 15457 w 76200"/>
                <a:gd name="connsiteY2" fmla="*/ 53840 h 66675"/>
                <a:gd name="connsiteX3" fmla="*/ 18696 w 76200"/>
                <a:gd name="connsiteY3" fmla="*/ 57078 h 66675"/>
                <a:gd name="connsiteX4" fmla="*/ 49938 w 76200"/>
                <a:gd name="connsiteY4" fmla="*/ 57078 h 66675"/>
                <a:gd name="connsiteX5" fmla="*/ 74608 w 76200"/>
                <a:gd name="connsiteY5" fmla="*/ 324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66675">
                  <a:moveTo>
                    <a:pt x="28792" y="8501"/>
                  </a:moveTo>
                  <a:lnTo>
                    <a:pt x="11933" y="26218"/>
                  </a:lnTo>
                  <a:cubicBezTo>
                    <a:pt x="6885" y="31266"/>
                    <a:pt x="6885" y="45268"/>
                    <a:pt x="15457" y="53840"/>
                  </a:cubicBezTo>
                  <a:lnTo>
                    <a:pt x="18696" y="57078"/>
                  </a:lnTo>
                  <a:cubicBezTo>
                    <a:pt x="27268" y="65651"/>
                    <a:pt x="41365" y="65651"/>
                    <a:pt x="49938" y="57078"/>
                  </a:cubicBezTo>
                  <a:lnTo>
                    <a:pt x="74608" y="32409"/>
                  </a:ln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70" name="Freeform: Shape 302">
              <a:extLst>
                <a:ext uri="{FF2B5EF4-FFF2-40B4-BE49-F238E27FC236}">
                  <a16:creationId xmlns:a16="http://schemas.microsoft.com/office/drawing/2014/main" id="{FCAF2DD5-C82F-4706-8D38-5CC4114884AE}"/>
                </a:ext>
              </a:extLst>
            </p:cNvPr>
            <p:cNvSpPr/>
            <p:nvPr/>
          </p:nvSpPr>
          <p:spPr>
            <a:xfrm>
              <a:off x="5797192" y="2773446"/>
              <a:ext cx="106172" cy="141563"/>
            </a:xfrm>
            <a:custGeom>
              <a:avLst/>
              <a:gdLst>
                <a:gd name="connsiteX0" fmla="*/ 82177 w 85725"/>
                <a:gd name="connsiteY0" fmla="*/ 8501 h 114300"/>
                <a:gd name="connsiteX1" fmla="*/ 14930 w 85725"/>
                <a:gd name="connsiteY1" fmla="*/ 73271 h 114300"/>
                <a:gd name="connsiteX2" fmla="*/ 14930 w 85725"/>
                <a:gd name="connsiteY2" fmla="*/ 104513 h 114300"/>
                <a:gd name="connsiteX3" fmla="*/ 18169 w 85725"/>
                <a:gd name="connsiteY3" fmla="*/ 107751 h 114300"/>
                <a:gd name="connsiteX4" fmla="*/ 49411 w 85725"/>
                <a:gd name="connsiteY4" fmla="*/ 107751 h 114300"/>
                <a:gd name="connsiteX5" fmla="*/ 64461 w 85725"/>
                <a:gd name="connsiteY5" fmla="*/ 9270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82177" y="8501"/>
                  </a:moveTo>
                  <a:lnTo>
                    <a:pt x="14930" y="73271"/>
                  </a:lnTo>
                  <a:cubicBezTo>
                    <a:pt x="6358" y="81844"/>
                    <a:pt x="6358" y="95941"/>
                    <a:pt x="14930" y="104513"/>
                  </a:cubicBezTo>
                  <a:lnTo>
                    <a:pt x="18169" y="107751"/>
                  </a:lnTo>
                  <a:cubicBezTo>
                    <a:pt x="26741" y="116324"/>
                    <a:pt x="40838" y="116324"/>
                    <a:pt x="49411" y="107751"/>
                  </a:cubicBezTo>
                  <a:lnTo>
                    <a:pt x="64461" y="92702"/>
                  </a:ln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71" name="Freeform: Shape 303">
              <a:extLst>
                <a:ext uri="{FF2B5EF4-FFF2-40B4-BE49-F238E27FC236}">
                  <a16:creationId xmlns:a16="http://schemas.microsoft.com/office/drawing/2014/main" id="{63AE0561-367A-4E96-8FFD-E326075C4385}"/>
                </a:ext>
              </a:extLst>
            </p:cNvPr>
            <p:cNvSpPr/>
            <p:nvPr/>
          </p:nvSpPr>
          <p:spPr>
            <a:xfrm>
              <a:off x="5747408" y="2712456"/>
              <a:ext cx="153360" cy="176954"/>
            </a:xfrm>
            <a:custGeom>
              <a:avLst/>
              <a:gdLst>
                <a:gd name="connsiteX0" fmla="*/ 100274 w 123825"/>
                <a:gd name="connsiteY0" fmla="*/ 8501 h 142875"/>
                <a:gd name="connsiteX1" fmla="*/ 14930 w 123825"/>
                <a:gd name="connsiteY1" fmla="*/ 93845 h 142875"/>
                <a:gd name="connsiteX2" fmla="*/ 14930 w 123825"/>
                <a:gd name="connsiteY2" fmla="*/ 125087 h 142875"/>
                <a:gd name="connsiteX3" fmla="*/ 18169 w 123825"/>
                <a:gd name="connsiteY3" fmla="*/ 128326 h 142875"/>
                <a:gd name="connsiteX4" fmla="*/ 49411 w 123825"/>
                <a:gd name="connsiteY4" fmla="*/ 128326 h 142875"/>
                <a:gd name="connsiteX5" fmla="*/ 116657 w 123825"/>
                <a:gd name="connsiteY5" fmla="*/ 6355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42875">
                  <a:moveTo>
                    <a:pt x="100274" y="8501"/>
                  </a:moveTo>
                  <a:lnTo>
                    <a:pt x="14930" y="93845"/>
                  </a:lnTo>
                  <a:cubicBezTo>
                    <a:pt x="6358" y="102418"/>
                    <a:pt x="6358" y="116515"/>
                    <a:pt x="14930" y="125087"/>
                  </a:cubicBezTo>
                  <a:lnTo>
                    <a:pt x="18169" y="128326"/>
                  </a:lnTo>
                  <a:cubicBezTo>
                    <a:pt x="26741" y="136898"/>
                    <a:pt x="40838" y="136898"/>
                    <a:pt x="49411" y="128326"/>
                  </a:cubicBezTo>
                  <a:lnTo>
                    <a:pt x="116657" y="63556"/>
                  </a:ln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72" name="Freeform: Shape 304">
              <a:extLst>
                <a:ext uri="{FF2B5EF4-FFF2-40B4-BE49-F238E27FC236}">
                  <a16:creationId xmlns:a16="http://schemas.microsoft.com/office/drawing/2014/main" id="{B269CF3A-D1E6-49D1-B2B9-FB194509ACBC}"/>
                </a:ext>
              </a:extLst>
            </p:cNvPr>
            <p:cNvSpPr/>
            <p:nvPr/>
          </p:nvSpPr>
          <p:spPr>
            <a:xfrm>
              <a:off x="5693732" y="2714344"/>
              <a:ext cx="176954" cy="141563"/>
            </a:xfrm>
            <a:custGeom>
              <a:avLst/>
              <a:gdLst>
                <a:gd name="connsiteX0" fmla="*/ 73224 w 142875"/>
                <a:gd name="connsiteY0" fmla="*/ 8501 h 114300"/>
                <a:gd name="connsiteX1" fmla="*/ 14931 w 142875"/>
                <a:gd name="connsiteY1" fmla="*/ 66794 h 114300"/>
                <a:gd name="connsiteX2" fmla="*/ 14931 w 142875"/>
                <a:gd name="connsiteY2" fmla="*/ 98036 h 114300"/>
                <a:gd name="connsiteX3" fmla="*/ 18169 w 142875"/>
                <a:gd name="connsiteY3" fmla="*/ 101275 h 114300"/>
                <a:gd name="connsiteX4" fmla="*/ 49411 w 142875"/>
                <a:gd name="connsiteY4" fmla="*/ 101275 h 114300"/>
                <a:gd name="connsiteX5" fmla="*/ 134755 w 142875"/>
                <a:gd name="connsiteY5" fmla="*/ 1593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14300">
                  <a:moveTo>
                    <a:pt x="73224" y="8501"/>
                  </a:moveTo>
                  <a:lnTo>
                    <a:pt x="14931" y="66794"/>
                  </a:lnTo>
                  <a:cubicBezTo>
                    <a:pt x="6358" y="75367"/>
                    <a:pt x="6358" y="89464"/>
                    <a:pt x="14931" y="98036"/>
                  </a:cubicBezTo>
                  <a:lnTo>
                    <a:pt x="18169" y="101275"/>
                  </a:lnTo>
                  <a:cubicBezTo>
                    <a:pt x="26742" y="109847"/>
                    <a:pt x="40839" y="109847"/>
                    <a:pt x="49411" y="101275"/>
                  </a:cubicBezTo>
                  <a:lnTo>
                    <a:pt x="134755" y="15931"/>
                  </a:ln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73" name="Freeform: Shape 305">
              <a:extLst>
                <a:ext uri="{FF2B5EF4-FFF2-40B4-BE49-F238E27FC236}">
                  <a16:creationId xmlns:a16="http://schemas.microsoft.com/office/drawing/2014/main" id="{31F38287-C968-4A28-A3D4-9A673BAFBBD8}"/>
                </a:ext>
              </a:extLst>
            </p:cNvPr>
            <p:cNvSpPr/>
            <p:nvPr/>
          </p:nvSpPr>
          <p:spPr>
            <a:xfrm>
              <a:off x="5908732" y="2683642"/>
              <a:ext cx="259532" cy="259532"/>
            </a:xfrm>
            <a:custGeom>
              <a:avLst/>
              <a:gdLst>
                <a:gd name="connsiteX0" fmla="*/ 42220 w 209550"/>
                <a:gd name="connsiteY0" fmla="*/ 115776 h 209550"/>
                <a:gd name="connsiteX1" fmla="*/ 35838 w 209550"/>
                <a:gd name="connsiteY1" fmla="*/ 109395 h 209550"/>
                <a:gd name="connsiteX2" fmla="*/ 35838 w 209550"/>
                <a:gd name="connsiteY2" fmla="*/ 71961 h 209550"/>
                <a:gd name="connsiteX3" fmla="*/ 68699 w 209550"/>
                <a:gd name="connsiteY3" fmla="*/ 68342 h 209550"/>
                <a:gd name="connsiteX4" fmla="*/ 72319 w 209550"/>
                <a:gd name="connsiteY4" fmla="*/ 35481 h 209550"/>
                <a:gd name="connsiteX5" fmla="*/ 109752 w 209550"/>
                <a:gd name="connsiteY5" fmla="*/ 35481 h 209550"/>
                <a:gd name="connsiteX6" fmla="*/ 115657 w 209550"/>
                <a:gd name="connsiteY6" fmla="*/ 41386 h 209550"/>
                <a:gd name="connsiteX7" fmla="*/ 121087 w 209550"/>
                <a:gd name="connsiteY7" fmla="*/ 15573 h 209550"/>
                <a:gd name="connsiteX8" fmla="*/ 155472 w 209550"/>
                <a:gd name="connsiteY8" fmla="*/ 15573 h 209550"/>
                <a:gd name="connsiteX9" fmla="*/ 203287 w 209550"/>
                <a:gd name="connsiteY9" fmla="*/ 63389 h 209550"/>
                <a:gd name="connsiteX10" fmla="*/ 203287 w 209550"/>
                <a:gd name="connsiteY10" fmla="*/ 97774 h 209550"/>
                <a:gd name="connsiteX11" fmla="*/ 186142 w 209550"/>
                <a:gd name="connsiteY11" fmla="*/ 104918 h 209550"/>
                <a:gd name="connsiteX12" fmla="*/ 174617 w 209550"/>
                <a:gd name="connsiteY12" fmla="*/ 101870 h 209550"/>
                <a:gd name="connsiteX13" fmla="*/ 170426 w 209550"/>
                <a:gd name="connsiteY13" fmla="*/ 133779 h 209550"/>
                <a:gd name="connsiteX14" fmla="*/ 151662 w 209550"/>
                <a:gd name="connsiteY14" fmla="*/ 141494 h 209550"/>
                <a:gd name="connsiteX15" fmla="*/ 137565 w 209550"/>
                <a:gd name="connsiteY15" fmla="*/ 137398 h 209550"/>
                <a:gd name="connsiteX16" fmla="*/ 133945 w 209550"/>
                <a:gd name="connsiteY16" fmla="*/ 170259 h 209550"/>
                <a:gd name="connsiteX17" fmla="*/ 115181 w 209550"/>
                <a:gd name="connsiteY17" fmla="*/ 177975 h 209550"/>
                <a:gd name="connsiteX18" fmla="*/ 101656 w 209550"/>
                <a:gd name="connsiteY18" fmla="*/ 174165 h 209550"/>
                <a:gd name="connsiteX19" fmla="*/ 97750 w 209550"/>
                <a:gd name="connsiteY19" fmla="*/ 203311 h 209550"/>
                <a:gd name="connsiteX20" fmla="*/ 80605 w 209550"/>
                <a:gd name="connsiteY20" fmla="*/ 210455 h 209550"/>
                <a:gd name="connsiteX21" fmla="*/ 63460 w 209550"/>
                <a:gd name="connsiteY21" fmla="*/ 203311 h 209550"/>
                <a:gd name="connsiteX22" fmla="*/ 15645 w 209550"/>
                <a:gd name="connsiteY22" fmla="*/ 155496 h 209550"/>
                <a:gd name="connsiteX23" fmla="*/ 15645 w 209550"/>
                <a:gd name="connsiteY23" fmla="*/ 121110 h 209550"/>
                <a:gd name="connsiteX24" fmla="*/ 42124 w 209550"/>
                <a:gd name="connsiteY24" fmla="*/ 11587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550" h="209550">
                  <a:moveTo>
                    <a:pt x="42220" y="115776"/>
                  </a:moveTo>
                  <a:lnTo>
                    <a:pt x="35838" y="109395"/>
                  </a:lnTo>
                  <a:cubicBezTo>
                    <a:pt x="25456" y="99012"/>
                    <a:pt x="25456" y="82248"/>
                    <a:pt x="35838" y="71961"/>
                  </a:cubicBezTo>
                  <a:cubicBezTo>
                    <a:pt x="44791" y="63008"/>
                    <a:pt x="58412" y="61865"/>
                    <a:pt x="68699" y="68342"/>
                  </a:cubicBezTo>
                  <a:cubicBezTo>
                    <a:pt x="62222" y="58055"/>
                    <a:pt x="63460" y="44434"/>
                    <a:pt x="72319" y="35481"/>
                  </a:cubicBezTo>
                  <a:cubicBezTo>
                    <a:pt x="82701" y="25098"/>
                    <a:pt x="99465" y="25098"/>
                    <a:pt x="109752" y="35481"/>
                  </a:cubicBezTo>
                  <a:lnTo>
                    <a:pt x="115657" y="41386"/>
                  </a:lnTo>
                  <a:cubicBezTo>
                    <a:pt x="112324" y="32718"/>
                    <a:pt x="114133" y="22527"/>
                    <a:pt x="121087" y="15573"/>
                  </a:cubicBezTo>
                  <a:cubicBezTo>
                    <a:pt x="130612" y="6144"/>
                    <a:pt x="145947" y="6144"/>
                    <a:pt x="155472" y="15573"/>
                  </a:cubicBezTo>
                  <a:lnTo>
                    <a:pt x="203287" y="63389"/>
                  </a:lnTo>
                  <a:cubicBezTo>
                    <a:pt x="212812" y="72914"/>
                    <a:pt x="212812" y="88249"/>
                    <a:pt x="203287" y="97774"/>
                  </a:cubicBezTo>
                  <a:cubicBezTo>
                    <a:pt x="198525" y="102537"/>
                    <a:pt x="192333" y="104918"/>
                    <a:pt x="186142" y="104918"/>
                  </a:cubicBezTo>
                  <a:cubicBezTo>
                    <a:pt x="182142" y="104918"/>
                    <a:pt x="178237" y="103870"/>
                    <a:pt x="174617" y="101870"/>
                  </a:cubicBezTo>
                  <a:cubicBezTo>
                    <a:pt x="180427" y="111966"/>
                    <a:pt x="179094" y="125111"/>
                    <a:pt x="170426" y="133779"/>
                  </a:cubicBezTo>
                  <a:cubicBezTo>
                    <a:pt x="165282" y="138922"/>
                    <a:pt x="158424" y="141494"/>
                    <a:pt x="151662" y="141494"/>
                  </a:cubicBezTo>
                  <a:cubicBezTo>
                    <a:pt x="146709" y="141494"/>
                    <a:pt x="141851" y="140065"/>
                    <a:pt x="137565" y="137398"/>
                  </a:cubicBezTo>
                  <a:cubicBezTo>
                    <a:pt x="144042" y="147590"/>
                    <a:pt x="142804" y="161306"/>
                    <a:pt x="133945" y="170259"/>
                  </a:cubicBezTo>
                  <a:cubicBezTo>
                    <a:pt x="128802" y="175403"/>
                    <a:pt x="121944" y="177975"/>
                    <a:pt x="115181" y="177975"/>
                  </a:cubicBezTo>
                  <a:cubicBezTo>
                    <a:pt x="110514" y="177975"/>
                    <a:pt x="105847" y="176641"/>
                    <a:pt x="101656" y="174165"/>
                  </a:cubicBezTo>
                  <a:cubicBezTo>
                    <a:pt x="106894" y="183404"/>
                    <a:pt x="105656" y="195405"/>
                    <a:pt x="97750" y="203311"/>
                  </a:cubicBezTo>
                  <a:cubicBezTo>
                    <a:pt x="92988" y="208074"/>
                    <a:pt x="86797" y="210455"/>
                    <a:pt x="80605" y="210455"/>
                  </a:cubicBezTo>
                  <a:cubicBezTo>
                    <a:pt x="74414" y="210455"/>
                    <a:pt x="68223" y="208074"/>
                    <a:pt x="63460" y="203311"/>
                  </a:cubicBezTo>
                  <a:lnTo>
                    <a:pt x="15645" y="155496"/>
                  </a:lnTo>
                  <a:cubicBezTo>
                    <a:pt x="6120" y="145971"/>
                    <a:pt x="6120" y="130635"/>
                    <a:pt x="15645" y="121110"/>
                  </a:cubicBezTo>
                  <a:cubicBezTo>
                    <a:pt x="22789" y="113967"/>
                    <a:pt x="33266" y="112252"/>
                    <a:pt x="42124" y="115872"/>
                  </a:cubicBezTo>
                  <a:close/>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74" name="Freeform: Shape 306">
              <a:extLst>
                <a:ext uri="{FF2B5EF4-FFF2-40B4-BE49-F238E27FC236}">
                  <a16:creationId xmlns:a16="http://schemas.microsoft.com/office/drawing/2014/main" id="{260B70E5-9595-4737-B9A0-85B6043D103C}"/>
                </a:ext>
              </a:extLst>
            </p:cNvPr>
            <p:cNvSpPr/>
            <p:nvPr/>
          </p:nvSpPr>
          <p:spPr>
            <a:xfrm>
              <a:off x="6041565" y="2724371"/>
              <a:ext cx="82578" cy="94375"/>
            </a:xfrm>
            <a:custGeom>
              <a:avLst/>
              <a:gdLst>
                <a:gd name="connsiteX0" fmla="*/ 67461 w 66675"/>
                <a:gd name="connsiteY0" fmla="*/ 68890 h 76200"/>
                <a:gd name="connsiteX1" fmla="*/ 8501 w 66675"/>
                <a:gd name="connsiteY1" fmla="*/ 8501 h 76200"/>
              </a:gdLst>
              <a:ahLst/>
              <a:cxnLst>
                <a:cxn ang="0">
                  <a:pos x="connsiteX0" y="connsiteY0"/>
                </a:cxn>
                <a:cxn ang="0">
                  <a:pos x="connsiteX1" y="connsiteY1"/>
                </a:cxn>
              </a:cxnLst>
              <a:rect l="l" t="t" r="r" b="b"/>
              <a:pathLst>
                <a:path w="66675" h="76200">
                  <a:moveTo>
                    <a:pt x="67461" y="68890"/>
                  </a:moveTo>
                  <a:lnTo>
                    <a:pt x="8501" y="8501"/>
                  </a:lnTo>
                </a:path>
              </a:pathLst>
            </a:custGeom>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75" name="Freeform: Shape 307">
              <a:extLst>
                <a:ext uri="{FF2B5EF4-FFF2-40B4-BE49-F238E27FC236}">
                  <a16:creationId xmlns:a16="http://schemas.microsoft.com/office/drawing/2014/main" id="{EFB1E08F-5C93-4354-91BF-68270AF6FBB3}"/>
                </a:ext>
              </a:extLst>
            </p:cNvPr>
            <p:cNvSpPr/>
            <p:nvPr/>
          </p:nvSpPr>
          <p:spPr>
            <a:xfrm>
              <a:off x="5983406" y="2757757"/>
              <a:ext cx="106172" cy="106172"/>
            </a:xfrm>
            <a:custGeom>
              <a:avLst/>
              <a:gdLst>
                <a:gd name="connsiteX0" fmla="*/ 77367 w 85725"/>
                <a:gd name="connsiteY0" fmla="*/ 77462 h 85725"/>
                <a:gd name="connsiteX1" fmla="*/ 8501 w 85725"/>
                <a:gd name="connsiteY1" fmla="*/ 8501 h 85725"/>
              </a:gdLst>
              <a:ahLst/>
              <a:cxnLst>
                <a:cxn ang="0">
                  <a:pos x="connsiteX0" y="connsiteY0"/>
                </a:cxn>
                <a:cxn ang="0">
                  <a:pos x="connsiteX1" y="connsiteY1"/>
                </a:cxn>
              </a:cxnLst>
              <a:rect l="l" t="t" r="r" b="b"/>
              <a:pathLst>
                <a:path w="85725" h="85725">
                  <a:moveTo>
                    <a:pt x="77367" y="77462"/>
                  </a:moveTo>
                  <a:lnTo>
                    <a:pt x="8501" y="8501"/>
                  </a:lnTo>
                </a:path>
              </a:pathLst>
            </a:custGeom>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76" name="Freeform: Shape 308">
              <a:extLst>
                <a:ext uri="{FF2B5EF4-FFF2-40B4-BE49-F238E27FC236}">
                  <a16:creationId xmlns:a16="http://schemas.microsoft.com/office/drawing/2014/main" id="{8BC61586-232C-4D81-B558-7CEF2CFF324D}"/>
                </a:ext>
              </a:extLst>
            </p:cNvPr>
            <p:cNvSpPr/>
            <p:nvPr/>
          </p:nvSpPr>
          <p:spPr>
            <a:xfrm>
              <a:off x="5950493" y="2816506"/>
              <a:ext cx="94375" cy="82578"/>
            </a:xfrm>
            <a:custGeom>
              <a:avLst/>
              <a:gdLst>
                <a:gd name="connsiteX0" fmla="*/ 68032 w 76200"/>
                <a:gd name="connsiteY0" fmla="*/ 66794 h 66675"/>
                <a:gd name="connsiteX1" fmla="*/ 8501 w 76200"/>
                <a:gd name="connsiteY1" fmla="*/ 8501 h 66675"/>
              </a:gdLst>
              <a:ahLst/>
              <a:cxnLst>
                <a:cxn ang="0">
                  <a:pos x="connsiteX0" y="connsiteY0"/>
                </a:cxn>
                <a:cxn ang="0">
                  <a:pos x="connsiteX1" y="connsiteY1"/>
                </a:cxn>
              </a:cxnLst>
              <a:rect l="l" t="t" r="r" b="b"/>
              <a:pathLst>
                <a:path w="76200" h="66675">
                  <a:moveTo>
                    <a:pt x="68032" y="66794"/>
                  </a:moveTo>
                  <a:lnTo>
                    <a:pt x="8501" y="8501"/>
                  </a:lnTo>
                </a:path>
              </a:pathLst>
            </a:custGeom>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77" name="Freeform: Shape 309">
              <a:extLst>
                <a:ext uri="{FF2B5EF4-FFF2-40B4-BE49-F238E27FC236}">
                  <a16:creationId xmlns:a16="http://schemas.microsoft.com/office/drawing/2014/main" id="{A71FB30C-E14E-4AEB-AC3B-40464E5412D0}"/>
                </a:ext>
              </a:extLst>
            </p:cNvPr>
            <p:cNvSpPr/>
            <p:nvPr/>
          </p:nvSpPr>
          <p:spPr>
            <a:xfrm>
              <a:off x="5656396" y="2653472"/>
              <a:ext cx="70782" cy="106172"/>
            </a:xfrm>
            <a:custGeom>
              <a:avLst/>
              <a:gdLst>
                <a:gd name="connsiteX0" fmla="*/ 8501 w 57150"/>
                <a:gd name="connsiteY0" fmla="*/ 8501 h 85725"/>
                <a:gd name="connsiteX1" fmla="*/ 24503 w 57150"/>
                <a:gd name="connsiteY1" fmla="*/ 49840 h 85725"/>
                <a:gd name="connsiteX2" fmla="*/ 56316 w 57150"/>
                <a:gd name="connsiteY2" fmla="*/ 79177 h 85725"/>
              </a:gdLst>
              <a:ahLst/>
              <a:cxnLst>
                <a:cxn ang="0">
                  <a:pos x="connsiteX0" y="connsiteY0"/>
                </a:cxn>
                <a:cxn ang="0">
                  <a:pos x="connsiteX1" y="connsiteY1"/>
                </a:cxn>
                <a:cxn ang="0">
                  <a:pos x="connsiteX2" y="connsiteY2"/>
                </a:cxn>
              </a:cxnLst>
              <a:rect l="l" t="t" r="r" b="b"/>
              <a:pathLst>
                <a:path w="57150" h="85725">
                  <a:moveTo>
                    <a:pt x="8501" y="8501"/>
                  </a:moveTo>
                  <a:cubicBezTo>
                    <a:pt x="8787" y="24884"/>
                    <a:pt x="14025" y="39267"/>
                    <a:pt x="24503" y="49840"/>
                  </a:cubicBezTo>
                  <a:lnTo>
                    <a:pt x="56316" y="79177"/>
                  </a:ln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78" name="Freeform: Shape 310">
              <a:extLst>
                <a:ext uri="{FF2B5EF4-FFF2-40B4-BE49-F238E27FC236}">
                  <a16:creationId xmlns:a16="http://schemas.microsoft.com/office/drawing/2014/main" id="{FF523E22-BA3C-4424-A946-CB608C679F66}"/>
                </a:ext>
              </a:extLst>
            </p:cNvPr>
            <p:cNvSpPr/>
            <p:nvPr/>
          </p:nvSpPr>
          <p:spPr>
            <a:xfrm>
              <a:off x="6201885" y="2651584"/>
              <a:ext cx="35391" cy="58985"/>
            </a:xfrm>
            <a:custGeom>
              <a:avLst/>
              <a:gdLst>
                <a:gd name="connsiteX0" fmla="*/ 24503 w 28575"/>
                <a:gd name="connsiteY0" fmla="*/ 8501 h 47625"/>
                <a:gd name="connsiteX1" fmla="*/ 8501 w 28575"/>
                <a:gd name="connsiteY1" fmla="*/ 48125 h 47625"/>
              </a:gdLst>
              <a:ahLst/>
              <a:cxnLst>
                <a:cxn ang="0">
                  <a:pos x="connsiteX0" y="connsiteY0"/>
                </a:cxn>
                <a:cxn ang="0">
                  <a:pos x="connsiteX1" y="connsiteY1"/>
                </a:cxn>
              </a:cxnLst>
              <a:rect l="l" t="t" r="r" b="b"/>
              <a:pathLst>
                <a:path w="28575" h="47625">
                  <a:moveTo>
                    <a:pt x="24503" y="8501"/>
                  </a:moveTo>
                  <a:cubicBezTo>
                    <a:pt x="23836" y="24122"/>
                    <a:pt x="18693" y="37933"/>
                    <a:pt x="8501" y="48125"/>
                  </a:cubicBez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79" name="Freeform: Shape 311">
              <a:extLst>
                <a:ext uri="{FF2B5EF4-FFF2-40B4-BE49-F238E27FC236}">
                  <a16:creationId xmlns:a16="http://schemas.microsoft.com/office/drawing/2014/main" id="{57515E0B-E405-4410-85AC-E730FFEBED32}"/>
                </a:ext>
              </a:extLst>
            </p:cNvPr>
            <p:cNvSpPr/>
            <p:nvPr/>
          </p:nvSpPr>
          <p:spPr>
            <a:xfrm>
              <a:off x="5990956" y="2469794"/>
              <a:ext cx="70782" cy="35391"/>
            </a:xfrm>
            <a:custGeom>
              <a:avLst/>
              <a:gdLst>
                <a:gd name="connsiteX0" fmla="*/ 8501 w 57150"/>
                <a:gd name="connsiteY0" fmla="*/ 24503 h 28575"/>
                <a:gd name="connsiteX1" fmla="*/ 49744 w 57150"/>
                <a:gd name="connsiteY1" fmla="*/ 8501 h 28575"/>
              </a:gdLst>
              <a:ahLst/>
              <a:cxnLst>
                <a:cxn ang="0">
                  <a:pos x="connsiteX0" y="connsiteY0"/>
                </a:cxn>
                <a:cxn ang="0">
                  <a:pos x="connsiteX1" y="connsiteY1"/>
                </a:cxn>
              </a:cxnLst>
              <a:rect l="l" t="t" r="r" b="b"/>
              <a:pathLst>
                <a:path w="57150" h="28575">
                  <a:moveTo>
                    <a:pt x="8501" y="24503"/>
                  </a:moveTo>
                  <a:cubicBezTo>
                    <a:pt x="18979" y="14026"/>
                    <a:pt x="33457" y="8787"/>
                    <a:pt x="49744" y="8501"/>
                  </a:cubicBez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80" name="Freeform: Shape 312">
              <a:extLst>
                <a:ext uri="{FF2B5EF4-FFF2-40B4-BE49-F238E27FC236}">
                  <a16:creationId xmlns:a16="http://schemas.microsoft.com/office/drawing/2014/main" id="{84FDF7E8-4F08-43D7-BA18-DF95F8FE10DA}"/>
                </a:ext>
              </a:extLst>
            </p:cNvPr>
            <p:cNvSpPr/>
            <p:nvPr/>
          </p:nvSpPr>
          <p:spPr>
            <a:xfrm>
              <a:off x="6165786" y="2700659"/>
              <a:ext cx="47188" cy="47188"/>
            </a:xfrm>
            <a:custGeom>
              <a:avLst/>
              <a:gdLst>
                <a:gd name="connsiteX0" fmla="*/ 37743 w 38100"/>
                <a:gd name="connsiteY0" fmla="*/ 8501 h 38100"/>
                <a:gd name="connsiteX1" fmla="*/ 8501 w 38100"/>
                <a:gd name="connsiteY1" fmla="*/ 38505 h 38100"/>
              </a:gdLst>
              <a:ahLst/>
              <a:cxnLst>
                <a:cxn ang="0">
                  <a:pos x="connsiteX0" y="connsiteY0"/>
                </a:cxn>
                <a:cxn ang="0">
                  <a:pos x="connsiteX1" y="connsiteY1"/>
                </a:cxn>
              </a:cxnLst>
              <a:rect l="l" t="t" r="r" b="b"/>
              <a:pathLst>
                <a:path w="38100" h="38100">
                  <a:moveTo>
                    <a:pt x="37743" y="8501"/>
                  </a:moveTo>
                  <a:lnTo>
                    <a:pt x="8501" y="38505"/>
                  </a:lnTo>
                </a:path>
              </a:pathLst>
            </a:custGeom>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81" name="Freeform: Shape 313">
              <a:extLst>
                <a:ext uri="{FF2B5EF4-FFF2-40B4-BE49-F238E27FC236}">
                  <a16:creationId xmlns:a16="http://schemas.microsoft.com/office/drawing/2014/main" id="{EFE25A06-D970-4492-8F19-AF39B83CD4BF}"/>
                </a:ext>
              </a:extLst>
            </p:cNvPr>
            <p:cNvSpPr/>
            <p:nvPr/>
          </p:nvSpPr>
          <p:spPr>
            <a:xfrm>
              <a:off x="5588979" y="2394487"/>
              <a:ext cx="259532" cy="283126"/>
            </a:xfrm>
            <a:custGeom>
              <a:avLst/>
              <a:gdLst>
                <a:gd name="connsiteX0" fmla="*/ 11996 w 209550"/>
                <a:gd name="connsiteY0" fmla="*/ 168279 h 228600"/>
                <a:gd name="connsiteX1" fmla="*/ 149005 w 209550"/>
                <a:gd name="connsiteY1" fmla="*/ 11996 h 228600"/>
                <a:gd name="connsiteX2" fmla="*/ 205874 w 209550"/>
                <a:gd name="connsiteY2" fmla="*/ 61852 h 228600"/>
                <a:gd name="connsiteX3" fmla="*/ 68866 w 209550"/>
                <a:gd name="connsiteY3" fmla="*/ 218135 h 228600"/>
              </a:gdLst>
              <a:ahLst/>
              <a:cxnLst>
                <a:cxn ang="0">
                  <a:pos x="connsiteX0" y="connsiteY0"/>
                </a:cxn>
                <a:cxn ang="0">
                  <a:pos x="connsiteX1" y="connsiteY1"/>
                </a:cxn>
                <a:cxn ang="0">
                  <a:pos x="connsiteX2" y="connsiteY2"/>
                </a:cxn>
                <a:cxn ang="0">
                  <a:pos x="connsiteX3" y="connsiteY3"/>
                </a:cxn>
              </a:cxnLst>
              <a:rect l="l" t="t" r="r" b="b"/>
              <a:pathLst>
                <a:path w="209550" h="228600">
                  <a:moveTo>
                    <a:pt x="11996" y="168279"/>
                  </a:moveTo>
                  <a:lnTo>
                    <a:pt x="149005" y="11996"/>
                  </a:lnTo>
                  <a:lnTo>
                    <a:pt x="205874" y="61852"/>
                  </a:lnTo>
                  <a:lnTo>
                    <a:pt x="68866" y="218135"/>
                  </a:lnTo>
                  <a:close/>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82" name="Freeform: Shape 314">
              <a:extLst>
                <a:ext uri="{FF2B5EF4-FFF2-40B4-BE49-F238E27FC236}">
                  <a16:creationId xmlns:a16="http://schemas.microsoft.com/office/drawing/2014/main" id="{BAD166C1-88CF-49D7-B4E0-AD2AF28D26B9}"/>
                </a:ext>
              </a:extLst>
            </p:cNvPr>
            <p:cNvSpPr/>
            <p:nvPr/>
          </p:nvSpPr>
          <p:spPr>
            <a:xfrm>
              <a:off x="6037302" y="2397708"/>
              <a:ext cx="271329" cy="271329"/>
            </a:xfrm>
            <a:custGeom>
              <a:avLst/>
              <a:gdLst>
                <a:gd name="connsiteX0" fmla="*/ 12022 w 219075"/>
                <a:gd name="connsiteY0" fmla="*/ 65500 h 219075"/>
                <a:gd name="connsiteX1" fmla="*/ 65500 w 219075"/>
                <a:gd name="connsiteY1" fmla="*/ 12022 h 219075"/>
                <a:gd name="connsiteX2" fmla="*/ 212462 w 219075"/>
                <a:gd name="connsiteY2" fmla="*/ 158984 h 219075"/>
                <a:gd name="connsiteX3" fmla="*/ 158984 w 219075"/>
                <a:gd name="connsiteY3" fmla="*/ 212462 h 219075"/>
              </a:gdLst>
              <a:ahLst/>
              <a:cxnLst>
                <a:cxn ang="0">
                  <a:pos x="connsiteX0" y="connsiteY0"/>
                </a:cxn>
                <a:cxn ang="0">
                  <a:pos x="connsiteX1" y="connsiteY1"/>
                </a:cxn>
                <a:cxn ang="0">
                  <a:pos x="connsiteX2" y="connsiteY2"/>
                </a:cxn>
                <a:cxn ang="0">
                  <a:pos x="connsiteX3" y="connsiteY3"/>
                </a:cxn>
              </a:cxnLst>
              <a:rect l="l" t="t" r="r" b="b"/>
              <a:pathLst>
                <a:path w="219075" h="219075">
                  <a:moveTo>
                    <a:pt x="12022" y="65500"/>
                  </a:moveTo>
                  <a:lnTo>
                    <a:pt x="65500" y="12022"/>
                  </a:lnTo>
                  <a:lnTo>
                    <a:pt x="212462" y="158984"/>
                  </a:lnTo>
                  <a:lnTo>
                    <a:pt x="158984" y="212462"/>
                  </a:lnTo>
                  <a:close/>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grpSp>
      <p:sp>
        <p:nvSpPr>
          <p:cNvPr id="83" name="Text Placeholder 1">
            <a:extLst>
              <a:ext uri="{FF2B5EF4-FFF2-40B4-BE49-F238E27FC236}">
                <a16:creationId xmlns:a16="http://schemas.microsoft.com/office/drawing/2014/main" id="{452544C6-7E14-42C8-BF07-1D602E873E11}"/>
              </a:ext>
            </a:extLst>
          </p:cNvPr>
          <p:cNvSpPr txBox="1">
            <a:spLocks/>
          </p:cNvSpPr>
          <p:nvPr/>
        </p:nvSpPr>
        <p:spPr>
          <a:xfrm>
            <a:off x="6818601" y="4023983"/>
            <a:ext cx="1562675" cy="295603"/>
          </a:xfrm>
          <a:prstGeom prst="rect">
            <a:avLst/>
          </a:prstGeom>
        </p:spPr>
        <p:txBody>
          <a:bodyPr lIns="0" tIns="0" rIns="0" bIns="0" numCol="1" spcCol="18000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90000"/>
              </a:lnSpc>
              <a:spcAft>
                <a:spcPts val="0"/>
              </a:spcAft>
              <a:buClr>
                <a:schemeClr val="tx1"/>
              </a:buClr>
            </a:pPr>
            <a:r>
              <a:rPr lang="en-US" sz="1600" b="1" kern="0" dirty="0">
                <a:solidFill>
                  <a:schemeClr val="accent2"/>
                </a:solidFill>
                <a:latin typeface="Arial" panose="020B0604020202020204" pitchFamily="34" charset="0"/>
                <a:cs typeface="Arial" panose="020B0604020202020204" pitchFamily="34" charset="0"/>
              </a:rPr>
              <a:t>Our clients:</a:t>
            </a:r>
          </a:p>
        </p:txBody>
      </p:sp>
      <p:sp>
        <p:nvSpPr>
          <p:cNvPr id="84" name="Rectangle: Rounded Corners 30">
            <a:hlinkClick r:id="rId3"/>
            <a:extLst>
              <a:ext uri="{FF2B5EF4-FFF2-40B4-BE49-F238E27FC236}">
                <a16:creationId xmlns:a16="http://schemas.microsoft.com/office/drawing/2014/main" id="{8CCBFC93-21A2-4945-B0C4-615655D17169}"/>
              </a:ext>
            </a:extLst>
          </p:cNvPr>
          <p:cNvSpPr/>
          <p:nvPr/>
        </p:nvSpPr>
        <p:spPr>
          <a:xfrm>
            <a:off x="10239726" y="4774174"/>
            <a:ext cx="1394167" cy="277914"/>
          </a:xfrm>
          <a:prstGeom prst="roundRect">
            <a:avLst>
              <a:gd name="adj" fmla="val 50000"/>
            </a:avLst>
          </a:prstGeom>
          <a:solidFill>
            <a:srgbClr val="531A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610" tIns="36000" rIns="54610" bIns="36000" rtlCol="0" anchor="ctr">
            <a:noAutofit/>
          </a:bodyPr>
          <a:lstStyle/>
          <a:p>
            <a:pPr algn="ctr"/>
            <a:r>
              <a:rPr lang="en-US" sz="1200" b="1" dirty="0">
                <a:solidFill>
                  <a:schemeClr val="bg1"/>
                </a:solidFill>
                <a:latin typeface="Arial" panose="020B0604020202020204" pitchFamily="34" charset="0"/>
                <a:ea typeface="Golos Text" panose="020B0503020202020204" pitchFamily="34" charset="0"/>
                <a:cs typeface="Arial" panose="020B0604020202020204" pitchFamily="34" charset="0"/>
              </a:rPr>
              <a:t>www.kept.ru</a:t>
            </a:r>
          </a:p>
        </p:txBody>
      </p:sp>
      <p:sp>
        <p:nvSpPr>
          <p:cNvPr id="85" name="TextBox 84">
            <a:extLst>
              <a:ext uri="{FF2B5EF4-FFF2-40B4-BE49-F238E27FC236}">
                <a16:creationId xmlns:a16="http://schemas.microsoft.com/office/drawing/2014/main" id="{66452973-1790-4AAA-8E20-B9C067E18F48}"/>
              </a:ext>
            </a:extLst>
          </p:cNvPr>
          <p:cNvSpPr txBox="1"/>
          <p:nvPr/>
        </p:nvSpPr>
        <p:spPr>
          <a:xfrm>
            <a:off x="6818601" y="5396477"/>
            <a:ext cx="1630197" cy="1031051"/>
          </a:xfrm>
          <a:prstGeom prst="rect">
            <a:avLst/>
          </a:prstGeom>
          <a:noFill/>
        </p:spPr>
        <p:txBody>
          <a:bodyPr wrap="square" lIns="0" rtlCol="0">
            <a:spAutoFit/>
          </a:bodyPr>
          <a:lstStyle>
            <a:defPPr>
              <a:defRPr lang="en-US"/>
            </a:defPPr>
            <a:lvl1pPr marL="171450" indent="-171450">
              <a:spcAft>
                <a:spcPts val="400"/>
              </a:spcAft>
              <a:buClr>
                <a:srgbClr val="FFAB66"/>
              </a:buClr>
              <a:buFont typeface="Arial" panose="020B0604020202020204" pitchFamily="34" charset="0"/>
              <a:buChar char="•"/>
              <a:defRPr sz="1000">
                <a:solidFill>
                  <a:schemeClr val="tx2"/>
                </a:solidFill>
              </a:defRPr>
            </a:lvl1pPr>
          </a:lstStyle>
          <a:p>
            <a:pPr>
              <a:spcAft>
                <a:spcPts val="200"/>
              </a:spcAft>
              <a:buClr>
                <a:schemeClr val="tx1"/>
              </a:buClr>
            </a:pPr>
            <a:r>
              <a:rPr lang="en-US" sz="1400" dirty="0">
                <a:solidFill>
                  <a:schemeClr val="tx1"/>
                </a:solidFill>
                <a:latin typeface="Arial" panose="020B0604020202020204" pitchFamily="34" charset="0"/>
                <a:cs typeface="Arial" panose="020B0604020202020204" pitchFamily="34" charset="0"/>
              </a:rPr>
              <a:t>Russia</a:t>
            </a:r>
          </a:p>
          <a:p>
            <a:pPr>
              <a:spcAft>
                <a:spcPts val="200"/>
              </a:spcAft>
              <a:buClr>
                <a:schemeClr val="tx1"/>
              </a:buClr>
            </a:pPr>
            <a:r>
              <a:rPr lang="en-US" sz="1400" dirty="0">
                <a:solidFill>
                  <a:schemeClr val="tx1"/>
                </a:solidFill>
                <a:latin typeface="Arial" panose="020B0604020202020204" pitchFamily="34" charset="0"/>
                <a:cs typeface="Arial" panose="020B0604020202020204" pitchFamily="34" charset="0"/>
              </a:rPr>
              <a:t>Central Asia</a:t>
            </a:r>
          </a:p>
          <a:p>
            <a:pPr>
              <a:spcAft>
                <a:spcPts val="200"/>
              </a:spcAft>
              <a:buClr>
                <a:schemeClr val="tx1"/>
              </a:buClr>
            </a:pPr>
            <a:r>
              <a:rPr lang="en-US" sz="1400" dirty="0">
                <a:solidFill>
                  <a:schemeClr val="tx1"/>
                </a:solidFill>
                <a:latin typeface="Arial" panose="020B0604020202020204" pitchFamily="34" charset="0"/>
                <a:cs typeface="Arial" panose="020B0604020202020204" pitchFamily="34" charset="0"/>
              </a:rPr>
              <a:t>South Caucasus</a:t>
            </a:r>
          </a:p>
          <a:p>
            <a:pPr>
              <a:spcAft>
                <a:spcPts val="200"/>
              </a:spcAft>
              <a:buClr>
                <a:schemeClr val="tx1"/>
              </a:buClr>
            </a:pPr>
            <a:r>
              <a:rPr lang="en-US" sz="1400" dirty="0">
                <a:solidFill>
                  <a:schemeClr val="tx1"/>
                </a:solidFill>
                <a:latin typeface="Arial" panose="020B0604020202020204" pitchFamily="34" charset="0"/>
                <a:cs typeface="Arial" panose="020B0604020202020204" pitchFamily="34" charset="0"/>
              </a:rPr>
              <a:t>Balkans</a:t>
            </a:r>
          </a:p>
        </p:txBody>
      </p:sp>
      <p:sp>
        <p:nvSpPr>
          <p:cNvPr id="86" name="TextBox 85">
            <a:extLst>
              <a:ext uri="{FF2B5EF4-FFF2-40B4-BE49-F238E27FC236}">
                <a16:creationId xmlns:a16="http://schemas.microsoft.com/office/drawing/2014/main" id="{0BA1DBA1-DD66-49DA-BE1D-F4D72599C478}"/>
              </a:ext>
            </a:extLst>
          </p:cNvPr>
          <p:cNvSpPr txBox="1"/>
          <p:nvPr/>
        </p:nvSpPr>
        <p:spPr>
          <a:xfrm>
            <a:off x="8334362" y="5396477"/>
            <a:ext cx="1865288" cy="789960"/>
          </a:xfrm>
          <a:prstGeom prst="rect">
            <a:avLst/>
          </a:prstGeom>
          <a:noFill/>
        </p:spPr>
        <p:txBody>
          <a:bodyPr wrap="square" lIns="0" rtlCol="0">
            <a:spAutoFit/>
          </a:bodyPr>
          <a:lstStyle>
            <a:defPPr>
              <a:defRPr lang="en-US"/>
            </a:defPPr>
            <a:lvl1pPr marL="171450" indent="-171450">
              <a:spcAft>
                <a:spcPts val="400"/>
              </a:spcAft>
              <a:buClr>
                <a:srgbClr val="FFAB66"/>
              </a:buClr>
              <a:buFont typeface="Arial" panose="020B0604020202020204" pitchFamily="34" charset="0"/>
              <a:buChar char="•"/>
              <a:defRPr sz="1000">
                <a:solidFill>
                  <a:schemeClr val="tx2"/>
                </a:solidFill>
              </a:defRPr>
            </a:lvl1pPr>
          </a:lstStyle>
          <a:p>
            <a:pPr>
              <a:spcAft>
                <a:spcPts val="200"/>
              </a:spcAft>
              <a:buClr>
                <a:schemeClr val="tx1"/>
              </a:buClr>
            </a:pPr>
            <a:r>
              <a:rPr lang="en-US" sz="1400" dirty="0">
                <a:solidFill>
                  <a:schemeClr val="tx1"/>
                </a:solidFill>
                <a:latin typeface="Arial" panose="020B0604020202020204" pitchFamily="34" charset="0"/>
                <a:cs typeface="Arial" panose="020B0604020202020204" pitchFamily="34" charset="0"/>
              </a:rPr>
              <a:t>East &amp; South Africa</a:t>
            </a:r>
          </a:p>
          <a:p>
            <a:pPr>
              <a:spcAft>
                <a:spcPts val="200"/>
              </a:spcAft>
              <a:buClr>
                <a:schemeClr val="tx1"/>
              </a:buClr>
            </a:pPr>
            <a:r>
              <a:rPr lang="en-US" sz="1400" dirty="0">
                <a:solidFill>
                  <a:schemeClr val="tx1"/>
                </a:solidFill>
                <a:latin typeface="Arial" panose="020B0604020202020204" pitchFamily="34" charset="0"/>
                <a:cs typeface="Arial" panose="020B0604020202020204" pitchFamily="34" charset="0"/>
              </a:rPr>
              <a:t>South Asia</a:t>
            </a:r>
          </a:p>
          <a:p>
            <a:pPr>
              <a:spcAft>
                <a:spcPts val="200"/>
              </a:spcAft>
              <a:buClr>
                <a:schemeClr val="tx1"/>
              </a:buClr>
            </a:pPr>
            <a:r>
              <a:rPr lang="en-US" sz="1400" dirty="0">
                <a:solidFill>
                  <a:schemeClr val="tx1"/>
                </a:solidFill>
                <a:latin typeface="Arial" panose="020B0604020202020204" pitchFamily="34" charset="0"/>
                <a:cs typeface="Arial" panose="020B0604020202020204" pitchFamily="34" charset="0"/>
              </a:rPr>
              <a:t>Middle East</a:t>
            </a:r>
          </a:p>
        </p:txBody>
      </p:sp>
      <p:grpSp>
        <p:nvGrpSpPr>
          <p:cNvPr id="87" name="Group 198">
            <a:extLst>
              <a:ext uri="{FF2B5EF4-FFF2-40B4-BE49-F238E27FC236}">
                <a16:creationId xmlns:a16="http://schemas.microsoft.com/office/drawing/2014/main" id="{41FC22AA-97BC-476C-BD54-D9C49A44F612}"/>
              </a:ext>
            </a:extLst>
          </p:cNvPr>
          <p:cNvGrpSpPr/>
          <p:nvPr/>
        </p:nvGrpSpPr>
        <p:grpSpPr>
          <a:xfrm>
            <a:off x="6282463" y="4998127"/>
            <a:ext cx="407902" cy="365760"/>
            <a:chOff x="1727222" y="3464419"/>
            <a:chExt cx="644217" cy="608671"/>
          </a:xfrm>
        </p:grpSpPr>
        <p:sp>
          <p:nvSpPr>
            <p:cNvPr id="88" name="Freeform: Shape 45">
              <a:extLst>
                <a:ext uri="{FF2B5EF4-FFF2-40B4-BE49-F238E27FC236}">
                  <a16:creationId xmlns:a16="http://schemas.microsoft.com/office/drawing/2014/main" id="{C61A8CFB-27DA-46AD-AB29-384A59914CDD}"/>
                </a:ext>
              </a:extLst>
            </p:cNvPr>
            <p:cNvSpPr/>
            <p:nvPr/>
          </p:nvSpPr>
          <p:spPr>
            <a:xfrm>
              <a:off x="1967160" y="3464419"/>
              <a:ext cx="194775" cy="608671"/>
            </a:xfrm>
            <a:custGeom>
              <a:avLst/>
              <a:gdLst>
                <a:gd name="connsiteX0" fmla="*/ 12173 w 194774"/>
                <a:gd name="connsiteY0" fmla="*/ 224478 h 608670"/>
                <a:gd name="connsiteX1" fmla="*/ 17286 w 194774"/>
                <a:gd name="connsiteY1" fmla="*/ 181627 h 608670"/>
                <a:gd name="connsiteX2" fmla="*/ 101161 w 194774"/>
                <a:gd name="connsiteY2" fmla="*/ 12173 h 608670"/>
                <a:gd name="connsiteX3" fmla="*/ 184914 w 194774"/>
                <a:gd name="connsiteY3" fmla="*/ 181749 h 608670"/>
                <a:gd name="connsiteX4" fmla="*/ 193557 w 194774"/>
                <a:gd name="connsiteY4" fmla="*/ 305431 h 608670"/>
                <a:gd name="connsiteX5" fmla="*/ 185158 w 194774"/>
                <a:gd name="connsiteY5" fmla="*/ 427409 h 608670"/>
                <a:gd name="connsiteX6" fmla="*/ 101161 w 194774"/>
                <a:gd name="connsiteY6" fmla="*/ 598810 h 608670"/>
                <a:gd name="connsiteX7" fmla="*/ 31164 w 194774"/>
                <a:gd name="connsiteY7" fmla="*/ 496797 h 6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774" h="608670">
                  <a:moveTo>
                    <a:pt x="12173" y="224478"/>
                  </a:moveTo>
                  <a:cubicBezTo>
                    <a:pt x="13512" y="209626"/>
                    <a:pt x="15217" y="195383"/>
                    <a:pt x="17286" y="181627"/>
                  </a:cubicBezTo>
                  <a:cubicBezTo>
                    <a:pt x="32016" y="81562"/>
                    <a:pt x="64032" y="12173"/>
                    <a:pt x="101161" y="12173"/>
                  </a:cubicBezTo>
                  <a:cubicBezTo>
                    <a:pt x="138290" y="12173"/>
                    <a:pt x="170306" y="81562"/>
                    <a:pt x="184914" y="181749"/>
                  </a:cubicBezTo>
                  <a:cubicBezTo>
                    <a:pt x="190514" y="219243"/>
                    <a:pt x="193557" y="261241"/>
                    <a:pt x="193557" y="305431"/>
                  </a:cubicBezTo>
                  <a:cubicBezTo>
                    <a:pt x="193557" y="349620"/>
                    <a:pt x="190514" y="390280"/>
                    <a:pt x="185158" y="427409"/>
                  </a:cubicBezTo>
                  <a:cubicBezTo>
                    <a:pt x="170671" y="528570"/>
                    <a:pt x="138412" y="598810"/>
                    <a:pt x="101161" y="598810"/>
                  </a:cubicBezTo>
                  <a:cubicBezTo>
                    <a:pt x="73162" y="598810"/>
                    <a:pt x="47963" y="559247"/>
                    <a:pt x="31164" y="496797"/>
                  </a:cubicBez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89" name="Freeform: Shape 46">
              <a:extLst>
                <a:ext uri="{FF2B5EF4-FFF2-40B4-BE49-F238E27FC236}">
                  <a16:creationId xmlns:a16="http://schemas.microsoft.com/office/drawing/2014/main" id="{FCFD276A-B3AD-4BDD-8A85-A323594EC1D2}"/>
                </a:ext>
              </a:extLst>
            </p:cNvPr>
            <p:cNvSpPr/>
            <p:nvPr/>
          </p:nvSpPr>
          <p:spPr>
            <a:xfrm>
              <a:off x="2090111" y="3757677"/>
              <a:ext cx="279989" cy="12173"/>
            </a:xfrm>
            <a:custGeom>
              <a:avLst/>
              <a:gdLst>
                <a:gd name="connsiteX0" fmla="*/ 271467 w 279988"/>
                <a:gd name="connsiteY0" fmla="*/ 12173 h 12173"/>
                <a:gd name="connsiteX1" fmla="*/ 70606 w 279988"/>
                <a:gd name="connsiteY1" fmla="*/ 12173 h 12173"/>
                <a:gd name="connsiteX2" fmla="*/ 12173 w 279988"/>
                <a:gd name="connsiteY2" fmla="*/ 12173 h 12173"/>
              </a:gdLst>
              <a:ahLst/>
              <a:cxnLst>
                <a:cxn ang="0">
                  <a:pos x="connsiteX0" y="connsiteY0"/>
                </a:cxn>
                <a:cxn ang="0">
                  <a:pos x="connsiteX1" y="connsiteY1"/>
                </a:cxn>
                <a:cxn ang="0">
                  <a:pos x="connsiteX2" y="connsiteY2"/>
                </a:cxn>
              </a:cxnLst>
              <a:rect l="l" t="t" r="r" b="b"/>
              <a:pathLst>
                <a:path w="279988" h="12173">
                  <a:moveTo>
                    <a:pt x="271467" y="12173"/>
                  </a:moveTo>
                  <a:lnTo>
                    <a:pt x="70606" y="12173"/>
                  </a:lnTo>
                  <a:lnTo>
                    <a:pt x="12173" y="12173"/>
                  </a:ln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0" name="Freeform: Shape 47">
              <a:extLst>
                <a:ext uri="{FF2B5EF4-FFF2-40B4-BE49-F238E27FC236}">
                  <a16:creationId xmlns:a16="http://schemas.microsoft.com/office/drawing/2014/main" id="{B2409F08-334C-42D5-B394-4AA5417C53E2}"/>
                </a:ext>
              </a:extLst>
            </p:cNvPr>
            <p:cNvSpPr/>
            <p:nvPr/>
          </p:nvSpPr>
          <p:spPr>
            <a:xfrm>
              <a:off x="1762768" y="3757677"/>
              <a:ext cx="97387" cy="12173"/>
            </a:xfrm>
            <a:custGeom>
              <a:avLst/>
              <a:gdLst>
                <a:gd name="connsiteX0" fmla="*/ 89718 w 97387"/>
                <a:gd name="connsiteY0" fmla="*/ 12173 h 12173"/>
                <a:gd name="connsiteX1" fmla="*/ 12173 w 97387"/>
                <a:gd name="connsiteY1" fmla="*/ 12173 h 12173"/>
              </a:gdLst>
              <a:ahLst/>
              <a:cxnLst>
                <a:cxn ang="0">
                  <a:pos x="connsiteX0" y="connsiteY0"/>
                </a:cxn>
                <a:cxn ang="0">
                  <a:pos x="connsiteX1" y="connsiteY1"/>
                </a:cxn>
              </a:cxnLst>
              <a:rect l="l" t="t" r="r" b="b"/>
              <a:pathLst>
                <a:path w="97387" h="12173">
                  <a:moveTo>
                    <a:pt x="89718" y="12173"/>
                  </a:moveTo>
                  <a:lnTo>
                    <a:pt x="12173" y="12173"/>
                  </a:lnTo>
                </a:path>
              </a:pathLst>
            </a:custGeom>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1" name="Freeform: Shape 48">
              <a:extLst>
                <a:ext uri="{FF2B5EF4-FFF2-40B4-BE49-F238E27FC236}">
                  <a16:creationId xmlns:a16="http://schemas.microsoft.com/office/drawing/2014/main" id="{873D24E4-BEA2-4CEE-A2BC-D8B23561591A}"/>
                </a:ext>
              </a:extLst>
            </p:cNvPr>
            <p:cNvSpPr/>
            <p:nvPr/>
          </p:nvSpPr>
          <p:spPr>
            <a:xfrm>
              <a:off x="1833618" y="3566676"/>
              <a:ext cx="462590" cy="97387"/>
            </a:xfrm>
            <a:custGeom>
              <a:avLst/>
              <a:gdLst>
                <a:gd name="connsiteX0" fmla="*/ 12173 w 462589"/>
                <a:gd name="connsiteY0" fmla="*/ 12173 h 97387"/>
                <a:gd name="connsiteX1" fmla="*/ 234703 w 462589"/>
                <a:gd name="connsiteY1" fmla="*/ 86188 h 97387"/>
                <a:gd name="connsiteX2" fmla="*/ 457233 w 462589"/>
                <a:gd name="connsiteY2" fmla="*/ 12173 h 97387"/>
              </a:gdLst>
              <a:ahLst/>
              <a:cxnLst>
                <a:cxn ang="0">
                  <a:pos x="connsiteX0" y="connsiteY0"/>
                </a:cxn>
                <a:cxn ang="0">
                  <a:pos x="connsiteX1" y="connsiteY1"/>
                </a:cxn>
                <a:cxn ang="0">
                  <a:pos x="connsiteX2" y="connsiteY2"/>
                </a:cxn>
              </a:cxnLst>
              <a:rect l="l" t="t" r="r" b="b"/>
              <a:pathLst>
                <a:path w="462589" h="97387">
                  <a:moveTo>
                    <a:pt x="12173" y="12173"/>
                  </a:moveTo>
                  <a:cubicBezTo>
                    <a:pt x="12173" y="12173"/>
                    <a:pt x="63058" y="86188"/>
                    <a:pt x="234703" y="86188"/>
                  </a:cubicBezTo>
                  <a:cubicBezTo>
                    <a:pt x="406349" y="86188"/>
                    <a:pt x="457233" y="12173"/>
                    <a:pt x="457233" y="12173"/>
                  </a:cubicBez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2" name="Freeform: Shape 91">
              <a:extLst>
                <a:ext uri="{FF2B5EF4-FFF2-40B4-BE49-F238E27FC236}">
                  <a16:creationId xmlns:a16="http://schemas.microsoft.com/office/drawing/2014/main" id="{C3D9650E-72E1-4ACB-9163-349F5C1B9B2E}"/>
                </a:ext>
              </a:extLst>
            </p:cNvPr>
            <p:cNvSpPr/>
            <p:nvPr/>
          </p:nvSpPr>
          <p:spPr>
            <a:xfrm>
              <a:off x="2088164" y="3873811"/>
              <a:ext cx="206948" cy="85214"/>
            </a:xfrm>
            <a:custGeom>
              <a:avLst/>
              <a:gdLst>
                <a:gd name="connsiteX0" fmla="*/ 12173 w 206948"/>
                <a:gd name="connsiteY0" fmla="*/ 12173 h 85213"/>
                <a:gd name="connsiteX1" fmla="*/ 12173 w 206948"/>
                <a:gd name="connsiteY1" fmla="*/ 12173 h 85213"/>
                <a:gd name="connsiteX2" fmla="*/ 64032 w 206948"/>
                <a:gd name="connsiteY2" fmla="*/ 18017 h 85213"/>
                <a:gd name="connsiteX3" fmla="*/ 202566 w 206948"/>
                <a:gd name="connsiteY3" fmla="*/ 85214 h 85213"/>
              </a:gdLst>
              <a:ahLst/>
              <a:cxnLst>
                <a:cxn ang="0">
                  <a:pos x="connsiteX0" y="connsiteY0"/>
                </a:cxn>
                <a:cxn ang="0">
                  <a:pos x="connsiteX1" y="connsiteY1"/>
                </a:cxn>
                <a:cxn ang="0">
                  <a:pos x="connsiteX2" y="connsiteY2"/>
                </a:cxn>
                <a:cxn ang="0">
                  <a:pos x="connsiteX3" y="connsiteY3"/>
                </a:cxn>
              </a:cxnLst>
              <a:rect l="l" t="t" r="r" b="b"/>
              <a:pathLst>
                <a:path w="206948" h="85213">
                  <a:moveTo>
                    <a:pt x="12173" y="12173"/>
                  </a:moveTo>
                  <a:lnTo>
                    <a:pt x="12173" y="12173"/>
                  </a:lnTo>
                  <a:cubicBezTo>
                    <a:pt x="31164" y="13147"/>
                    <a:pt x="48450" y="15217"/>
                    <a:pt x="64032" y="18017"/>
                  </a:cubicBezTo>
                  <a:cubicBezTo>
                    <a:pt x="168967" y="36277"/>
                    <a:pt x="202566" y="85214"/>
                    <a:pt x="202566" y="85214"/>
                  </a:cubicBez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3" name="Freeform: Shape 92">
              <a:extLst>
                <a:ext uri="{FF2B5EF4-FFF2-40B4-BE49-F238E27FC236}">
                  <a16:creationId xmlns:a16="http://schemas.microsoft.com/office/drawing/2014/main" id="{33E5B1B6-BCA5-4D7B-9C0D-6BCB866CB4FC}"/>
                </a:ext>
              </a:extLst>
            </p:cNvPr>
            <p:cNvSpPr/>
            <p:nvPr/>
          </p:nvSpPr>
          <p:spPr>
            <a:xfrm>
              <a:off x="1871233" y="3914349"/>
              <a:ext cx="24347" cy="24347"/>
            </a:xfrm>
            <a:custGeom>
              <a:avLst/>
              <a:gdLst>
                <a:gd name="connsiteX0" fmla="*/ 13512 w 24346"/>
                <a:gd name="connsiteY0" fmla="*/ 12173 h 24346"/>
                <a:gd name="connsiteX1" fmla="*/ 12173 w 24346"/>
                <a:gd name="connsiteY1" fmla="*/ 13026 h 24346"/>
              </a:gdLst>
              <a:ahLst/>
              <a:cxnLst>
                <a:cxn ang="0">
                  <a:pos x="connsiteX0" y="connsiteY0"/>
                </a:cxn>
                <a:cxn ang="0">
                  <a:pos x="connsiteX1" y="connsiteY1"/>
                </a:cxn>
              </a:cxnLst>
              <a:rect l="l" t="t" r="r" b="b"/>
              <a:pathLst>
                <a:path w="24346" h="24346">
                  <a:moveTo>
                    <a:pt x="13512" y="12173"/>
                  </a:moveTo>
                  <a:cubicBezTo>
                    <a:pt x="13512" y="12173"/>
                    <a:pt x="12660" y="12782"/>
                    <a:pt x="12173" y="13026"/>
                  </a:cubicBez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4" name="Freeform: Shape 93">
              <a:extLst>
                <a:ext uri="{FF2B5EF4-FFF2-40B4-BE49-F238E27FC236}">
                  <a16:creationId xmlns:a16="http://schemas.microsoft.com/office/drawing/2014/main" id="{E7C102EC-2A65-488B-AC2E-8E028B41CFAB}"/>
                </a:ext>
              </a:extLst>
            </p:cNvPr>
            <p:cNvSpPr/>
            <p:nvPr/>
          </p:nvSpPr>
          <p:spPr>
            <a:xfrm>
              <a:off x="1762768" y="3464419"/>
              <a:ext cx="608671" cy="608671"/>
            </a:xfrm>
            <a:custGeom>
              <a:avLst/>
              <a:gdLst>
                <a:gd name="connsiteX0" fmla="*/ 598810 w 608670"/>
                <a:gd name="connsiteY0" fmla="*/ 305431 h 608670"/>
                <a:gd name="connsiteX1" fmla="*/ 305553 w 608670"/>
                <a:gd name="connsiteY1" fmla="*/ 598810 h 608670"/>
                <a:gd name="connsiteX2" fmla="*/ 101161 w 608670"/>
                <a:gd name="connsiteY2" fmla="*/ 515788 h 608670"/>
                <a:gd name="connsiteX3" fmla="*/ 119665 w 608670"/>
                <a:gd name="connsiteY3" fmla="*/ 497284 h 608670"/>
                <a:gd name="connsiteX4" fmla="*/ 120638 w 608670"/>
                <a:gd name="connsiteY4" fmla="*/ 462955 h 608670"/>
                <a:gd name="connsiteX5" fmla="*/ 119665 w 608670"/>
                <a:gd name="connsiteY5" fmla="*/ 461738 h 608670"/>
                <a:gd name="connsiteX6" fmla="*/ 113578 w 608670"/>
                <a:gd name="connsiteY6" fmla="*/ 455773 h 608670"/>
                <a:gd name="connsiteX7" fmla="*/ 78153 w 608670"/>
                <a:gd name="connsiteY7" fmla="*/ 455773 h 608670"/>
                <a:gd name="connsiteX8" fmla="*/ 63180 w 608670"/>
                <a:gd name="connsiteY8" fmla="*/ 470624 h 608670"/>
                <a:gd name="connsiteX9" fmla="*/ 12173 w 608670"/>
                <a:gd name="connsiteY9" fmla="*/ 305431 h 608670"/>
                <a:gd name="connsiteX10" fmla="*/ 83023 w 608670"/>
                <a:gd name="connsiteY10" fmla="*/ 114430 h 608670"/>
                <a:gd name="connsiteX11" fmla="*/ 305553 w 608670"/>
                <a:gd name="connsiteY11" fmla="*/ 12173 h 608670"/>
                <a:gd name="connsiteX12" fmla="*/ 528083 w 608670"/>
                <a:gd name="connsiteY12" fmla="*/ 114430 h 608670"/>
                <a:gd name="connsiteX13" fmla="*/ 598810 w 608670"/>
                <a:gd name="connsiteY13" fmla="*/ 305431 h 6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670" h="608670">
                  <a:moveTo>
                    <a:pt x="598810" y="305431"/>
                  </a:moveTo>
                  <a:cubicBezTo>
                    <a:pt x="598810" y="467459"/>
                    <a:pt x="467581" y="598810"/>
                    <a:pt x="305553" y="598810"/>
                  </a:cubicBezTo>
                  <a:cubicBezTo>
                    <a:pt x="226060" y="598810"/>
                    <a:pt x="153872" y="567159"/>
                    <a:pt x="101161" y="515788"/>
                  </a:cubicBezTo>
                  <a:lnTo>
                    <a:pt x="119665" y="497284"/>
                  </a:lnTo>
                  <a:cubicBezTo>
                    <a:pt x="129038" y="487910"/>
                    <a:pt x="129403" y="472694"/>
                    <a:pt x="120638" y="462955"/>
                  </a:cubicBezTo>
                  <a:cubicBezTo>
                    <a:pt x="120395" y="462468"/>
                    <a:pt x="120030" y="462103"/>
                    <a:pt x="119665" y="461738"/>
                  </a:cubicBezTo>
                  <a:lnTo>
                    <a:pt x="113578" y="455773"/>
                  </a:lnTo>
                  <a:cubicBezTo>
                    <a:pt x="103839" y="445912"/>
                    <a:pt x="87892" y="445912"/>
                    <a:pt x="78153" y="455773"/>
                  </a:cubicBezTo>
                  <a:lnTo>
                    <a:pt x="63180" y="470624"/>
                  </a:lnTo>
                  <a:cubicBezTo>
                    <a:pt x="30920" y="423635"/>
                    <a:pt x="12173" y="366785"/>
                    <a:pt x="12173" y="305431"/>
                  </a:cubicBezTo>
                  <a:cubicBezTo>
                    <a:pt x="12173" y="232390"/>
                    <a:pt x="38833" y="165680"/>
                    <a:pt x="83023" y="114430"/>
                  </a:cubicBezTo>
                  <a:cubicBezTo>
                    <a:pt x="136707" y="51859"/>
                    <a:pt x="216443" y="12173"/>
                    <a:pt x="305553" y="12173"/>
                  </a:cubicBezTo>
                  <a:cubicBezTo>
                    <a:pt x="394662" y="12173"/>
                    <a:pt x="474398" y="51859"/>
                    <a:pt x="528083" y="114430"/>
                  </a:cubicBezTo>
                  <a:cubicBezTo>
                    <a:pt x="572150" y="165680"/>
                    <a:pt x="598810" y="232390"/>
                    <a:pt x="598810" y="305431"/>
                  </a:cubicBezTo>
                  <a:close/>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5" name="Freeform: Shape 52">
              <a:extLst>
                <a:ext uri="{FF2B5EF4-FFF2-40B4-BE49-F238E27FC236}">
                  <a16:creationId xmlns:a16="http://schemas.microsoft.com/office/drawing/2014/main" id="{AC5086C3-EBE8-4855-9EBA-C97FC22AF02A}"/>
                </a:ext>
              </a:extLst>
            </p:cNvPr>
            <p:cNvSpPr/>
            <p:nvPr/>
          </p:nvSpPr>
          <p:spPr>
            <a:xfrm>
              <a:off x="1965212" y="3750251"/>
              <a:ext cx="85214" cy="85214"/>
            </a:xfrm>
            <a:custGeom>
              <a:avLst/>
              <a:gdLst>
                <a:gd name="connsiteX0" fmla="*/ 12173 w 85213"/>
                <a:gd name="connsiteY0" fmla="*/ 12173 h 85213"/>
                <a:gd name="connsiteX1" fmla="*/ 75597 w 85213"/>
                <a:gd name="connsiteY1" fmla="*/ 75597 h 85213"/>
              </a:gdLst>
              <a:ahLst/>
              <a:cxnLst>
                <a:cxn ang="0">
                  <a:pos x="connsiteX0" y="connsiteY0"/>
                </a:cxn>
                <a:cxn ang="0">
                  <a:pos x="connsiteX1" y="connsiteY1"/>
                </a:cxn>
              </a:cxnLst>
              <a:rect l="l" t="t" r="r" b="b"/>
              <a:pathLst>
                <a:path w="85213" h="85213">
                  <a:moveTo>
                    <a:pt x="12173" y="12173"/>
                  </a:moveTo>
                  <a:cubicBezTo>
                    <a:pt x="47233" y="12173"/>
                    <a:pt x="75597" y="40537"/>
                    <a:pt x="75597" y="75597"/>
                  </a:cubicBez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6" name="Freeform: Shape 53">
              <a:extLst>
                <a:ext uri="{FF2B5EF4-FFF2-40B4-BE49-F238E27FC236}">
                  <a16:creationId xmlns:a16="http://schemas.microsoft.com/office/drawing/2014/main" id="{C7140142-9B9F-456E-B243-851E3BF40FFB}"/>
                </a:ext>
              </a:extLst>
            </p:cNvPr>
            <p:cNvSpPr/>
            <p:nvPr/>
          </p:nvSpPr>
          <p:spPr>
            <a:xfrm>
              <a:off x="1868920" y="3717383"/>
              <a:ext cx="206948" cy="206948"/>
            </a:xfrm>
            <a:custGeom>
              <a:avLst/>
              <a:gdLst>
                <a:gd name="connsiteX0" fmla="*/ 108465 w 206948"/>
                <a:gd name="connsiteY0" fmla="*/ 204757 h 206948"/>
                <a:gd name="connsiteX1" fmla="*/ 12173 w 206948"/>
                <a:gd name="connsiteY1" fmla="*/ 108465 h 206948"/>
                <a:gd name="connsiteX2" fmla="*/ 108465 w 206948"/>
                <a:gd name="connsiteY2" fmla="*/ 12173 h 206948"/>
                <a:gd name="connsiteX3" fmla="*/ 204757 w 206948"/>
                <a:gd name="connsiteY3" fmla="*/ 108465 h 206948"/>
                <a:gd name="connsiteX4" fmla="*/ 108465 w 206948"/>
                <a:gd name="connsiteY4" fmla="*/ 204757 h 206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48" h="206948">
                  <a:moveTo>
                    <a:pt x="108465" y="204757"/>
                  </a:moveTo>
                  <a:cubicBezTo>
                    <a:pt x="55267" y="204757"/>
                    <a:pt x="12173" y="161663"/>
                    <a:pt x="12173" y="108465"/>
                  </a:cubicBezTo>
                  <a:cubicBezTo>
                    <a:pt x="12173" y="55267"/>
                    <a:pt x="55267" y="12173"/>
                    <a:pt x="108465" y="12173"/>
                  </a:cubicBezTo>
                  <a:cubicBezTo>
                    <a:pt x="161663" y="12173"/>
                    <a:pt x="204757" y="55267"/>
                    <a:pt x="204757" y="108465"/>
                  </a:cubicBezTo>
                  <a:cubicBezTo>
                    <a:pt x="204757" y="161663"/>
                    <a:pt x="161663" y="204757"/>
                    <a:pt x="108465" y="204757"/>
                  </a:cubicBezTo>
                  <a:close/>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7" name="Freeform: Shape 54">
              <a:extLst>
                <a:ext uri="{FF2B5EF4-FFF2-40B4-BE49-F238E27FC236}">
                  <a16:creationId xmlns:a16="http://schemas.microsoft.com/office/drawing/2014/main" id="{5BBA7E3A-56BA-478D-91CB-5E7672D328AC}"/>
                </a:ext>
              </a:extLst>
            </p:cNvPr>
            <p:cNvSpPr/>
            <p:nvPr/>
          </p:nvSpPr>
          <p:spPr>
            <a:xfrm>
              <a:off x="1828261" y="3676724"/>
              <a:ext cx="292162" cy="292162"/>
            </a:xfrm>
            <a:custGeom>
              <a:avLst/>
              <a:gdLst>
                <a:gd name="connsiteX0" fmla="*/ 149124 w 292161"/>
                <a:gd name="connsiteY0" fmla="*/ 286075 h 292161"/>
                <a:gd name="connsiteX1" fmla="*/ 12173 w 292161"/>
                <a:gd name="connsiteY1" fmla="*/ 149124 h 292161"/>
                <a:gd name="connsiteX2" fmla="*/ 149124 w 292161"/>
                <a:gd name="connsiteY2" fmla="*/ 12173 h 292161"/>
                <a:gd name="connsiteX3" fmla="*/ 286075 w 292161"/>
                <a:gd name="connsiteY3" fmla="*/ 149124 h 292161"/>
                <a:gd name="connsiteX4" fmla="*/ 149124 w 292161"/>
                <a:gd name="connsiteY4" fmla="*/ 286075 h 29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61" h="292161">
                  <a:moveTo>
                    <a:pt x="149124" y="286075"/>
                  </a:moveTo>
                  <a:cubicBezTo>
                    <a:pt x="73527" y="286075"/>
                    <a:pt x="12173" y="224721"/>
                    <a:pt x="12173" y="149124"/>
                  </a:cubicBezTo>
                  <a:cubicBezTo>
                    <a:pt x="12173" y="73527"/>
                    <a:pt x="73527" y="12173"/>
                    <a:pt x="149124" y="12173"/>
                  </a:cubicBezTo>
                  <a:cubicBezTo>
                    <a:pt x="224721" y="12173"/>
                    <a:pt x="286075" y="73527"/>
                    <a:pt x="286075" y="149124"/>
                  </a:cubicBezTo>
                  <a:cubicBezTo>
                    <a:pt x="286075" y="224721"/>
                    <a:pt x="224721" y="286075"/>
                    <a:pt x="149124" y="286075"/>
                  </a:cubicBezTo>
                  <a:close/>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sp>
          <p:nvSpPr>
            <p:cNvPr id="98" name="Freeform: Shape 55">
              <a:extLst>
                <a:ext uri="{FF2B5EF4-FFF2-40B4-BE49-F238E27FC236}">
                  <a16:creationId xmlns:a16="http://schemas.microsoft.com/office/drawing/2014/main" id="{7CA07A11-01F1-4AC7-B1AE-0B50D2F1660D}"/>
                </a:ext>
              </a:extLst>
            </p:cNvPr>
            <p:cNvSpPr/>
            <p:nvPr/>
          </p:nvSpPr>
          <p:spPr>
            <a:xfrm>
              <a:off x="1727222" y="3922870"/>
              <a:ext cx="146081" cy="146081"/>
            </a:xfrm>
            <a:custGeom>
              <a:avLst/>
              <a:gdLst>
                <a:gd name="connsiteX0" fmla="*/ 98726 w 146080"/>
                <a:gd name="connsiteY0" fmla="*/ 12173 h 146080"/>
                <a:gd name="connsiteX1" fmla="*/ 19477 w 146080"/>
                <a:gd name="connsiteY1" fmla="*/ 91422 h 146080"/>
                <a:gd name="connsiteX2" fmla="*/ 19477 w 146080"/>
                <a:gd name="connsiteY2" fmla="*/ 126969 h 146080"/>
                <a:gd name="connsiteX3" fmla="*/ 25564 w 146080"/>
                <a:gd name="connsiteY3" fmla="*/ 132934 h 146080"/>
                <a:gd name="connsiteX4" fmla="*/ 60989 w 146080"/>
                <a:gd name="connsiteY4" fmla="*/ 132934 h 146080"/>
                <a:gd name="connsiteX5" fmla="*/ 136707 w 146080"/>
                <a:gd name="connsiteY5" fmla="*/ 57337 h 14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0" h="146080">
                  <a:moveTo>
                    <a:pt x="98726" y="12173"/>
                  </a:moveTo>
                  <a:lnTo>
                    <a:pt x="19477" y="91422"/>
                  </a:lnTo>
                  <a:cubicBezTo>
                    <a:pt x="9739" y="101161"/>
                    <a:pt x="9739" y="117230"/>
                    <a:pt x="19477" y="126969"/>
                  </a:cubicBezTo>
                  <a:lnTo>
                    <a:pt x="25564" y="132934"/>
                  </a:lnTo>
                  <a:cubicBezTo>
                    <a:pt x="35303" y="142794"/>
                    <a:pt x="51250" y="142794"/>
                    <a:pt x="60989" y="132934"/>
                  </a:cubicBezTo>
                  <a:lnTo>
                    <a:pt x="136707" y="57337"/>
                  </a:lnTo>
                </a:path>
              </a:pathLst>
            </a:custGeom>
            <a:noFill/>
            <a:ln w="6350" cap="rnd">
              <a:solidFill>
                <a:schemeClr val="accent2"/>
              </a:solidFill>
              <a:prstDash val="solid"/>
              <a:round/>
            </a:ln>
          </p:spPr>
          <p:txBody>
            <a:bodyPr rtlCol="0" anchor="ctr"/>
            <a:lstStyle/>
            <a:p>
              <a:endParaRPr lang="en-US" dirty="0">
                <a:latin typeface="Arial" panose="020B0604020202020204" pitchFamily="34" charset="0"/>
                <a:cs typeface="Arial" panose="020B0604020202020204" pitchFamily="34" charset="0"/>
              </a:endParaRPr>
            </a:p>
          </p:txBody>
        </p:sp>
      </p:grpSp>
      <p:sp>
        <p:nvSpPr>
          <p:cNvPr id="99" name="Text Placeholder 1">
            <a:extLst>
              <a:ext uri="{FF2B5EF4-FFF2-40B4-BE49-F238E27FC236}">
                <a16:creationId xmlns:a16="http://schemas.microsoft.com/office/drawing/2014/main" id="{E527644A-677D-416A-80F9-27442F973783}"/>
              </a:ext>
            </a:extLst>
          </p:cNvPr>
          <p:cNvSpPr txBox="1">
            <a:spLocks/>
          </p:cNvSpPr>
          <p:nvPr/>
        </p:nvSpPr>
        <p:spPr>
          <a:xfrm>
            <a:off x="6818601" y="5078116"/>
            <a:ext cx="2951326" cy="295603"/>
          </a:xfrm>
          <a:prstGeom prst="rect">
            <a:avLst/>
          </a:prstGeom>
        </p:spPr>
        <p:txBody>
          <a:bodyPr lIns="0" tIns="0" rIns="0" bIns="0" numCol="1" spcCol="18000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90000"/>
              </a:lnSpc>
              <a:spcAft>
                <a:spcPts val="0"/>
              </a:spcAft>
              <a:buClr>
                <a:schemeClr val="tx1"/>
              </a:buClr>
            </a:pPr>
            <a:r>
              <a:rPr lang="en-US" sz="1600" b="1" kern="0" dirty="0">
                <a:solidFill>
                  <a:schemeClr val="accent2"/>
                </a:solidFill>
                <a:latin typeface="Arial" panose="020B0604020202020204" pitchFamily="34" charset="0"/>
                <a:cs typeface="Arial" panose="020B0604020202020204" pitchFamily="34" charset="0"/>
              </a:rPr>
              <a:t>Regions of expertise:</a:t>
            </a:r>
          </a:p>
        </p:txBody>
      </p:sp>
      <p:sp>
        <p:nvSpPr>
          <p:cNvPr id="102" name="Rectangle: Rounded Corners 101">
            <a:extLst>
              <a:ext uri="{FF2B5EF4-FFF2-40B4-BE49-F238E27FC236}">
                <a16:creationId xmlns:a16="http://schemas.microsoft.com/office/drawing/2014/main" id="{6F036EA5-3E1B-49C2-8F10-900EFBC3645F}"/>
              </a:ext>
            </a:extLst>
          </p:cNvPr>
          <p:cNvSpPr/>
          <p:nvPr/>
        </p:nvSpPr>
        <p:spPr>
          <a:xfrm>
            <a:off x="558107" y="2120072"/>
            <a:ext cx="5390154" cy="998049"/>
          </a:xfrm>
          <a:prstGeom prst="roundRect">
            <a:avLst>
              <a:gd name="adj" fmla="val 9023"/>
            </a:avLst>
          </a:prstGeom>
          <a:solidFill>
            <a:schemeClr val="bg1"/>
          </a:solidFill>
          <a:ln w="6350">
            <a:solidFill>
              <a:schemeClr val="accent2"/>
            </a:solid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3" name="Group 102">
            <a:extLst>
              <a:ext uri="{FF2B5EF4-FFF2-40B4-BE49-F238E27FC236}">
                <a16:creationId xmlns:a16="http://schemas.microsoft.com/office/drawing/2014/main" id="{71069585-07A5-4EE1-A69C-4373524BAE52}"/>
              </a:ext>
            </a:extLst>
          </p:cNvPr>
          <p:cNvGrpSpPr/>
          <p:nvPr/>
        </p:nvGrpSpPr>
        <p:grpSpPr>
          <a:xfrm>
            <a:off x="1545086" y="2246547"/>
            <a:ext cx="3906416" cy="819030"/>
            <a:chOff x="1411979" y="3362966"/>
            <a:chExt cx="2712362" cy="819030"/>
          </a:xfrm>
        </p:grpSpPr>
        <p:sp>
          <p:nvSpPr>
            <p:cNvPr id="104" name="Rectangle 103">
              <a:extLst>
                <a:ext uri="{FF2B5EF4-FFF2-40B4-BE49-F238E27FC236}">
                  <a16:creationId xmlns:a16="http://schemas.microsoft.com/office/drawing/2014/main" id="{8F8C6E45-8E73-4C6C-A7EF-77094B6F60BA}"/>
                </a:ext>
              </a:extLst>
            </p:cNvPr>
            <p:cNvSpPr/>
            <p:nvPr/>
          </p:nvSpPr>
          <p:spPr>
            <a:xfrm>
              <a:off x="1411980" y="3362966"/>
              <a:ext cx="2712361" cy="250115"/>
            </a:xfrm>
            <a:prstGeom prst="rect">
              <a:avLst/>
            </a:prstGeom>
            <a:noFill/>
          </p:spPr>
          <p:txBody>
            <a:bodyPr wrap="square" lIns="0" tIns="0" rIns="0" bIns="0">
              <a:noAutofit/>
            </a:bodyPr>
            <a:lstStyle/>
            <a:p>
              <a:pPr defTabSz="429814">
                <a:spcBef>
                  <a:spcPts val="300"/>
                </a:spcBef>
                <a:defRPr/>
              </a:pPr>
              <a:r>
                <a:rPr lang="en-US" sz="1400" kern="0" dirty="0">
                  <a:latin typeface="Arial" panose="020B0604020202020204" pitchFamily="34" charset="0"/>
                  <a:cs typeface="Arial" panose="020B0604020202020204" pitchFamily="34" charset="0"/>
                </a:rPr>
                <a:t>An audit and advisory firm working in Russia for </a:t>
              </a:r>
            </a:p>
          </p:txBody>
        </p:sp>
        <p:sp>
          <p:nvSpPr>
            <p:cNvPr id="105" name="Text Placeholder 1">
              <a:extLst>
                <a:ext uri="{FF2B5EF4-FFF2-40B4-BE49-F238E27FC236}">
                  <a16:creationId xmlns:a16="http://schemas.microsoft.com/office/drawing/2014/main" id="{5D25737E-2209-4E8C-9A11-1E79E140C4F0}"/>
                </a:ext>
              </a:extLst>
            </p:cNvPr>
            <p:cNvSpPr txBox="1">
              <a:spLocks/>
            </p:cNvSpPr>
            <p:nvPr/>
          </p:nvSpPr>
          <p:spPr>
            <a:xfrm>
              <a:off x="1411980" y="3609522"/>
              <a:ext cx="1854349" cy="198291"/>
            </a:xfrm>
            <a:prstGeom prst="rect">
              <a:avLst/>
            </a:prstGeom>
          </p:spPr>
          <p:txBody>
            <a:bodyPr lIns="0" tIns="0" rIns="0" bIns="0" numCol="1" spcCol="18000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90000"/>
                </a:lnSpc>
                <a:spcAft>
                  <a:spcPts val="0"/>
                </a:spcAft>
                <a:buClr>
                  <a:schemeClr val="tx1"/>
                </a:buClr>
              </a:pPr>
              <a:r>
                <a:rPr lang="en-US" sz="1800" b="1" kern="0" dirty="0">
                  <a:solidFill>
                    <a:schemeClr val="accent2"/>
                  </a:solidFill>
                  <a:latin typeface="Arial" panose="020B0604020202020204" pitchFamily="34" charset="0"/>
                  <a:cs typeface="Arial" panose="020B0604020202020204" pitchFamily="34" charset="0"/>
                </a:rPr>
                <a:t>more than 30 years</a:t>
              </a:r>
            </a:p>
          </p:txBody>
        </p:sp>
        <p:sp>
          <p:nvSpPr>
            <p:cNvPr id="106" name="Rectangle 105">
              <a:extLst>
                <a:ext uri="{FF2B5EF4-FFF2-40B4-BE49-F238E27FC236}">
                  <a16:creationId xmlns:a16="http://schemas.microsoft.com/office/drawing/2014/main" id="{FB7C8A02-512E-458F-AAF8-0A91B9C3A1DE}"/>
                </a:ext>
              </a:extLst>
            </p:cNvPr>
            <p:cNvSpPr/>
            <p:nvPr/>
          </p:nvSpPr>
          <p:spPr>
            <a:xfrm>
              <a:off x="1411979" y="3906234"/>
              <a:ext cx="2612536" cy="275762"/>
            </a:xfrm>
            <a:prstGeom prst="rect">
              <a:avLst/>
            </a:prstGeom>
            <a:noFill/>
          </p:spPr>
          <p:txBody>
            <a:bodyPr wrap="square" lIns="0" tIns="0" rIns="0" bIns="0">
              <a:noAutofit/>
            </a:bodyPr>
            <a:lstStyle/>
            <a:p>
              <a:pPr defTabSz="429814">
                <a:spcBef>
                  <a:spcPts val="300"/>
                </a:spcBef>
                <a:defRPr/>
              </a:pPr>
              <a:r>
                <a:rPr lang="en-US" sz="1400" b="1" kern="0" dirty="0">
                  <a:latin typeface="Arial" panose="020B0604020202020204" pitchFamily="34" charset="0"/>
                  <a:cs typeface="Arial" panose="020B0604020202020204" pitchFamily="34" charset="0"/>
                </a:rPr>
                <a:t>Leading Advisory firm in Russia since 2009</a:t>
              </a:r>
            </a:p>
          </p:txBody>
        </p:sp>
      </p:grpSp>
      <p:grpSp>
        <p:nvGrpSpPr>
          <p:cNvPr id="107" name="Group 106">
            <a:extLst>
              <a:ext uri="{FF2B5EF4-FFF2-40B4-BE49-F238E27FC236}">
                <a16:creationId xmlns:a16="http://schemas.microsoft.com/office/drawing/2014/main" id="{0C303269-DF24-4C2D-91FC-A320E7AFE068}"/>
              </a:ext>
            </a:extLst>
          </p:cNvPr>
          <p:cNvGrpSpPr/>
          <p:nvPr/>
        </p:nvGrpSpPr>
        <p:grpSpPr>
          <a:xfrm>
            <a:off x="732088" y="2273181"/>
            <a:ext cx="695193" cy="625447"/>
            <a:chOff x="2938422" y="3467905"/>
            <a:chExt cx="584667" cy="520802"/>
          </a:xfrm>
        </p:grpSpPr>
        <p:sp>
          <p:nvSpPr>
            <p:cNvPr id="108" name="Freeform: Shape 107">
              <a:extLst>
                <a:ext uri="{FF2B5EF4-FFF2-40B4-BE49-F238E27FC236}">
                  <a16:creationId xmlns:a16="http://schemas.microsoft.com/office/drawing/2014/main" id="{43F70383-9D09-4AFB-A7C8-F2CED12E4DEE}"/>
                </a:ext>
              </a:extLst>
            </p:cNvPr>
            <p:cNvSpPr/>
            <p:nvPr/>
          </p:nvSpPr>
          <p:spPr>
            <a:xfrm>
              <a:off x="3007767" y="3467905"/>
              <a:ext cx="350987" cy="70197"/>
            </a:xfrm>
            <a:custGeom>
              <a:avLst/>
              <a:gdLst>
                <a:gd name="connsiteX0" fmla="*/ 29826 w 350987"/>
                <a:gd name="connsiteY0" fmla="*/ 11055 h 70197"/>
                <a:gd name="connsiteX1" fmla="*/ 11055 w 350987"/>
                <a:gd name="connsiteY1" fmla="*/ 29816 h 70197"/>
                <a:gd name="connsiteX2" fmla="*/ 11055 w 350987"/>
                <a:gd name="connsiteY2" fmla="*/ 47776 h 70197"/>
                <a:gd name="connsiteX3" fmla="*/ 29826 w 350987"/>
                <a:gd name="connsiteY3" fmla="*/ 66547 h 70197"/>
                <a:gd name="connsiteX4" fmla="*/ 48587 w 350987"/>
                <a:gd name="connsiteY4" fmla="*/ 47776 h 70197"/>
                <a:gd name="connsiteX5" fmla="*/ 48587 w 350987"/>
                <a:gd name="connsiteY5" fmla="*/ 29816 h 70197"/>
                <a:gd name="connsiteX6" fmla="*/ 29826 w 350987"/>
                <a:gd name="connsiteY6" fmla="*/ 11055 h 70197"/>
                <a:gd name="connsiteX7" fmla="*/ 102780 w 350987"/>
                <a:gd name="connsiteY7" fmla="*/ 11055 h 70197"/>
                <a:gd name="connsiteX8" fmla="*/ 84019 w 350987"/>
                <a:gd name="connsiteY8" fmla="*/ 29816 h 70197"/>
                <a:gd name="connsiteX9" fmla="*/ 84019 w 350987"/>
                <a:gd name="connsiteY9" fmla="*/ 47776 h 70197"/>
                <a:gd name="connsiteX10" fmla="*/ 102780 w 350987"/>
                <a:gd name="connsiteY10" fmla="*/ 66547 h 70197"/>
                <a:gd name="connsiteX11" fmla="*/ 121551 w 350987"/>
                <a:gd name="connsiteY11" fmla="*/ 47776 h 70197"/>
                <a:gd name="connsiteX12" fmla="*/ 121551 w 350987"/>
                <a:gd name="connsiteY12" fmla="*/ 29816 h 70197"/>
                <a:gd name="connsiteX13" fmla="*/ 102780 w 350987"/>
                <a:gd name="connsiteY13" fmla="*/ 11055 h 70197"/>
                <a:gd name="connsiteX14" fmla="*/ 175743 w 350987"/>
                <a:gd name="connsiteY14" fmla="*/ 11055 h 70197"/>
                <a:gd name="connsiteX15" fmla="*/ 156972 w 350987"/>
                <a:gd name="connsiteY15" fmla="*/ 29816 h 70197"/>
                <a:gd name="connsiteX16" fmla="*/ 156972 w 350987"/>
                <a:gd name="connsiteY16" fmla="*/ 47776 h 70197"/>
                <a:gd name="connsiteX17" fmla="*/ 175743 w 350987"/>
                <a:gd name="connsiteY17" fmla="*/ 66547 h 70197"/>
                <a:gd name="connsiteX18" fmla="*/ 194504 w 350987"/>
                <a:gd name="connsiteY18" fmla="*/ 47776 h 70197"/>
                <a:gd name="connsiteX19" fmla="*/ 194504 w 350987"/>
                <a:gd name="connsiteY19" fmla="*/ 29816 h 70197"/>
                <a:gd name="connsiteX20" fmla="*/ 175743 w 350987"/>
                <a:gd name="connsiteY20" fmla="*/ 11055 h 70197"/>
                <a:gd name="connsiteX21" fmla="*/ 248696 w 350987"/>
                <a:gd name="connsiteY21" fmla="*/ 11055 h 70197"/>
                <a:gd name="connsiteX22" fmla="*/ 229935 w 350987"/>
                <a:gd name="connsiteY22" fmla="*/ 29816 h 70197"/>
                <a:gd name="connsiteX23" fmla="*/ 229935 w 350987"/>
                <a:gd name="connsiteY23" fmla="*/ 47776 h 70197"/>
                <a:gd name="connsiteX24" fmla="*/ 248696 w 350987"/>
                <a:gd name="connsiteY24" fmla="*/ 66547 h 70197"/>
                <a:gd name="connsiteX25" fmla="*/ 267457 w 350987"/>
                <a:gd name="connsiteY25" fmla="*/ 47776 h 70197"/>
                <a:gd name="connsiteX26" fmla="*/ 267457 w 350987"/>
                <a:gd name="connsiteY26" fmla="*/ 29816 h 70197"/>
                <a:gd name="connsiteX27" fmla="*/ 248696 w 350987"/>
                <a:gd name="connsiteY27" fmla="*/ 11055 h 70197"/>
                <a:gd name="connsiteX28" fmla="*/ 321650 w 350987"/>
                <a:gd name="connsiteY28" fmla="*/ 11055 h 70197"/>
                <a:gd name="connsiteX29" fmla="*/ 302889 w 350987"/>
                <a:gd name="connsiteY29" fmla="*/ 29816 h 70197"/>
                <a:gd name="connsiteX30" fmla="*/ 302889 w 350987"/>
                <a:gd name="connsiteY30" fmla="*/ 47776 h 70197"/>
                <a:gd name="connsiteX31" fmla="*/ 321650 w 350987"/>
                <a:gd name="connsiteY31" fmla="*/ 66547 h 70197"/>
                <a:gd name="connsiteX32" fmla="*/ 340421 w 350987"/>
                <a:gd name="connsiteY32" fmla="*/ 47776 h 70197"/>
                <a:gd name="connsiteX33" fmla="*/ 340421 w 350987"/>
                <a:gd name="connsiteY33" fmla="*/ 29816 h 70197"/>
                <a:gd name="connsiteX34" fmla="*/ 321650 w 350987"/>
                <a:gd name="connsiteY34" fmla="*/ 11055 h 7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0987" h="70197">
                  <a:moveTo>
                    <a:pt x="29826" y="11055"/>
                  </a:moveTo>
                  <a:cubicBezTo>
                    <a:pt x="19499" y="11055"/>
                    <a:pt x="11055" y="19499"/>
                    <a:pt x="11055" y="29816"/>
                  </a:cubicBezTo>
                  <a:lnTo>
                    <a:pt x="11055" y="47776"/>
                  </a:lnTo>
                  <a:cubicBezTo>
                    <a:pt x="11055" y="58103"/>
                    <a:pt x="19499" y="66547"/>
                    <a:pt x="29826" y="66547"/>
                  </a:cubicBezTo>
                  <a:cubicBezTo>
                    <a:pt x="40142" y="66547"/>
                    <a:pt x="48587" y="58103"/>
                    <a:pt x="48587" y="47776"/>
                  </a:cubicBezTo>
                  <a:lnTo>
                    <a:pt x="48587" y="29816"/>
                  </a:lnTo>
                  <a:cubicBezTo>
                    <a:pt x="48587" y="19499"/>
                    <a:pt x="40142" y="11055"/>
                    <a:pt x="29826" y="11055"/>
                  </a:cubicBezTo>
                  <a:close/>
                  <a:moveTo>
                    <a:pt x="102780" y="11055"/>
                  </a:moveTo>
                  <a:cubicBezTo>
                    <a:pt x="92463" y="11055"/>
                    <a:pt x="84019" y="19499"/>
                    <a:pt x="84019" y="29816"/>
                  </a:cubicBezTo>
                  <a:lnTo>
                    <a:pt x="84019" y="47776"/>
                  </a:lnTo>
                  <a:cubicBezTo>
                    <a:pt x="84019" y="58103"/>
                    <a:pt x="92463" y="66547"/>
                    <a:pt x="102780" y="66547"/>
                  </a:cubicBezTo>
                  <a:cubicBezTo>
                    <a:pt x="113106" y="66547"/>
                    <a:pt x="121551" y="58103"/>
                    <a:pt x="121551" y="47776"/>
                  </a:cubicBezTo>
                  <a:lnTo>
                    <a:pt x="121551" y="29816"/>
                  </a:lnTo>
                  <a:cubicBezTo>
                    <a:pt x="121551" y="19499"/>
                    <a:pt x="113106" y="11055"/>
                    <a:pt x="102780" y="11055"/>
                  </a:cubicBezTo>
                  <a:close/>
                  <a:moveTo>
                    <a:pt x="175743" y="11055"/>
                  </a:moveTo>
                  <a:cubicBezTo>
                    <a:pt x="165416" y="11055"/>
                    <a:pt x="156972" y="19499"/>
                    <a:pt x="156972" y="29816"/>
                  </a:cubicBezTo>
                  <a:lnTo>
                    <a:pt x="156972" y="47776"/>
                  </a:lnTo>
                  <a:cubicBezTo>
                    <a:pt x="156972" y="58103"/>
                    <a:pt x="165416" y="66547"/>
                    <a:pt x="175743" y="66547"/>
                  </a:cubicBezTo>
                  <a:cubicBezTo>
                    <a:pt x="186060" y="66547"/>
                    <a:pt x="194504" y="58103"/>
                    <a:pt x="194504" y="47776"/>
                  </a:cubicBezTo>
                  <a:lnTo>
                    <a:pt x="194504" y="29816"/>
                  </a:lnTo>
                  <a:cubicBezTo>
                    <a:pt x="194504" y="19499"/>
                    <a:pt x="186060" y="11055"/>
                    <a:pt x="175743" y="11055"/>
                  </a:cubicBezTo>
                  <a:close/>
                  <a:moveTo>
                    <a:pt x="248696" y="11055"/>
                  </a:moveTo>
                  <a:cubicBezTo>
                    <a:pt x="238380" y="11055"/>
                    <a:pt x="229935" y="19499"/>
                    <a:pt x="229935" y="29816"/>
                  </a:cubicBezTo>
                  <a:lnTo>
                    <a:pt x="229935" y="47776"/>
                  </a:lnTo>
                  <a:cubicBezTo>
                    <a:pt x="229935" y="58103"/>
                    <a:pt x="238380" y="66547"/>
                    <a:pt x="248696" y="66547"/>
                  </a:cubicBezTo>
                  <a:cubicBezTo>
                    <a:pt x="259013" y="66547"/>
                    <a:pt x="267457" y="58103"/>
                    <a:pt x="267457" y="47776"/>
                  </a:cubicBezTo>
                  <a:lnTo>
                    <a:pt x="267457" y="29816"/>
                  </a:lnTo>
                  <a:cubicBezTo>
                    <a:pt x="267457" y="19499"/>
                    <a:pt x="259013" y="11055"/>
                    <a:pt x="248696" y="11055"/>
                  </a:cubicBezTo>
                  <a:close/>
                  <a:moveTo>
                    <a:pt x="321650" y="11055"/>
                  </a:moveTo>
                  <a:cubicBezTo>
                    <a:pt x="311333" y="11055"/>
                    <a:pt x="302889" y="19499"/>
                    <a:pt x="302889" y="29816"/>
                  </a:cubicBezTo>
                  <a:lnTo>
                    <a:pt x="302889" y="47776"/>
                  </a:lnTo>
                  <a:cubicBezTo>
                    <a:pt x="302889" y="58103"/>
                    <a:pt x="311333" y="66547"/>
                    <a:pt x="321650" y="66547"/>
                  </a:cubicBezTo>
                  <a:cubicBezTo>
                    <a:pt x="331977" y="66547"/>
                    <a:pt x="340421" y="58103"/>
                    <a:pt x="340421" y="47776"/>
                  </a:cubicBezTo>
                  <a:lnTo>
                    <a:pt x="340421" y="29816"/>
                  </a:lnTo>
                  <a:cubicBezTo>
                    <a:pt x="340421" y="19499"/>
                    <a:pt x="331977" y="11055"/>
                    <a:pt x="321650" y="11055"/>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09" name="Freeform: Shape 108">
              <a:extLst>
                <a:ext uri="{FF2B5EF4-FFF2-40B4-BE49-F238E27FC236}">
                  <a16:creationId xmlns:a16="http://schemas.microsoft.com/office/drawing/2014/main" id="{3D41311D-8437-4422-B9CD-19F363CDDBA4}"/>
                </a:ext>
              </a:extLst>
            </p:cNvPr>
            <p:cNvSpPr/>
            <p:nvPr/>
          </p:nvSpPr>
          <p:spPr>
            <a:xfrm>
              <a:off x="2969704" y="3581115"/>
              <a:ext cx="421185" cy="15599"/>
            </a:xfrm>
            <a:custGeom>
              <a:avLst/>
              <a:gdLst>
                <a:gd name="connsiteX0" fmla="*/ 11055 w 421184"/>
                <a:gd name="connsiteY0" fmla="*/ 11055 h 15599"/>
                <a:gd name="connsiteX1" fmla="*/ 416546 w 421184"/>
                <a:gd name="connsiteY1" fmla="*/ 11055 h 15599"/>
              </a:gdLst>
              <a:ahLst/>
              <a:cxnLst>
                <a:cxn ang="0">
                  <a:pos x="connsiteX0" y="connsiteY0"/>
                </a:cxn>
                <a:cxn ang="0">
                  <a:pos x="connsiteX1" y="connsiteY1"/>
                </a:cxn>
              </a:cxnLst>
              <a:rect l="l" t="t" r="r" b="b"/>
              <a:pathLst>
                <a:path w="421184" h="15599">
                  <a:moveTo>
                    <a:pt x="11055" y="11055"/>
                  </a:moveTo>
                  <a:lnTo>
                    <a:pt x="416546"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0" name="Freeform: Shape 109">
              <a:extLst>
                <a:ext uri="{FF2B5EF4-FFF2-40B4-BE49-F238E27FC236}">
                  <a16:creationId xmlns:a16="http://schemas.microsoft.com/office/drawing/2014/main" id="{A36E0F9F-D804-44BC-BCA5-1BED699E49DF}"/>
                </a:ext>
              </a:extLst>
            </p:cNvPr>
            <p:cNvSpPr/>
            <p:nvPr/>
          </p:nvSpPr>
          <p:spPr>
            <a:xfrm>
              <a:off x="3019113" y="3655711"/>
              <a:ext cx="62398" cy="62398"/>
            </a:xfrm>
            <a:custGeom>
              <a:avLst/>
              <a:gdLst>
                <a:gd name="connsiteX0" fmla="*/ 46112 w 62397"/>
                <a:gd name="connsiteY0" fmla="*/ 55960 h 62397"/>
                <a:gd name="connsiteX1" fmla="*/ 18927 w 62397"/>
                <a:gd name="connsiteY1" fmla="*/ 55960 h 62397"/>
                <a:gd name="connsiteX2" fmla="*/ 11055 w 62397"/>
                <a:gd name="connsiteY2" fmla="*/ 48098 h 62397"/>
                <a:gd name="connsiteX3" fmla="*/ 11055 w 62397"/>
                <a:gd name="connsiteY3" fmla="*/ 18917 h 62397"/>
                <a:gd name="connsiteX4" fmla="*/ 18927 w 62397"/>
                <a:gd name="connsiteY4" fmla="*/ 11055 h 62397"/>
                <a:gd name="connsiteX5" fmla="*/ 46112 w 62397"/>
                <a:gd name="connsiteY5" fmla="*/ 11055 h 62397"/>
                <a:gd name="connsiteX6" fmla="*/ 53974 w 62397"/>
                <a:gd name="connsiteY6" fmla="*/ 18917 h 62397"/>
                <a:gd name="connsiteX7" fmla="*/ 53974 w 62397"/>
                <a:gd name="connsiteY7" fmla="*/ 48098 h 62397"/>
                <a:gd name="connsiteX8" fmla="*/ 46112 w 62397"/>
                <a:gd name="connsiteY8" fmla="*/ 55960 h 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97" h="62397">
                  <a:moveTo>
                    <a:pt x="46112" y="55960"/>
                  </a:moveTo>
                  <a:lnTo>
                    <a:pt x="18927" y="55960"/>
                  </a:lnTo>
                  <a:cubicBezTo>
                    <a:pt x="14601" y="55960"/>
                    <a:pt x="11055" y="52424"/>
                    <a:pt x="11055" y="48098"/>
                  </a:cubicBezTo>
                  <a:lnTo>
                    <a:pt x="11055" y="18917"/>
                  </a:lnTo>
                  <a:cubicBezTo>
                    <a:pt x="11055" y="14591"/>
                    <a:pt x="14601" y="11055"/>
                    <a:pt x="18927" y="11055"/>
                  </a:cubicBezTo>
                  <a:lnTo>
                    <a:pt x="46112" y="11055"/>
                  </a:lnTo>
                  <a:cubicBezTo>
                    <a:pt x="50428" y="11055"/>
                    <a:pt x="53974" y="14591"/>
                    <a:pt x="53974" y="18917"/>
                  </a:cubicBezTo>
                  <a:lnTo>
                    <a:pt x="53974" y="48098"/>
                  </a:lnTo>
                  <a:cubicBezTo>
                    <a:pt x="53974" y="52424"/>
                    <a:pt x="50428" y="55960"/>
                    <a:pt x="46112" y="5596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1" name="Freeform: Shape 110">
              <a:extLst>
                <a:ext uri="{FF2B5EF4-FFF2-40B4-BE49-F238E27FC236}">
                  <a16:creationId xmlns:a16="http://schemas.microsoft.com/office/drawing/2014/main" id="{4B2A4F45-7394-4BDC-9139-D564CE54B5DB}"/>
                </a:ext>
              </a:extLst>
            </p:cNvPr>
            <p:cNvSpPr/>
            <p:nvPr/>
          </p:nvSpPr>
          <p:spPr>
            <a:xfrm>
              <a:off x="3107031" y="3655711"/>
              <a:ext cx="62398" cy="62398"/>
            </a:xfrm>
            <a:custGeom>
              <a:avLst/>
              <a:gdLst>
                <a:gd name="connsiteX0" fmla="*/ 46112 w 62397"/>
                <a:gd name="connsiteY0" fmla="*/ 55960 h 62397"/>
                <a:gd name="connsiteX1" fmla="*/ 18927 w 62397"/>
                <a:gd name="connsiteY1" fmla="*/ 55960 h 62397"/>
                <a:gd name="connsiteX2" fmla="*/ 11055 w 62397"/>
                <a:gd name="connsiteY2" fmla="*/ 48098 h 62397"/>
                <a:gd name="connsiteX3" fmla="*/ 11055 w 62397"/>
                <a:gd name="connsiteY3" fmla="*/ 18917 h 62397"/>
                <a:gd name="connsiteX4" fmla="*/ 18927 w 62397"/>
                <a:gd name="connsiteY4" fmla="*/ 11055 h 62397"/>
                <a:gd name="connsiteX5" fmla="*/ 46112 w 62397"/>
                <a:gd name="connsiteY5" fmla="*/ 11055 h 62397"/>
                <a:gd name="connsiteX6" fmla="*/ 53974 w 62397"/>
                <a:gd name="connsiteY6" fmla="*/ 18917 h 62397"/>
                <a:gd name="connsiteX7" fmla="*/ 53974 w 62397"/>
                <a:gd name="connsiteY7" fmla="*/ 48098 h 62397"/>
                <a:gd name="connsiteX8" fmla="*/ 46112 w 62397"/>
                <a:gd name="connsiteY8" fmla="*/ 55960 h 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97" h="62397">
                  <a:moveTo>
                    <a:pt x="46112" y="55960"/>
                  </a:moveTo>
                  <a:lnTo>
                    <a:pt x="18927" y="55960"/>
                  </a:lnTo>
                  <a:cubicBezTo>
                    <a:pt x="14601" y="55960"/>
                    <a:pt x="11055" y="52424"/>
                    <a:pt x="11055" y="48098"/>
                  </a:cubicBezTo>
                  <a:lnTo>
                    <a:pt x="11055" y="18917"/>
                  </a:lnTo>
                  <a:cubicBezTo>
                    <a:pt x="11055" y="14591"/>
                    <a:pt x="14601" y="11055"/>
                    <a:pt x="18927" y="11055"/>
                  </a:cubicBezTo>
                  <a:lnTo>
                    <a:pt x="46112" y="11055"/>
                  </a:lnTo>
                  <a:cubicBezTo>
                    <a:pt x="50438" y="11055"/>
                    <a:pt x="53974" y="14591"/>
                    <a:pt x="53974" y="18917"/>
                  </a:cubicBezTo>
                  <a:lnTo>
                    <a:pt x="53974" y="48098"/>
                  </a:lnTo>
                  <a:cubicBezTo>
                    <a:pt x="53974" y="52424"/>
                    <a:pt x="50438" y="55960"/>
                    <a:pt x="46112" y="5596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2" name="Freeform: Shape 111">
              <a:extLst>
                <a:ext uri="{FF2B5EF4-FFF2-40B4-BE49-F238E27FC236}">
                  <a16:creationId xmlns:a16="http://schemas.microsoft.com/office/drawing/2014/main" id="{A6C43E72-9121-4378-BB78-99C9B601BBB1}"/>
                </a:ext>
              </a:extLst>
            </p:cNvPr>
            <p:cNvSpPr/>
            <p:nvPr/>
          </p:nvSpPr>
          <p:spPr>
            <a:xfrm>
              <a:off x="3194960" y="3655711"/>
              <a:ext cx="62398" cy="62398"/>
            </a:xfrm>
            <a:custGeom>
              <a:avLst/>
              <a:gdLst>
                <a:gd name="connsiteX0" fmla="*/ 46102 w 62397"/>
                <a:gd name="connsiteY0" fmla="*/ 55960 h 62397"/>
                <a:gd name="connsiteX1" fmla="*/ 18917 w 62397"/>
                <a:gd name="connsiteY1" fmla="*/ 55960 h 62397"/>
                <a:gd name="connsiteX2" fmla="*/ 11055 w 62397"/>
                <a:gd name="connsiteY2" fmla="*/ 48098 h 62397"/>
                <a:gd name="connsiteX3" fmla="*/ 11055 w 62397"/>
                <a:gd name="connsiteY3" fmla="*/ 18917 h 62397"/>
                <a:gd name="connsiteX4" fmla="*/ 18917 w 62397"/>
                <a:gd name="connsiteY4" fmla="*/ 11055 h 62397"/>
                <a:gd name="connsiteX5" fmla="*/ 46102 w 62397"/>
                <a:gd name="connsiteY5" fmla="*/ 11055 h 62397"/>
                <a:gd name="connsiteX6" fmla="*/ 53964 w 62397"/>
                <a:gd name="connsiteY6" fmla="*/ 18917 h 62397"/>
                <a:gd name="connsiteX7" fmla="*/ 53964 w 62397"/>
                <a:gd name="connsiteY7" fmla="*/ 48098 h 62397"/>
                <a:gd name="connsiteX8" fmla="*/ 46102 w 62397"/>
                <a:gd name="connsiteY8" fmla="*/ 55960 h 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97" h="62397">
                  <a:moveTo>
                    <a:pt x="46102" y="55960"/>
                  </a:moveTo>
                  <a:lnTo>
                    <a:pt x="18917" y="55960"/>
                  </a:lnTo>
                  <a:cubicBezTo>
                    <a:pt x="14591" y="55960"/>
                    <a:pt x="11055" y="52424"/>
                    <a:pt x="11055" y="48098"/>
                  </a:cubicBezTo>
                  <a:lnTo>
                    <a:pt x="11055" y="18917"/>
                  </a:lnTo>
                  <a:cubicBezTo>
                    <a:pt x="11055" y="14591"/>
                    <a:pt x="14591" y="11055"/>
                    <a:pt x="18917" y="11055"/>
                  </a:cubicBezTo>
                  <a:lnTo>
                    <a:pt x="46102" y="11055"/>
                  </a:lnTo>
                  <a:cubicBezTo>
                    <a:pt x="50428" y="11055"/>
                    <a:pt x="53964" y="14591"/>
                    <a:pt x="53964" y="18917"/>
                  </a:cubicBezTo>
                  <a:lnTo>
                    <a:pt x="53964" y="48098"/>
                  </a:lnTo>
                  <a:cubicBezTo>
                    <a:pt x="53964" y="52424"/>
                    <a:pt x="50428" y="55960"/>
                    <a:pt x="46102" y="5596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3" name="Freeform: Shape 112">
              <a:extLst>
                <a:ext uri="{FF2B5EF4-FFF2-40B4-BE49-F238E27FC236}">
                  <a16:creationId xmlns:a16="http://schemas.microsoft.com/office/drawing/2014/main" id="{28E41DF6-2AA1-42A0-8F46-7C08CCA4E37C}"/>
                </a:ext>
              </a:extLst>
            </p:cNvPr>
            <p:cNvSpPr/>
            <p:nvPr/>
          </p:nvSpPr>
          <p:spPr>
            <a:xfrm>
              <a:off x="3282878" y="3655711"/>
              <a:ext cx="62398" cy="62398"/>
            </a:xfrm>
            <a:custGeom>
              <a:avLst/>
              <a:gdLst>
                <a:gd name="connsiteX0" fmla="*/ 46091 w 62397"/>
                <a:gd name="connsiteY0" fmla="*/ 55960 h 62397"/>
                <a:gd name="connsiteX1" fmla="*/ 18917 w 62397"/>
                <a:gd name="connsiteY1" fmla="*/ 55960 h 62397"/>
                <a:gd name="connsiteX2" fmla="*/ 11055 w 62397"/>
                <a:gd name="connsiteY2" fmla="*/ 48098 h 62397"/>
                <a:gd name="connsiteX3" fmla="*/ 11055 w 62397"/>
                <a:gd name="connsiteY3" fmla="*/ 18917 h 62397"/>
                <a:gd name="connsiteX4" fmla="*/ 18917 w 62397"/>
                <a:gd name="connsiteY4" fmla="*/ 11055 h 62397"/>
                <a:gd name="connsiteX5" fmla="*/ 46091 w 62397"/>
                <a:gd name="connsiteY5" fmla="*/ 11055 h 62397"/>
                <a:gd name="connsiteX6" fmla="*/ 53964 w 62397"/>
                <a:gd name="connsiteY6" fmla="*/ 18917 h 62397"/>
                <a:gd name="connsiteX7" fmla="*/ 53964 w 62397"/>
                <a:gd name="connsiteY7" fmla="*/ 48098 h 62397"/>
                <a:gd name="connsiteX8" fmla="*/ 46091 w 62397"/>
                <a:gd name="connsiteY8" fmla="*/ 55960 h 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97" h="62397">
                  <a:moveTo>
                    <a:pt x="46091" y="55960"/>
                  </a:moveTo>
                  <a:lnTo>
                    <a:pt x="18917" y="55960"/>
                  </a:lnTo>
                  <a:cubicBezTo>
                    <a:pt x="14591" y="55960"/>
                    <a:pt x="11055" y="52424"/>
                    <a:pt x="11055" y="48098"/>
                  </a:cubicBezTo>
                  <a:lnTo>
                    <a:pt x="11055" y="18917"/>
                  </a:lnTo>
                  <a:cubicBezTo>
                    <a:pt x="11055" y="14591"/>
                    <a:pt x="14591" y="11055"/>
                    <a:pt x="18917" y="11055"/>
                  </a:cubicBezTo>
                  <a:lnTo>
                    <a:pt x="46091" y="11055"/>
                  </a:lnTo>
                  <a:cubicBezTo>
                    <a:pt x="50417" y="11055"/>
                    <a:pt x="53964" y="14591"/>
                    <a:pt x="53964" y="18917"/>
                  </a:cubicBezTo>
                  <a:lnTo>
                    <a:pt x="53964" y="48098"/>
                  </a:lnTo>
                  <a:cubicBezTo>
                    <a:pt x="53964" y="52424"/>
                    <a:pt x="50417" y="55960"/>
                    <a:pt x="46091" y="5596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4" name="Freeform: Shape 113">
              <a:extLst>
                <a:ext uri="{FF2B5EF4-FFF2-40B4-BE49-F238E27FC236}">
                  <a16:creationId xmlns:a16="http://schemas.microsoft.com/office/drawing/2014/main" id="{8C0D18FE-CB75-4B70-9CF1-0710546C32D9}"/>
                </a:ext>
              </a:extLst>
            </p:cNvPr>
            <p:cNvSpPr/>
            <p:nvPr/>
          </p:nvSpPr>
          <p:spPr>
            <a:xfrm>
              <a:off x="3019113" y="3739116"/>
              <a:ext cx="62398" cy="62398"/>
            </a:xfrm>
            <a:custGeom>
              <a:avLst/>
              <a:gdLst>
                <a:gd name="connsiteX0" fmla="*/ 46112 w 62397"/>
                <a:gd name="connsiteY0" fmla="*/ 55960 h 62397"/>
                <a:gd name="connsiteX1" fmla="*/ 18927 w 62397"/>
                <a:gd name="connsiteY1" fmla="*/ 55960 h 62397"/>
                <a:gd name="connsiteX2" fmla="*/ 11055 w 62397"/>
                <a:gd name="connsiteY2" fmla="*/ 48098 h 62397"/>
                <a:gd name="connsiteX3" fmla="*/ 11055 w 62397"/>
                <a:gd name="connsiteY3" fmla="*/ 18917 h 62397"/>
                <a:gd name="connsiteX4" fmla="*/ 18927 w 62397"/>
                <a:gd name="connsiteY4" fmla="*/ 11055 h 62397"/>
                <a:gd name="connsiteX5" fmla="*/ 46112 w 62397"/>
                <a:gd name="connsiteY5" fmla="*/ 11055 h 62397"/>
                <a:gd name="connsiteX6" fmla="*/ 53974 w 62397"/>
                <a:gd name="connsiteY6" fmla="*/ 18917 h 62397"/>
                <a:gd name="connsiteX7" fmla="*/ 53974 w 62397"/>
                <a:gd name="connsiteY7" fmla="*/ 48098 h 62397"/>
                <a:gd name="connsiteX8" fmla="*/ 46112 w 62397"/>
                <a:gd name="connsiteY8" fmla="*/ 55960 h 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97" h="62397">
                  <a:moveTo>
                    <a:pt x="46112" y="55960"/>
                  </a:moveTo>
                  <a:lnTo>
                    <a:pt x="18927" y="55960"/>
                  </a:lnTo>
                  <a:cubicBezTo>
                    <a:pt x="14601" y="55960"/>
                    <a:pt x="11055" y="52424"/>
                    <a:pt x="11055" y="48098"/>
                  </a:cubicBezTo>
                  <a:lnTo>
                    <a:pt x="11055" y="18917"/>
                  </a:lnTo>
                  <a:cubicBezTo>
                    <a:pt x="11055" y="14590"/>
                    <a:pt x="14601" y="11055"/>
                    <a:pt x="18927" y="11055"/>
                  </a:cubicBezTo>
                  <a:lnTo>
                    <a:pt x="46112" y="11055"/>
                  </a:lnTo>
                  <a:cubicBezTo>
                    <a:pt x="50428" y="11055"/>
                    <a:pt x="53974" y="14590"/>
                    <a:pt x="53974" y="18917"/>
                  </a:cubicBezTo>
                  <a:lnTo>
                    <a:pt x="53974" y="48098"/>
                  </a:lnTo>
                  <a:cubicBezTo>
                    <a:pt x="53974" y="52424"/>
                    <a:pt x="50428" y="55960"/>
                    <a:pt x="46112" y="5596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5" name="Freeform: Shape 114">
              <a:extLst>
                <a:ext uri="{FF2B5EF4-FFF2-40B4-BE49-F238E27FC236}">
                  <a16:creationId xmlns:a16="http://schemas.microsoft.com/office/drawing/2014/main" id="{ABDAF838-3DA1-48B1-BBF3-50BF96895AF9}"/>
                </a:ext>
              </a:extLst>
            </p:cNvPr>
            <p:cNvSpPr/>
            <p:nvPr/>
          </p:nvSpPr>
          <p:spPr>
            <a:xfrm>
              <a:off x="3107031" y="3739116"/>
              <a:ext cx="62398" cy="62398"/>
            </a:xfrm>
            <a:custGeom>
              <a:avLst/>
              <a:gdLst>
                <a:gd name="connsiteX0" fmla="*/ 46112 w 62397"/>
                <a:gd name="connsiteY0" fmla="*/ 55960 h 62397"/>
                <a:gd name="connsiteX1" fmla="*/ 18927 w 62397"/>
                <a:gd name="connsiteY1" fmla="*/ 55960 h 62397"/>
                <a:gd name="connsiteX2" fmla="*/ 11055 w 62397"/>
                <a:gd name="connsiteY2" fmla="*/ 48098 h 62397"/>
                <a:gd name="connsiteX3" fmla="*/ 11055 w 62397"/>
                <a:gd name="connsiteY3" fmla="*/ 18917 h 62397"/>
                <a:gd name="connsiteX4" fmla="*/ 18927 w 62397"/>
                <a:gd name="connsiteY4" fmla="*/ 11055 h 62397"/>
                <a:gd name="connsiteX5" fmla="*/ 46112 w 62397"/>
                <a:gd name="connsiteY5" fmla="*/ 11055 h 62397"/>
                <a:gd name="connsiteX6" fmla="*/ 53974 w 62397"/>
                <a:gd name="connsiteY6" fmla="*/ 18917 h 62397"/>
                <a:gd name="connsiteX7" fmla="*/ 53974 w 62397"/>
                <a:gd name="connsiteY7" fmla="*/ 48098 h 62397"/>
                <a:gd name="connsiteX8" fmla="*/ 46112 w 62397"/>
                <a:gd name="connsiteY8" fmla="*/ 55960 h 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97" h="62397">
                  <a:moveTo>
                    <a:pt x="46112" y="55960"/>
                  </a:moveTo>
                  <a:lnTo>
                    <a:pt x="18927" y="55960"/>
                  </a:lnTo>
                  <a:cubicBezTo>
                    <a:pt x="14601" y="55960"/>
                    <a:pt x="11055" y="52424"/>
                    <a:pt x="11055" y="48098"/>
                  </a:cubicBezTo>
                  <a:lnTo>
                    <a:pt x="11055" y="18917"/>
                  </a:lnTo>
                  <a:cubicBezTo>
                    <a:pt x="11055" y="14590"/>
                    <a:pt x="14601" y="11055"/>
                    <a:pt x="18927" y="11055"/>
                  </a:cubicBezTo>
                  <a:lnTo>
                    <a:pt x="46112" y="11055"/>
                  </a:lnTo>
                  <a:cubicBezTo>
                    <a:pt x="50438" y="11055"/>
                    <a:pt x="53974" y="14590"/>
                    <a:pt x="53974" y="18917"/>
                  </a:cubicBezTo>
                  <a:lnTo>
                    <a:pt x="53974" y="48098"/>
                  </a:lnTo>
                  <a:cubicBezTo>
                    <a:pt x="53974" y="52424"/>
                    <a:pt x="50438" y="55960"/>
                    <a:pt x="46112" y="5596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6" name="Freeform: Shape 115">
              <a:extLst>
                <a:ext uri="{FF2B5EF4-FFF2-40B4-BE49-F238E27FC236}">
                  <a16:creationId xmlns:a16="http://schemas.microsoft.com/office/drawing/2014/main" id="{6B970A85-1B74-4920-ACC6-A96792A60E63}"/>
                </a:ext>
              </a:extLst>
            </p:cNvPr>
            <p:cNvSpPr/>
            <p:nvPr/>
          </p:nvSpPr>
          <p:spPr>
            <a:xfrm>
              <a:off x="3194960" y="3739116"/>
              <a:ext cx="62398" cy="62398"/>
            </a:xfrm>
            <a:custGeom>
              <a:avLst/>
              <a:gdLst>
                <a:gd name="connsiteX0" fmla="*/ 46102 w 62397"/>
                <a:gd name="connsiteY0" fmla="*/ 55960 h 62397"/>
                <a:gd name="connsiteX1" fmla="*/ 18917 w 62397"/>
                <a:gd name="connsiteY1" fmla="*/ 55960 h 62397"/>
                <a:gd name="connsiteX2" fmla="*/ 11055 w 62397"/>
                <a:gd name="connsiteY2" fmla="*/ 48098 h 62397"/>
                <a:gd name="connsiteX3" fmla="*/ 11055 w 62397"/>
                <a:gd name="connsiteY3" fmla="*/ 18917 h 62397"/>
                <a:gd name="connsiteX4" fmla="*/ 18917 w 62397"/>
                <a:gd name="connsiteY4" fmla="*/ 11055 h 62397"/>
                <a:gd name="connsiteX5" fmla="*/ 46102 w 62397"/>
                <a:gd name="connsiteY5" fmla="*/ 11055 h 62397"/>
                <a:gd name="connsiteX6" fmla="*/ 53964 w 62397"/>
                <a:gd name="connsiteY6" fmla="*/ 18917 h 62397"/>
                <a:gd name="connsiteX7" fmla="*/ 53964 w 62397"/>
                <a:gd name="connsiteY7" fmla="*/ 48098 h 62397"/>
                <a:gd name="connsiteX8" fmla="*/ 46102 w 62397"/>
                <a:gd name="connsiteY8" fmla="*/ 55960 h 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97" h="62397">
                  <a:moveTo>
                    <a:pt x="46102" y="55960"/>
                  </a:moveTo>
                  <a:lnTo>
                    <a:pt x="18917" y="55960"/>
                  </a:lnTo>
                  <a:cubicBezTo>
                    <a:pt x="14591" y="55960"/>
                    <a:pt x="11055" y="52424"/>
                    <a:pt x="11055" y="48098"/>
                  </a:cubicBezTo>
                  <a:lnTo>
                    <a:pt x="11055" y="18917"/>
                  </a:lnTo>
                  <a:cubicBezTo>
                    <a:pt x="11055" y="14590"/>
                    <a:pt x="14591" y="11055"/>
                    <a:pt x="18917" y="11055"/>
                  </a:cubicBezTo>
                  <a:lnTo>
                    <a:pt x="46102" y="11055"/>
                  </a:lnTo>
                  <a:cubicBezTo>
                    <a:pt x="50428" y="11055"/>
                    <a:pt x="53964" y="14590"/>
                    <a:pt x="53964" y="18917"/>
                  </a:cubicBezTo>
                  <a:lnTo>
                    <a:pt x="53964" y="48098"/>
                  </a:lnTo>
                  <a:cubicBezTo>
                    <a:pt x="53964" y="52424"/>
                    <a:pt x="50428" y="55960"/>
                    <a:pt x="46102" y="5596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7" name="Freeform: Shape 116">
              <a:extLst>
                <a:ext uri="{FF2B5EF4-FFF2-40B4-BE49-F238E27FC236}">
                  <a16:creationId xmlns:a16="http://schemas.microsoft.com/office/drawing/2014/main" id="{4B8423C4-1047-474E-A26D-E9D78D33D44B}"/>
                </a:ext>
              </a:extLst>
            </p:cNvPr>
            <p:cNvSpPr/>
            <p:nvPr/>
          </p:nvSpPr>
          <p:spPr>
            <a:xfrm>
              <a:off x="3282878" y="3739116"/>
              <a:ext cx="38999" cy="38999"/>
            </a:xfrm>
            <a:custGeom>
              <a:avLst/>
              <a:gdLst>
                <a:gd name="connsiteX0" fmla="*/ 11055 w 38998"/>
                <a:gd name="connsiteY0" fmla="*/ 31095 h 38998"/>
                <a:gd name="connsiteX1" fmla="*/ 11055 w 38998"/>
                <a:gd name="connsiteY1" fmla="*/ 18917 h 38998"/>
                <a:gd name="connsiteX2" fmla="*/ 18917 w 38998"/>
                <a:gd name="connsiteY2" fmla="*/ 11055 h 38998"/>
                <a:gd name="connsiteX3" fmla="*/ 35723 w 38998"/>
                <a:gd name="connsiteY3" fmla="*/ 11055 h 38998"/>
              </a:gdLst>
              <a:ahLst/>
              <a:cxnLst>
                <a:cxn ang="0">
                  <a:pos x="connsiteX0" y="connsiteY0"/>
                </a:cxn>
                <a:cxn ang="0">
                  <a:pos x="connsiteX1" y="connsiteY1"/>
                </a:cxn>
                <a:cxn ang="0">
                  <a:pos x="connsiteX2" y="connsiteY2"/>
                </a:cxn>
                <a:cxn ang="0">
                  <a:pos x="connsiteX3" y="connsiteY3"/>
                </a:cxn>
              </a:cxnLst>
              <a:rect l="l" t="t" r="r" b="b"/>
              <a:pathLst>
                <a:path w="38998" h="38998">
                  <a:moveTo>
                    <a:pt x="11055" y="31095"/>
                  </a:moveTo>
                  <a:lnTo>
                    <a:pt x="11055" y="18917"/>
                  </a:lnTo>
                  <a:cubicBezTo>
                    <a:pt x="11055" y="14590"/>
                    <a:pt x="14591" y="11055"/>
                    <a:pt x="18917" y="11055"/>
                  </a:cubicBezTo>
                  <a:lnTo>
                    <a:pt x="35723"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8" name="Freeform: Shape 117">
              <a:extLst>
                <a:ext uri="{FF2B5EF4-FFF2-40B4-BE49-F238E27FC236}">
                  <a16:creationId xmlns:a16="http://schemas.microsoft.com/office/drawing/2014/main" id="{E0F83530-FCF9-49C1-AF22-5D11524629E9}"/>
                </a:ext>
              </a:extLst>
            </p:cNvPr>
            <p:cNvSpPr/>
            <p:nvPr/>
          </p:nvSpPr>
          <p:spPr>
            <a:xfrm>
              <a:off x="3019113" y="3822521"/>
              <a:ext cx="62398" cy="62398"/>
            </a:xfrm>
            <a:custGeom>
              <a:avLst/>
              <a:gdLst>
                <a:gd name="connsiteX0" fmla="*/ 46112 w 62397"/>
                <a:gd name="connsiteY0" fmla="*/ 55950 h 62397"/>
                <a:gd name="connsiteX1" fmla="*/ 18927 w 62397"/>
                <a:gd name="connsiteY1" fmla="*/ 55950 h 62397"/>
                <a:gd name="connsiteX2" fmla="*/ 11055 w 62397"/>
                <a:gd name="connsiteY2" fmla="*/ 48088 h 62397"/>
                <a:gd name="connsiteX3" fmla="*/ 11055 w 62397"/>
                <a:gd name="connsiteY3" fmla="*/ 18917 h 62397"/>
                <a:gd name="connsiteX4" fmla="*/ 18927 w 62397"/>
                <a:gd name="connsiteY4" fmla="*/ 11055 h 62397"/>
                <a:gd name="connsiteX5" fmla="*/ 46112 w 62397"/>
                <a:gd name="connsiteY5" fmla="*/ 11055 h 62397"/>
                <a:gd name="connsiteX6" fmla="*/ 53974 w 62397"/>
                <a:gd name="connsiteY6" fmla="*/ 18917 h 62397"/>
                <a:gd name="connsiteX7" fmla="*/ 53974 w 62397"/>
                <a:gd name="connsiteY7" fmla="*/ 48088 h 62397"/>
                <a:gd name="connsiteX8" fmla="*/ 46112 w 62397"/>
                <a:gd name="connsiteY8" fmla="*/ 55950 h 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97" h="62397">
                  <a:moveTo>
                    <a:pt x="46112" y="55950"/>
                  </a:moveTo>
                  <a:lnTo>
                    <a:pt x="18927" y="55950"/>
                  </a:lnTo>
                  <a:cubicBezTo>
                    <a:pt x="14601" y="55950"/>
                    <a:pt x="11055" y="52414"/>
                    <a:pt x="11055" y="48088"/>
                  </a:cubicBezTo>
                  <a:lnTo>
                    <a:pt x="11055" y="18917"/>
                  </a:lnTo>
                  <a:cubicBezTo>
                    <a:pt x="11055" y="14590"/>
                    <a:pt x="14601" y="11055"/>
                    <a:pt x="18927" y="11055"/>
                  </a:cubicBezTo>
                  <a:lnTo>
                    <a:pt x="46112" y="11055"/>
                  </a:lnTo>
                  <a:cubicBezTo>
                    <a:pt x="50428" y="11055"/>
                    <a:pt x="53974" y="14590"/>
                    <a:pt x="53974" y="18917"/>
                  </a:cubicBezTo>
                  <a:lnTo>
                    <a:pt x="53974" y="48088"/>
                  </a:lnTo>
                  <a:cubicBezTo>
                    <a:pt x="53974" y="52414"/>
                    <a:pt x="50428" y="55950"/>
                    <a:pt x="46112" y="5595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9" name="Freeform: Shape 118">
              <a:extLst>
                <a:ext uri="{FF2B5EF4-FFF2-40B4-BE49-F238E27FC236}">
                  <a16:creationId xmlns:a16="http://schemas.microsoft.com/office/drawing/2014/main" id="{4096500C-8E05-4548-9085-7B90266FF8B6}"/>
                </a:ext>
              </a:extLst>
            </p:cNvPr>
            <p:cNvSpPr/>
            <p:nvPr/>
          </p:nvSpPr>
          <p:spPr>
            <a:xfrm>
              <a:off x="3107031" y="3822521"/>
              <a:ext cx="62398" cy="62398"/>
            </a:xfrm>
            <a:custGeom>
              <a:avLst/>
              <a:gdLst>
                <a:gd name="connsiteX0" fmla="*/ 46112 w 62397"/>
                <a:gd name="connsiteY0" fmla="*/ 55950 h 62397"/>
                <a:gd name="connsiteX1" fmla="*/ 18927 w 62397"/>
                <a:gd name="connsiteY1" fmla="*/ 55950 h 62397"/>
                <a:gd name="connsiteX2" fmla="*/ 11055 w 62397"/>
                <a:gd name="connsiteY2" fmla="*/ 48088 h 62397"/>
                <a:gd name="connsiteX3" fmla="*/ 11055 w 62397"/>
                <a:gd name="connsiteY3" fmla="*/ 18917 h 62397"/>
                <a:gd name="connsiteX4" fmla="*/ 18927 w 62397"/>
                <a:gd name="connsiteY4" fmla="*/ 11055 h 62397"/>
                <a:gd name="connsiteX5" fmla="*/ 46112 w 62397"/>
                <a:gd name="connsiteY5" fmla="*/ 11055 h 62397"/>
                <a:gd name="connsiteX6" fmla="*/ 53974 w 62397"/>
                <a:gd name="connsiteY6" fmla="*/ 18917 h 62397"/>
                <a:gd name="connsiteX7" fmla="*/ 53974 w 62397"/>
                <a:gd name="connsiteY7" fmla="*/ 48088 h 62397"/>
                <a:gd name="connsiteX8" fmla="*/ 46112 w 62397"/>
                <a:gd name="connsiteY8" fmla="*/ 55950 h 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97" h="62397">
                  <a:moveTo>
                    <a:pt x="46112" y="55950"/>
                  </a:moveTo>
                  <a:lnTo>
                    <a:pt x="18927" y="55950"/>
                  </a:lnTo>
                  <a:cubicBezTo>
                    <a:pt x="14601" y="55950"/>
                    <a:pt x="11055" y="52414"/>
                    <a:pt x="11055" y="48088"/>
                  </a:cubicBezTo>
                  <a:lnTo>
                    <a:pt x="11055" y="18917"/>
                  </a:lnTo>
                  <a:cubicBezTo>
                    <a:pt x="11055" y="14590"/>
                    <a:pt x="14601" y="11055"/>
                    <a:pt x="18927" y="11055"/>
                  </a:cubicBezTo>
                  <a:lnTo>
                    <a:pt x="46112" y="11055"/>
                  </a:lnTo>
                  <a:cubicBezTo>
                    <a:pt x="50438" y="11055"/>
                    <a:pt x="53974" y="14590"/>
                    <a:pt x="53974" y="18917"/>
                  </a:cubicBezTo>
                  <a:lnTo>
                    <a:pt x="53974" y="48088"/>
                  </a:lnTo>
                  <a:cubicBezTo>
                    <a:pt x="53974" y="52414"/>
                    <a:pt x="50438" y="55950"/>
                    <a:pt x="46112" y="5595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0" name="Freeform: Shape 119">
              <a:extLst>
                <a:ext uri="{FF2B5EF4-FFF2-40B4-BE49-F238E27FC236}">
                  <a16:creationId xmlns:a16="http://schemas.microsoft.com/office/drawing/2014/main" id="{3EAB178B-E439-46A9-B57C-57AAF0EA4048}"/>
                </a:ext>
              </a:extLst>
            </p:cNvPr>
            <p:cNvSpPr/>
            <p:nvPr/>
          </p:nvSpPr>
          <p:spPr>
            <a:xfrm>
              <a:off x="3194960" y="3822521"/>
              <a:ext cx="62398" cy="62398"/>
            </a:xfrm>
            <a:custGeom>
              <a:avLst/>
              <a:gdLst>
                <a:gd name="connsiteX0" fmla="*/ 46102 w 62397"/>
                <a:gd name="connsiteY0" fmla="*/ 55950 h 62397"/>
                <a:gd name="connsiteX1" fmla="*/ 18917 w 62397"/>
                <a:gd name="connsiteY1" fmla="*/ 55950 h 62397"/>
                <a:gd name="connsiteX2" fmla="*/ 11055 w 62397"/>
                <a:gd name="connsiteY2" fmla="*/ 48088 h 62397"/>
                <a:gd name="connsiteX3" fmla="*/ 11055 w 62397"/>
                <a:gd name="connsiteY3" fmla="*/ 18917 h 62397"/>
                <a:gd name="connsiteX4" fmla="*/ 18917 w 62397"/>
                <a:gd name="connsiteY4" fmla="*/ 11055 h 62397"/>
                <a:gd name="connsiteX5" fmla="*/ 46102 w 62397"/>
                <a:gd name="connsiteY5" fmla="*/ 11055 h 62397"/>
                <a:gd name="connsiteX6" fmla="*/ 53964 w 62397"/>
                <a:gd name="connsiteY6" fmla="*/ 18917 h 62397"/>
                <a:gd name="connsiteX7" fmla="*/ 53964 w 62397"/>
                <a:gd name="connsiteY7" fmla="*/ 48088 h 62397"/>
                <a:gd name="connsiteX8" fmla="*/ 46102 w 62397"/>
                <a:gd name="connsiteY8" fmla="*/ 55950 h 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97" h="62397">
                  <a:moveTo>
                    <a:pt x="46102" y="55950"/>
                  </a:moveTo>
                  <a:lnTo>
                    <a:pt x="18917" y="55950"/>
                  </a:lnTo>
                  <a:cubicBezTo>
                    <a:pt x="14591" y="55950"/>
                    <a:pt x="11055" y="52414"/>
                    <a:pt x="11055" y="48088"/>
                  </a:cubicBezTo>
                  <a:lnTo>
                    <a:pt x="11055" y="18917"/>
                  </a:lnTo>
                  <a:cubicBezTo>
                    <a:pt x="11055" y="14590"/>
                    <a:pt x="14591" y="11055"/>
                    <a:pt x="18917" y="11055"/>
                  </a:cubicBezTo>
                  <a:lnTo>
                    <a:pt x="46102" y="11055"/>
                  </a:lnTo>
                  <a:cubicBezTo>
                    <a:pt x="50428" y="11055"/>
                    <a:pt x="53964" y="14590"/>
                    <a:pt x="53964" y="18917"/>
                  </a:cubicBezTo>
                  <a:lnTo>
                    <a:pt x="53964" y="48088"/>
                  </a:lnTo>
                  <a:cubicBezTo>
                    <a:pt x="53964" y="52414"/>
                    <a:pt x="50428" y="55950"/>
                    <a:pt x="46102" y="55950"/>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1" name="Freeform: Shape 120">
              <a:extLst>
                <a:ext uri="{FF2B5EF4-FFF2-40B4-BE49-F238E27FC236}">
                  <a16:creationId xmlns:a16="http://schemas.microsoft.com/office/drawing/2014/main" id="{D4A57937-1BE9-4147-8066-2BC7720DB857}"/>
                </a:ext>
              </a:extLst>
            </p:cNvPr>
            <p:cNvSpPr/>
            <p:nvPr/>
          </p:nvSpPr>
          <p:spPr>
            <a:xfrm>
              <a:off x="2938422" y="3495651"/>
              <a:ext cx="389986" cy="491382"/>
            </a:xfrm>
            <a:custGeom>
              <a:avLst/>
              <a:gdLst>
                <a:gd name="connsiteX0" fmla="*/ 380179 w 389985"/>
                <a:gd name="connsiteY0" fmla="*/ 484456 h 491382"/>
                <a:gd name="connsiteX1" fmla="*/ 53100 w 389985"/>
                <a:gd name="connsiteY1" fmla="*/ 484456 h 491382"/>
                <a:gd name="connsiteX2" fmla="*/ 11055 w 389985"/>
                <a:gd name="connsiteY2" fmla="*/ 442421 h 491382"/>
                <a:gd name="connsiteX3" fmla="*/ 11055 w 389985"/>
                <a:gd name="connsiteY3" fmla="*/ 53090 h 491382"/>
                <a:gd name="connsiteX4" fmla="*/ 53100 w 389985"/>
                <a:gd name="connsiteY4" fmla="*/ 11055 h 49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985" h="491382">
                  <a:moveTo>
                    <a:pt x="380179" y="484456"/>
                  </a:moveTo>
                  <a:lnTo>
                    <a:pt x="53100" y="484456"/>
                  </a:lnTo>
                  <a:cubicBezTo>
                    <a:pt x="29982" y="484456"/>
                    <a:pt x="11055" y="465539"/>
                    <a:pt x="11055" y="442421"/>
                  </a:cubicBezTo>
                  <a:lnTo>
                    <a:pt x="11055" y="53090"/>
                  </a:lnTo>
                  <a:cubicBezTo>
                    <a:pt x="11055" y="29972"/>
                    <a:pt x="29982" y="11055"/>
                    <a:pt x="53100" y="11055"/>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2" name="Freeform: Shape 121">
              <a:extLst>
                <a:ext uri="{FF2B5EF4-FFF2-40B4-BE49-F238E27FC236}">
                  <a16:creationId xmlns:a16="http://schemas.microsoft.com/office/drawing/2014/main" id="{3D13DD11-41C5-4FDC-9ADE-2ADFD863A55D}"/>
                </a:ext>
              </a:extLst>
            </p:cNvPr>
            <p:cNvSpPr/>
            <p:nvPr/>
          </p:nvSpPr>
          <p:spPr>
            <a:xfrm>
              <a:off x="3364443" y="3495651"/>
              <a:ext cx="62398" cy="241791"/>
            </a:xfrm>
            <a:custGeom>
              <a:avLst/>
              <a:gdLst>
                <a:gd name="connsiteX0" fmla="*/ 11055 w 62397"/>
                <a:gd name="connsiteY0" fmla="*/ 11055 h 241791"/>
                <a:gd name="connsiteX1" fmla="*/ 53090 w 62397"/>
                <a:gd name="connsiteY1" fmla="*/ 53090 h 241791"/>
                <a:gd name="connsiteX2" fmla="*/ 53090 w 62397"/>
                <a:gd name="connsiteY2" fmla="*/ 231755 h 241791"/>
              </a:gdLst>
              <a:ahLst/>
              <a:cxnLst>
                <a:cxn ang="0">
                  <a:pos x="connsiteX0" y="connsiteY0"/>
                </a:cxn>
                <a:cxn ang="0">
                  <a:pos x="connsiteX1" y="connsiteY1"/>
                </a:cxn>
                <a:cxn ang="0">
                  <a:pos x="connsiteX2" y="connsiteY2"/>
                </a:cxn>
              </a:cxnLst>
              <a:rect l="l" t="t" r="r" b="b"/>
              <a:pathLst>
                <a:path w="62397" h="241791">
                  <a:moveTo>
                    <a:pt x="11055" y="11055"/>
                  </a:moveTo>
                  <a:cubicBezTo>
                    <a:pt x="34173" y="11055"/>
                    <a:pt x="53090" y="29972"/>
                    <a:pt x="53090" y="53090"/>
                  </a:cubicBezTo>
                  <a:lnTo>
                    <a:pt x="53090" y="2317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3" name="Freeform: Shape 122">
              <a:extLst>
                <a:ext uri="{FF2B5EF4-FFF2-40B4-BE49-F238E27FC236}">
                  <a16:creationId xmlns:a16="http://schemas.microsoft.com/office/drawing/2014/main" id="{C0E3858C-87D4-4CB4-8FFA-F1B4E6D3977D}"/>
                </a:ext>
              </a:extLst>
            </p:cNvPr>
            <p:cNvSpPr/>
            <p:nvPr/>
          </p:nvSpPr>
          <p:spPr>
            <a:xfrm>
              <a:off x="3045299" y="3495651"/>
              <a:ext cx="54598" cy="15599"/>
            </a:xfrm>
            <a:custGeom>
              <a:avLst/>
              <a:gdLst>
                <a:gd name="connsiteX0" fmla="*/ 11055 w 54598"/>
                <a:gd name="connsiteY0" fmla="*/ 11055 h 15599"/>
                <a:gd name="connsiteX1" fmla="*/ 46486 w 54598"/>
                <a:gd name="connsiteY1" fmla="*/ 11055 h 15599"/>
              </a:gdLst>
              <a:ahLst/>
              <a:cxnLst>
                <a:cxn ang="0">
                  <a:pos x="connsiteX0" y="connsiteY0"/>
                </a:cxn>
                <a:cxn ang="0">
                  <a:pos x="connsiteX1" y="connsiteY1"/>
                </a:cxn>
              </a:cxnLst>
              <a:rect l="l" t="t" r="r" b="b"/>
              <a:pathLst>
                <a:path w="54598" h="15599">
                  <a:moveTo>
                    <a:pt x="11055" y="11055"/>
                  </a:moveTo>
                  <a:lnTo>
                    <a:pt x="46486"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4" name="Freeform: Shape 123">
              <a:extLst>
                <a:ext uri="{FF2B5EF4-FFF2-40B4-BE49-F238E27FC236}">
                  <a16:creationId xmlns:a16="http://schemas.microsoft.com/office/drawing/2014/main" id="{7636B5AF-874F-4AA5-B425-E68B209DCF23}"/>
                </a:ext>
              </a:extLst>
            </p:cNvPr>
            <p:cNvSpPr/>
            <p:nvPr/>
          </p:nvSpPr>
          <p:spPr>
            <a:xfrm>
              <a:off x="3118263" y="3495651"/>
              <a:ext cx="54598" cy="15599"/>
            </a:xfrm>
            <a:custGeom>
              <a:avLst/>
              <a:gdLst>
                <a:gd name="connsiteX0" fmla="*/ 11055 w 54598"/>
                <a:gd name="connsiteY0" fmla="*/ 11055 h 15599"/>
                <a:gd name="connsiteX1" fmla="*/ 46476 w 54598"/>
                <a:gd name="connsiteY1" fmla="*/ 11055 h 15599"/>
              </a:gdLst>
              <a:ahLst/>
              <a:cxnLst>
                <a:cxn ang="0">
                  <a:pos x="connsiteX0" y="connsiteY0"/>
                </a:cxn>
                <a:cxn ang="0">
                  <a:pos x="connsiteX1" y="connsiteY1"/>
                </a:cxn>
              </a:cxnLst>
              <a:rect l="l" t="t" r="r" b="b"/>
              <a:pathLst>
                <a:path w="54598" h="15599">
                  <a:moveTo>
                    <a:pt x="11055" y="11055"/>
                  </a:moveTo>
                  <a:lnTo>
                    <a:pt x="46476"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5" name="Freeform: Shape 124">
              <a:extLst>
                <a:ext uri="{FF2B5EF4-FFF2-40B4-BE49-F238E27FC236}">
                  <a16:creationId xmlns:a16="http://schemas.microsoft.com/office/drawing/2014/main" id="{65300EB0-5160-4278-9471-E1B79A4EA8B3}"/>
                </a:ext>
              </a:extLst>
            </p:cNvPr>
            <p:cNvSpPr/>
            <p:nvPr/>
          </p:nvSpPr>
          <p:spPr>
            <a:xfrm>
              <a:off x="3191216" y="3495651"/>
              <a:ext cx="54598" cy="15599"/>
            </a:xfrm>
            <a:custGeom>
              <a:avLst/>
              <a:gdLst>
                <a:gd name="connsiteX0" fmla="*/ 11055 w 54598"/>
                <a:gd name="connsiteY0" fmla="*/ 11055 h 15599"/>
                <a:gd name="connsiteX1" fmla="*/ 46486 w 54598"/>
                <a:gd name="connsiteY1" fmla="*/ 11055 h 15599"/>
              </a:gdLst>
              <a:ahLst/>
              <a:cxnLst>
                <a:cxn ang="0">
                  <a:pos x="connsiteX0" y="connsiteY0"/>
                </a:cxn>
                <a:cxn ang="0">
                  <a:pos x="connsiteX1" y="connsiteY1"/>
                </a:cxn>
              </a:cxnLst>
              <a:rect l="l" t="t" r="r" b="b"/>
              <a:pathLst>
                <a:path w="54598" h="15599">
                  <a:moveTo>
                    <a:pt x="11055" y="11055"/>
                  </a:moveTo>
                  <a:lnTo>
                    <a:pt x="46486"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E147D264-450E-4ACB-967D-0824C6858DF8}"/>
                </a:ext>
              </a:extLst>
            </p:cNvPr>
            <p:cNvSpPr/>
            <p:nvPr/>
          </p:nvSpPr>
          <p:spPr>
            <a:xfrm>
              <a:off x="3264169" y="3495651"/>
              <a:ext cx="54598" cy="15599"/>
            </a:xfrm>
            <a:custGeom>
              <a:avLst/>
              <a:gdLst>
                <a:gd name="connsiteX0" fmla="*/ 11055 w 54598"/>
                <a:gd name="connsiteY0" fmla="*/ 11055 h 15599"/>
                <a:gd name="connsiteX1" fmla="*/ 46486 w 54598"/>
                <a:gd name="connsiteY1" fmla="*/ 11055 h 15599"/>
              </a:gdLst>
              <a:ahLst/>
              <a:cxnLst>
                <a:cxn ang="0">
                  <a:pos x="connsiteX0" y="connsiteY0"/>
                </a:cxn>
                <a:cxn ang="0">
                  <a:pos x="connsiteX1" y="connsiteY1"/>
                </a:cxn>
              </a:cxnLst>
              <a:rect l="l" t="t" r="r" b="b"/>
              <a:pathLst>
                <a:path w="54598" h="15599">
                  <a:moveTo>
                    <a:pt x="11055" y="11055"/>
                  </a:moveTo>
                  <a:lnTo>
                    <a:pt x="46486"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7" name="Freeform: Shape 126">
              <a:extLst>
                <a:ext uri="{FF2B5EF4-FFF2-40B4-BE49-F238E27FC236}">
                  <a16:creationId xmlns:a16="http://schemas.microsoft.com/office/drawing/2014/main" id="{CB312BE6-3798-4EA2-A5E3-2C3DFA607853}"/>
                </a:ext>
              </a:extLst>
            </p:cNvPr>
            <p:cNvSpPr/>
            <p:nvPr/>
          </p:nvSpPr>
          <p:spPr>
            <a:xfrm>
              <a:off x="3273498" y="3739116"/>
              <a:ext cx="249591" cy="249591"/>
            </a:xfrm>
            <a:custGeom>
              <a:avLst/>
              <a:gdLst>
                <a:gd name="connsiteX0" fmla="*/ 241032 w 249590"/>
                <a:gd name="connsiteY0" fmla="*/ 126022 h 249590"/>
                <a:gd name="connsiteX1" fmla="*/ 126043 w 249590"/>
                <a:gd name="connsiteY1" fmla="*/ 240990 h 249590"/>
                <a:gd name="connsiteX2" fmla="*/ 11055 w 249590"/>
                <a:gd name="connsiteY2" fmla="*/ 126022 h 249590"/>
                <a:gd name="connsiteX3" fmla="*/ 126043 w 249590"/>
                <a:gd name="connsiteY3" fmla="*/ 11055 h 249590"/>
                <a:gd name="connsiteX4" fmla="*/ 241032 w 249590"/>
                <a:gd name="connsiteY4" fmla="*/ 126022 h 24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0" h="249590">
                  <a:moveTo>
                    <a:pt x="241032" y="126022"/>
                  </a:moveTo>
                  <a:cubicBezTo>
                    <a:pt x="241032" y="189522"/>
                    <a:pt x="189523" y="240990"/>
                    <a:pt x="126043" y="240990"/>
                  </a:cubicBezTo>
                  <a:cubicBezTo>
                    <a:pt x="62574" y="240990"/>
                    <a:pt x="11055" y="189522"/>
                    <a:pt x="11055" y="126022"/>
                  </a:cubicBezTo>
                  <a:cubicBezTo>
                    <a:pt x="11055" y="62502"/>
                    <a:pt x="62574" y="11055"/>
                    <a:pt x="126043" y="11055"/>
                  </a:cubicBezTo>
                  <a:cubicBezTo>
                    <a:pt x="189523" y="11055"/>
                    <a:pt x="241032" y="62502"/>
                    <a:pt x="241032" y="126022"/>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8" name="Freeform: Shape 127">
              <a:extLst>
                <a:ext uri="{FF2B5EF4-FFF2-40B4-BE49-F238E27FC236}">
                  <a16:creationId xmlns:a16="http://schemas.microsoft.com/office/drawing/2014/main" id="{F572E830-1205-4D2D-B500-64C921D5A0E7}"/>
                </a:ext>
              </a:extLst>
            </p:cNvPr>
            <p:cNvSpPr/>
            <p:nvPr/>
          </p:nvSpPr>
          <p:spPr>
            <a:xfrm>
              <a:off x="3388487" y="3773144"/>
              <a:ext cx="15599" cy="23399"/>
            </a:xfrm>
            <a:custGeom>
              <a:avLst/>
              <a:gdLst>
                <a:gd name="connsiteX0" fmla="*/ 11055 w 15599"/>
                <a:gd name="connsiteY0" fmla="*/ 17170 h 23399"/>
                <a:gd name="connsiteX1" fmla="*/ 11055 w 15599"/>
                <a:gd name="connsiteY1" fmla="*/ 11055 h 23399"/>
              </a:gdLst>
              <a:ahLst/>
              <a:cxnLst>
                <a:cxn ang="0">
                  <a:pos x="connsiteX0" y="connsiteY0"/>
                </a:cxn>
                <a:cxn ang="0">
                  <a:pos x="connsiteX1" y="connsiteY1"/>
                </a:cxn>
              </a:cxnLst>
              <a:rect l="l" t="t" r="r" b="b"/>
              <a:pathLst>
                <a:path w="15599" h="23399">
                  <a:moveTo>
                    <a:pt x="11055" y="17170"/>
                  </a:moveTo>
                  <a:lnTo>
                    <a:pt x="11055"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AC4C6079-13EE-4530-ADA4-C37976B041D3}"/>
                </a:ext>
              </a:extLst>
            </p:cNvPr>
            <p:cNvSpPr/>
            <p:nvPr/>
          </p:nvSpPr>
          <p:spPr>
            <a:xfrm>
              <a:off x="3356508" y="3822085"/>
              <a:ext cx="46798" cy="46798"/>
            </a:xfrm>
            <a:custGeom>
              <a:avLst/>
              <a:gdLst>
                <a:gd name="connsiteX0" fmla="*/ 43044 w 46798"/>
                <a:gd name="connsiteY0" fmla="*/ 43044 h 46798"/>
                <a:gd name="connsiteX1" fmla="*/ 11055 w 46798"/>
                <a:gd name="connsiteY1" fmla="*/ 11055 h 46798"/>
              </a:gdLst>
              <a:ahLst/>
              <a:cxnLst>
                <a:cxn ang="0">
                  <a:pos x="connsiteX0" y="connsiteY0"/>
                </a:cxn>
                <a:cxn ang="0">
                  <a:pos x="connsiteX1" y="connsiteY1"/>
                </a:cxn>
              </a:cxnLst>
              <a:rect l="l" t="t" r="r" b="b"/>
              <a:pathLst>
                <a:path w="46798" h="46798">
                  <a:moveTo>
                    <a:pt x="43044" y="43044"/>
                  </a:moveTo>
                  <a:lnTo>
                    <a:pt x="11055"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0" name="Freeform: Shape 129">
              <a:extLst>
                <a:ext uri="{FF2B5EF4-FFF2-40B4-BE49-F238E27FC236}">
                  <a16:creationId xmlns:a16="http://schemas.microsoft.com/office/drawing/2014/main" id="{4FA22F72-B0CA-49E3-9B6E-2890AFE8DF68}"/>
                </a:ext>
              </a:extLst>
            </p:cNvPr>
            <p:cNvSpPr/>
            <p:nvPr/>
          </p:nvSpPr>
          <p:spPr>
            <a:xfrm>
              <a:off x="3388487" y="3827232"/>
              <a:ext cx="46798" cy="46798"/>
            </a:xfrm>
            <a:custGeom>
              <a:avLst/>
              <a:gdLst>
                <a:gd name="connsiteX0" fmla="*/ 11055 w 46798"/>
                <a:gd name="connsiteY0" fmla="*/ 37906 h 46798"/>
                <a:gd name="connsiteX1" fmla="*/ 37907 w 46798"/>
                <a:gd name="connsiteY1" fmla="*/ 11055 h 46798"/>
              </a:gdLst>
              <a:ahLst/>
              <a:cxnLst>
                <a:cxn ang="0">
                  <a:pos x="connsiteX0" y="connsiteY0"/>
                </a:cxn>
                <a:cxn ang="0">
                  <a:pos x="connsiteX1" y="connsiteY1"/>
                </a:cxn>
              </a:cxnLst>
              <a:rect l="l" t="t" r="r" b="b"/>
              <a:pathLst>
                <a:path w="46798" h="46798">
                  <a:moveTo>
                    <a:pt x="11055" y="37906"/>
                  </a:moveTo>
                  <a:lnTo>
                    <a:pt x="37907"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E2C76C47-A2B4-4209-B381-A46623F9EDA0}"/>
                </a:ext>
              </a:extLst>
            </p:cNvPr>
            <p:cNvSpPr/>
            <p:nvPr/>
          </p:nvSpPr>
          <p:spPr>
            <a:xfrm>
              <a:off x="3307546" y="3854084"/>
              <a:ext cx="23399" cy="15599"/>
            </a:xfrm>
            <a:custGeom>
              <a:avLst/>
              <a:gdLst>
                <a:gd name="connsiteX0" fmla="*/ 17170 w 23399"/>
                <a:gd name="connsiteY0" fmla="*/ 11055 h 15599"/>
                <a:gd name="connsiteX1" fmla="*/ 11055 w 23399"/>
                <a:gd name="connsiteY1" fmla="*/ 11055 h 15599"/>
              </a:gdLst>
              <a:ahLst/>
              <a:cxnLst>
                <a:cxn ang="0">
                  <a:pos x="connsiteX0" y="connsiteY0"/>
                </a:cxn>
                <a:cxn ang="0">
                  <a:pos x="connsiteX1" y="connsiteY1"/>
                </a:cxn>
              </a:cxnLst>
              <a:rect l="l" t="t" r="r" b="b"/>
              <a:pathLst>
                <a:path w="23399" h="15599">
                  <a:moveTo>
                    <a:pt x="17170" y="11055"/>
                  </a:moveTo>
                  <a:lnTo>
                    <a:pt x="11055"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2" name="Freeform: Shape 131">
              <a:extLst>
                <a:ext uri="{FF2B5EF4-FFF2-40B4-BE49-F238E27FC236}">
                  <a16:creationId xmlns:a16="http://schemas.microsoft.com/office/drawing/2014/main" id="{CBF46188-9EA2-4C34-A8E8-9B214B978E53}"/>
                </a:ext>
              </a:extLst>
            </p:cNvPr>
            <p:cNvSpPr/>
            <p:nvPr/>
          </p:nvSpPr>
          <p:spPr>
            <a:xfrm>
              <a:off x="3388487" y="3928909"/>
              <a:ext cx="15599" cy="23399"/>
            </a:xfrm>
            <a:custGeom>
              <a:avLst/>
              <a:gdLst>
                <a:gd name="connsiteX0" fmla="*/ 11055 w 15599"/>
                <a:gd name="connsiteY0" fmla="*/ 11055 h 23399"/>
                <a:gd name="connsiteX1" fmla="*/ 11055 w 15599"/>
                <a:gd name="connsiteY1" fmla="*/ 17170 h 23399"/>
              </a:gdLst>
              <a:ahLst/>
              <a:cxnLst>
                <a:cxn ang="0">
                  <a:pos x="connsiteX0" y="connsiteY0"/>
                </a:cxn>
                <a:cxn ang="0">
                  <a:pos x="connsiteX1" y="connsiteY1"/>
                </a:cxn>
              </a:cxnLst>
              <a:rect l="l" t="t" r="r" b="b"/>
              <a:pathLst>
                <a:path w="15599" h="23399">
                  <a:moveTo>
                    <a:pt x="11055" y="11055"/>
                  </a:moveTo>
                  <a:lnTo>
                    <a:pt x="11055" y="17170"/>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3" name="Freeform: Shape 132">
              <a:extLst>
                <a:ext uri="{FF2B5EF4-FFF2-40B4-BE49-F238E27FC236}">
                  <a16:creationId xmlns:a16="http://schemas.microsoft.com/office/drawing/2014/main" id="{0659A0AE-509F-49AE-869E-C3948A470E93}"/>
                </a:ext>
              </a:extLst>
            </p:cNvPr>
            <p:cNvSpPr/>
            <p:nvPr/>
          </p:nvSpPr>
          <p:spPr>
            <a:xfrm>
              <a:off x="3463312" y="3854084"/>
              <a:ext cx="23399" cy="15599"/>
            </a:xfrm>
            <a:custGeom>
              <a:avLst/>
              <a:gdLst>
                <a:gd name="connsiteX0" fmla="*/ 11055 w 23399"/>
                <a:gd name="connsiteY0" fmla="*/ 11055 h 15599"/>
                <a:gd name="connsiteX1" fmla="*/ 17180 w 23399"/>
                <a:gd name="connsiteY1" fmla="*/ 11055 h 15599"/>
              </a:gdLst>
              <a:ahLst/>
              <a:cxnLst>
                <a:cxn ang="0">
                  <a:pos x="connsiteX0" y="connsiteY0"/>
                </a:cxn>
                <a:cxn ang="0">
                  <a:pos x="connsiteX1" y="connsiteY1"/>
                </a:cxn>
              </a:cxnLst>
              <a:rect l="l" t="t" r="r" b="b"/>
              <a:pathLst>
                <a:path w="23399" h="15599">
                  <a:moveTo>
                    <a:pt x="11055" y="11055"/>
                  </a:moveTo>
                  <a:lnTo>
                    <a:pt x="17180" y="11055"/>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sp>
        <p:nvSpPr>
          <p:cNvPr id="134" name="Rectangle: Rounded Corners 133">
            <a:extLst>
              <a:ext uri="{FF2B5EF4-FFF2-40B4-BE49-F238E27FC236}">
                <a16:creationId xmlns:a16="http://schemas.microsoft.com/office/drawing/2014/main" id="{C0E9C140-3227-4022-BBEB-FDF355BE1ECF}"/>
              </a:ext>
            </a:extLst>
          </p:cNvPr>
          <p:cNvSpPr/>
          <p:nvPr/>
        </p:nvSpPr>
        <p:spPr>
          <a:xfrm>
            <a:off x="558106" y="3322434"/>
            <a:ext cx="5390153" cy="998050"/>
          </a:xfrm>
          <a:prstGeom prst="roundRect">
            <a:avLst>
              <a:gd name="adj" fmla="val 9023"/>
            </a:avLst>
          </a:prstGeom>
          <a:solidFill>
            <a:schemeClr val="bg1"/>
          </a:solidFill>
          <a:ln w="6350">
            <a:solidFill>
              <a:schemeClr val="accent2"/>
            </a:solid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Rectangle: Rounded Corners 134">
            <a:extLst>
              <a:ext uri="{FF2B5EF4-FFF2-40B4-BE49-F238E27FC236}">
                <a16:creationId xmlns:a16="http://schemas.microsoft.com/office/drawing/2014/main" id="{1B6B4B14-A2EF-401C-84AE-47BA24F2CDF3}"/>
              </a:ext>
            </a:extLst>
          </p:cNvPr>
          <p:cNvSpPr/>
          <p:nvPr/>
        </p:nvSpPr>
        <p:spPr>
          <a:xfrm>
            <a:off x="558107" y="4526438"/>
            <a:ext cx="5390152" cy="998050"/>
          </a:xfrm>
          <a:prstGeom prst="roundRect">
            <a:avLst>
              <a:gd name="adj" fmla="val 9023"/>
            </a:avLst>
          </a:prstGeom>
          <a:solidFill>
            <a:schemeClr val="bg1"/>
          </a:solidFill>
          <a:ln w="6350">
            <a:solidFill>
              <a:schemeClr val="accent2"/>
            </a:solid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36" name="Group 135">
            <a:extLst>
              <a:ext uri="{FF2B5EF4-FFF2-40B4-BE49-F238E27FC236}">
                <a16:creationId xmlns:a16="http://schemas.microsoft.com/office/drawing/2014/main" id="{C7AD9D39-887B-4624-A501-A37908F10C6C}"/>
              </a:ext>
            </a:extLst>
          </p:cNvPr>
          <p:cNvGrpSpPr/>
          <p:nvPr/>
        </p:nvGrpSpPr>
        <p:grpSpPr>
          <a:xfrm>
            <a:off x="734128" y="4711086"/>
            <a:ext cx="611721" cy="605247"/>
            <a:chOff x="6166344" y="5730074"/>
            <a:chExt cx="590290" cy="589885"/>
          </a:xfrm>
        </p:grpSpPr>
        <p:sp>
          <p:nvSpPr>
            <p:cNvPr id="137" name="Freeform: Shape 136">
              <a:extLst>
                <a:ext uri="{FF2B5EF4-FFF2-40B4-BE49-F238E27FC236}">
                  <a16:creationId xmlns:a16="http://schemas.microsoft.com/office/drawing/2014/main" id="{F8D799FC-494B-4CC8-B2EC-F2C586290965}"/>
                </a:ext>
              </a:extLst>
            </p:cNvPr>
            <p:cNvSpPr/>
            <p:nvPr/>
          </p:nvSpPr>
          <p:spPr>
            <a:xfrm>
              <a:off x="6405522" y="5730074"/>
              <a:ext cx="107436" cy="134295"/>
            </a:xfrm>
            <a:custGeom>
              <a:avLst/>
              <a:gdLst>
                <a:gd name="connsiteX0" fmla="*/ 105141 w 107436"/>
                <a:gd name="connsiteY0" fmla="*/ 69678 h 134295"/>
                <a:gd name="connsiteX1" fmla="*/ 56670 w 107436"/>
                <a:gd name="connsiteY1" fmla="*/ 131174 h 134295"/>
                <a:gd name="connsiteX2" fmla="*/ 8248 w 107436"/>
                <a:gd name="connsiteY2" fmla="*/ 69678 h 134295"/>
                <a:gd name="connsiteX3" fmla="*/ 56670 w 107436"/>
                <a:gd name="connsiteY3" fmla="*/ 8248 h 134295"/>
                <a:gd name="connsiteX4" fmla="*/ 105141 w 107436"/>
                <a:gd name="connsiteY4" fmla="*/ 69678 h 13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36" h="134295">
                  <a:moveTo>
                    <a:pt x="105141" y="69678"/>
                  </a:moveTo>
                  <a:cubicBezTo>
                    <a:pt x="105141" y="103615"/>
                    <a:pt x="83416" y="131174"/>
                    <a:pt x="56670" y="131174"/>
                  </a:cubicBezTo>
                  <a:cubicBezTo>
                    <a:pt x="29921" y="131174"/>
                    <a:pt x="8248" y="103615"/>
                    <a:pt x="8248" y="69678"/>
                  </a:cubicBezTo>
                  <a:cubicBezTo>
                    <a:pt x="8248" y="35764"/>
                    <a:pt x="29921" y="8248"/>
                    <a:pt x="56670" y="8248"/>
                  </a:cubicBezTo>
                  <a:cubicBezTo>
                    <a:pt x="83416" y="8248"/>
                    <a:pt x="105141" y="35764"/>
                    <a:pt x="105141" y="69678"/>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8" name="Freeform: Shape 137">
              <a:extLst>
                <a:ext uri="{FF2B5EF4-FFF2-40B4-BE49-F238E27FC236}">
                  <a16:creationId xmlns:a16="http://schemas.microsoft.com/office/drawing/2014/main" id="{67D3D281-0A70-482E-8813-D7FCDCC03266}"/>
                </a:ext>
              </a:extLst>
            </p:cNvPr>
            <p:cNvSpPr/>
            <p:nvPr/>
          </p:nvSpPr>
          <p:spPr>
            <a:xfrm>
              <a:off x="6393934" y="5862456"/>
              <a:ext cx="71624" cy="71624"/>
            </a:xfrm>
            <a:custGeom>
              <a:avLst/>
              <a:gdLst>
                <a:gd name="connsiteX0" fmla="*/ 8248 w 71624"/>
                <a:gd name="connsiteY0" fmla="*/ 8248 h 71624"/>
                <a:gd name="connsiteX1" fmla="*/ 68280 w 71624"/>
                <a:gd name="connsiteY1" fmla="*/ 68671 h 71624"/>
              </a:gdLst>
              <a:ahLst/>
              <a:cxnLst>
                <a:cxn ang="0">
                  <a:pos x="connsiteX0" y="connsiteY0"/>
                </a:cxn>
                <a:cxn ang="0">
                  <a:pos x="connsiteX1" y="connsiteY1"/>
                </a:cxn>
              </a:cxnLst>
              <a:rect l="l" t="t" r="r" b="b"/>
              <a:pathLst>
                <a:path w="71624" h="71624">
                  <a:moveTo>
                    <a:pt x="8248" y="8248"/>
                  </a:moveTo>
                  <a:lnTo>
                    <a:pt x="68280" y="68671"/>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39" name="Freeform: Shape 138">
              <a:extLst>
                <a:ext uri="{FF2B5EF4-FFF2-40B4-BE49-F238E27FC236}">
                  <a16:creationId xmlns:a16="http://schemas.microsoft.com/office/drawing/2014/main" id="{AB174720-4B42-48BE-8237-F5FC3594859F}"/>
                </a:ext>
              </a:extLst>
            </p:cNvPr>
            <p:cNvSpPr/>
            <p:nvPr/>
          </p:nvSpPr>
          <p:spPr>
            <a:xfrm>
              <a:off x="6453966" y="5862456"/>
              <a:ext cx="71624" cy="71624"/>
            </a:xfrm>
            <a:custGeom>
              <a:avLst/>
              <a:gdLst>
                <a:gd name="connsiteX0" fmla="*/ 68284 w 71624"/>
                <a:gd name="connsiteY0" fmla="*/ 8248 h 71624"/>
                <a:gd name="connsiteX1" fmla="*/ 8248 w 71624"/>
                <a:gd name="connsiteY1" fmla="*/ 68671 h 71624"/>
              </a:gdLst>
              <a:ahLst/>
              <a:cxnLst>
                <a:cxn ang="0">
                  <a:pos x="connsiteX0" y="connsiteY0"/>
                </a:cxn>
                <a:cxn ang="0">
                  <a:pos x="connsiteX1" y="connsiteY1"/>
                </a:cxn>
              </a:cxnLst>
              <a:rect l="l" t="t" r="r" b="b"/>
              <a:pathLst>
                <a:path w="71624" h="71624">
                  <a:moveTo>
                    <a:pt x="68284" y="8248"/>
                  </a:moveTo>
                  <a:lnTo>
                    <a:pt x="8248" y="68671"/>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40" name="Freeform: Shape 139">
              <a:extLst>
                <a:ext uri="{FF2B5EF4-FFF2-40B4-BE49-F238E27FC236}">
                  <a16:creationId xmlns:a16="http://schemas.microsoft.com/office/drawing/2014/main" id="{808CDD92-213C-49E2-B0AB-0F4AED6E9757}"/>
                </a:ext>
              </a:extLst>
            </p:cNvPr>
            <p:cNvSpPr/>
            <p:nvPr/>
          </p:nvSpPr>
          <p:spPr>
            <a:xfrm>
              <a:off x="6338734" y="5862456"/>
              <a:ext cx="71624" cy="116389"/>
            </a:xfrm>
            <a:custGeom>
              <a:avLst/>
              <a:gdLst>
                <a:gd name="connsiteX0" fmla="*/ 63449 w 71624"/>
                <a:gd name="connsiteY0" fmla="*/ 8248 h 116389"/>
                <a:gd name="connsiteX1" fmla="*/ 58916 w 71624"/>
                <a:gd name="connsiteY1" fmla="*/ 8248 h 116389"/>
                <a:gd name="connsiteX2" fmla="*/ 8248 w 71624"/>
                <a:gd name="connsiteY2" fmla="*/ 58949 h 116389"/>
                <a:gd name="connsiteX3" fmla="*/ 8248 w 71624"/>
                <a:gd name="connsiteY3" fmla="*/ 113702 h 116389"/>
              </a:gdLst>
              <a:ahLst/>
              <a:cxnLst>
                <a:cxn ang="0">
                  <a:pos x="connsiteX0" y="connsiteY0"/>
                </a:cxn>
                <a:cxn ang="0">
                  <a:pos x="connsiteX1" y="connsiteY1"/>
                </a:cxn>
                <a:cxn ang="0">
                  <a:pos x="connsiteX2" y="connsiteY2"/>
                </a:cxn>
                <a:cxn ang="0">
                  <a:pos x="connsiteX3" y="connsiteY3"/>
                </a:cxn>
              </a:cxnLst>
              <a:rect l="l" t="t" r="r" b="b"/>
              <a:pathLst>
                <a:path w="71624" h="116389">
                  <a:moveTo>
                    <a:pt x="63449" y="8248"/>
                  </a:moveTo>
                  <a:lnTo>
                    <a:pt x="58916" y="8248"/>
                  </a:lnTo>
                  <a:cubicBezTo>
                    <a:pt x="31046" y="8248"/>
                    <a:pt x="8248" y="31064"/>
                    <a:pt x="8248" y="58949"/>
                  </a:cubicBezTo>
                  <a:lnTo>
                    <a:pt x="8248" y="113702"/>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41" name="Freeform: Shape 140">
              <a:extLst>
                <a:ext uri="{FF2B5EF4-FFF2-40B4-BE49-F238E27FC236}">
                  <a16:creationId xmlns:a16="http://schemas.microsoft.com/office/drawing/2014/main" id="{E642EF66-2BB1-4FE1-BB3B-41BC57199212}"/>
                </a:ext>
              </a:extLst>
            </p:cNvPr>
            <p:cNvSpPr/>
            <p:nvPr/>
          </p:nvSpPr>
          <p:spPr>
            <a:xfrm>
              <a:off x="6514002" y="5862456"/>
              <a:ext cx="71624" cy="116389"/>
            </a:xfrm>
            <a:custGeom>
              <a:avLst/>
              <a:gdLst>
                <a:gd name="connsiteX0" fmla="*/ 8248 w 71624"/>
                <a:gd name="connsiteY0" fmla="*/ 8248 h 116389"/>
                <a:gd name="connsiteX1" fmla="*/ 12781 w 71624"/>
                <a:gd name="connsiteY1" fmla="*/ 8248 h 116389"/>
                <a:gd name="connsiteX2" fmla="*/ 63451 w 71624"/>
                <a:gd name="connsiteY2" fmla="*/ 58949 h 116389"/>
                <a:gd name="connsiteX3" fmla="*/ 63451 w 71624"/>
                <a:gd name="connsiteY3" fmla="*/ 113702 h 116389"/>
              </a:gdLst>
              <a:ahLst/>
              <a:cxnLst>
                <a:cxn ang="0">
                  <a:pos x="connsiteX0" y="connsiteY0"/>
                </a:cxn>
                <a:cxn ang="0">
                  <a:pos x="connsiteX1" y="connsiteY1"/>
                </a:cxn>
                <a:cxn ang="0">
                  <a:pos x="connsiteX2" y="connsiteY2"/>
                </a:cxn>
                <a:cxn ang="0">
                  <a:pos x="connsiteX3" y="connsiteY3"/>
                </a:cxn>
              </a:cxnLst>
              <a:rect l="l" t="t" r="r" b="b"/>
              <a:pathLst>
                <a:path w="71624" h="116389">
                  <a:moveTo>
                    <a:pt x="8248" y="8248"/>
                  </a:moveTo>
                  <a:lnTo>
                    <a:pt x="12781" y="8248"/>
                  </a:lnTo>
                  <a:cubicBezTo>
                    <a:pt x="40651" y="8248"/>
                    <a:pt x="63451" y="31064"/>
                    <a:pt x="63451" y="58949"/>
                  </a:cubicBezTo>
                  <a:lnTo>
                    <a:pt x="63451" y="113702"/>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42" name="Freeform: Shape 141">
              <a:extLst>
                <a:ext uri="{FF2B5EF4-FFF2-40B4-BE49-F238E27FC236}">
                  <a16:creationId xmlns:a16="http://schemas.microsoft.com/office/drawing/2014/main" id="{457EEFF2-4C63-460D-997E-3ED22D12395D}"/>
                </a:ext>
              </a:extLst>
            </p:cNvPr>
            <p:cNvSpPr/>
            <p:nvPr/>
          </p:nvSpPr>
          <p:spPr>
            <a:xfrm>
              <a:off x="6314047" y="6305317"/>
              <a:ext cx="152201" cy="8953"/>
            </a:xfrm>
            <a:custGeom>
              <a:avLst/>
              <a:gdLst>
                <a:gd name="connsiteX0" fmla="*/ 8248 w 152201"/>
                <a:gd name="connsiteY0" fmla="*/ 8248 h 8953"/>
                <a:gd name="connsiteX1" fmla="*/ 148171 w 152201"/>
                <a:gd name="connsiteY1" fmla="*/ 8248 h 8953"/>
              </a:gdLst>
              <a:ahLst/>
              <a:cxnLst>
                <a:cxn ang="0">
                  <a:pos x="connsiteX0" y="connsiteY0"/>
                </a:cxn>
                <a:cxn ang="0">
                  <a:pos x="connsiteX1" y="connsiteY1"/>
                </a:cxn>
              </a:cxnLst>
              <a:rect l="l" t="t" r="r" b="b"/>
              <a:pathLst>
                <a:path w="152201" h="8953">
                  <a:moveTo>
                    <a:pt x="8248" y="8248"/>
                  </a:moveTo>
                  <a:lnTo>
                    <a:pt x="148171" y="8248"/>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43" name="Freeform: Shape 142">
              <a:extLst>
                <a:ext uri="{FF2B5EF4-FFF2-40B4-BE49-F238E27FC236}">
                  <a16:creationId xmlns:a16="http://schemas.microsoft.com/office/drawing/2014/main" id="{98B73731-FDED-489A-9FA6-364D2D926BCE}"/>
                </a:ext>
              </a:extLst>
            </p:cNvPr>
            <p:cNvSpPr/>
            <p:nvPr/>
          </p:nvSpPr>
          <p:spPr>
            <a:xfrm>
              <a:off x="6359270" y="6121609"/>
              <a:ext cx="44765" cy="196966"/>
            </a:xfrm>
            <a:custGeom>
              <a:avLst/>
              <a:gdLst>
                <a:gd name="connsiteX0" fmla="*/ 42111 w 44765"/>
                <a:gd name="connsiteY0" fmla="*/ 8248 h 196966"/>
                <a:gd name="connsiteX1" fmla="*/ 8248 w 44765"/>
                <a:gd name="connsiteY1" fmla="*/ 191956 h 196966"/>
              </a:gdLst>
              <a:ahLst/>
              <a:cxnLst>
                <a:cxn ang="0">
                  <a:pos x="connsiteX0" y="connsiteY0"/>
                </a:cxn>
                <a:cxn ang="0">
                  <a:pos x="connsiteX1" y="connsiteY1"/>
                </a:cxn>
              </a:cxnLst>
              <a:rect l="l" t="t" r="r" b="b"/>
              <a:pathLst>
                <a:path w="44765" h="196966">
                  <a:moveTo>
                    <a:pt x="42111" y="8248"/>
                  </a:moveTo>
                  <a:lnTo>
                    <a:pt x="8248" y="191956"/>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44" name="Freeform: Shape 143">
              <a:extLst>
                <a:ext uri="{FF2B5EF4-FFF2-40B4-BE49-F238E27FC236}">
                  <a16:creationId xmlns:a16="http://schemas.microsoft.com/office/drawing/2014/main" id="{6B6E954B-45C8-4927-9916-A6A61A7DC321}"/>
                </a:ext>
              </a:extLst>
            </p:cNvPr>
            <p:cNvSpPr/>
            <p:nvPr/>
          </p:nvSpPr>
          <p:spPr>
            <a:xfrm>
              <a:off x="6314047" y="6145753"/>
              <a:ext cx="26859" cy="170107"/>
            </a:xfrm>
            <a:custGeom>
              <a:avLst/>
              <a:gdLst>
                <a:gd name="connsiteX0" fmla="*/ 23556 w 26859"/>
                <a:gd name="connsiteY0" fmla="*/ 8248 h 170107"/>
                <a:gd name="connsiteX1" fmla="*/ 8248 w 26859"/>
                <a:gd name="connsiteY1" fmla="*/ 167812 h 170107"/>
              </a:gdLst>
              <a:ahLst/>
              <a:cxnLst>
                <a:cxn ang="0">
                  <a:pos x="connsiteX0" y="connsiteY0"/>
                </a:cxn>
                <a:cxn ang="0">
                  <a:pos x="connsiteX1" y="connsiteY1"/>
                </a:cxn>
              </a:cxnLst>
              <a:rect l="l" t="t" r="r" b="b"/>
              <a:pathLst>
                <a:path w="26859" h="170107">
                  <a:moveTo>
                    <a:pt x="23556" y="8248"/>
                  </a:moveTo>
                  <a:lnTo>
                    <a:pt x="8248" y="167812"/>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45" name="Freeform: Shape 144">
              <a:extLst>
                <a:ext uri="{FF2B5EF4-FFF2-40B4-BE49-F238E27FC236}">
                  <a16:creationId xmlns:a16="http://schemas.microsoft.com/office/drawing/2014/main" id="{137D4160-E5CE-401B-8726-3701395763D9}"/>
                </a:ext>
              </a:extLst>
            </p:cNvPr>
            <p:cNvSpPr/>
            <p:nvPr/>
          </p:nvSpPr>
          <p:spPr>
            <a:xfrm>
              <a:off x="6221584" y="6145753"/>
              <a:ext cx="116389" cy="8953"/>
            </a:xfrm>
            <a:custGeom>
              <a:avLst/>
              <a:gdLst>
                <a:gd name="connsiteX0" fmla="*/ 8248 w 116389"/>
                <a:gd name="connsiteY0" fmla="*/ 8248 h 8953"/>
                <a:gd name="connsiteX1" fmla="*/ 116020 w 116389"/>
                <a:gd name="connsiteY1" fmla="*/ 8248 h 8953"/>
              </a:gdLst>
              <a:ahLst/>
              <a:cxnLst>
                <a:cxn ang="0">
                  <a:pos x="connsiteX0" y="connsiteY0"/>
                </a:cxn>
                <a:cxn ang="0">
                  <a:pos x="connsiteX1" y="connsiteY1"/>
                </a:cxn>
              </a:cxnLst>
              <a:rect l="l" t="t" r="r" b="b"/>
              <a:pathLst>
                <a:path w="116389" h="8953">
                  <a:moveTo>
                    <a:pt x="8248" y="8248"/>
                  </a:moveTo>
                  <a:lnTo>
                    <a:pt x="116020" y="8248"/>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46" name="Freeform: Shape 145">
              <a:extLst>
                <a:ext uri="{FF2B5EF4-FFF2-40B4-BE49-F238E27FC236}">
                  <a16:creationId xmlns:a16="http://schemas.microsoft.com/office/drawing/2014/main" id="{B1B5DD42-0814-486F-808C-F0D0EAE6AE1E}"/>
                </a:ext>
              </a:extLst>
            </p:cNvPr>
            <p:cNvSpPr/>
            <p:nvPr/>
          </p:nvSpPr>
          <p:spPr>
            <a:xfrm>
              <a:off x="6260917" y="6084057"/>
              <a:ext cx="116389" cy="17906"/>
            </a:xfrm>
            <a:custGeom>
              <a:avLst/>
              <a:gdLst>
                <a:gd name="connsiteX0" fmla="*/ 8248 w 116389"/>
                <a:gd name="connsiteY0" fmla="*/ 8248 h 17906"/>
                <a:gd name="connsiteX1" fmla="*/ 113531 w 116389"/>
                <a:gd name="connsiteY1" fmla="*/ 15909 h 17906"/>
              </a:gdLst>
              <a:ahLst/>
              <a:cxnLst>
                <a:cxn ang="0">
                  <a:pos x="connsiteX0" y="connsiteY0"/>
                </a:cxn>
                <a:cxn ang="0">
                  <a:pos x="connsiteX1" y="connsiteY1"/>
                </a:cxn>
              </a:cxnLst>
              <a:rect l="l" t="t" r="r" b="b"/>
              <a:pathLst>
                <a:path w="116389" h="17906">
                  <a:moveTo>
                    <a:pt x="8248" y="8248"/>
                  </a:moveTo>
                  <a:lnTo>
                    <a:pt x="113531" y="15909"/>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47" name="Freeform: Shape 146">
              <a:extLst>
                <a:ext uri="{FF2B5EF4-FFF2-40B4-BE49-F238E27FC236}">
                  <a16:creationId xmlns:a16="http://schemas.microsoft.com/office/drawing/2014/main" id="{E5FD6A64-9D64-4444-AD4D-6ED86F6377EE}"/>
                </a:ext>
              </a:extLst>
            </p:cNvPr>
            <p:cNvSpPr/>
            <p:nvPr/>
          </p:nvSpPr>
          <p:spPr>
            <a:xfrm>
              <a:off x="6431500" y="6033463"/>
              <a:ext cx="8953" cy="286496"/>
            </a:xfrm>
            <a:custGeom>
              <a:avLst/>
              <a:gdLst>
                <a:gd name="connsiteX0" fmla="*/ 8248 w 8953"/>
                <a:gd name="connsiteY0" fmla="*/ 8248 h 286496"/>
                <a:gd name="connsiteX1" fmla="*/ 8248 w 8953"/>
                <a:gd name="connsiteY1" fmla="*/ 280102 h 286496"/>
              </a:gdLst>
              <a:ahLst/>
              <a:cxnLst>
                <a:cxn ang="0">
                  <a:pos x="connsiteX0" y="connsiteY0"/>
                </a:cxn>
                <a:cxn ang="0">
                  <a:pos x="connsiteX1" y="connsiteY1"/>
                </a:cxn>
              </a:cxnLst>
              <a:rect l="l" t="t" r="r" b="b"/>
              <a:pathLst>
                <a:path w="8953" h="286496">
                  <a:moveTo>
                    <a:pt x="8248" y="8248"/>
                  </a:moveTo>
                  <a:lnTo>
                    <a:pt x="8248" y="280102"/>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48" name="Freeform: Shape 147">
              <a:extLst>
                <a:ext uri="{FF2B5EF4-FFF2-40B4-BE49-F238E27FC236}">
                  <a16:creationId xmlns:a16="http://schemas.microsoft.com/office/drawing/2014/main" id="{5F71A92D-263E-42F5-89C9-C30F81A7F0E7}"/>
                </a:ext>
              </a:extLst>
            </p:cNvPr>
            <p:cNvSpPr/>
            <p:nvPr/>
          </p:nvSpPr>
          <p:spPr>
            <a:xfrm>
              <a:off x="6476158" y="6033463"/>
              <a:ext cx="8953" cy="286496"/>
            </a:xfrm>
            <a:custGeom>
              <a:avLst/>
              <a:gdLst>
                <a:gd name="connsiteX0" fmla="*/ 8248 w 8953"/>
                <a:gd name="connsiteY0" fmla="*/ 8248 h 286496"/>
                <a:gd name="connsiteX1" fmla="*/ 8248 w 8953"/>
                <a:gd name="connsiteY1" fmla="*/ 280102 h 286496"/>
              </a:gdLst>
              <a:ahLst/>
              <a:cxnLst>
                <a:cxn ang="0">
                  <a:pos x="connsiteX0" y="connsiteY0"/>
                </a:cxn>
                <a:cxn ang="0">
                  <a:pos x="connsiteX1" y="connsiteY1"/>
                </a:cxn>
              </a:cxnLst>
              <a:rect l="l" t="t" r="r" b="b"/>
              <a:pathLst>
                <a:path w="8953" h="286496">
                  <a:moveTo>
                    <a:pt x="8248" y="8248"/>
                  </a:moveTo>
                  <a:lnTo>
                    <a:pt x="8248" y="280102"/>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49" name="Freeform: Shape 148">
              <a:extLst>
                <a:ext uri="{FF2B5EF4-FFF2-40B4-BE49-F238E27FC236}">
                  <a16:creationId xmlns:a16="http://schemas.microsoft.com/office/drawing/2014/main" id="{7B2BDBE7-3797-4977-80B3-E84451D8F28F}"/>
                </a:ext>
              </a:extLst>
            </p:cNvPr>
            <p:cNvSpPr/>
            <p:nvPr/>
          </p:nvSpPr>
          <p:spPr>
            <a:xfrm>
              <a:off x="6260917" y="6005173"/>
              <a:ext cx="26859" cy="89530"/>
            </a:xfrm>
            <a:custGeom>
              <a:avLst/>
              <a:gdLst>
                <a:gd name="connsiteX0" fmla="*/ 21520 w 26859"/>
                <a:gd name="connsiteY0" fmla="*/ 8248 h 89530"/>
                <a:gd name="connsiteX1" fmla="*/ 8248 w 26859"/>
                <a:gd name="connsiteY1" fmla="*/ 87132 h 89530"/>
              </a:gdLst>
              <a:ahLst/>
              <a:cxnLst>
                <a:cxn ang="0">
                  <a:pos x="connsiteX0" y="connsiteY0"/>
                </a:cxn>
                <a:cxn ang="0">
                  <a:pos x="connsiteX1" y="connsiteY1"/>
                </a:cxn>
              </a:cxnLst>
              <a:rect l="l" t="t" r="r" b="b"/>
              <a:pathLst>
                <a:path w="26859" h="89530">
                  <a:moveTo>
                    <a:pt x="21520" y="8248"/>
                  </a:moveTo>
                  <a:lnTo>
                    <a:pt x="8248" y="87132"/>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50" name="Freeform: Shape 149">
              <a:extLst>
                <a:ext uri="{FF2B5EF4-FFF2-40B4-BE49-F238E27FC236}">
                  <a16:creationId xmlns:a16="http://schemas.microsoft.com/office/drawing/2014/main" id="{953E4837-D5AD-4DCA-8ED0-97B4370478D1}"/>
                </a:ext>
              </a:extLst>
            </p:cNvPr>
            <p:cNvSpPr/>
            <p:nvPr/>
          </p:nvSpPr>
          <p:spPr>
            <a:xfrm>
              <a:off x="6166344" y="5900604"/>
              <a:ext cx="134295" cy="259637"/>
            </a:xfrm>
            <a:custGeom>
              <a:avLst/>
              <a:gdLst>
                <a:gd name="connsiteX0" fmla="*/ 67998 w 134295"/>
                <a:gd name="connsiteY0" fmla="*/ 253397 h 259637"/>
                <a:gd name="connsiteX1" fmla="*/ 31025 w 134295"/>
                <a:gd name="connsiteY1" fmla="*/ 253397 h 259637"/>
                <a:gd name="connsiteX2" fmla="*/ 8558 w 134295"/>
                <a:gd name="connsiteY2" fmla="*/ 226846 h 259637"/>
                <a:gd name="connsiteX3" fmla="*/ 38009 w 134295"/>
                <a:gd name="connsiteY3" fmla="*/ 34804 h 259637"/>
                <a:gd name="connsiteX4" fmla="*/ 68618 w 134295"/>
                <a:gd name="connsiteY4" fmla="*/ 8248 h 259637"/>
                <a:gd name="connsiteX5" fmla="*/ 105591 w 134295"/>
                <a:gd name="connsiteY5" fmla="*/ 8248 h 259637"/>
                <a:gd name="connsiteX6" fmla="*/ 127502 w 134295"/>
                <a:gd name="connsiteY6" fmla="*/ 24359 h 25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95" h="259637">
                  <a:moveTo>
                    <a:pt x="67998" y="253397"/>
                  </a:moveTo>
                  <a:lnTo>
                    <a:pt x="31025" y="253397"/>
                  </a:lnTo>
                  <a:cubicBezTo>
                    <a:pt x="16429" y="253397"/>
                    <a:pt x="6320" y="241450"/>
                    <a:pt x="8558" y="226846"/>
                  </a:cubicBezTo>
                  <a:lnTo>
                    <a:pt x="38009" y="34804"/>
                  </a:lnTo>
                  <a:cubicBezTo>
                    <a:pt x="40247" y="20200"/>
                    <a:pt x="54022" y="8248"/>
                    <a:pt x="68618" y="8248"/>
                  </a:cubicBezTo>
                  <a:lnTo>
                    <a:pt x="105591" y="8248"/>
                  </a:lnTo>
                  <a:cubicBezTo>
                    <a:pt x="116484" y="8248"/>
                    <a:pt x="124882" y="14907"/>
                    <a:pt x="127502" y="24359"/>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51" name="Freeform: Shape 150">
              <a:extLst>
                <a:ext uri="{FF2B5EF4-FFF2-40B4-BE49-F238E27FC236}">
                  <a16:creationId xmlns:a16="http://schemas.microsoft.com/office/drawing/2014/main" id="{C6BA8150-0D4E-43C4-B9E0-CCFD0867CF7A}"/>
                </a:ext>
              </a:extLst>
            </p:cNvPr>
            <p:cNvSpPr/>
            <p:nvPr/>
          </p:nvSpPr>
          <p:spPr>
            <a:xfrm>
              <a:off x="6366199" y="6091719"/>
              <a:ext cx="35812" cy="35812"/>
            </a:xfrm>
            <a:custGeom>
              <a:avLst/>
              <a:gdLst>
                <a:gd name="connsiteX0" fmla="*/ 8248 w 35812"/>
                <a:gd name="connsiteY0" fmla="*/ 8248 h 35812"/>
                <a:gd name="connsiteX1" fmla="*/ 35252 w 35812"/>
                <a:gd name="connsiteY1" fmla="*/ 35265 h 35812"/>
              </a:gdLst>
              <a:ahLst/>
              <a:cxnLst>
                <a:cxn ang="0">
                  <a:pos x="connsiteX0" y="connsiteY0"/>
                </a:cxn>
                <a:cxn ang="0">
                  <a:pos x="connsiteX1" y="connsiteY1"/>
                </a:cxn>
              </a:cxnLst>
              <a:rect l="l" t="t" r="r" b="b"/>
              <a:pathLst>
                <a:path w="35812" h="35812">
                  <a:moveTo>
                    <a:pt x="8248" y="8248"/>
                  </a:moveTo>
                  <a:cubicBezTo>
                    <a:pt x="23160" y="8248"/>
                    <a:pt x="35252" y="20348"/>
                    <a:pt x="35252" y="35265"/>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52" name="Freeform: Shape 151">
              <a:extLst>
                <a:ext uri="{FF2B5EF4-FFF2-40B4-BE49-F238E27FC236}">
                  <a16:creationId xmlns:a16="http://schemas.microsoft.com/office/drawing/2014/main" id="{2EC6D608-ACFF-44AD-A671-D0591E50B164}"/>
                </a:ext>
              </a:extLst>
            </p:cNvPr>
            <p:cNvSpPr/>
            <p:nvPr/>
          </p:nvSpPr>
          <p:spPr>
            <a:xfrm>
              <a:off x="6285598" y="5916715"/>
              <a:ext cx="143248" cy="125342"/>
            </a:xfrm>
            <a:custGeom>
              <a:avLst/>
              <a:gdLst>
                <a:gd name="connsiteX0" fmla="*/ 8248 w 143248"/>
                <a:gd name="connsiteY0" fmla="*/ 8248 h 125342"/>
                <a:gd name="connsiteX1" fmla="*/ 111041 w 143248"/>
                <a:gd name="connsiteY1" fmla="*/ 91525 h 125342"/>
                <a:gd name="connsiteX2" fmla="*/ 138646 w 143248"/>
                <a:gd name="connsiteY2" fmla="*/ 124996 h 125342"/>
              </a:gdLst>
              <a:ahLst/>
              <a:cxnLst>
                <a:cxn ang="0">
                  <a:pos x="connsiteX0" y="connsiteY0"/>
                </a:cxn>
                <a:cxn ang="0">
                  <a:pos x="connsiteX1" y="connsiteY1"/>
                </a:cxn>
                <a:cxn ang="0">
                  <a:pos x="connsiteX2" y="connsiteY2"/>
                </a:cxn>
              </a:cxnLst>
              <a:rect l="l" t="t" r="r" b="b"/>
              <a:pathLst>
                <a:path w="143248" h="125342">
                  <a:moveTo>
                    <a:pt x="8248" y="8248"/>
                  </a:moveTo>
                  <a:cubicBezTo>
                    <a:pt x="8248" y="8248"/>
                    <a:pt x="17602" y="91525"/>
                    <a:pt x="111041" y="91525"/>
                  </a:cubicBezTo>
                  <a:cubicBezTo>
                    <a:pt x="111041" y="91525"/>
                    <a:pt x="138646" y="90373"/>
                    <a:pt x="138646" y="124996"/>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53" name="Freeform: Shape 152">
              <a:extLst>
                <a:ext uri="{FF2B5EF4-FFF2-40B4-BE49-F238E27FC236}">
                  <a16:creationId xmlns:a16="http://schemas.microsoft.com/office/drawing/2014/main" id="{7980D93C-5D21-44A7-A450-3CBDF7F8B340}"/>
                </a:ext>
              </a:extLst>
            </p:cNvPr>
            <p:cNvSpPr/>
            <p:nvPr/>
          </p:nvSpPr>
          <p:spPr>
            <a:xfrm>
              <a:off x="6234603" y="5957326"/>
              <a:ext cx="161154" cy="89530"/>
            </a:xfrm>
            <a:custGeom>
              <a:avLst/>
              <a:gdLst>
                <a:gd name="connsiteX0" fmla="*/ 8248 w 161154"/>
                <a:gd name="connsiteY0" fmla="*/ 8248 h 89530"/>
                <a:gd name="connsiteX1" fmla="*/ 160053 w 161154"/>
                <a:gd name="connsiteY1" fmla="*/ 84386 h 89530"/>
              </a:gdLst>
              <a:ahLst/>
              <a:cxnLst>
                <a:cxn ang="0">
                  <a:pos x="connsiteX0" y="connsiteY0"/>
                </a:cxn>
                <a:cxn ang="0">
                  <a:pos x="connsiteX1" y="connsiteY1"/>
                </a:cxn>
              </a:cxnLst>
              <a:rect l="l" t="t" r="r" b="b"/>
              <a:pathLst>
                <a:path w="161154" h="89530">
                  <a:moveTo>
                    <a:pt x="8248" y="8248"/>
                  </a:moveTo>
                  <a:cubicBezTo>
                    <a:pt x="8248" y="8248"/>
                    <a:pt x="29246" y="84386"/>
                    <a:pt x="160053" y="84386"/>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54" name="Freeform: Shape 153">
              <a:extLst>
                <a:ext uri="{FF2B5EF4-FFF2-40B4-BE49-F238E27FC236}">
                  <a16:creationId xmlns:a16="http://schemas.microsoft.com/office/drawing/2014/main" id="{9485DDB7-2F8A-4B64-9F33-7E139D2D3E25}"/>
                </a:ext>
              </a:extLst>
            </p:cNvPr>
            <p:cNvSpPr/>
            <p:nvPr/>
          </p:nvSpPr>
          <p:spPr>
            <a:xfrm>
              <a:off x="6371104" y="6033463"/>
              <a:ext cx="161154" cy="8953"/>
            </a:xfrm>
            <a:custGeom>
              <a:avLst/>
              <a:gdLst>
                <a:gd name="connsiteX0" fmla="*/ 161442 w 161154"/>
                <a:gd name="connsiteY0" fmla="*/ 8248 h 8953"/>
                <a:gd name="connsiteX1" fmla="*/ 8248 w 161154"/>
                <a:gd name="connsiteY1" fmla="*/ 8248 h 8953"/>
              </a:gdLst>
              <a:ahLst/>
              <a:cxnLst>
                <a:cxn ang="0">
                  <a:pos x="connsiteX0" y="connsiteY0"/>
                </a:cxn>
                <a:cxn ang="0">
                  <a:pos x="connsiteX1" y="connsiteY1"/>
                </a:cxn>
              </a:cxnLst>
              <a:rect l="l" t="t" r="r" b="b"/>
              <a:pathLst>
                <a:path w="161154" h="8953">
                  <a:moveTo>
                    <a:pt x="161442" y="8248"/>
                  </a:moveTo>
                  <a:lnTo>
                    <a:pt x="8248" y="8248"/>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55" name="Freeform: Shape 154">
              <a:extLst>
                <a:ext uri="{FF2B5EF4-FFF2-40B4-BE49-F238E27FC236}">
                  <a16:creationId xmlns:a16="http://schemas.microsoft.com/office/drawing/2014/main" id="{E0EBFDE1-071D-4985-9ADD-4751E8611E69}"/>
                </a:ext>
              </a:extLst>
            </p:cNvPr>
            <p:cNvSpPr/>
            <p:nvPr/>
          </p:nvSpPr>
          <p:spPr>
            <a:xfrm>
              <a:off x="6196866" y="5744064"/>
              <a:ext cx="107436" cy="134295"/>
            </a:xfrm>
            <a:custGeom>
              <a:avLst/>
              <a:gdLst>
                <a:gd name="connsiteX0" fmla="*/ 105640 w 107436"/>
                <a:gd name="connsiteY0" fmla="*/ 69988 h 134295"/>
                <a:gd name="connsiteX1" fmla="*/ 56917 w 107436"/>
                <a:gd name="connsiteY1" fmla="*/ 131797 h 134295"/>
                <a:gd name="connsiteX2" fmla="*/ 8248 w 107436"/>
                <a:gd name="connsiteY2" fmla="*/ 69988 h 134295"/>
                <a:gd name="connsiteX3" fmla="*/ 56917 w 107436"/>
                <a:gd name="connsiteY3" fmla="*/ 8248 h 134295"/>
                <a:gd name="connsiteX4" fmla="*/ 105640 w 107436"/>
                <a:gd name="connsiteY4" fmla="*/ 69988 h 13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36" h="134295">
                  <a:moveTo>
                    <a:pt x="105640" y="69988"/>
                  </a:moveTo>
                  <a:cubicBezTo>
                    <a:pt x="105640" y="104104"/>
                    <a:pt x="83803" y="131797"/>
                    <a:pt x="56917" y="131797"/>
                  </a:cubicBezTo>
                  <a:cubicBezTo>
                    <a:pt x="30034" y="131797"/>
                    <a:pt x="8248" y="104104"/>
                    <a:pt x="8248" y="69988"/>
                  </a:cubicBezTo>
                  <a:cubicBezTo>
                    <a:pt x="8248" y="35907"/>
                    <a:pt x="30034" y="8248"/>
                    <a:pt x="56917" y="8248"/>
                  </a:cubicBezTo>
                  <a:cubicBezTo>
                    <a:pt x="83803" y="8248"/>
                    <a:pt x="105640" y="35907"/>
                    <a:pt x="105640" y="69988"/>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56" name="Freeform: Shape 155">
              <a:extLst>
                <a:ext uri="{FF2B5EF4-FFF2-40B4-BE49-F238E27FC236}">
                  <a16:creationId xmlns:a16="http://schemas.microsoft.com/office/drawing/2014/main" id="{DCDB03F0-B094-4B2E-AADF-A9BDFD8A710B}"/>
                </a:ext>
              </a:extLst>
            </p:cNvPr>
            <p:cNvSpPr/>
            <p:nvPr/>
          </p:nvSpPr>
          <p:spPr>
            <a:xfrm>
              <a:off x="6611846" y="5744064"/>
              <a:ext cx="107436" cy="134295"/>
            </a:xfrm>
            <a:custGeom>
              <a:avLst/>
              <a:gdLst>
                <a:gd name="connsiteX0" fmla="*/ 105645 w 107436"/>
                <a:gd name="connsiteY0" fmla="*/ 69988 h 134295"/>
                <a:gd name="connsiteX1" fmla="*/ 56917 w 107436"/>
                <a:gd name="connsiteY1" fmla="*/ 131797 h 134295"/>
                <a:gd name="connsiteX2" fmla="*/ 8248 w 107436"/>
                <a:gd name="connsiteY2" fmla="*/ 69988 h 134295"/>
                <a:gd name="connsiteX3" fmla="*/ 56917 w 107436"/>
                <a:gd name="connsiteY3" fmla="*/ 8248 h 134295"/>
                <a:gd name="connsiteX4" fmla="*/ 105645 w 107436"/>
                <a:gd name="connsiteY4" fmla="*/ 69988 h 13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36" h="134295">
                  <a:moveTo>
                    <a:pt x="105645" y="69988"/>
                  </a:moveTo>
                  <a:cubicBezTo>
                    <a:pt x="105645" y="104104"/>
                    <a:pt x="83811" y="131797"/>
                    <a:pt x="56917" y="131797"/>
                  </a:cubicBezTo>
                  <a:cubicBezTo>
                    <a:pt x="30034" y="131797"/>
                    <a:pt x="8248" y="104104"/>
                    <a:pt x="8248" y="69988"/>
                  </a:cubicBezTo>
                  <a:cubicBezTo>
                    <a:pt x="8248" y="35907"/>
                    <a:pt x="30034" y="8248"/>
                    <a:pt x="56917" y="8248"/>
                  </a:cubicBezTo>
                  <a:cubicBezTo>
                    <a:pt x="83811" y="8248"/>
                    <a:pt x="105645" y="35907"/>
                    <a:pt x="105645" y="69988"/>
                  </a:cubicBez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57" name="Freeform: Shape 156">
              <a:extLst>
                <a:ext uri="{FF2B5EF4-FFF2-40B4-BE49-F238E27FC236}">
                  <a16:creationId xmlns:a16="http://schemas.microsoft.com/office/drawing/2014/main" id="{419B2046-DCF6-4F31-A413-D049D8342949}"/>
                </a:ext>
              </a:extLst>
            </p:cNvPr>
            <p:cNvSpPr/>
            <p:nvPr/>
          </p:nvSpPr>
          <p:spPr>
            <a:xfrm>
              <a:off x="6514805" y="6121609"/>
              <a:ext cx="44765" cy="196966"/>
            </a:xfrm>
            <a:custGeom>
              <a:avLst/>
              <a:gdLst>
                <a:gd name="connsiteX0" fmla="*/ 8248 w 44765"/>
                <a:gd name="connsiteY0" fmla="*/ 8248 h 196966"/>
                <a:gd name="connsiteX1" fmla="*/ 42117 w 44765"/>
                <a:gd name="connsiteY1" fmla="*/ 191956 h 196966"/>
              </a:gdLst>
              <a:ahLst/>
              <a:cxnLst>
                <a:cxn ang="0">
                  <a:pos x="connsiteX0" y="connsiteY0"/>
                </a:cxn>
                <a:cxn ang="0">
                  <a:pos x="connsiteX1" y="connsiteY1"/>
                </a:cxn>
              </a:cxnLst>
              <a:rect l="l" t="t" r="r" b="b"/>
              <a:pathLst>
                <a:path w="44765" h="196966">
                  <a:moveTo>
                    <a:pt x="8248" y="8248"/>
                  </a:moveTo>
                  <a:lnTo>
                    <a:pt x="42117" y="191956"/>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58" name="Freeform: Shape 157">
              <a:extLst>
                <a:ext uri="{FF2B5EF4-FFF2-40B4-BE49-F238E27FC236}">
                  <a16:creationId xmlns:a16="http://schemas.microsoft.com/office/drawing/2014/main" id="{FA462434-5C51-427A-9932-5B0C3304F957}"/>
                </a:ext>
              </a:extLst>
            </p:cNvPr>
            <p:cNvSpPr/>
            <p:nvPr/>
          </p:nvSpPr>
          <p:spPr>
            <a:xfrm>
              <a:off x="6578588" y="6145753"/>
              <a:ext cx="26859" cy="170107"/>
            </a:xfrm>
            <a:custGeom>
              <a:avLst/>
              <a:gdLst>
                <a:gd name="connsiteX0" fmla="*/ 8248 w 26859"/>
                <a:gd name="connsiteY0" fmla="*/ 8248 h 170107"/>
                <a:gd name="connsiteX1" fmla="*/ 23552 w 26859"/>
                <a:gd name="connsiteY1" fmla="*/ 167812 h 170107"/>
              </a:gdLst>
              <a:ahLst/>
              <a:cxnLst>
                <a:cxn ang="0">
                  <a:pos x="connsiteX0" y="connsiteY0"/>
                </a:cxn>
                <a:cxn ang="0">
                  <a:pos x="connsiteX1" y="connsiteY1"/>
                </a:cxn>
              </a:cxnLst>
              <a:rect l="l" t="t" r="r" b="b"/>
              <a:pathLst>
                <a:path w="26859" h="170107">
                  <a:moveTo>
                    <a:pt x="8248" y="8248"/>
                  </a:moveTo>
                  <a:lnTo>
                    <a:pt x="23552" y="167812"/>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59" name="Freeform: Shape 158">
              <a:extLst>
                <a:ext uri="{FF2B5EF4-FFF2-40B4-BE49-F238E27FC236}">
                  <a16:creationId xmlns:a16="http://schemas.microsoft.com/office/drawing/2014/main" id="{B7974BDD-9F0E-40F8-87EC-C1B95176D1B0}"/>
                </a:ext>
              </a:extLst>
            </p:cNvPr>
            <p:cNvSpPr/>
            <p:nvPr/>
          </p:nvSpPr>
          <p:spPr>
            <a:xfrm>
              <a:off x="6578588" y="6145753"/>
              <a:ext cx="116389" cy="8953"/>
            </a:xfrm>
            <a:custGeom>
              <a:avLst/>
              <a:gdLst>
                <a:gd name="connsiteX0" fmla="*/ 116018 w 116389"/>
                <a:gd name="connsiteY0" fmla="*/ 8248 h 8953"/>
                <a:gd name="connsiteX1" fmla="*/ 8248 w 116389"/>
                <a:gd name="connsiteY1" fmla="*/ 8248 h 8953"/>
              </a:gdLst>
              <a:ahLst/>
              <a:cxnLst>
                <a:cxn ang="0">
                  <a:pos x="connsiteX0" y="connsiteY0"/>
                </a:cxn>
                <a:cxn ang="0">
                  <a:pos x="connsiteX1" y="connsiteY1"/>
                </a:cxn>
              </a:cxnLst>
              <a:rect l="l" t="t" r="r" b="b"/>
              <a:pathLst>
                <a:path w="116389" h="8953">
                  <a:moveTo>
                    <a:pt x="116018" y="8248"/>
                  </a:moveTo>
                  <a:lnTo>
                    <a:pt x="8248" y="8248"/>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60" name="Freeform: Shape 159">
              <a:extLst>
                <a:ext uri="{FF2B5EF4-FFF2-40B4-BE49-F238E27FC236}">
                  <a16:creationId xmlns:a16="http://schemas.microsoft.com/office/drawing/2014/main" id="{B6178752-BDBF-47A3-8F19-D0F9C5107636}"/>
                </a:ext>
              </a:extLst>
            </p:cNvPr>
            <p:cNvSpPr/>
            <p:nvPr/>
          </p:nvSpPr>
          <p:spPr>
            <a:xfrm>
              <a:off x="6541738" y="6084057"/>
              <a:ext cx="116389" cy="17906"/>
            </a:xfrm>
            <a:custGeom>
              <a:avLst/>
              <a:gdLst>
                <a:gd name="connsiteX0" fmla="*/ 113535 w 116389"/>
                <a:gd name="connsiteY0" fmla="*/ 8248 h 17906"/>
                <a:gd name="connsiteX1" fmla="*/ 8248 w 116389"/>
                <a:gd name="connsiteY1" fmla="*/ 15909 h 17906"/>
              </a:gdLst>
              <a:ahLst/>
              <a:cxnLst>
                <a:cxn ang="0">
                  <a:pos x="connsiteX0" y="connsiteY0"/>
                </a:cxn>
                <a:cxn ang="0">
                  <a:pos x="connsiteX1" y="connsiteY1"/>
                </a:cxn>
              </a:cxnLst>
              <a:rect l="l" t="t" r="r" b="b"/>
              <a:pathLst>
                <a:path w="116389" h="17906">
                  <a:moveTo>
                    <a:pt x="113535" y="8248"/>
                  </a:moveTo>
                  <a:lnTo>
                    <a:pt x="8248" y="15909"/>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61" name="Freeform: Shape 160">
              <a:extLst>
                <a:ext uri="{FF2B5EF4-FFF2-40B4-BE49-F238E27FC236}">
                  <a16:creationId xmlns:a16="http://schemas.microsoft.com/office/drawing/2014/main" id="{37AC5621-8E81-4FCC-A9DA-9E8C7CBCDA9B}"/>
                </a:ext>
              </a:extLst>
            </p:cNvPr>
            <p:cNvSpPr/>
            <p:nvPr/>
          </p:nvSpPr>
          <p:spPr>
            <a:xfrm>
              <a:off x="6633751" y="6005173"/>
              <a:ext cx="26859" cy="89530"/>
            </a:xfrm>
            <a:custGeom>
              <a:avLst/>
              <a:gdLst>
                <a:gd name="connsiteX0" fmla="*/ 8248 w 26859"/>
                <a:gd name="connsiteY0" fmla="*/ 8248 h 89530"/>
                <a:gd name="connsiteX1" fmla="*/ 21522 w 26859"/>
                <a:gd name="connsiteY1" fmla="*/ 87132 h 89530"/>
              </a:gdLst>
              <a:ahLst/>
              <a:cxnLst>
                <a:cxn ang="0">
                  <a:pos x="connsiteX0" y="connsiteY0"/>
                </a:cxn>
                <a:cxn ang="0">
                  <a:pos x="connsiteX1" y="connsiteY1"/>
                </a:cxn>
              </a:cxnLst>
              <a:rect l="l" t="t" r="r" b="b"/>
              <a:pathLst>
                <a:path w="26859" h="89530">
                  <a:moveTo>
                    <a:pt x="8248" y="8248"/>
                  </a:moveTo>
                  <a:lnTo>
                    <a:pt x="21522" y="87132"/>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62" name="Freeform: Shape 161">
              <a:extLst>
                <a:ext uri="{FF2B5EF4-FFF2-40B4-BE49-F238E27FC236}">
                  <a16:creationId xmlns:a16="http://schemas.microsoft.com/office/drawing/2014/main" id="{01B6FD9E-0F9D-43CF-B4DE-D40A9CB0A3A3}"/>
                </a:ext>
              </a:extLst>
            </p:cNvPr>
            <p:cNvSpPr/>
            <p:nvPr/>
          </p:nvSpPr>
          <p:spPr>
            <a:xfrm>
              <a:off x="6622339" y="5900604"/>
              <a:ext cx="134295" cy="259637"/>
            </a:xfrm>
            <a:custGeom>
              <a:avLst/>
              <a:gdLst>
                <a:gd name="connsiteX0" fmla="*/ 67756 w 134295"/>
                <a:gd name="connsiteY0" fmla="*/ 253397 h 259637"/>
                <a:gd name="connsiteX1" fmla="*/ 104726 w 134295"/>
                <a:gd name="connsiteY1" fmla="*/ 253397 h 259637"/>
                <a:gd name="connsiteX2" fmla="*/ 127192 w 134295"/>
                <a:gd name="connsiteY2" fmla="*/ 226846 h 259637"/>
                <a:gd name="connsiteX3" fmla="*/ 97742 w 134295"/>
                <a:gd name="connsiteY3" fmla="*/ 34804 h 259637"/>
                <a:gd name="connsiteX4" fmla="*/ 67135 w 134295"/>
                <a:gd name="connsiteY4" fmla="*/ 8248 h 259637"/>
                <a:gd name="connsiteX5" fmla="*/ 30165 w 134295"/>
                <a:gd name="connsiteY5" fmla="*/ 8248 h 259637"/>
                <a:gd name="connsiteX6" fmla="*/ 8248 w 134295"/>
                <a:gd name="connsiteY6" fmla="*/ 24359 h 25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95" h="259637">
                  <a:moveTo>
                    <a:pt x="67756" y="253397"/>
                  </a:moveTo>
                  <a:lnTo>
                    <a:pt x="104726" y="253397"/>
                  </a:lnTo>
                  <a:cubicBezTo>
                    <a:pt x="119325" y="253397"/>
                    <a:pt x="129436" y="241450"/>
                    <a:pt x="127192" y="226846"/>
                  </a:cubicBezTo>
                  <a:lnTo>
                    <a:pt x="97742" y="34804"/>
                  </a:lnTo>
                  <a:cubicBezTo>
                    <a:pt x="95498" y="20200"/>
                    <a:pt x="81722" y="8248"/>
                    <a:pt x="67135" y="8248"/>
                  </a:cubicBezTo>
                  <a:lnTo>
                    <a:pt x="30165" y="8248"/>
                  </a:lnTo>
                  <a:cubicBezTo>
                    <a:pt x="19266" y="8248"/>
                    <a:pt x="10874" y="14907"/>
                    <a:pt x="8248" y="24359"/>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63" name="Freeform: Shape 162">
              <a:extLst>
                <a:ext uri="{FF2B5EF4-FFF2-40B4-BE49-F238E27FC236}">
                  <a16:creationId xmlns:a16="http://schemas.microsoft.com/office/drawing/2014/main" id="{3830889E-8463-44A9-8EE9-259D1CC96F5C}"/>
                </a:ext>
              </a:extLst>
            </p:cNvPr>
            <p:cNvSpPr/>
            <p:nvPr/>
          </p:nvSpPr>
          <p:spPr>
            <a:xfrm>
              <a:off x="6514739" y="6091719"/>
              <a:ext cx="35812" cy="35812"/>
            </a:xfrm>
            <a:custGeom>
              <a:avLst/>
              <a:gdLst>
                <a:gd name="connsiteX0" fmla="*/ 35247 w 35812"/>
                <a:gd name="connsiteY0" fmla="*/ 8248 h 35812"/>
                <a:gd name="connsiteX1" fmla="*/ 8248 w 35812"/>
                <a:gd name="connsiteY1" fmla="*/ 35265 h 35812"/>
              </a:gdLst>
              <a:ahLst/>
              <a:cxnLst>
                <a:cxn ang="0">
                  <a:pos x="connsiteX0" y="connsiteY0"/>
                </a:cxn>
                <a:cxn ang="0">
                  <a:pos x="connsiteX1" y="connsiteY1"/>
                </a:cxn>
              </a:cxnLst>
              <a:rect l="l" t="t" r="r" b="b"/>
              <a:pathLst>
                <a:path w="35812" h="35812">
                  <a:moveTo>
                    <a:pt x="35247" y="8248"/>
                  </a:moveTo>
                  <a:cubicBezTo>
                    <a:pt x="20335" y="8248"/>
                    <a:pt x="8248" y="20348"/>
                    <a:pt x="8248" y="35265"/>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64" name="Freeform: Shape 163">
              <a:extLst>
                <a:ext uri="{FF2B5EF4-FFF2-40B4-BE49-F238E27FC236}">
                  <a16:creationId xmlns:a16="http://schemas.microsoft.com/office/drawing/2014/main" id="{9B12A4D7-E0C2-4FAB-AC89-90AD65E9A0C5}"/>
                </a:ext>
              </a:extLst>
            </p:cNvPr>
            <p:cNvSpPr/>
            <p:nvPr/>
          </p:nvSpPr>
          <p:spPr>
            <a:xfrm>
              <a:off x="6491942" y="5916715"/>
              <a:ext cx="143248" cy="125342"/>
            </a:xfrm>
            <a:custGeom>
              <a:avLst/>
              <a:gdLst>
                <a:gd name="connsiteX0" fmla="*/ 138644 w 143248"/>
                <a:gd name="connsiteY0" fmla="*/ 8248 h 125342"/>
                <a:gd name="connsiteX1" fmla="*/ 35853 w 143248"/>
                <a:gd name="connsiteY1" fmla="*/ 91525 h 125342"/>
                <a:gd name="connsiteX2" fmla="*/ 8248 w 143248"/>
                <a:gd name="connsiteY2" fmla="*/ 124996 h 125342"/>
              </a:gdLst>
              <a:ahLst/>
              <a:cxnLst>
                <a:cxn ang="0">
                  <a:pos x="connsiteX0" y="connsiteY0"/>
                </a:cxn>
                <a:cxn ang="0">
                  <a:pos x="connsiteX1" y="connsiteY1"/>
                </a:cxn>
                <a:cxn ang="0">
                  <a:pos x="connsiteX2" y="connsiteY2"/>
                </a:cxn>
              </a:cxnLst>
              <a:rect l="l" t="t" r="r" b="b"/>
              <a:pathLst>
                <a:path w="143248" h="125342">
                  <a:moveTo>
                    <a:pt x="138644" y="8248"/>
                  </a:moveTo>
                  <a:cubicBezTo>
                    <a:pt x="138644" y="8248"/>
                    <a:pt x="129297" y="91525"/>
                    <a:pt x="35853" y="91525"/>
                  </a:cubicBezTo>
                  <a:cubicBezTo>
                    <a:pt x="35853" y="91525"/>
                    <a:pt x="8248" y="90373"/>
                    <a:pt x="8248" y="124996"/>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65" name="Freeform: Shape 164">
              <a:extLst>
                <a:ext uri="{FF2B5EF4-FFF2-40B4-BE49-F238E27FC236}">
                  <a16:creationId xmlns:a16="http://schemas.microsoft.com/office/drawing/2014/main" id="{2281A890-896F-47A5-8BE2-B6816286FCD3}"/>
                </a:ext>
              </a:extLst>
            </p:cNvPr>
            <p:cNvSpPr/>
            <p:nvPr/>
          </p:nvSpPr>
          <p:spPr>
            <a:xfrm>
              <a:off x="6521529" y="5957326"/>
              <a:ext cx="161154" cy="89530"/>
            </a:xfrm>
            <a:custGeom>
              <a:avLst/>
              <a:gdLst>
                <a:gd name="connsiteX0" fmla="*/ 160054 w 161154"/>
                <a:gd name="connsiteY0" fmla="*/ 8248 h 89530"/>
                <a:gd name="connsiteX1" fmla="*/ 8248 w 161154"/>
                <a:gd name="connsiteY1" fmla="*/ 84386 h 89530"/>
              </a:gdLst>
              <a:ahLst/>
              <a:cxnLst>
                <a:cxn ang="0">
                  <a:pos x="connsiteX0" y="connsiteY0"/>
                </a:cxn>
                <a:cxn ang="0">
                  <a:pos x="connsiteX1" y="connsiteY1"/>
                </a:cxn>
              </a:cxnLst>
              <a:rect l="l" t="t" r="r" b="b"/>
              <a:pathLst>
                <a:path w="161154" h="89530">
                  <a:moveTo>
                    <a:pt x="160054" y="8248"/>
                  </a:moveTo>
                  <a:cubicBezTo>
                    <a:pt x="160054" y="8248"/>
                    <a:pt x="139056" y="84386"/>
                    <a:pt x="8248" y="84386"/>
                  </a:cubicBez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66" name="Freeform: Shape 165">
              <a:extLst>
                <a:ext uri="{FF2B5EF4-FFF2-40B4-BE49-F238E27FC236}">
                  <a16:creationId xmlns:a16="http://schemas.microsoft.com/office/drawing/2014/main" id="{043C2BC9-E858-46B5-BC11-5092092C60D5}"/>
                </a:ext>
              </a:extLst>
            </p:cNvPr>
            <p:cNvSpPr/>
            <p:nvPr/>
          </p:nvSpPr>
          <p:spPr>
            <a:xfrm>
              <a:off x="6453966" y="6305317"/>
              <a:ext cx="152201" cy="8953"/>
            </a:xfrm>
            <a:custGeom>
              <a:avLst/>
              <a:gdLst>
                <a:gd name="connsiteX0" fmla="*/ 148174 w 152201"/>
                <a:gd name="connsiteY0" fmla="*/ 8248 h 8953"/>
                <a:gd name="connsiteX1" fmla="*/ 8248 w 152201"/>
                <a:gd name="connsiteY1" fmla="*/ 8248 h 8953"/>
              </a:gdLst>
              <a:ahLst/>
              <a:cxnLst>
                <a:cxn ang="0">
                  <a:pos x="connsiteX0" y="connsiteY0"/>
                </a:cxn>
                <a:cxn ang="0">
                  <a:pos x="connsiteX1" y="connsiteY1"/>
                </a:cxn>
              </a:cxnLst>
              <a:rect l="l" t="t" r="r" b="b"/>
              <a:pathLst>
                <a:path w="152201" h="8953">
                  <a:moveTo>
                    <a:pt x="148174" y="8248"/>
                  </a:moveTo>
                  <a:lnTo>
                    <a:pt x="8248" y="8248"/>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grpSp>
        <p:nvGrpSpPr>
          <p:cNvPr id="167" name="Group 166">
            <a:extLst>
              <a:ext uri="{FF2B5EF4-FFF2-40B4-BE49-F238E27FC236}">
                <a16:creationId xmlns:a16="http://schemas.microsoft.com/office/drawing/2014/main" id="{29D7CB05-F66B-43A5-9697-BC4F8E9E9608}"/>
              </a:ext>
            </a:extLst>
          </p:cNvPr>
          <p:cNvGrpSpPr/>
          <p:nvPr/>
        </p:nvGrpSpPr>
        <p:grpSpPr>
          <a:xfrm>
            <a:off x="1543570" y="3572309"/>
            <a:ext cx="3336952" cy="576957"/>
            <a:chOff x="1180581" y="3474496"/>
            <a:chExt cx="3336952" cy="576957"/>
          </a:xfrm>
        </p:grpSpPr>
        <p:sp>
          <p:nvSpPr>
            <p:cNvPr id="168" name="Text Placeholder 1">
              <a:extLst>
                <a:ext uri="{FF2B5EF4-FFF2-40B4-BE49-F238E27FC236}">
                  <a16:creationId xmlns:a16="http://schemas.microsoft.com/office/drawing/2014/main" id="{85F54961-4317-41B8-A5C4-AD6C1B70EAAA}"/>
                </a:ext>
              </a:extLst>
            </p:cNvPr>
            <p:cNvSpPr txBox="1">
              <a:spLocks/>
            </p:cNvSpPr>
            <p:nvPr/>
          </p:nvSpPr>
          <p:spPr>
            <a:xfrm>
              <a:off x="1183765" y="3474496"/>
              <a:ext cx="3333768" cy="576957"/>
            </a:xfrm>
            <a:prstGeom prst="rect">
              <a:avLst/>
            </a:prstGeom>
          </p:spPr>
          <p:txBody>
            <a:bodyPr lIns="0" tIns="0" rIns="0" bIns="0" numCol="1" spcCol="18000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90000"/>
                </a:lnSpc>
                <a:spcAft>
                  <a:spcPts val="0"/>
                </a:spcAft>
                <a:buClr>
                  <a:schemeClr val="tx1"/>
                </a:buClr>
              </a:pPr>
              <a:r>
                <a:rPr lang="en-US" sz="1800" b="1" kern="0" dirty="0">
                  <a:solidFill>
                    <a:schemeClr val="accent2"/>
                  </a:solidFill>
                  <a:latin typeface="Arial" panose="020B0604020202020204" pitchFamily="34" charset="0"/>
                  <a:cs typeface="Arial" panose="020B0604020202020204" pitchFamily="34" charset="0"/>
                </a:rPr>
                <a:t>1</a:t>
              </a:r>
              <a:r>
                <a:rPr lang="ru-RU" sz="1800" b="1" kern="0" dirty="0">
                  <a:solidFill>
                    <a:schemeClr val="accent2"/>
                  </a:solidFill>
                  <a:latin typeface="Arial" panose="020B0604020202020204" pitchFamily="34" charset="0"/>
                  <a:cs typeface="Arial" panose="020B0604020202020204" pitchFamily="34" charset="0"/>
                </a:rPr>
                <a:t>1</a:t>
              </a:r>
              <a:r>
                <a:rPr lang="en-US" sz="1800" b="1" kern="0" dirty="0">
                  <a:solidFill>
                    <a:schemeClr val="accent2"/>
                  </a:solidFill>
                  <a:latin typeface="Arial" panose="020B0604020202020204" pitchFamily="34" charset="0"/>
                  <a:cs typeface="Arial" panose="020B0604020202020204" pitchFamily="34" charset="0"/>
                </a:rPr>
                <a:t> offices in the largest cities </a:t>
              </a:r>
            </a:p>
          </p:txBody>
        </p:sp>
        <p:sp>
          <p:nvSpPr>
            <p:cNvPr id="169" name="Rectangle 168">
              <a:extLst>
                <a:ext uri="{FF2B5EF4-FFF2-40B4-BE49-F238E27FC236}">
                  <a16:creationId xmlns:a16="http://schemas.microsoft.com/office/drawing/2014/main" id="{EE55C7DF-5C3D-4B96-9841-05018DC709CE}"/>
                </a:ext>
              </a:extLst>
            </p:cNvPr>
            <p:cNvSpPr/>
            <p:nvPr/>
          </p:nvSpPr>
          <p:spPr>
            <a:xfrm>
              <a:off x="1180581" y="3765256"/>
              <a:ext cx="1916601" cy="188797"/>
            </a:xfrm>
            <a:prstGeom prst="rect">
              <a:avLst/>
            </a:prstGeom>
            <a:noFill/>
          </p:spPr>
          <p:txBody>
            <a:bodyPr wrap="square" lIns="0" tIns="0" rIns="0" bIns="0">
              <a:noAutofit/>
            </a:bodyPr>
            <a:lstStyle/>
            <a:p>
              <a:pPr defTabSz="429814">
                <a:spcBef>
                  <a:spcPts val="300"/>
                </a:spcBef>
                <a:defRPr/>
              </a:pPr>
              <a:r>
                <a:rPr lang="en-US" sz="1400" kern="0" dirty="0">
                  <a:latin typeface="Arial" panose="020B0604020202020204" pitchFamily="34" charset="0"/>
                  <a:cs typeface="Arial" panose="020B0604020202020204" pitchFamily="34" charset="0"/>
                </a:rPr>
                <a:t>of Russia and Belarus</a:t>
              </a:r>
            </a:p>
          </p:txBody>
        </p:sp>
      </p:grpSp>
      <p:grpSp>
        <p:nvGrpSpPr>
          <p:cNvPr id="170" name="Group 169">
            <a:extLst>
              <a:ext uri="{FF2B5EF4-FFF2-40B4-BE49-F238E27FC236}">
                <a16:creationId xmlns:a16="http://schemas.microsoft.com/office/drawing/2014/main" id="{AEC89078-0008-4BEF-9930-ED1D70F9E9DD}"/>
              </a:ext>
            </a:extLst>
          </p:cNvPr>
          <p:cNvGrpSpPr/>
          <p:nvPr/>
        </p:nvGrpSpPr>
        <p:grpSpPr>
          <a:xfrm>
            <a:off x="733772" y="3488390"/>
            <a:ext cx="629145" cy="622309"/>
            <a:chOff x="522959" y="2591823"/>
            <a:chExt cx="532444" cy="526659"/>
          </a:xfrm>
        </p:grpSpPr>
        <p:sp>
          <p:nvSpPr>
            <p:cNvPr id="171" name="Freeform: Shape 170">
              <a:extLst>
                <a:ext uri="{FF2B5EF4-FFF2-40B4-BE49-F238E27FC236}">
                  <a16:creationId xmlns:a16="http://schemas.microsoft.com/office/drawing/2014/main" id="{3F71EBD8-F127-46B7-988B-9511EECD6AD1}"/>
                </a:ext>
              </a:extLst>
            </p:cNvPr>
            <p:cNvSpPr/>
            <p:nvPr/>
          </p:nvSpPr>
          <p:spPr>
            <a:xfrm>
              <a:off x="522959" y="2733000"/>
              <a:ext cx="162049" cy="380815"/>
            </a:xfrm>
            <a:custGeom>
              <a:avLst/>
              <a:gdLst>
                <a:gd name="connsiteX0" fmla="*/ 152526 w 162048"/>
                <a:gd name="connsiteY0" fmla="*/ 375597 h 380814"/>
                <a:gd name="connsiteX1" fmla="*/ 11484 w 162048"/>
                <a:gd name="connsiteY1" fmla="*/ 375597 h 380814"/>
                <a:gd name="connsiteX2" fmla="*/ 11484 w 162048"/>
                <a:gd name="connsiteY2" fmla="*/ 11484 h 380814"/>
                <a:gd name="connsiteX3" fmla="*/ 152526 w 162048"/>
                <a:gd name="connsiteY3" fmla="*/ 11484 h 380814"/>
              </a:gdLst>
              <a:ahLst/>
              <a:cxnLst>
                <a:cxn ang="0">
                  <a:pos x="connsiteX0" y="connsiteY0"/>
                </a:cxn>
                <a:cxn ang="0">
                  <a:pos x="connsiteX1" y="connsiteY1"/>
                </a:cxn>
                <a:cxn ang="0">
                  <a:pos x="connsiteX2" y="connsiteY2"/>
                </a:cxn>
                <a:cxn ang="0">
                  <a:pos x="connsiteX3" y="connsiteY3"/>
                </a:cxn>
              </a:cxnLst>
              <a:rect l="l" t="t" r="r" b="b"/>
              <a:pathLst>
                <a:path w="162048" h="380814">
                  <a:moveTo>
                    <a:pt x="152526" y="375597"/>
                  </a:moveTo>
                  <a:lnTo>
                    <a:pt x="11484" y="375597"/>
                  </a:lnTo>
                  <a:lnTo>
                    <a:pt x="11484" y="11484"/>
                  </a:lnTo>
                  <a:lnTo>
                    <a:pt x="152526" y="11484"/>
                  </a:ln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72" name="Freeform: Shape 171">
              <a:extLst>
                <a:ext uri="{FF2B5EF4-FFF2-40B4-BE49-F238E27FC236}">
                  <a16:creationId xmlns:a16="http://schemas.microsoft.com/office/drawing/2014/main" id="{8A11886B-3F6C-4001-926D-430797828235}"/>
                </a:ext>
              </a:extLst>
            </p:cNvPr>
            <p:cNvSpPr/>
            <p:nvPr/>
          </p:nvSpPr>
          <p:spPr>
            <a:xfrm>
              <a:off x="570633" y="2847061"/>
              <a:ext cx="113434" cy="16205"/>
            </a:xfrm>
            <a:custGeom>
              <a:avLst/>
              <a:gdLst>
                <a:gd name="connsiteX0" fmla="*/ 11484 w 113434"/>
                <a:gd name="connsiteY0" fmla="*/ 11484 h 16204"/>
                <a:gd name="connsiteX1" fmla="*/ 104852 w 113434"/>
                <a:gd name="connsiteY1" fmla="*/ 11484 h 16204"/>
              </a:gdLst>
              <a:ahLst/>
              <a:cxnLst>
                <a:cxn ang="0">
                  <a:pos x="connsiteX0" y="connsiteY0"/>
                </a:cxn>
                <a:cxn ang="0">
                  <a:pos x="connsiteX1" y="connsiteY1"/>
                </a:cxn>
              </a:cxnLst>
              <a:rect l="l" t="t" r="r" b="b"/>
              <a:pathLst>
                <a:path w="113434" h="16204">
                  <a:moveTo>
                    <a:pt x="11484" y="11484"/>
                  </a:moveTo>
                  <a:lnTo>
                    <a:pt x="104852"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73" name="Freeform: Shape 172">
              <a:extLst>
                <a:ext uri="{FF2B5EF4-FFF2-40B4-BE49-F238E27FC236}">
                  <a16:creationId xmlns:a16="http://schemas.microsoft.com/office/drawing/2014/main" id="{20D463C2-B486-4130-B0CF-34A764A37893}"/>
                </a:ext>
              </a:extLst>
            </p:cNvPr>
            <p:cNvSpPr/>
            <p:nvPr/>
          </p:nvSpPr>
          <p:spPr>
            <a:xfrm>
              <a:off x="570633" y="2910757"/>
              <a:ext cx="113434" cy="16205"/>
            </a:xfrm>
            <a:custGeom>
              <a:avLst/>
              <a:gdLst>
                <a:gd name="connsiteX0" fmla="*/ 11484 w 113434"/>
                <a:gd name="connsiteY0" fmla="*/ 11484 h 16204"/>
                <a:gd name="connsiteX1" fmla="*/ 104852 w 113434"/>
                <a:gd name="connsiteY1" fmla="*/ 11484 h 16204"/>
              </a:gdLst>
              <a:ahLst/>
              <a:cxnLst>
                <a:cxn ang="0">
                  <a:pos x="connsiteX0" y="connsiteY0"/>
                </a:cxn>
                <a:cxn ang="0">
                  <a:pos x="connsiteX1" y="connsiteY1"/>
                </a:cxn>
              </a:cxnLst>
              <a:rect l="l" t="t" r="r" b="b"/>
              <a:pathLst>
                <a:path w="113434" h="16204">
                  <a:moveTo>
                    <a:pt x="11484" y="11484"/>
                  </a:moveTo>
                  <a:lnTo>
                    <a:pt x="104852"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74" name="Freeform: Shape 173">
              <a:extLst>
                <a:ext uri="{FF2B5EF4-FFF2-40B4-BE49-F238E27FC236}">
                  <a16:creationId xmlns:a16="http://schemas.microsoft.com/office/drawing/2014/main" id="{96A67DA9-4EA7-4CCD-A066-DEB539E891AB}"/>
                </a:ext>
              </a:extLst>
            </p:cNvPr>
            <p:cNvSpPr/>
            <p:nvPr/>
          </p:nvSpPr>
          <p:spPr>
            <a:xfrm>
              <a:off x="570633" y="2974453"/>
              <a:ext cx="113434" cy="16205"/>
            </a:xfrm>
            <a:custGeom>
              <a:avLst/>
              <a:gdLst>
                <a:gd name="connsiteX0" fmla="*/ 11484 w 113434"/>
                <a:gd name="connsiteY0" fmla="*/ 11484 h 16204"/>
                <a:gd name="connsiteX1" fmla="*/ 104852 w 113434"/>
                <a:gd name="connsiteY1" fmla="*/ 11484 h 16204"/>
              </a:gdLst>
              <a:ahLst/>
              <a:cxnLst>
                <a:cxn ang="0">
                  <a:pos x="connsiteX0" y="connsiteY0"/>
                </a:cxn>
                <a:cxn ang="0">
                  <a:pos x="connsiteX1" y="connsiteY1"/>
                </a:cxn>
              </a:cxnLst>
              <a:rect l="l" t="t" r="r" b="b"/>
              <a:pathLst>
                <a:path w="113434" h="16204">
                  <a:moveTo>
                    <a:pt x="11484" y="11484"/>
                  </a:moveTo>
                  <a:lnTo>
                    <a:pt x="104852"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75" name="Freeform: Shape 174">
              <a:extLst>
                <a:ext uri="{FF2B5EF4-FFF2-40B4-BE49-F238E27FC236}">
                  <a16:creationId xmlns:a16="http://schemas.microsoft.com/office/drawing/2014/main" id="{80E8982D-FF62-4CA7-BCC1-F49A9CA29FA5}"/>
                </a:ext>
              </a:extLst>
            </p:cNvPr>
            <p:cNvSpPr/>
            <p:nvPr/>
          </p:nvSpPr>
          <p:spPr>
            <a:xfrm>
              <a:off x="570633" y="3038138"/>
              <a:ext cx="113434" cy="16205"/>
            </a:xfrm>
            <a:custGeom>
              <a:avLst/>
              <a:gdLst>
                <a:gd name="connsiteX0" fmla="*/ 11484 w 113434"/>
                <a:gd name="connsiteY0" fmla="*/ 11484 h 16204"/>
                <a:gd name="connsiteX1" fmla="*/ 104852 w 113434"/>
                <a:gd name="connsiteY1" fmla="*/ 11484 h 16204"/>
              </a:gdLst>
              <a:ahLst/>
              <a:cxnLst>
                <a:cxn ang="0">
                  <a:pos x="connsiteX0" y="connsiteY0"/>
                </a:cxn>
                <a:cxn ang="0">
                  <a:pos x="connsiteX1" y="connsiteY1"/>
                </a:cxn>
              </a:cxnLst>
              <a:rect l="l" t="t" r="r" b="b"/>
              <a:pathLst>
                <a:path w="113434" h="16204">
                  <a:moveTo>
                    <a:pt x="11484" y="11484"/>
                  </a:moveTo>
                  <a:lnTo>
                    <a:pt x="104852"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76" name="Freeform: Shape 175">
              <a:extLst>
                <a:ext uri="{FF2B5EF4-FFF2-40B4-BE49-F238E27FC236}">
                  <a16:creationId xmlns:a16="http://schemas.microsoft.com/office/drawing/2014/main" id="{AB6A3864-F5DD-4E11-926E-046CBF91DA93}"/>
                </a:ext>
              </a:extLst>
            </p:cNvPr>
            <p:cNvSpPr/>
            <p:nvPr/>
          </p:nvSpPr>
          <p:spPr>
            <a:xfrm>
              <a:off x="739329" y="2847061"/>
              <a:ext cx="97229" cy="210663"/>
            </a:xfrm>
            <a:custGeom>
              <a:avLst/>
              <a:gdLst>
                <a:gd name="connsiteX0" fmla="*/ 90186 w 97229"/>
                <a:gd name="connsiteY0" fmla="*/ 11484 h 210663"/>
                <a:gd name="connsiteX1" fmla="*/ 11484 w 97229"/>
                <a:gd name="connsiteY1" fmla="*/ 11484 h 210663"/>
                <a:gd name="connsiteX2" fmla="*/ 11484 w 97229"/>
                <a:gd name="connsiteY2" fmla="*/ 202561 h 210663"/>
                <a:gd name="connsiteX3" fmla="*/ 90186 w 97229"/>
                <a:gd name="connsiteY3" fmla="*/ 202561 h 210663"/>
              </a:gdLst>
              <a:ahLst/>
              <a:cxnLst>
                <a:cxn ang="0">
                  <a:pos x="connsiteX0" y="connsiteY0"/>
                </a:cxn>
                <a:cxn ang="0">
                  <a:pos x="connsiteX1" y="connsiteY1"/>
                </a:cxn>
                <a:cxn ang="0">
                  <a:pos x="connsiteX2" y="connsiteY2"/>
                </a:cxn>
                <a:cxn ang="0">
                  <a:pos x="connsiteX3" y="connsiteY3"/>
                </a:cxn>
              </a:cxnLst>
              <a:rect l="l" t="t" r="r" b="b"/>
              <a:pathLst>
                <a:path w="97229" h="210663">
                  <a:moveTo>
                    <a:pt x="90186" y="11484"/>
                  </a:moveTo>
                  <a:lnTo>
                    <a:pt x="11484" y="11484"/>
                  </a:lnTo>
                  <a:lnTo>
                    <a:pt x="11484" y="202561"/>
                  </a:lnTo>
                  <a:lnTo>
                    <a:pt x="90186" y="202561"/>
                  </a:ln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77" name="Freeform: Shape 176">
              <a:extLst>
                <a:ext uri="{FF2B5EF4-FFF2-40B4-BE49-F238E27FC236}">
                  <a16:creationId xmlns:a16="http://schemas.microsoft.com/office/drawing/2014/main" id="{50485FD2-69DC-4CB1-9E25-EEC8C6AD75E3}"/>
                </a:ext>
              </a:extLst>
            </p:cNvPr>
            <p:cNvSpPr/>
            <p:nvPr/>
          </p:nvSpPr>
          <p:spPr>
            <a:xfrm>
              <a:off x="739329" y="2910757"/>
              <a:ext cx="97229" cy="16205"/>
            </a:xfrm>
            <a:custGeom>
              <a:avLst/>
              <a:gdLst>
                <a:gd name="connsiteX0" fmla="*/ 11484 w 97229"/>
                <a:gd name="connsiteY0" fmla="*/ 11484 h 16204"/>
                <a:gd name="connsiteX1" fmla="*/ 90186 w 97229"/>
                <a:gd name="connsiteY1" fmla="*/ 11484 h 16204"/>
              </a:gdLst>
              <a:ahLst/>
              <a:cxnLst>
                <a:cxn ang="0">
                  <a:pos x="connsiteX0" y="connsiteY0"/>
                </a:cxn>
                <a:cxn ang="0">
                  <a:pos x="connsiteX1" y="connsiteY1"/>
                </a:cxn>
              </a:cxnLst>
              <a:rect l="l" t="t" r="r" b="b"/>
              <a:pathLst>
                <a:path w="97229" h="16204">
                  <a:moveTo>
                    <a:pt x="11484" y="11484"/>
                  </a:moveTo>
                  <a:lnTo>
                    <a:pt x="90186"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78" name="Freeform: Shape 177">
              <a:extLst>
                <a:ext uri="{FF2B5EF4-FFF2-40B4-BE49-F238E27FC236}">
                  <a16:creationId xmlns:a16="http://schemas.microsoft.com/office/drawing/2014/main" id="{7DAA99DA-158B-4BAC-9D50-FCA33269D51C}"/>
                </a:ext>
              </a:extLst>
            </p:cNvPr>
            <p:cNvSpPr/>
            <p:nvPr/>
          </p:nvSpPr>
          <p:spPr>
            <a:xfrm>
              <a:off x="739329" y="2974453"/>
              <a:ext cx="97229" cy="16205"/>
            </a:xfrm>
            <a:custGeom>
              <a:avLst/>
              <a:gdLst>
                <a:gd name="connsiteX0" fmla="*/ 11484 w 97229"/>
                <a:gd name="connsiteY0" fmla="*/ 11484 h 16204"/>
                <a:gd name="connsiteX1" fmla="*/ 90186 w 97229"/>
                <a:gd name="connsiteY1" fmla="*/ 11484 h 16204"/>
              </a:gdLst>
              <a:ahLst/>
              <a:cxnLst>
                <a:cxn ang="0">
                  <a:pos x="connsiteX0" y="connsiteY0"/>
                </a:cxn>
                <a:cxn ang="0">
                  <a:pos x="connsiteX1" y="connsiteY1"/>
                </a:cxn>
              </a:cxnLst>
              <a:rect l="l" t="t" r="r" b="b"/>
              <a:pathLst>
                <a:path w="97229" h="16204">
                  <a:moveTo>
                    <a:pt x="11484" y="11484"/>
                  </a:moveTo>
                  <a:lnTo>
                    <a:pt x="90186"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79" name="Freeform: Shape 178">
              <a:extLst>
                <a:ext uri="{FF2B5EF4-FFF2-40B4-BE49-F238E27FC236}">
                  <a16:creationId xmlns:a16="http://schemas.microsoft.com/office/drawing/2014/main" id="{1CE5E474-DE9E-43CA-90BC-74E246262FB5}"/>
                </a:ext>
              </a:extLst>
            </p:cNvPr>
            <p:cNvSpPr/>
            <p:nvPr/>
          </p:nvSpPr>
          <p:spPr>
            <a:xfrm>
              <a:off x="570633" y="2783991"/>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80" name="Freeform: Shape 179">
              <a:extLst>
                <a:ext uri="{FF2B5EF4-FFF2-40B4-BE49-F238E27FC236}">
                  <a16:creationId xmlns:a16="http://schemas.microsoft.com/office/drawing/2014/main" id="{E817A218-1FB1-4A92-B514-5FAAEE810528}"/>
                </a:ext>
              </a:extLst>
            </p:cNvPr>
            <p:cNvSpPr/>
            <p:nvPr/>
          </p:nvSpPr>
          <p:spPr>
            <a:xfrm>
              <a:off x="593957" y="2783991"/>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81" name="Freeform: Shape 180">
              <a:extLst>
                <a:ext uri="{FF2B5EF4-FFF2-40B4-BE49-F238E27FC236}">
                  <a16:creationId xmlns:a16="http://schemas.microsoft.com/office/drawing/2014/main" id="{82B847BF-C78C-44D3-A21B-4BE398EB0472}"/>
                </a:ext>
              </a:extLst>
            </p:cNvPr>
            <p:cNvSpPr/>
            <p:nvPr/>
          </p:nvSpPr>
          <p:spPr>
            <a:xfrm>
              <a:off x="893354" y="2733000"/>
              <a:ext cx="162049" cy="380815"/>
            </a:xfrm>
            <a:custGeom>
              <a:avLst/>
              <a:gdLst>
                <a:gd name="connsiteX0" fmla="*/ 11484 w 162048"/>
                <a:gd name="connsiteY0" fmla="*/ 375597 h 380814"/>
                <a:gd name="connsiteX1" fmla="*/ 152531 w 162048"/>
                <a:gd name="connsiteY1" fmla="*/ 375597 h 380814"/>
                <a:gd name="connsiteX2" fmla="*/ 152531 w 162048"/>
                <a:gd name="connsiteY2" fmla="*/ 11484 h 380814"/>
                <a:gd name="connsiteX3" fmla="*/ 11484 w 162048"/>
                <a:gd name="connsiteY3" fmla="*/ 11484 h 380814"/>
              </a:gdLst>
              <a:ahLst/>
              <a:cxnLst>
                <a:cxn ang="0">
                  <a:pos x="connsiteX0" y="connsiteY0"/>
                </a:cxn>
                <a:cxn ang="0">
                  <a:pos x="connsiteX1" y="connsiteY1"/>
                </a:cxn>
                <a:cxn ang="0">
                  <a:pos x="connsiteX2" y="connsiteY2"/>
                </a:cxn>
                <a:cxn ang="0">
                  <a:pos x="connsiteX3" y="connsiteY3"/>
                </a:cxn>
              </a:cxnLst>
              <a:rect l="l" t="t" r="r" b="b"/>
              <a:pathLst>
                <a:path w="162048" h="380814">
                  <a:moveTo>
                    <a:pt x="11484" y="375597"/>
                  </a:moveTo>
                  <a:lnTo>
                    <a:pt x="152531" y="375597"/>
                  </a:lnTo>
                  <a:lnTo>
                    <a:pt x="152531" y="11484"/>
                  </a:lnTo>
                  <a:lnTo>
                    <a:pt x="11484" y="11484"/>
                  </a:ln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82" name="Freeform: Shape 181">
              <a:extLst>
                <a:ext uri="{FF2B5EF4-FFF2-40B4-BE49-F238E27FC236}">
                  <a16:creationId xmlns:a16="http://schemas.microsoft.com/office/drawing/2014/main" id="{602A8364-F7A4-4A99-9692-F33B2CC4A75D}"/>
                </a:ext>
              </a:extLst>
            </p:cNvPr>
            <p:cNvSpPr/>
            <p:nvPr/>
          </p:nvSpPr>
          <p:spPr>
            <a:xfrm>
              <a:off x="893354" y="2847061"/>
              <a:ext cx="113434" cy="16205"/>
            </a:xfrm>
            <a:custGeom>
              <a:avLst/>
              <a:gdLst>
                <a:gd name="connsiteX0" fmla="*/ 104856 w 113434"/>
                <a:gd name="connsiteY0" fmla="*/ 11484 h 16204"/>
                <a:gd name="connsiteX1" fmla="*/ 11484 w 113434"/>
                <a:gd name="connsiteY1" fmla="*/ 11484 h 16204"/>
              </a:gdLst>
              <a:ahLst/>
              <a:cxnLst>
                <a:cxn ang="0">
                  <a:pos x="connsiteX0" y="connsiteY0"/>
                </a:cxn>
                <a:cxn ang="0">
                  <a:pos x="connsiteX1" y="connsiteY1"/>
                </a:cxn>
              </a:cxnLst>
              <a:rect l="l" t="t" r="r" b="b"/>
              <a:pathLst>
                <a:path w="113434" h="16204">
                  <a:moveTo>
                    <a:pt x="104856"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83" name="Freeform: Shape 182">
              <a:extLst>
                <a:ext uri="{FF2B5EF4-FFF2-40B4-BE49-F238E27FC236}">
                  <a16:creationId xmlns:a16="http://schemas.microsoft.com/office/drawing/2014/main" id="{1D1A3DCD-A708-4C97-890C-07D6CF9A62A8}"/>
                </a:ext>
              </a:extLst>
            </p:cNvPr>
            <p:cNvSpPr/>
            <p:nvPr/>
          </p:nvSpPr>
          <p:spPr>
            <a:xfrm>
              <a:off x="893354" y="2910757"/>
              <a:ext cx="113434" cy="16205"/>
            </a:xfrm>
            <a:custGeom>
              <a:avLst/>
              <a:gdLst>
                <a:gd name="connsiteX0" fmla="*/ 104856 w 113434"/>
                <a:gd name="connsiteY0" fmla="*/ 11484 h 16204"/>
                <a:gd name="connsiteX1" fmla="*/ 11484 w 113434"/>
                <a:gd name="connsiteY1" fmla="*/ 11484 h 16204"/>
              </a:gdLst>
              <a:ahLst/>
              <a:cxnLst>
                <a:cxn ang="0">
                  <a:pos x="connsiteX0" y="connsiteY0"/>
                </a:cxn>
                <a:cxn ang="0">
                  <a:pos x="connsiteX1" y="connsiteY1"/>
                </a:cxn>
              </a:cxnLst>
              <a:rect l="l" t="t" r="r" b="b"/>
              <a:pathLst>
                <a:path w="113434" h="16204">
                  <a:moveTo>
                    <a:pt x="104856"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84" name="Freeform: Shape 183">
              <a:extLst>
                <a:ext uri="{FF2B5EF4-FFF2-40B4-BE49-F238E27FC236}">
                  <a16:creationId xmlns:a16="http://schemas.microsoft.com/office/drawing/2014/main" id="{5FDEEEDB-90B2-41B1-8302-0CD31ADDDEDA}"/>
                </a:ext>
              </a:extLst>
            </p:cNvPr>
            <p:cNvSpPr/>
            <p:nvPr/>
          </p:nvSpPr>
          <p:spPr>
            <a:xfrm>
              <a:off x="893354" y="2974453"/>
              <a:ext cx="113434" cy="16205"/>
            </a:xfrm>
            <a:custGeom>
              <a:avLst/>
              <a:gdLst>
                <a:gd name="connsiteX0" fmla="*/ 104856 w 113434"/>
                <a:gd name="connsiteY0" fmla="*/ 11484 h 16204"/>
                <a:gd name="connsiteX1" fmla="*/ 11484 w 113434"/>
                <a:gd name="connsiteY1" fmla="*/ 11484 h 16204"/>
              </a:gdLst>
              <a:ahLst/>
              <a:cxnLst>
                <a:cxn ang="0">
                  <a:pos x="connsiteX0" y="connsiteY0"/>
                </a:cxn>
                <a:cxn ang="0">
                  <a:pos x="connsiteX1" y="connsiteY1"/>
                </a:cxn>
              </a:cxnLst>
              <a:rect l="l" t="t" r="r" b="b"/>
              <a:pathLst>
                <a:path w="113434" h="16204">
                  <a:moveTo>
                    <a:pt x="104856"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85" name="Freeform: Shape 184">
              <a:extLst>
                <a:ext uri="{FF2B5EF4-FFF2-40B4-BE49-F238E27FC236}">
                  <a16:creationId xmlns:a16="http://schemas.microsoft.com/office/drawing/2014/main" id="{ACAE5789-BDC8-448F-A20A-6B5F80FB5221}"/>
                </a:ext>
              </a:extLst>
            </p:cNvPr>
            <p:cNvSpPr/>
            <p:nvPr/>
          </p:nvSpPr>
          <p:spPr>
            <a:xfrm>
              <a:off x="893354" y="3038138"/>
              <a:ext cx="113434" cy="16205"/>
            </a:xfrm>
            <a:custGeom>
              <a:avLst/>
              <a:gdLst>
                <a:gd name="connsiteX0" fmla="*/ 104856 w 113434"/>
                <a:gd name="connsiteY0" fmla="*/ 11484 h 16204"/>
                <a:gd name="connsiteX1" fmla="*/ 11484 w 113434"/>
                <a:gd name="connsiteY1" fmla="*/ 11484 h 16204"/>
              </a:gdLst>
              <a:ahLst/>
              <a:cxnLst>
                <a:cxn ang="0">
                  <a:pos x="connsiteX0" y="connsiteY0"/>
                </a:cxn>
                <a:cxn ang="0">
                  <a:pos x="connsiteX1" y="connsiteY1"/>
                </a:cxn>
              </a:cxnLst>
              <a:rect l="l" t="t" r="r" b="b"/>
              <a:pathLst>
                <a:path w="113434" h="16204">
                  <a:moveTo>
                    <a:pt x="104856"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86" name="Freeform: Shape 185">
              <a:extLst>
                <a:ext uri="{FF2B5EF4-FFF2-40B4-BE49-F238E27FC236}">
                  <a16:creationId xmlns:a16="http://schemas.microsoft.com/office/drawing/2014/main" id="{4763C229-7A99-4436-B488-1A7F6C8B31C4}"/>
                </a:ext>
              </a:extLst>
            </p:cNvPr>
            <p:cNvSpPr/>
            <p:nvPr/>
          </p:nvSpPr>
          <p:spPr>
            <a:xfrm>
              <a:off x="986726" y="2783991"/>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87" name="Freeform: Shape 186">
              <a:extLst>
                <a:ext uri="{FF2B5EF4-FFF2-40B4-BE49-F238E27FC236}">
                  <a16:creationId xmlns:a16="http://schemas.microsoft.com/office/drawing/2014/main" id="{6FEEDA49-4FDD-46E0-8032-950663302D41}"/>
                </a:ext>
              </a:extLst>
            </p:cNvPr>
            <p:cNvSpPr/>
            <p:nvPr/>
          </p:nvSpPr>
          <p:spPr>
            <a:xfrm>
              <a:off x="960669" y="2783991"/>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88" name="Freeform: Shape 187">
              <a:extLst>
                <a:ext uri="{FF2B5EF4-FFF2-40B4-BE49-F238E27FC236}">
                  <a16:creationId xmlns:a16="http://schemas.microsoft.com/office/drawing/2014/main" id="{92DD44B1-4E24-4473-A115-09607A18D064}"/>
                </a:ext>
              </a:extLst>
            </p:cNvPr>
            <p:cNvSpPr/>
            <p:nvPr/>
          </p:nvSpPr>
          <p:spPr>
            <a:xfrm>
              <a:off x="664001" y="2591823"/>
              <a:ext cx="251176" cy="526659"/>
            </a:xfrm>
            <a:custGeom>
              <a:avLst/>
              <a:gdLst>
                <a:gd name="connsiteX0" fmla="*/ 240837 w 251175"/>
                <a:gd name="connsiteY0" fmla="*/ 516773 h 526658"/>
                <a:gd name="connsiteX1" fmla="*/ 11484 w 251175"/>
                <a:gd name="connsiteY1" fmla="*/ 516773 h 526658"/>
                <a:gd name="connsiteX2" fmla="*/ 11484 w 251175"/>
                <a:gd name="connsiteY2" fmla="*/ 11484 h 526658"/>
                <a:gd name="connsiteX3" fmla="*/ 240837 w 251175"/>
                <a:gd name="connsiteY3" fmla="*/ 11484 h 526658"/>
              </a:gdLst>
              <a:ahLst/>
              <a:cxnLst>
                <a:cxn ang="0">
                  <a:pos x="connsiteX0" y="connsiteY0"/>
                </a:cxn>
                <a:cxn ang="0">
                  <a:pos x="connsiteX1" y="connsiteY1"/>
                </a:cxn>
                <a:cxn ang="0">
                  <a:pos x="connsiteX2" y="connsiteY2"/>
                </a:cxn>
                <a:cxn ang="0">
                  <a:pos x="connsiteX3" y="connsiteY3"/>
                </a:cxn>
              </a:cxnLst>
              <a:rect l="l" t="t" r="r" b="b"/>
              <a:pathLst>
                <a:path w="251175" h="526658">
                  <a:moveTo>
                    <a:pt x="240837" y="516773"/>
                  </a:moveTo>
                  <a:lnTo>
                    <a:pt x="11484" y="516773"/>
                  </a:lnTo>
                  <a:lnTo>
                    <a:pt x="11484" y="11484"/>
                  </a:lnTo>
                  <a:lnTo>
                    <a:pt x="240837" y="11484"/>
                  </a:ln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89" name="Freeform: Shape 188">
              <a:extLst>
                <a:ext uri="{FF2B5EF4-FFF2-40B4-BE49-F238E27FC236}">
                  <a16:creationId xmlns:a16="http://schemas.microsoft.com/office/drawing/2014/main" id="{693C207E-2EF1-4ACB-A61C-A8CDA2390C78}"/>
                </a:ext>
              </a:extLst>
            </p:cNvPr>
            <p:cNvSpPr/>
            <p:nvPr/>
          </p:nvSpPr>
          <p:spPr>
            <a:xfrm>
              <a:off x="893354" y="2773188"/>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90" name="Freeform: Shape 189">
              <a:extLst>
                <a:ext uri="{FF2B5EF4-FFF2-40B4-BE49-F238E27FC236}">
                  <a16:creationId xmlns:a16="http://schemas.microsoft.com/office/drawing/2014/main" id="{6B3A2C69-8BDD-43F0-A68E-FA7EB3CA995C}"/>
                </a:ext>
              </a:extLst>
            </p:cNvPr>
            <p:cNvSpPr/>
            <p:nvPr/>
          </p:nvSpPr>
          <p:spPr>
            <a:xfrm>
              <a:off x="723938" y="2683543"/>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91" name="Freeform: Shape 190">
              <a:extLst>
                <a:ext uri="{FF2B5EF4-FFF2-40B4-BE49-F238E27FC236}">
                  <a16:creationId xmlns:a16="http://schemas.microsoft.com/office/drawing/2014/main" id="{0EA0DED6-3C32-41FB-8A4E-C421F7FA8543}"/>
                </a:ext>
              </a:extLst>
            </p:cNvPr>
            <p:cNvSpPr/>
            <p:nvPr/>
          </p:nvSpPr>
          <p:spPr>
            <a:xfrm>
              <a:off x="751815" y="2683543"/>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92" name="Freeform: Shape 191">
              <a:extLst>
                <a:ext uri="{FF2B5EF4-FFF2-40B4-BE49-F238E27FC236}">
                  <a16:creationId xmlns:a16="http://schemas.microsoft.com/office/drawing/2014/main" id="{3A6001ED-9F6A-49F0-B604-D4ED3A402463}"/>
                </a:ext>
              </a:extLst>
            </p:cNvPr>
            <p:cNvSpPr/>
            <p:nvPr/>
          </p:nvSpPr>
          <p:spPr>
            <a:xfrm>
              <a:off x="779693" y="2683543"/>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93" name="Freeform: Shape 192">
              <a:extLst>
                <a:ext uri="{FF2B5EF4-FFF2-40B4-BE49-F238E27FC236}">
                  <a16:creationId xmlns:a16="http://schemas.microsoft.com/office/drawing/2014/main" id="{51E507C8-F912-4F5B-9E2A-B2DB96EA3861}"/>
                </a:ext>
              </a:extLst>
            </p:cNvPr>
            <p:cNvSpPr/>
            <p:nvPr/>
          </p:nvSpPr>
          <p:spPr>
            <a:xfrm>
              <a:off x="807575" y="2683543"/>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94" name="Freeform: Shape 193">
              <a:extLst>
                <a:ext uri="{FF2B5EF4-FFF2-40B4-BE49-F238E27FC236}">
                  <a16:creationId xmlns:a16="http://schemas.microsoft.com/office/drawing/2014/main" id="{9BF5811C-C1FD-481D-8242-207A07BDF79C}"/>
                </a:ext>
              </a:extLst>
            </p:cNvPr>
            <p:cNvSpPr/>
            <p:nvPr/>
          </p:nvSpPr>
          <p:spPr>
            <a:xfrm>
              <a:off x="723938" y="2646466"/>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3910237A-E960-4872-BFC0-D35CA34551E1}"/>
                </a:ext>
              </a:extLst>
            </p:cNvPr>
            <p:cNvSpPr/>
            <p:nvPr/>
          </p:nvSpPr>
          <p:spPr>
            <a:xfrm>
              <a:off x="751815" y="2646466"/>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96" name="Freeform: Shape 195">
              <a:extLst>
                <a:ext uri="{FF2B5EF4-FFF2-40B4-BE49-F238E27FC236}">
                  <a16:creationId xmlns:a16="http://schemas.microsoft.com/office/drawing/2014/main" id="{E135C56E-27B1-4DF8-ABEF-A2085A8A6A09}"/>
                </a:ext>
              </a:extLst>
            </p:cNvPr>
            <p:cNvSpPr/>
            <p:nvPr/>
          </p:nvSpPr>
          <p:spPr>
            <a:xfrm>
              <a:off x="779693" y="2646466"/>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97" name="Freeform: Shape 196">
              <a:extLst>
                <a:ext uri="{FF2B5EF4-FFF2-40B4-BE49-F238E27FC236}">
                  <a16:creationId xmlns:a16="http://schemas.microsoft.com/office/drawing/2014/main" id="{4B0985DC-0BFB-4EBC-A294-71B8A2CC4AA5}"/>
                </a:ext>
              </a:extLst>
            </p:cNvPr>
            <p:cNvSpPr/>
            <p:nvPr/>
          </p:nvSpPr>
          <p:spPr>
            <a:xfrm>
              <a:off x="807575" y="2646466"/>
              <a:ext cx="16205" cy="16205"/>
            </a:xfrm>
            <a:custGeom>
              <a:avLst/>
              <a:gdLst>
                <a:gd name="connsiteX0" fmla="*/ 11484 w 16204"/>
                <a:gd name="connsiteY0" fmla="*/ 11484 h 16204"/>
                <a:gd name="connsiteX1" fmla="*/ 11484 w 16204"/>
                <a:gd name="connsiteY1" fmla="*/ 11484 h 16204"/>
              </a:gdLst>
              <a:ahLst/>
              <a:cxnLst>
                <a:cxn ang="0">
                  <a:pos x="connsiteX0" y="connsiteY0"/>
                </a:cxn>
                <a:cxn ang="0">
                  <a:pos x="connsiteX1" y="connsiteY1"/>
                </a:cxn>
              </a:cxnLst>
              <a:rect l="l" t="t" r="r" b="b"/>
              <a:pathLst>
                <a:path w="16204" h="16204">
                  <a:moveTo>
                    <a:pt x="11484" y="11484"/>
                  </a:moveTo>
                  <a:lnTo>
                    <a:pt x="11484" y="11484"/>
                  </a:lnTo>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98" name="Freeform: Shape 197">
              <a:extLst>
                <a:ext uri="{FF2B5EF4-FFF2-40B4-BE49-F238E27FC236}">
                  <a16:creationId xmlns:a16="http://schemas.microsoft.com/office/drawing/2014/main" id="{3DA5338B-DFD8-4F20-920D-6FDD234E83C6}"/>
                </a:ext>
              </a:extLst>
            </p:cNvPr>
            <p:cNvSpPr/>
            <p:nvPr/>
          </p:nvSpPr>
          <p:spPr>
            <a:xfrm>
              <a:off x="723938" y="2733000"/>
              <a:ext cx="129639" cy="72922"/>
            </a:xfrm>
            <a:custGeom>
              <a:avLst/>
              <a:gdLst>
                <a:gd name="connsiteX0" fmla="*/ 120967 w 129639"/>
                <a:gd name="connsiteY0" fmla="*/ 62475 h 72921"/>
                <a:gd name="connsiteX1" fmla="*/ 11484 w 129639"/>
                <a:gd name="connsiteY1" fmla="*/ 62475 h 72921"/>
                <a:gd name="connsiteX2" fmla="*/ 11484 w 129639"/>
                <a:gd name="connsiteY2" fmla="*/ 11484 h 72921"/>
                <a:gd name="connsiteX3" fmla="*/ 120967 w 129639"/>
                <a:gd name="connsiteY3" fmla="*/ 11484 h 72921"/>
              </a:gdLst>
              <a:ahLst/>
              <a:cxnLst>
                <a:cxn ang="0">
                  <a:pos x="connsiteX0" y="connsiteY0"/>
                </a:cxn>
                <a:cxn ang="0">
                  <a:pos x="connsiteX1" y="connsiteY1"/>
                </a:cxn>
                <a:cxn ang="0">
                  <a:pos x="connsiteX2" y="connsiteY2"/>
                </a:cxn>
                <a:cxn ang="0">
                  <a:pos x="connsiteX3" y="connsiteY3"/>
                </a:cxn>
              </a:cxnLst>
              <a:rect l="l" t="t" r="r" b="b"/>
              <a:pathLst>
                <a:path w="129639" h="72921">
                  <a:moveTo>
                    <a:pt x="120967" y="62475"/>
                  </a:moveTo>
                  <a:lnTo>
                    <a:pt x="11484" y="62475"/>
                  </a:lnTo>
                  <a:lnTo>
                    <a:pt x="11484" y="11484"/>
                  </a:lnTo>
                  <a:lnTo>
                    <a:pt x="120967" y="11484"/>
                  </a:lnTo>
                  <a:close/>
                </a:path>
              </a:pathLst>
            </a:custGeom>
            <a:noFill/>
            <a:ln w="6350" cap="rnd">
              <a:solidFill>
                <a:schemeClr val="accent2"/>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grpSp>
      <p:sp>
        <p:nvSpPr>
          <p:cNvPr id="199" name="Rectangle 198">
            <a:extLst>
              <a:ext uri="{FF2B5EF4-FFF2-40B4-BE49-F238E27FC236}">
                <a16:creationId xmlns:a16="http://schemas.microsoft.com/office/drawing/2014/main" id="{5C4644DB-09A5-4FD8-8D48-47FD76D1E185}"/>
              </a:ext>
            </a:extLst>
          </p:cNvPr>
          <p:cNvSpPr/>
          <p:nvPr/>
        </p:nvSpPr>
        <p:spPr>
          <a:xfrm>
            <a:off x="1515659" y="4752871"/>
            <a:ext cx="2114232" cy="278323"/>
          </a:xfrm>
          <a:prstGeom prst="rect">
            <a:avLst/>
          </a:prstGeom>
          <a:noFill/>
        </p:spPr>
        <p:txBody>
          <a:bodyPr wrap="square" lIns="0" tIns="0" rIns="0" bIns="0">
            <a:noAutofit/>
          </a:bodyPr>
          <a:lstStyle/>
          <a:p>
            <a:pPr defTabSz="429814">
              <a:spcBef>
                <a:spcPts val="300"/>
              </a:spcBef>
              <a:defRPr/>
            </a:pPr>
            <a:r>
              <a:rPr lang="en-US" sz="1400" kern="0" dirty="0">
                <a:latin typeface="Arial" panose="020B0604020202020204" pitchFamily="34" charset="0"/>
                <a:cs typeface="Arial" panose="020B0604020202020204" pitchFamily="34" charset="0"/>
              </a:rPr>
              <a:t>Employing together </a:t>
            </a:r>
          </a:p>
        </p:txBody>
      </p:sp>
      <p:sp>
        <p:nvSpPr>
          <p:cNvPr id="200" name="Text Placeholder 1">
            <a:extLst>
              <a:ext uri="{FF2B5EF4-FFF2-40B4-BE49-F238E27FC236}">
                <a16:creationId xmlns:a16="http://schemas.microsoft.com/office/drawing/2014/main" id="{2048F57D-51F0-4A83-AD09-F673DE83E02E}"/>
              </a:ext>
            </a:extLst>
          </p:cNvPr>
          <p:cNvSpPr txBox="1">
            <a:spLocks/>
          </p:cNvSpPr>
          <p:nvPr/>
        </p:nvSpPr>
        <p:spPr>
          <a:xfrm>
            <a:off x="1503832" y="5041761"/>
            <a:ext cx="1487279" cy="235247"/>
          </a:xfrm>
          <a:prstGeom prst="rect">
            <a:avLst/>
          </a:prstGeom>
        </p:spPr>
        <p:txBody>
          <a:bodyPr lIns="0" tIns="0" rIns="0" bIns="0" numCol="1" spcCol="18000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90000"/>
              </a:lnSpc>
              <a:spcAft>
                <a:spcPts val="0"/>
              </a:spcAft>
              <a:buClr>
                <a:schemeClr val="tx1"/>
              </a:buClr>
            </a:pPr>
            <a:r>
              <a:rPr lang="ru-RU" sz="1800" b="1" kern="0" dirty="0">
                <a:solidFill>
                  <a:schemeClr val="accent2"/>
                </a:solidFill>
                <a:latin typeface="Arial" panose="020B0604020202020204" pitchFamily="34" charset="0"/>
                <a:cs typeface="Arial" panose="020B0604020202020204" pitchFamily="34" charset="0"/>
              </a:rPr>
              <a:t>3</a:t>
            </a:r>
            <a:r>
              <a:rPr lang="en-US" sz="1800" b="1" kern="0" dirty="0">
                <a:solidFill>
                  <a:schemeClr val="accent2"/>
                </a:solidFill>
                <a:latin typeface="Arial" panose="020B0604020202020204" pitchFamily="34" charset="0"/>
                <a:cs typeface="Arial" panose="020B0604020202020204" pitchFamily="34" charset="0"/>
              </a:rPr>
              <a:t>,</a:t>
            </a:r>
            <a:r>
              <a:rPr lang="ru-RU" sz="1800" b="1" kern="0" dirty="0">
                <a:solidFill>
                  <a:schemeClr val="accent2"/>
                </a:solidFill>
                <a:latin typeface="Arial" panose="020B0604020202020204" pitchFamily="34" charset="0"/>
                <a:cs typeface="Arial" panose="020B0604020202020204" pitchFamily="34" charset="0"/>
              </a:rPr>
              <a:t>8</a:t>
            </a:r>
            <a:r>
              <a:rPr lang="en-US" sz="1800" b="1" kern="0" dirty="0">
                <a:solidFill>
                  <a:schemeClr val="accent2"/>
                </a:solidFill>
                <a:latin typeface="Arial" panose="020B0604020202020204" pitchFamily="34" charset="0"/>
                <a:cs typeface="Arial" panose="020B0604020202020204" pitchFamily="34" charset="0"/>
              </a:rPr>
              <a:t>00 people </a:t>
            </a:r>
            <a:endParaRPr lang="en-US" sz="1800" kern="0" dirty="0">
              <a:solidFill>
                <a:schemeClr val="accent2"/>
              </a:solidFill>
              <a:latin typeface="Arial" panose="020B0604020202020204" pitchFamily="34" charset="0"/>
              <a:cs typeface="Arial" panose="020B0604020202020204" pitchFamily="34" charset="0"/>
            </a:endParaRPr>
          </a:p>
        </p:txBody>
      </p:sp>
      <p:sp>
        <p:nvSpPr>
          <p:cNvPr id="201" name="Rectangle: Rounded Corners 200">
            <a:extLst>
              <a:ext uri="{FF2B5EF4-FFF2-40B4-BE49-F238E27FC236}">
                <a16:creationId xmlns:a16="http://schemas.microsoft.com/office/drawing/2014/main" id="{6DAB67B2-4FEB-41C4-8384-FB83C37E40E4}"/>
              </a:ext>
            </a:extLst>
          </p:cNvPr>
          <p:cNvSpPr/>
          <p:nvPr/>
        </p:nvSpPr>
        <p:spPr>
          <a:xfrm>
            <a:off x="6243379" y="1561105"/>
            <a:ext cx="5400000"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latin typeface="Arial" panose="020B0604020202020204" pitchFamily="34" charset="0"/>
                <a:cs typeface="Arial" panose="020B0604020202020204" pitchFamily="34" charset="0"/>
              </a:rPr>
              <a:t>About Power Analytics team</a:t>
            </a:r>
          </a:p>
        </p:txBody>
      </p:sp>
      <p:sp>
        <p:nvSpPr>
          <p:cNvPr id="202" name="Rectangle: Rounded Corners 201">
            <a:extLst>
              <a:ext uri="{FF2B5EF4-FFF2-40B4-BE49-F238E27FC236}">
                <a16:creationId xmlns:a16="http://schemas.microsoft.com/office/drawing/2014/main" id="{4F4641B7-2D43-40C8-A9A8-EB2BD618802D}"/>
              </a:ext>
            </a:extLst>
          </p:cNvPr>
          <p:cNvSpPr/>
          <p:nvPr/>
        </p:nvSpPr>
        <p:spPr>
          <a:xfrm>
            <a:off x="550863" y="1561105"/>
            <a:ext cx="5400000"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latin typeface="Arial" panose="020B0604020202020204" pitchFamily="34" charset="0"/>
                <a:cs typeface="Arial" panose="020B0604020202020204" pitchFamily="34" charset="0"/>
              </a:rPr>
              <a:t>About Kept</a:t>
            </a:r>
          </a:p>
        </p:txBody>
      </p:sp>
    </p:spTree>
    <p:extLst>
      <p:ext uri="{BB962C8B-B14F-4D97-AF65-F5344CB8AC3E}">
        <p14:creationId xmlns:p14="http://schemas.microsoft.com/office/powerpoint/2010/main" val="253193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1" y="6897"/>
            <a:ext cx="9109812"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Contacts</a:t>
            </a:r>
            <a:endParaRPr lang="en-GB" sz="2400" b="1" i="0" dirty="0">
              <a:solidFill>
                <a:schemeClr val="bg1"/>
              </a:solidFill>
              <a:latin typeface="Arial" panose="020B0604020202020204" pitchFamily="34" charset="0"/>
              <a:cs typeface="Arial" panose="020B0604020202020204" pitchFamily="34" charset="0"/>
            </a:endParaRPr>
          </a:p>
        </p:txBody>
      </p:sp>
      <p:sp>
        <p:nvSpPr>
          <p:cNvPr id="203" name="Rectangle 202">
            <a:extLst>
              <a:ext uri="{FF2B5EF4-FFF2-40B4-BE49-F238E27FC236}">
                <a16:creationId xmlns:a16="http://schemas.microsoft.com/office/drawing/2014/main" id="{8639D00B-DB31-44EF-B6A6-D1EC08B8EC08}"/>
              </a:ext>
            </a:extLst>
          </p:cNvPr>
          <p:cNvSpPr/>
          <p:nvPr/>
        </p:nvSpPr>
        <p:spPr>
          <a:xfrm>
            <a:off x="1970336" y="2159596"/>
            <a:ext cx="2648469" cy="1369606"/>
          </a:xfrm>
          <a:prstGeom prst="rect">
            <a:avLst/>
          </a:prstGeom>
        </p:spPr>
        <p:txBody>
          <a:bodyPr wrap="square" lIns="0" tIns="0" rIns="0" bIns="0">
            <a:spAutoFit/>
          </a:bodyPr>
          <a:lstStyle/>
          <a:p>
            <a:r>
              <a:rPr lang="en-US" sz="1200" b="1" dirty="0">
                <a:solidFill>
                  <a:schemeClr val="tx1">
                    <a:lumMod val="50000"/>
                    <a:lumOff val="50000"/>
                  </a:schemeClr>
                </a:solidFill>
                <a:latin typeface="Arial" panose="020B0604020202020204" pitchFamily="34" charset="0"/>
                <a:cs typeface="Arial" panose="020B0604020202020204" pitchFamily="34" charset="0"/>
              </a:rPr>
              <a:t>Director,</a:t>
            </a:r>
          </a:p>
          <a:p>
            <a:r>
              <a:rPr lang="en-US" sz="1200" dirty="0">
                <a:solidFill>
                  <a:schemeClr val="tx1">
                    <a:lumMod val="50000"/>
                    <a:lumOff val="50000"/>
                  </a:schemeClr>
                </a:solidFill>
                <a:latin typeface="Arial" panose="020B0604020202020204" pitchFamily="34" charset="0"/>
                <a:cs typeface="Arial" panose="020B0604020202020204" pitchFamily="34" charset="0"/>
              </a:rPr>
              <a:t>Energy &amp; Utilities, Power Analytics</a:t>
            </a:r>
          </a:p>
          <a:p>
            <a:pPr>
              <a:spcAft>
                <a:spcPts val="600"/>
              </a:spcAft>
            </a:pPr>
            <a:r>
              <a:rPr lang="en-US" sz="1200" dirty="0">
                <a:solidFill>
                  <a:schemeClr val="tx1">
                    <a:lumMod val="50000"/>
                    <a:lumOff val="50000"/>
                  </a:schemeClr>
                </a:solidFill>
                <a:latin typeface="Arial" panose="020B0604020202020204" pitchFamily="34" charset="0"/>
                <a:cs typeface="Arial" panose="020B0604020202020204" pitchFamily="34" charset="0"/>
              </a:rPr>
              <a:t>Center of Excellence</a:t>
            </a:r>
          </a:p>
          <a:p>
            <a:r>
              <a:rPr lang="ru-RU" sz="1200" dirty="0">
                <a:solidFill>
                  <a:schemeClr val="tx1">
                    <a:lumMod val="50000"/>
                    <a:lumOff val="50000"/>
                  </a:schemeClr>
                </a:solidFill>
                <a:latin typeface="Arial" panose="020B0604020202020204" pitchFamily="34" charset="0"/>
                <a:cs typeface="Arial" panose="020B0604020202020204" pitchFamily="34" charset="0"/>
              </a:rPr>
              <a:t>Т</a:t>
            </a:r>
            <a:r>
              <a:rPr lang="en-US" sz="1200" dirty="0">
                <a:solidFill>
                  <a:schemeClr val="tx1">
                    <a:lumMod val="50000"/>
                    <a:lumOff val="50000"/>
                  </a:schemeClr>
                </a:solidFill>
                <a:latin typeface="Arial" panose="020B0604020202020204" pitchFamily="34" charset="0"/>
                <a:cs typeface="Arial" panose="020B0604020202020204" pitchFamily="34" charset="0"/>
              </a:rPr>
              <a:t>: +7 495 937 44 44</a:t>
            </a:r>
          </a:p>
          <a:p>
            <a:r>
              <a:rPr lang="en-US" sz="1200" dirty="0">
                <a:solidFill>
                  <a:schemeClr val="tx1">
                    <a:lumMod val="50000"/>
                    <a:lumOff val="50000"/>
                  </a:schemeClr>
                </a:solidFill>
                <a:latin typeface="Arial" panose="020B0604020202020204" pitchFamily="34" charset="0"/>
                <a:cs typeface="Arial" panose="020B0604020202020204" pitchFamily="34" charset="0"/>
              </a:rPr>
              <a:t>M: +7 916 063 03 19</a:t>
            </a:r>
          </a:p>
          <a:p>
            <a:r>
              <a:rPr lang="en-US" sz="1200" dirty="0">
                <a:solidFill>
                  <a:schemeClr val="tx1">
                    <a:lumMod val="50000"/>
                    <a:lumOff val="50000"/>
                  </a:schemeClr>
                </a:solidFill>
                <a:latin typeface="Arial" panose="020B0604020202020204" pitchFamily="34" charset="0"/>
                <a:cs typeface="Arial" panose="020B0604020202020204" pitchFamily="34" charset="0"/>
              </a:rPr>
              <a:t>E: srozhenko@kept.ru</a:t>
            </a:r>
          </a:p>
          <a:p>
            <a:endParaRPr lang="ru-RU"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04" name="Rectangle: Rounded Corners 203">
            <a:extLst>
              <a:ext uri="{FF2B5EF4-FFF2-40B4-BE49-F238E27FC236}">
                <a16:creationId xmlns:a16="http://schemas.microsoft.com/office/drawing/2014/main" id="{7CB26871-923D-4C21-B253-66D0F6B3A4DF}"/>
              </a:ext>
            </a:extLst>
          </p:cNvPr>
          <p:cNvSpPr/>
          <p:nvPr/>
        </p:nvSpPr>
        <p:spPr>
          <a:xfrm>
            <a:off x="1970335" y="1545294"/>
            <a:ext cx="2837355" cy="501318"/>
          </a:xfrm>
          <a:prstGeom prst="roundRect">
            <a:avLst>
              <a:gd name="adj" fmla="val 50000"/>
            </a:avLst>
          </a:prstGeom>
          <a:noFill/>
          <a:ln>
            <a:solidFill>
              <a:srgbClr val="531A56"/>
            </a:solidFill>
          </a:ln>
        </p:spPr>
        <p:style>
          <a:lnRef idx="2">
            <a:schemeClr val="accent1">
              <a:shade val="50000"/>
            </a:schemeClr>
          </a:lnRef>
          <a:fillRef idx="1">
            <a:schemeClr val="accent1"/>
          </a:fillRef>
          <a:effectRef idx="0">
            <a:schemeClr val="accent1"/>
          </a:effectRef>
          <a:fontRef idx="minor">
            <a:schemeClr val="lt1"/>
          </a:fontRef>
        </p:style>
        <p:txBody>
          <a:bodyPr wrap="square" lIns="54610" tIns="54610" rIns="54610" bIns="54610" rtlCol="0" anchor="ctr">
            <a:spAutoFit/>
          </a:bodyPr>
          <a:lstStyle/>
          <a:p>
            <a:pPr algn="ctr"/>
            <a:r>
              <a:rPr lang="en-US" sz="1600" b="1" dirty="0">
                <a:solidFill>
                  <a:schemeClr val="tx1"/>
                </a:solidFill>
                <a:latin typeface="Arial" panose="020B0604020202020204" pitchFamily="34" charset="0"/>
                <a:ea typeface="Golos Text" panose="020B0503020202020204" pitchFamily="34" charset="0"/>
                <a:cs typeface="Arial" panose="020B0604020202020204" pitchFamily="34" charset="0"/>
              </a:rPr>
              <a:t>Sergey Rozhenko</a:t>
            </a:r>
          </a:p>
        </p:txBody>
      </p:sp>
      <p:sp>
        <p:nvSpPr>
          <p:cNvPr id="205" name="Text Placeholder 3">
            <a:extLst>
              <a:ext uri="{FF2B5EF4-FFF2-40B4-BE49-F238E27FC236}">
                <a16:creationId xmlns:a16="http://schemas.microsoft.com/office/drawing/2014/main" id="{EA350CF7-94BB-4914-874B-FE7521D23528}"/>
              </a:ext>
            </a:extLst>
          </p:cNvPr>
          <p:cNvSpPr txBox="1">
            <a:spLocks/>
          </p:cNvSpPr>
          <p:nvPr/>
        </p:nvSpPr>
        <p:spPr>
          <a:xfrm>
            <a:off x="544713" y="5042287"/>
            <a:ext cx="11096425" cy="1231513"/>
          </a:xfrm>
          <a:prstGeom prst="rect">
            <a:avLst/>
          </a:prstGeom>
        </p:spPr>
        <p:txBody>
          <a:bodyPr lIns="0" tIns="0" rIns="0" bIns="0" anchor="b"/>
          <a:lstStyle>
            <a:lvl1pPr marL="0" indent="0" algn="l" defTabSz="914400" rtl="0" eaLnBrk="1" latinLnBrk="0" hangingPunct="1">
              <a:lnSpc>
                <a:spcPct val="10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mn-cs"/>
              </a:defRPr>
            </a:lvl1pPr>
            <a:lvl2pPr marL="0" indent="0" algn="l" defTabSz="914400" rtl="0" eaLnBrk="1" latinLnBrk="0" hangingPunct="1">
              <a:lnSpc>
                <a:spcPct val="100000"/>
              </a:lnSpc>
              <a:spcBef>
                <a:spcPts val="500"/>
              </a:spcBef>
              <a:buClr>
                <a:schemeClr val="tx1"/>
              </a:buClr>
              <a:buFont typeface="Arial" panose="020B0604020202020204" pitchFamily="34" charset="0"/>
              <a:buNone/>
              <a:defRPr sz="1000" kern="1200">
                <a:solidFill>
                  <a:schemeClr val="tx2"/>
                </a:solidFill>
                <a:latin typeface="Arial" panose="020B0604020202020204" pitchFamily="34" charset="0"/>
                <a:ea typeface="+mn-ea"/>
                <a:cs typeface="+mn-cs"/>
              </a:defRPr>
            </a:lvl2pPr>
            <a:lvl3pPr marL="0" indent="-180000" algn="l" defTabSz="914400" rtl="0" eaLnBrk="1" latinLnBrk="0" hangingPunct="1">
              <a:lnSpc>
                <a:spcPct val="100000"/>
              </a:lnSpc>
              <a:spcBef>
                <a:spcPts val="500"/>
              </a:spcBef>
              <a:buClr>
                <a:schemeClr val="tx1"/>
              </a:buClr>
              <a:buFont typeface="Arial" panose="020B0604020202020204" pitchFamily="34" charset="0"/>
              <a:buChar char="•"/>
              <a:defRPr sz="1000" kern="1200">
                <a:solidFill>
                  <a:schemeClr val="tx2"/>
                </a:solidFill>
                <a:latin typeface="Arial" panose="020B0604020202020204" pitchFamily="34" charset="0"/>
                <a:ea typeface="+mn-ea"/>
                <a:cs typeface="+mn-cs"/>
              </a:defRPr>
            </a:lvl3pPr>
            <a:lvl4pPr marL="504000" indent="-180000" algn="l" defTabSz="914400" rtl="0" eaLnBrk="1" latinLnBrk="0" hangingPunct="1">
              <a:lnSpc>
                <a:spcPct val="100000"/>
              </a:lnSpc>
              <a:spcBef>
                <a:spcPts val="500"/>
              </a:spcBef>
              <a:buFont typeface="Arial" panose="020B0604020202020204" pitchFamily="34" charset="0"/>
              <a:buChar char="•"/>
              <a:defRPr sz="1000" kern="1200">
                <a:solidFill>
                  <a:schemeClr val="tx2"/>
                </a:solidFill>
                <a:latin typeface="Arial" panose="020B0604020202020204" pitchFamily="34" charset="0"/>
                <a:ea typeface="+mn-ea"/>
                <a:cs typeface="+mn-cs"/>
              </a:defRPr>
            </a:lvl4pPr>
            <a:lvl5pPr marL="719138" indent="-228600" algn="l" defTabSz="914400" rtl="0" eaLnBrk="1" latinLnBrk="0" hangingPunct="1">
              <a:lnSpc>
                <a:spcPct val="100000"/>
              </a:lnSpc>
              <a:spcBef>
                <a:spcPts val="500"/>
              </a:spcBef>
              <a:buClr>
                <a:schemeClr val="tx1"/>
              </a:buClr>
              <a:buFont typeface="Arial" panose="020B0604020202020204" pitchFamily="34" charset="0"/>
              <a:buChar char="•"/>
              <a:defRPr sz="100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900" b="0" dirty="0">
                <a:solidFill>
                  <a:srgbClr val="898D93"/>
                </a:solidFill>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a:spcBef>
                <a:spcPts val="300"/>
              </a:spcBef>
            </a:pPr>
            <a:r>
              <a:rPr lang="en-US" sz="900" b="0" dirty="0">
                <a:solidFill>
                  <a:srgbClr val="898D93"/>
                </a:solidFill>
              </a:rPr>
              <a:t>Some or all of the services described herein may not be permissible for audit clients and their affiliates or related entities. </a:t>
            </a:r>
          </a:p>
        </p:txBody>
      </p:sp>
      <p:sp>
        <p:nvSpPr>
          <p:cNvPr id="206" name="Rectangle: Rounded Corners 205">
            <a:hlinkClick r:id="rId2"/>
            <a:extLst>
              <a:ext uri="{FF2B5EF4-FFF2-40B4-BE49-F238E27FC236}">
                <a16:creationId xmlns:a16="http://schemas.microsoft.com/office/drawing/2014/main" id="{2BF66F5A-1F64-4E63-A525-1C29A04C5B85}"/>
              </a:ext>
            </a:extLst>
          </p:cNvPr>
          <p:cNvSpPr/>
          <p:nvPr/>
        </p:nvSpPr>
        <p:spPr>
          <a:xfrm>
            <a:off x="550863" y="5091906"/>
            <a:ext cx="1326337" cy="361910"/>
          </a:xfrm>
          <a:prstGeom prst="roundRect">
            <a:avLst>
              <a:gd name="adj" fmla="val 50000"/>
            </a:avLst>
          </a:prstGeom>
          <a:solidFill>
            <a:srgbClr val="531A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610" tIns="36000" rIns="54610" bIns="36000" rtlCol="0" anchor="ctr">
            <a:noAutofit/>
          </a:bodyPr>
          <a:lstStyle/>
          <a:p>
            <a:pPr algn="ctr"/>
            <a:r>
              <a:rPr lang="en-US" sz="1200" b="1" dirty="0">
                <a:solidFill>
                  <a:schemeClr val="bg1"/>
                </a:solidFill>
                <a:latin typeface="+mj-lt"/>
                <a:ea typeface="Golos Text" panose="020B0503020202020204" pitchFamily="34" charset="0"/>
              </a:rPr>
              <a:t>www.kept.ru</a:t>
            </a:r>
            <a:endParaRPr lang="ru-RU" sz="1200" b="1" dirty="0">
              <a:solidFill>
                <a:schemeClr val="bg1"/>
              </a:solidFill>
              <a:latin typeface="+mj-lt"/>
              <a:ea typeface="Golos Text" panose="020B0503020202020204" pitchFamily="34" charset="0"/>
            </a:endParaRPr>
          </a:p>
        </p:txBody>
      </p:sp>
      <p:pic>
        <p:nvPicPr>
          <p:cNvPr id="207" name="Picture 4">
            <a:extLst>
              <a:ext uri="{FF2B5EF4-FFF2-40B4-BE49-F238E27FC236}">
                <a16:creationId xmlns:a16="http://schemas.microsoft.com/office/drawing/2014/main" id="{2F5814BA-830D-4AC0-80BA-CEB14CFF452E}"/>
              </a:ext>
            </a:extLst>
          </p:cNvPr>
          <p:cNvPicPr>
            <a:picLocks noChangeAspect="1"/>
          </p:cNvPicPr>
          <p:nvPr/>
        </p:nvPicPr>
        <p:blipFill rotWithShape="1">
          <a:blip r:embed="rId3"/>
          <a:srcRect t="4437" b="4437"/>
          <a:stretch/>
        </p:blipFill>
        <p:spPr>
          <a:xfrm>
            <a:off x="550863" y="1563124"/>
            <a:ext cx="1243799" cy="1243799"/>
          </a:xfrm>
          <a:prstGeom prst="ellipse">
            <a:avLst/>
          </a:prstGeom>
        </p:spPr>
      </p:pic>
      <p:pic>
        <p:nvPicPr>
          <p:cNvPr id="3" name="Picture 2">
            <a:extLst>
              <a:ext uri="{FF2B5EF4-FFF2-40B4-BE49-F238E27FC236}">
                <a16:creationId xmlns:a16="http://schemas.microsoft.com/office/drawing/2014/main" id="{8A602FC7-B544-4A1E-ACE0-795AEF23916B}"/>
              </a:ext>
            </a:extLst>
          </p:cNvPr>
          <p:cNvPicPr>
            <a:picLocks noChangeAspect="1"/>
          </p:cNvPicPr>
          <p:nvPr/>
        </p:nvPicPr>
        <p:blipFill rotWithShape="1">
          <a:blip r:embed="rId4"/>
          <a:srcRect l="117" t="1967" r="3762" b="19024"/>
          <a:stretch/>
        </p:blipFill>
        <p:spPr>
          <a:xfrm>
            <a:off x="6240463" y="1563124"/>
            <a:ext cx="1243799" cy="1243799"/>
          </a:xfrm>
          <a:prstGeom prst="ellipse">
            <a:avLst/>
          </a:prstGeom>
        </p:spPr>
      </p:pic>
      <p:sp>
        <p:nvSpPr>
          <p:cNvPr id="10" name="Rectangle 9">
            <a:extLst>
              <a:ext uri="{FF2B5EF4-FFF2-40B4-BE49-F238E27FC236}">
                <a16:creationId xmlns:a16="http://schemas.microsoft.com/office/drawing/2014/main" id="{2C0E550D-4762-42FA-8740-177B97E342B1}"/>
              </a:ext>
            </a:extLst>
          </p:cNvPr>
          <p:cNvSpPr/>
          <p:nvPr/>
        </p:nvSpPr>
        <p:spPr>
          <a:xfrm>
            <a:off x="7664554" y="2159596"/>
            <a:ext cx="2648469" cy="1369606"/>
          </a:xfrm>
          <a:prstGeom prst="rect">
            <a:avLst/>
          </a:prstGeom>
        </p:spPr>
        <p:txBody>
          <a:bodyPr wrap="square" lIns="0" tIns="0" rIns="0" bIns="0">
            <a:spAutoFit/>
          </a:bodyPr>
          <a:lstStyle/>
          <a:p>
            <a:r>
              <a:rPr lang="en-US" sz="1200" b="1" dirty="0">
                <a:solidFill>
                  <a:schemeClr val="tx1">
                    <a:lumMod val="50000"/>
                    <a:lumOff val="50000"/>
                  </a:schemeClr>
                </a:solidFill>
                <a:latin typeface="Arial" panose="020B0604020202020204" pitchFamily="34" charset="0"/>
                <a:cs typeface="Arial" panose="020B0604020202020204" pitchFamily="34" charset="0"/>
              </a:rPr>
              <a:t>Manager,</a:t>
            </a:r>
          </a:p>
          <a:p>
            <a:r>
              <a:rPr lang="en-US" sz="1200" dirty="0">
                <a:solidFill>
                  <a:schemeClr val="tx1">
                    <a:lumMod val="50000"/>
                    <a:lumOff val="50000"/>
                  </a:schemeClr>
                </a:solidFill>
                <a:latin typeface="Arial" panose="020B0604020202020204" pitchFamily="34" charset="0"/>
                <a:cs typeface="Arial" panose="020B0604020202020204" pitchFamily="34" charset="0"/>
              </a:rPr>
              <a:t>Energy &amp; Utilities, Power Analytics</a:t>
            </a:r>
          </a:p>
          <a:p>
            <a:pPr>
              <a:spcAft>
                <a:spcPts val="600"/>
              </a:spcAft>
            </a:pPr>
            <a:r>
              <a:rPr lang="en-US" sz="1200" dirty="0">
                <a:solidFill>
                  <a:schemeClr val="tx1">
                    <a:lumMod val="50000"/>
                    <a:lumOff val="50000"/>
                  </a:schemeClr>
                </a:solidFill>
                <a:latin typeface="Arial" panose="020B0604020202020204" pitchFamily="34" charset="0"/>
                <a:cs typeface="Arial" panose="020B0604020202020204" pitchFamily="34" charset="0"/>
              </a:rPr>
              <a:t>Center of Excellence</a:t>
            </a:r>
          </a:p>
          <a:p>
            <a:r>
              <a:rPr lang="ru-RU" sz="1200" dirty="0">
                <a:solidFill>
                  <a:schemeClr val="tx1">
                    <a:lumMod val="50000"/>
                    <a:lumOff val="50000"/>
                  </a:schemeClr>
                </a:solidFill>
                <a:latin typeface="Arial" panose="020B0604020202020204" pitchFamily="34" charset="0"/>
                <a:cs typeface="Arial" panose="020B0604020202020204" pitchFamily="34" charset="0"/>
              </a:rPr>
              <a:t>Т</a:t>
            </a:r>
            <a:r>
              <a:rPr lang="en-US" sz="1200" dirty="0">
                <a:solidFill>
                  <a:schemeClr val="tx1">
                    <a:lumMod val="50000"/>
                    <a:lumOff val="50000"/>
                  </a:schemeClr>
                </a:solidFill>
                <a:latin typeface="Arial" panose="020B0604020202020204" pitchFamily="34" charset="0"/>
                <a:cs typeface="Arial" panose="020B0604020202020204" pitchFamily="34" charset="0"/>
              </a:rPr>
              <a:t>: +7 495 937 44 77</a:t>
            </a:r>
          </a:p>
          <a:p>
            <a:r>
              <a:rPr lang="en-US" sz="1200" dirty="0">
                <a:solidFill>
                  <a:schemeClr val="tx1">
                    <a:lumMod val="50000"/>
                    <a:lumOff val="50000"/>
                  </a:schemeClr>
                </a:solidFill>
                <a:latin typeface="Arial" panose="020B0604020202020204" pitchFamily="34" charset="0"/>
                <a:cs typeface="Arial" panose="020B0604020202020204" pitchFamily="34" charset="0"/>
              </a:rPr>
              <a:t>M: +7 926 777 65 62</a:t>
            </a:r>
          </a:p>
          <a:p>
            <a:r>
              <a:rPr lang="en-US" sz="1200" dirty="0">
                <a:solidFill>
                  <a:schemeClr val="tx1">
                    <a:lumMod val="50000"/>
                    <a:lumOff val="50000"/>
                  </a:schemeClr>
                </a:solidFill>
                <a:latin typeface="Arial" panose="020B0604020202020204" pitchFamily="34" charset="0"/>
                <a:cs typeface="Arial" panose="020B0604020202020204" pitchFamily="34" charset="0"/>
              </a:rPr>
              <a:t>E: vkarle@kept.ru</a:t>
            </a:r>
          </a:p>
          <a:p>
            <a:endParaRPr lang="ru-RU"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C580021F-A30B-4C08-8641-CAD2009E4BA5}"/>
              </a:ext>
            </a:extLst>
          </p:cNvPr>
          <p:cNvSpPr/>
          <p:nvPr/>
        </p:nvSpPr>
        <p:spPr>
          <a:xfrm>
            <a:off x="7664553" y="1545294"/>
            <a:ext cx="2837355" cy="501318"/>
          </a:xfrm>
          <a:prstGeom prst="roundRect">
            <a:avLst>
              <a:gd name="adj" fmla="val 50000"/>
            </a:avLst>
          </a:prstGeom>
          <a:noFill/>
          <a:ln>
            <a:solidFill>
              <a:srgbClr val="531A56"/>
            </a:solidFill>
          </a:ln>
        </p:spPr>
        <p:style>
          <a:lnRef idx="2">
            <a:schemeClr val="accent1">
              <a:shade val="50000"/>
            </a:schemeClr>
          </a:lnRef>
          <a:fillRef idx="1">
            <a:schemeClr val="accent1"/>
          </a:fillRef>
          <a:effectRef idx="0">
            <a:schemeClr val="accent1"/>
          </a:effectRef>
          <a:fontRef idx="minor">
            <a:schemeClr val="lt1"/>
          </a:fontRef>
        </p:style>
        <p:txBody>
          <a:bodyPr wrap="square" lIns="54610" tIns="54610" rIns="54610" bIns="54610" rtlCol="0" anchor="ctr">
            <a:spAutoFit/>
          </a:bodyPr>
          <a:lstStyle/>
          <a:p>
            <a:pPr algn="ctr"/>
            <a:r>
              <a:rPr lang="en-US" sz="1600" b="1" dirty="0">
                <a:solidFill>
                  <a:schemeClr val="tx1"/>
                </a:solidFill>
                <a:latin typeface="Arial" panose="020B0604020202020204" pitchFamily="34" charset="0"/>
                <a:ea typeface="Golos Text" panose="020B0503020202020204" pitchFamily="34" charset="0"/>
                <a:cs typeface="Arial" panose="020B0604020202020204" pitchFamily="34" charset="0"/>
              </a:rPr>
              <a:t>Vadim Karle</a:t>
            </a:r>
          </a:p>
        </p:txBody>
      </p:sp>
    </p:spTree>
    <p:extLst>
      <p:ext uri="{BB962C8B-B14F-4D97-AF65-F5344CB8AC3E}">
        <p14:creationId xmlns:p14="http://schemas.microsoft.com/office/powerpoint/2010/main" val="81758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3AD573B1-A9BF-41A8-A6E2-9527F0D1C9A1}"/>
              </a:ext>
            </a:extLst>
          </p:cNvPr>
          <p:cNvSpPr/>
          <p:nvPr/>
        </p:nvSpPr>
        <p:spPr>
          <a:xfrm>
            <a:off x="6243379" y="2116934"/>
            <a:ext cx="5400675" cy="4088714"/>
          </a:xfrm>
          <a:prstGeom prst="roundRect">
            <a:avLst>
              <a:gd name="adj" fmla="val 2600"/>
            </a:avLst>
          </a:prstGeom>
          <a:solidFill>
            <a:schemeClr val="bg1"/>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Small Modular Reactors costs</a:t>
            </a:r>
            <a:endParaRPr lang="en-GB" sz="2400" b="1" i="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F51F42-0A26-41A9-9BC9-80218A96128C}"/>
              </a:ext>
            </a:extLst>
          </p:cNvPr>
          <p:cNvSpPr txBox="1"/>
          <p:nvPr/>
        </p:nvSpPr>
        <p:spPr>
          <a:xfrm>
            <a:off x="551537" y="6366589"/>
            <a:ext cx="7352943"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a:t>
            </a:r>
            <a:r>
              <a:rPr lang="en-US" sz="800" dirty="0" err="1">
                <a:latin typeface="Arial" panose="020B0604020202020204" pitchFamily="34" charset="0"/>
                <a:cs typeface="Arial" panose="020B0604020202020204" pitchFamily="34" charset="0"/>
              </a:rPr>
              <a:t>Scalling</a:t>
            </a:r>
            <a:r>
              <a:rPr lang="en-US" sz="800" dirty="0">
                <a:latin typeface="Arial" panose="020B0604020202020204" pitchFamily="34" charset="0"/>
                <a:cs typeface="Arial" panose="020B0604020202020204" pitchFamily="34" charset="0"/>
              </a:rPr>
              <a:t> Success</a:t>
            </a:r>
            <a:r>
              <a:rPr lang="ru-RU" sz="800" dirty="0">
                <a:latin typeface="Arial" panose="020B0604020202020204" pitchFamily="34" charset="0"/>
                <a:cs typeface="Arial" panose="020B0604020202020204" pitchFamily="34" charset="0"/>
              </a:rPr>
              <a:t>.</a:t>
            </a:r>
            <a:r>
              <a:rPr lang="en-US" sz="800" dirty="0">
                <a:latin typeface="Arial" panose="020B0604020202020204" pitchFamily="34" charset="0"/>
                <a:cs typeface="Arial" panose="020B0604020202020204" pitchFamily="34" charset="0"/>
              </a:rPr>
              <a:t> Navigating the Future of Small Modular Reactors in Competitive Global Low-Carbon Energy Markets”, NNWI, 2023.</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EFFE3AB-F010-41F7-8837-66ABA2CB71DF}"/>
              </a:ext>
            </a:extLst>
          </p:cNvPr>
          <p:cNvSpPr txBox="1"/>
          <p:nvPr/>
        </p:nvSpPr>
        <p:spPr>
          <a:xfrm>
            <a:off x="450471" y="2769840"/>
            <a:ext cx="5119056" cy="1677382"/>
          </a:xfrm>
          <a:prstGeom prst="rect">
            <a:avLst/>
          </a:prstGeom>
          <a:noFill/>
        </p:spPr>
        <p:txBody>
          <a:bodyPr wrap="square" rtlCol="0">
            <a:spAutoFit/>
          </a:bodyPr>
          <a:lstStyle/>
          <a:p>
            <a:pPr>
              <a:spcAft>
                <a:spcPts val="1800"/>
              </a:spcAft>
            </a:pPr>
            <a:r>
              <a:rPr lang="en-US" sz="2800" b="1" dirty="0">
                <a:solidFill>
                  <a:schemeClr val="accent2"/>
                </a:solidFill>
                <a:latin typeface="Arial" panose="020B0604020202020204" pitchFamily="34" charset="0"/>
                <a:cs typeface="Arial" panose="020B0604020202020204" pitchFamily="34" charset="0"/>
              </a:rPr>
              <a:t>Small Modular Reactors</a:t>
            </a:r>
          </a:p>
          <a:p>
            <a:pPr>
              <a:spcAft>
                <a:spcPts val="1800"/>
              </a:spcAft>
            </a:pPr>
            <a:r>
              <a:rPr lang="en-US" sz="2000" dirty="0">
                <a:latin typeface="Arial" panose="020B0604020202020204" pitchFamily="34" charset="0"/>
                <a:cs typeface="Arial" panose="020B0604020202020204" pitchFamily="34" charset="0"/>
              </a:rPr>
              <a:t>SMRs are defined as nuclear reactors with a maximum output of 300 Megawatt electric (</a:t>
            </a:r>
            <a:r>
              <a:rPr lang="en-US" sz="2000" dirty="0" err="1">
                <a:latin typeface="Arial" panose="020B0604020202020204" pitchFamily="34" charset="0"/>
                <a:cs typeface="Arial" panose="020B0604020202020204" pitchFamily="34" charset="0"/>
              </a:rPr>
              <a:t>MWe</a:t>
            </a:r>
            <a:r>
              <a:rPr lang="en-US" sz="2000" dirty="0">
                <a:latin typeface="Arial" panose="020B0604020202020204" pitchFamily="34" charset="0"/>
                <a:cs typeface="Arial" panose="020B0604020202020204" pitchFamily="34" charset="0"/>
              </a:rPr>
              <a:t>) for generating electricity</a:t>
            </a:r>
          </a:p>
        </p:txBody>
      </p:sp>
      <p:pic>
        <p:nvPicPr>
          <p:cNvPr id="16" name="Picture 15">
            <a:extLst>
              <a:ext uri="{FF2B5EF4-FFF2-40B4-BE49-F238E27FC236}">
                <a16:creationId xmlns:a16="http://schemas.microsoft.com/office/drawing/2014/main" id="{F7771860-3512-424E-8DB1-59F5FB0A7DEE}"/>
              </a:ext>
            </a:extLst>
          </p:cNvPr>
          <p:cNvPicPr>
            <a:picLocks noChangeAspect="1"/>
          </p:cNvPicPr>
          <p:nvPr/>
        </p:nvPicPr>
        <p:blipFill>
          <a:blip r:embed="rId2"/>
          <a:stretch>
            <a:fillRect/>
          </a:stretch>
        </p:blipFill>
        <p:spPr>
          <a:xfrm>
            <a:off x="6334298" y="2057500"/>
            <a:ext cx="5195456" cy="4148150"/>
          </a:xfrm>
          <a:prstGeom prst="rect">
            <a:avLst/>
          </a:prstGeom>
        </p:spPr>
      </p:pic>
      <p:sp>
        <p:nvSpPr>
          <p:cNvPr id="17" name="TextBox 16">
            <a:extLst>
              <a:ext uri="{FF2B5EF4-FFF2-40B4-BE49-F238E27FC236}">
                <a16:creationId xmlns:a16="http://schemas.microsoft.com/office/drawing/2014/main" id="{BBFB3D2D-B68B-4ED0-9F8B-909C4FEDB1E3}"/>
              </a:ext>
            </a:extLst>
          </p:cNvPr>
          <p:cNvSpPr txBox="1"/>
          <p:nvPr/>
        </p:nvSpPr>
        <p:spPr>
          <a:xfrm>
            <a:off x="9051636" y="4581175"/>
            <a:ext cx="2322368" cy="756000"/>
          </a:xfrm>
          <a:prstGeom prst="wedgeRoundRectCallout">
            <a:avLst>
              <a:gd name="adj1" fmla="val -21364"/>
              <a:gd name="adj2" fmla="val -74892"/>
              <a:gd name="adj3" fmla="val 16667"/>
            </a:avLst>
          </a:prstGeom>
          <a:solidFill>
            <a:schemeClr val="accent2">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600" b="0" dirty="0">
                <a:solidFill>
                  <a:schemeClr val="tx1"/>
                </a:solidFill>
                <a:latin typeface="Arial" panose="020B0604020202020204" pitchFamily="34" charset="0"/>
                <a:cs typeface="Arial" panose="020B0604020202020204" pitchFamily="34" charset="0"/>
              </a:rPr>
              <a:t>SMR – too expensive to be competitive?</a:t>
            </a:r>
          </a:p>
        </p:txBody>
      </p:sp>
      <p:sp>
        <p:nvSpPr>
          <p:cNvPr id="19" name="Rectangle: Rounded Corners 18">
            <a:extLst>
              <a:ext uri="{FF2B5EF4-FFF2-40B4-BE49-F238E27FC236}">
                <a16:creationId xmlns:a16="http://schemas.microsoft.com/office/drawing/2014/main" id="{C3087392-EB33-4155-A048-409A5328E64B}"/>
              </a:ext>
            </a:extLst>
          </p:cNvPr>
          <p:cNvSpPr/>
          <p:nvPr/>
        </p:nvSpPr>
        <p:spPr>
          <a:xfrm>
            <a:off x="6243379" y="1570321"/>
            <a:ext cx="5400000"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Cost range of SMRs</a:t>
            </a:r>
          </a:p>
        </p:txBody>
      </p:sp>
      <p:cxnSp>
        <p:nvCxnSpPr>
          <p:cNvPr id="21" name="Straight Connector 46">
            <a:extLst>
              <a:ext uri="{FF2B5EF4-FFF2-40B4-BE49-F238E27FC236}">
                <a16:creationId xmlns:a16="http://schemas.microsoft.com/office/drawing/2014/main" id="{B7B0DB52-0B76-461F-91B6-B7D3F54013C0}"/>
              </a:ext>
            </a:extLst>
          </p:cNvPr>
          <p:cNvCxnSpPr>
            <a:cxnSpLocks/>
          </p:cNvCxnSpPr>
          <p:nvPr/>
        </p:nvCxnSpPr>
        <p:spPr>
          <a:xfrm>
            <a:off x="534376" y="3284186"/>
            <a:ext cx="5035151" cy="0"/>
          </a:xfrm>
          <a:prstGeom prst="line">
            <a:avLst/>
          </a:prstGeom>
          <a:gradFill flip="none" rotWithShape="1">
            <a:gsLst>
              <a:gs pos="0">
                <a:schemeClr val="accent4">
                  <a:lumMod val="20000"/>
                  <a:lumOff val="80000"/>
                </a:schemeClr>
              </a:gs>
              <a:gs pos="69000">
                <a:schemeClr val="bg2"/>
              </a:gs>
              <a:gs pos="100000">
                <a:srgbClr val="E6E4FC"/>
              </a:gs>
            </a:gsLst>
            <a:path path="circle">
              <a:fillToRect l="100000" t="100000"/>
            </a:path>
            <a:tileRect r="-100000" b="-100000"/>
          </a:gradFill>
          <a:ln w="28575">
            <a:gradFill flip="none" rotWithShape="1">
              <a:gsLst>
                <a:gs pos="0">
                  <a:schemeClr val="accent4">
                    <a:lumMod val="20000"/>
                    <a:lumOff val="80000"/>
                  </a:schemeClr>
                </a:gs>
                <a:gs pos="48000">
                  <a:schemeClr val="accent2">
                    <a:lumMod val="20000"/>
                    <a:lumOff val="80000"/>
                  </a:schemeClr>
                </a:gs>
                <a:gs pos="100000">
                  <a:schemeClr val="accent2">
                    <a:lumMod val="40000"/>
                    <a:lumOff val="6000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07797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BF1ACC-E3E0-4579-9A22-0E7F43B4E248}"/>
              </a:ext>
            </a:extLst>
          </p:cNvPr>
          <p:cNvSpPr>
            <a:spLocks noGrp="1"/>
          </p:cNvSpPr>
          <p:nvPr>
            <p:ph type="title"/>
          </p:nvPr>
        </p:nvSpPr>
        <p:spPr/>
        <p:txBody>
          <a:bodyPr/>
          <a:lstStyle/>
          <a:p>
            <a:r>
              <a:rPr lang="en-US" dirty="0"/>
              <a:t>Specifics of generation cost assessment </a:t>
            </a:r>
          </a:p>
        </p:txBody>
      </p:sp>
      <p:sp>
        <p:nvSpPr>
          <p:cNvPr id="8" name="Text Placeholder 7">
            <a:extLst>
              <a:ext uri="{FF2B5EF4-FFF2-40B4-BE49-F238E27FC236}">
                <a16:creationId xmlns:a16="http://schemas.microsoft.com/office/drawing/2014/main" id="{87A01622-E53C-4BEF-92F8-7F106D3186F2}"/>
              </a:ext>
            </a:extLst>
          </p:cNvPr>
          <p:cNvSpPr>
            <a:spLocks noGrp="1"/>
          </p:cNvSpPr>
          <p:nvPr>
            <p:ph type="body" idx="1"/>
          </p:nvPr>
        </p:nvSpPr>
        <p:spPr/>
        <p:txBody>
          <a:bodyPr/>
          <a:lstStyle/>
          <a:p>
            <a:r>
              <a:rPr lang="en-US" dirty="0"/>
              <a:t>Part 1</a:t>
            </a:r>
          </a:p>
        </p:txBody>
      </p:sp>
    </p:spTree>
    <p:extLst>
      <p:ext uri="{BB962C8B-B14F-4D97-AF65-F5344CB8AC3E}">
        <p14:creationId xmlns:p14="http://schemas.microsoft.com/office/powerpoint/2010/main" val="279993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LCOE and its applications</a:t>
            </a:r>
            <a:endParaRPr lang="en-GB" sz="2400" b="1" i="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2808FE2-FBA8-4841-9A48-42964DF070E1}"/>
              </a:ext>
            </a:extLst>
          </p:cNvPr>
          <p:cNvSpPr txBox="1"/>
          <p:nvPr/>
        </p:nvSpPr>
        <p:spPr>
          <a:xfrm>
            <a:off x="461124" y="1864679"/>
            <a:ext cx="5062221" cy="1677382"/>
          </a:xfrm>
          <a:prstGeom prst="rect">
            <a:avLst/>
          </a:prstGeom>
          <a:noFill/>
        </p:spPr>
        <p:txBody>
          <a:bodyPr wrap="square" rtlCol="0">
            <a:spAutoFit/>
          </a:bodyPr>
          <a:lstStyle/>
          <a:p>
            <a:pPr>
              <a:spcAft>
                <a:spcPts val="1800"/>
              </a:spcAft>
            </a:pPr>
            <a:r>
              <a:rPr lang="en-US" sz="2800" b="1" dirty="0">
                <a:solidFill>
                  <a:schemeClr val="accent2"/>
                </a:solidFill>
                <a:latin typeface="Arial" panose="020B0604020202020204" pitchFamily="34" charset="0"/>
                <a:cs typeface="Arial" panose="020B0604020202020204" pitchFamily="34" charset="0"/>
              </a:rPr>
              <a:t>LCOE</a:t>
            </a:r>
          </a:p>
          <a:p>
            <a:pPr>
              <a:spcAft>
                <a:spcPts val="1800"/>
              </a:spcAft>
            </a:pPr>
            <a:r>
              <a:rPr lang="en-US" sz="2000" dirty="0">
                <a:latin typeface="Arial" panose="020B0604020202020204" pitchFamily="34" charset="0"/>
                <a:cs typeface="Arial" panose="020B0604020202020204" pitchFamily="34" charset="0"/>
              </a:rPr>
              <a:t>A measure of the average net present cost of electricity generation for a generator over its lifetime</a:t>
            </a:r>
          </a:p>
        </p:txBody>
      </p:sp>
      <p:sp>
        <p:nvSpPr>
          <p:cNvPr id="18" name="TextBox 17">
            <a:extLst>
              <a:ext uri="{FF2B5EF4-FFF2-40B4-BE49-F238E27FC236}">
                <a16:creationId xmlns:a16="http://schemas.microsoft.com/office/drawing/2014/main" id="{FE09757D-1F09-41AA-92B2-5DB8F91210DA}"/>
              </a:ext>
            </a:extLst>
          </p:cNvPr>
          <p:cNvSpPr txBox="1"/>
          <p:nvPr/>
        </p:nvSpPr>
        <p:spPr>
          <a:xfrm>
            <a:off x="6184677" y="1864679"/>
            <a:ext cx="5333067" cy="3831818"/>
          </a:xfrm>
          <a:prstGeom prst="rect">
            <a:avLst/>
          </a:prstGeom>
          <a:noFill/>
        </p:spPr>
        <p:txBody>
          <a:bodyPr wrap="square" rtlCol="0">
            <a:spAutoFit/>
          </a:bodyPr>
          <a:lstStyle/>
          <a:p>
            <a:pPr>
              <a:spcAft>
                <a:spcPts val="1800"/>
              </a:spcAft>
            </a:pPr>
            <a:r>
              <a:rPr lang="en-US" sz="2800" b="1" dirty="0">
                <a:solidFill>
                  <a:schemeClr val="accent2"/>
                </a:solidFill>
                <a:latin typeface="Arial" panose="020B0604020202020204" pitchFamily="34" charset="0"/>
                <a:cs typeface="Arial" panose="020B0604020202020204" pitchFamily="34" charset="0"/>
              </a:rPr>
              <a:t>What is</a:t>
            </a:r>
            <a:r>
              <a:rPr lang="ru-RU" sz="2800" b="1" dirty="0">
                <a:solidFill>
                  <a:schemeClr val="accent2"/>
                </a:solidFill>
                <a:latin typeface="Arial" panose="020B0604020202020204" pitchFamily="34" charset="0"/>
                <a:cs typeface="Arial" panose="020B0604020202020204" pitchFamily="34" charset="0"/>
              </a:rPr>
              <a:t> </a:t>
            </a:r>
            <a:r>
              <a:rPr lang="en-US" sz="2800" b="1" dirty="0">
                <a:solidFill>
                  <a:schemeClr val="accent2"/>
                </a:solidFill>
                <a:latin typeface="Arial" panose="020B0604020202020204" pitchFamily="34" charset="0"/>
                <a:cs typeface="Arial" panose="020B0604020202020204" pitchFamily="34" charset="0"/>
              </a:rPr>
              <a:t>LCOE used for</a:t>
            </a:r>
            <a:r>
              <a:rPr lang="ru-RU" sz="2800" b="1" dirty="0">
                <a:solidFill>
                  <a:schemeClr val="accent2"/>
                </a:solidFill>
                <a:latin typeface="Arial" panose="020B0604020202020204" pitchFamily="34" charset="0"/>
                <a:cs typeface="Arial" panose="020B0604020202020204" pitchFamily="34" charset="0"/>
              </a:rPr>
              <a:t>:</a:t>
            </a:r>
          </a:p>
          <a:p>
            <a:pPr marL="857250">
              <a:spcAft>
                <a:spcPts val="2400"/>
              </a:spcAft>
            </a:pPr>
            <a:r>
              <a:rPr lang="en-US" sz="2000" dirty="0">
                <a:latin typeface="Arial" panose="020B0604020202020204" pitchFamily="34" charset="0"/>
                <a:cs typeface="Arial" panose="020B0604020202020204" pitchFamily="34" charset="0"/>
              </a:rPr>
              <a:t>Comparison of electricity production costs by source</a:t>
            </a:r>
          </a:p>
          <a:p>
            <a:pPr marL="857250">
              <a:spcAft>
                <a:spcPts val="2400"/>
              </a:spcAft>
            </a:pPr>
            <a:r>
              <a:rPr lang="en-US" sz="2000" dirty="0">
                <a:latin typeface="Arial" panose="020B0604020202020204" pitchFamily="34" charset="0"/>
                <a:cs typeface="Arial" panose="020B0604020202020204" pitchFamily="34" charset="0"/>
              </a:rPr>
              <a:t>Energy planning – core of methodology of Least Cost Generation Planning</a:t>
            </a:r>
          </a:p>
          <a:p>
            <a:pPr marL="857250">
              <a:spcAft>
                <a:spcPts val="2400"/>
              </a:spcAft>
            </a:pPr>
            <a:r>
              <a:rPr lang="en-US" sz="2000" dirty="0">
                <a:latin typeface="Arial" panose="020B0604020202020204" pitchFamily="34" charset="0"/>
                <a:cs typeface="Arial" panose="020B0604020202020204" pitchFamily="34" charset="0"/>
              </a:rPr>
              <a:t>Policy advocacy and lobbing</a:t>
            </a:r>
          </a:p>
          <a:p>
            <a:pPr marL="857250">
              <a:spcAft>
                <a:spcPts val="2400"/>
              </a:spcAft>
            </a:pPr>
            <a:r>
              <a:rPr lang="en-US" sz="2000" b="1" dirty="0">
                <a:solidFill>
                  <a:schemeClr val="accent2"/>
                </a:solidFill>
                <a:latin typeface="Arial" panose="020B0604020202020204" pitchFamily="34" charset="0"/>
                <a:cs typeface="Arial" panose="020B0604020202020204" pitchFamily="34" charset="0"/>
              </a:rPr>
              <a:t>Simple and powerful political tool</a:t>
            </a:r>
          </a:p>
        </p:txBody>
      </p:sp>
      <p:grpSp>
        <p:nvGrpSpPr>
          <p:cNvPr id="5" name="Group 4">
            <a:extLst>
              <a:ext uri="{FF2B5EF4-FFF2-40B4-BE49-F238E27FC236}">
                <a16:creationId xmlns:a16="http://schemas.microsoft.com/office/drawing/2014/main" id="{D48908F8-3898-431E-89F7-530AD8028D66}"/>
              </a:ext>
            </a:extLst>
          </p:cNvPr>
          <p:cNvGrpSpPr/>
          <p:nvPr/>
        </p:nvGrpSpPr>
        <p:grpSpPr>
          <a:xfrm>
            <a:off x="6255703" y="2575164"/>
            <a:ext cx="621467" cy="621467"/>
            <a:chOff x="6591309" y="2593873"/>
            <a:chExt cx="621467" cy="621467"/>
          </a:xfrm>
        </p:grpSpPr>
        <p:sp>
          <p:nvSpPr>
            <p:cNvPr id="21" name="Oval 20">
              <a:extLst>
                <a:ext uri="{FF2B5EF4-FFF2-40B4-BE49-F238E27FC236}">
                  <a16:creationId xmlns:a16="http://schemas.microsoft.com/office/drawing/2014/main" id="{CDB353EB-16C6-467B-BE7A-9A9C917FBA7B}"/>
                </a:ext>
              </a:extLst>
            </p:cNvPr>
            <p:cNvSpPr/>
            <p:nvPr/>
          </p:nvSpPr>
          <p:spPr>
            <a:xfrm>
              <a:off x="6591309" y="2593873"/>
              <a:ext cx="621467" cy="621467"/>
            </a:xfrm>
            <a:prstGeom prst="ellipse">
              <a:avLst/>
            </a:prstGeom>
            <a:gradFill>
              <a:gsLst>
                <a:gs pos="0">
                  <a:schemeClr val="accent4">
                    <a:lumMod val="20000"/>
                    <a:lumOff val="80000"/>
                  </a:schemeClr>
                </a:gs>
                <a:gs pos="32000">
                  <a:schemeClr val="accent2">
                    <a:lumMod val="20000"/>
                    <a:lumOff val="80000"/>
                  </a:schemeClr>
                </a:gs>
                <a:gs pos="100000">
                  <a:schemeClr val="accent2">
                    <a:lumMod val="40000"/>
                    <a:lumOff val="60000"/>
                  </a:schemeClr>
                </a:gs>
              </a:gsLst>
              <a:lin ang="10800000" scaled="1"/>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400" b="1">
                <a:solidFill>
                  <a:schemeClr val="tx1"/>
                </a:solidFill>
                <a:cs typeface="Arial" panose="020B0604020202020204" pitchFamily="34" charset="0"/>
              </a:endParaRPr>
            </a:p>
          </p:txBody>
        </p:sp>
        <p:grpSp>
          <p:nvGrpSpPr>
            <p:cNvPr id="22" name="Group 21">
              <a:extLst>
                <a:ext uri="{FF2B5EF4-FFF2-40B4-BE49-F238E27FC236}">
                  <a16:creationId xmlns:a16="http://schemas.microsoft.com/office/drawing/2014/main" id="{3005C776-057E-4108-B9F5-BE9DBDE7A8A8}"/>
                </a:ext>
              </a:extLst>
            </p:cNvPr>
            <p:cNvGrpSpPr/>
            <p:nvPr/>
          </p:nvGrpSpPr>
          <p:grpSpPr>
            <a:xfrm>
              <a:off x="6659816" y="2664920"/>
              <a:ext cx="479010" cy="479010"/>
              <a:chOff x="5774809" y="4572931"/>
              <a:chExt cx="625506" cy="625506"/>
            </a:xfrm>
            <a:noFill/>
          </p:grpSpPr>
          <p:sp>
            <p:nvSpPr>
              <p:cNvPr id="23" name="Freeform: Shape 22">
                <a:extLst>
                  <a:ext uri="{FF2B5EF4-FFF2-40B4-BE49-F238E27FC236}">
                    <a16:creationId xmlns:a16="http://schemas.microsoft.com/office/drawing/2014/main" id="{B96BDBA5-DA87-4ECD-8BB0-C326EE8557D4}"/>
                  </a:ext>
                </a:extLst>
              </p:cNvPr>
              <p:cNvSpPr/>
              <p:nvPr/>
            </p:nvSpPr>
            <p:spPr>
              <a:xfrm>
                <a:off x="5875338" y="4859788"/>
                <a:ext cx="75061" cy="175142"/>
              </a:xfrm>
              <a:custGeom>
                <a:avLst/>
                <a:gdLst>
                  <a:gd name="connsiteX0" fmla="*/ 66538 w 75060"/>
                  <a:gd name="connsiteY0" fmla="*/ 163814 h 175141"/>
                  <a:gd name="connsiteX1" fmla="*/ 17873 w 75060"/>
                  <a:gd name="connsiteY1" fmla="*/ 17320 h 175141"/>
                </a:gdLst>
                <a:ahLst/>
                <a:cxnLst>
                  <a:cxn ang="0">
                    <a:pos x="connsiteX0" y="connsiteY0"/>
                  </a:cxn>
                  <a:cxn ang="0">
                    <a:pos x="connsiteX1" y="connsiteY1"/>
                  </a:cxn>
                </a:cxnLst>
                <a:rect l="l" t="t" r="r" b="b"/>
                <a:pathLst>
                  <a:path w="75060" h="175141">
                    <a:moveTo>
                      <a:pt x="66538" y="163814"/>
                    </a:moveTo>
                    <a:cubicBezTo>
                      <a:pt x="31759" y="123656"/>
                      <a:pt x="13870" y="70864"/>
                      <a:pt x="17873" y="17320"/>
                    </a:cubicBezTo>
                  </a:path>
                </a:pathLst>
              </a:custGeom>
              <a:grpFill/>
              <a:ln w="6350" cap="rnd">
                <a:solidFill>
                  <a:schemeClr val="accent2"/>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3026E358-F412-4547-858F-4BE4565A09DC}"/>
                  </a:ext>
                </a:extLst>
              </p:cNvPr>
              <p:cNvSpPr/>
              <p:nvPr/>
            </p:nvSpPr>
            <p:spPr>
              <a:xfrm>
                <a:off x="6215540" y="4729933"/>
                <a:ext cx="87571" cy="175142"/>
              </a:xfrm>
              <a:custGeom>
                <a:avLst/>
                <a:gdLst>
                  <a:gd name="connsiteX0" fmla="*/ 17320 w 87570"/>
                  <a:gd name="connsiteY0" fmla="*/ 17320 h 175141"/>
                  <a:gd name="connsiteX1" fmla="*/ 78745 w 87570"/>
                  <a:gd name="connsiteY1" fmla="*/ 167817 h 175141"/>
                </a:gdLst>
                <a:ahLst/>
                <a:cxnLst>
                  <a:cxn ang="0">
                    <a:pos x="connsiteX0" y="connsiteY0"/>
                  </a:cxn>
                  <a:cxn ang="0">
                    <a:pos x="connsiteX1" y="connsiteY1"/>
                  </a:cxn>
                </a:cxnLst>
                <a:rect l="l" t="t" r="r" b="b"/>
                <a:pathLst>
                  <a:path w="87570" h="175141">
                    <a:moveTo>
                      <a:pt x="17320" y="17320"/>
                    </a:moveTo>
                    <a:cubicBezTo>
                      <a:pt x="57978" y="56477"/>
                      <a:pt x="80371" y="111396"/>
                      <a:pt x="78745" y="167817"/>
                    </a:cubicBezTo>
                  </a:path>
                </a:pathLst>
              </a:custGeom>
              <a:grpFill/>
              <a:ln w="6350" cap="rnd">
                <a:solidFill>
                  <a:schemeClr val="accent2"/>
                </a:solidFill>
                <a:prstDash val="solid"/>
                <a:round/>
              </a:ln>
            </p:spPr>
            <p:txBody>
              <a:bodyPr rtlCol="0" anchor="ctr"/>
              <a:lstStyle/>
              <a:p>
                <a:endParaRPr lang="en-US"/>
              </a:p>
            </p:txBody>
          </p:sp>
          <p:sp>
            <p:nvSpPr>
              <p:cNvPr id="25" name="Freeform: Shape 24">
                <a:extLst>
                  <a:ext uri="{FF2B5EF4-FFF2-40B4-BE49-F238E27FC236}">
                    <a16:creationId xmlns:a16="http://schemas.microsoft.com/office/drawing/2014/main" id="{1EFA53E8-6807-4A43-8C85-EFD0A6159E81}"/>
                  </a:ext>
                </a:extLst>
              </p:cNvPr>
              <p:cNvSpPr/>
              <p:nvPr/>
            </p:nvSpPr>
            <p:spPr>
              <a:xfrm>
                <a:off x="5774809" y="4572931"/>
                <a:ext cx="625506" cy="625506"/>
              </a:xfrm>
              <a:custGeom>
                <a:avLst/>
                <a:gdLst>
                  <a:gd name="connsiteX0" fmla="*/ 148677 w 625506"/>
                  <a:gd name="connsiteY0" fmla="*/ 63483 h 625506"/>
                  <a:gd name="connsiteX1" fmla="*/ 228241 w 625506"/>
                  <a:gd name="connsiteY1" fmla="*/ 96885 h 625506"/>
                  <a:gd name="connsiteX2" fmla="*/ 261643 w 625506"/>
                  <a:gd name="connsiteY2" fmla="*/ 17320 h 625506"/>
                  <a:gd name="connsiteX3" fmla="*/ 379113 w 625506"/>
                  <a:gd name="connsiteY3" fmla="*/ 17946 h 625506"/>
                  <a:gd name="connsiteX4" fmla="*/ 411639 w 625506"/>
                  <a:gd name="connsiteY4" fmla="*/ 97760 h 625506"/>
                  <a:gd name="connsiteX5" fmla="*/ 491454 w 625506"/>
                  <a:gd name="connsiteY5" fmla="*/ 65234 h 625506"/>
                  <a:gd name="connsiteX6" fmla="*/ 574021 w 625506"/>
                  <a:gd name="connsiteY6" fmla="*/ 148677 h 625506"/>
                  <a:gd name="connsiteX7" fmla="*/ 540619 w 625506"/>
                  <a:gd name="connsiteY7" fmla="*/ 228241 h 625506"/>
                  <a:gd name="connsiteX8" fmla="*/ 620183 w 625506"/>
                  <a:gd name="connsiteY8" fmla="*/ 261643 h 625506"/>
                  <a:gd name="connsiteX9" fmla="*/ 619557 w 625506"/>
                  <a:gd name="connsiteY9" fmla="*/ 379113 h 625506"/>
                  <a:gd name="connsiteX10" fmla="*/ 539743 w 625506"/>
                  <a:gd name="connsiteY10" fmla="*/ 411639 h 625506"/>
                  <a:gd name="connsiteX11" fmla="*/ 572269 w 625506"/>
                  <a:gd name="connsiteY11" fmla="*/ 491454 h 625506"/>
                  <a:gd name="connsiteX12" fmla="*/ 488827 w 625506"/>
                  <a:gd name="connsiteY12" fmla="*/ 574021 h 625506"/>
                  <a:gd name="connsiteX13" fmla="*/ 409262 w 625506"/>
                  <a:gd name="connsiteY13" fmla="*/ 540619 h 625506"/>
                  <a:gd name="connsiteX14" fmla="*/ 375860 w 625506"/>
                  <a:gd name="connsiteY14" fmla="*/ 620183 h 625506"/>
                  <a:gd name="connsiteX15" fmla="*/ 258390 w 625506"/>
                  <a:gd name="connsiteY15" fmla="*/ 619557 h 625506"/>
                  <a:gd name="connsiteX16" fmla="*/ 225864 w 625506"/>
                  <a:gd name="connsiteY16" fmla="*/ 539743 h 625506"/>
                  <a:gd name="connsiteX17" fmla="*/ 146049 w 625506"/>
                  <a:gd name="connsiteY17" fmla="*/ 572269 h 625506"/>
                  <a:gd name="connsiteX18" fmla="*/ 63483 w 625506"/>
                  <a:gd name="connsiteY18" fmla="*/ 488827 h 625506"/>
                  <a:gd name="connsiteX19" fmla="*/ 96885 w 625506"/>
                  <a:gd name="connsiteY19" fmla="*/ 409387 h 625506"/>
                  <a:gd name="connsiteX20" fmla="*/ 17320 w 625506"/>
                  <a:gd name="connsiteY20" fmla="*/ 375985 h 625506"/>
                  <a:gd name="connsiteX21" fmla="*/ 17946 w 625506"/>
                  <a:gd name="connsiteY21" fmla="*/ 258515 h 625506"/>
                  <a:gd name="connsiteX22" fmla="*/ 97760 w 625506"/>
                  <a:gd name="connsiteY22" fmla="*/ 225989 h 625506"/>
                  <a:gd name="connsiteX23" fmla="*/ 65234 w 625506"/>
                  <a:gd name="connsiteY23" fmla="*/ 146175 h 625506"/>
                  <a:gd name="connsiteX24" fmla="*/ 148677 w 625506"/>
                  <a:gd name="connsiteY24" fmla="*/ 63608 h 6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5506" h="625506">
                    <a:moveTo>
                      <a:pt x="148677" y="63483"/>
                    </a:moveTo>
                    <a:cubicBezTo>
                      <a:pt x="161437" y="94633"/>
                      <a:pt x="196966" y="109645"/>
                      <a:pt x="228241" y="96885"/>
                    </a:cubicBezTo>
                    <a:cubicBezTo>
                      <a:pt x="259391" y="84124"/>
                      <a:pt x="274403" y="48596"/>
                      <a:pt x="261643" y="17320"/>
                    </a:cubicBezTo>
                    <a:lnTo>
                      <a:pt x="379113" y="17946"/>
                    </a:lnTo>
                    <a:cubicBezTo>
                      <a:pt x="366102" y="48971"/>
                      <a:pt x="380614" y="84750"/>
                      <a:pt x="411639" y="97760"/>
                    </a:cubicBezTo>
                    <a:cubicBezTo>
                      <a:pt x="442664" y="110771"/>
                      <a:pt x="478443" y="96259"/>
                      <a:pt x="491454" y="65234"/>
                    </a:cubicBezTo>
                    <a:lnTo>
                      <a:pt x="574021" y="148677"/>
                    </a:lnTo>
                    <a:cubicBezTo>
                      <a:pt x="542870" y="161437"/>
                      <a:pt x="527858" y="196966"/>
                      <a:pt x="540619" y="228241"/>
                    </a:cubicBezTo>
                    <a:cubicBezTo>
                      <a:pt x="553379" y="259391"/>
                      <a:pt x="588908" y="274403"/>
                      <a:pt x="620183" y="261643"/>
                    </a:cubicBezTo>
                    <a:lnTo>
                      <a:pt x="619557" y="379113"/>
                    </a:lnTo>
                    <a:cubicBezTo>
                      <a:pt x="588532" y="366102"/>
                      <a:pt x="552753" y="380614"/>
                      <a:pt x="539743" y="411639"/>
                    </a:cubicBezTo>
                    <a:cubicBezTo>
                      <a:pt x="526732" y="442664"/>
                      <a:pt x="541244" y="478443"/>
                      <a:pt x="572269" y="491454"/>
                    </a:cubicBezTo>
                    <a:lnTo>
                      <a:pt x="488827" y="574021"/>
                    </a:lnTo>
                    <a:cubicBezTo>
                      <a:pt x="476066" y="542870"/>
                      <a:pt x="440538" y="527858"/>
                      <a:pt x="409262" y="540619"/>
                    </a:cubicBezTo>
                    <a:cubicBezTo>
                      <a:pt x="378112" y="553379"/>
                      <a:pt x="363100" y="588908"/>
                      <a:pt x="375860" y="620183"/>
                    </a:cubicBezTo>
                    <a:lnTo>
                      <a:pt x="258390" y="619557"/>
                    </a:lnTo>
                    <a:cubicBezTo>
                      <a:pt x="271401" y="588532"/>
                      <a:pt x="256889" y="552753"/>
                      <a:pt x="225864" y="539743"/>
                    </a:cubicBezTo>
                    <a:cubicBezTo>
                      <a:pt x="194839" y="526732"/>
                      <a:pt x="159060" y="541244"/>
                      <a:pt x="146049" y="572269"/>
                    </a:cubicBezTo>
                    <a:lnTo>
                      <a:pt x="63483" y="488827"/>
                    </a:lnTo>
                    <a:cubicBezTo>
                      <a:pt x="94633" y="476066"/>
                      <a:pt x="109645" y="440538"/>
                      <a:pt x="96885" y="409387"/>
                    </a:cubicBezTo>
                    <a:cubicBezTo>
                      <a:pt x="84124" y="378237"/>
                      <a:pt x="48596" y="363225"/>
                      <a:pt x="17320" y="375985"/>
                    </a:cubicBezTo>
                    <a:lnTo>
                      <a:pt x="17946" y="258515"/>
                    </a:lnTo>
                    <a:cubicBezTo>
                      <a:pt x="48971" y="271526"/>
                      <a:pt x="84750" y="257014"/>
                      <a:pt x="97760" y="225989"/>
                    </a:cubicBezTo>
                    <a:cubicBezTo>
                      <a:pt x="110771" y="194964"/>
                      <a:pt x="96259" y="159185"/>
                      <a:pt x="65234" y="146175"/>
                    </a:cubicBezTo>
                    <a:lnTo>
                      <a:pt x="148677" y="63608"/>
                    </a:lnTo>
                    <a:close/>
                  </a:path>
                </a:pathLst>
              </a:custGeom>
              <a:grpFill/>
              <a:ln w="6350" cap="rnd">
                <a:solidFill>
                  <a:schemeClr val="accent2"/>
                </a:solidFill>
                <a:prstDash val="solid"/>
                <a:round/>
              </a:ln>
            </p:spPr>
            <p:txBody>
              <a:bodyPr rtlCol="0" anchor="ctr"/>
              <a:lstStyle/>
              <a:p>
                <a:endParaRPr lang="en-US"/>
              </a:p>
            </p:txBody>
          </p:sp>
          <p:sp>
            <p:nvSpPr>
              <p:cNvPr id="26" name="Freeform: Shape 25">
                <a:extLst>
                  <a:ext uri="{FF2B5EF4-FFF2-40B4-BE49-F238E27FC236}">
                    <a16:creationId xmlns:a16="http://schemas.microsoft.com/office/drawing/2014/main" id="{84E7A718-1C50-423F-9B1B-86D0D1CD4ABE}"/>
                  </a:ext>
                </a:extLst>
              </p:cNvPr>
              <p:cNvSpPr/>
              <p:nvPr/>
            </p:nvSpPr>
            <p:spPr>
              <a:xfrm>
                <a:off x="5917935" y="4712500"/>
                <a:ext cx="348509" cy="348509"/>
              </a:xfrm>
              <a:custGeom>
                <a:avLst/>
                <a:gdLst>
                  <a:gd name="connsiteX0" fmla="*/ 337320 w 348508"/>
                  <a:gd name="connsiteY0" fmla="*/ 175538 h 348508"/>
                  <a:gd name="connsiteX1" fmla="*/ 175538 w 348508"/>
                  <a:gd name="connsiteY1" fmla="*/ 337320 h 348508"/>
                  <a:gd name="connsiteX2" fmla="*/ 13757 w 348508"/>
                  <a:gd name="connsiteY2" fmla="*/ 175538 h 348508"/>
                  <a:gd name="connsiteX3" fmla="*/ 175538 w 348508"/>
                  <a:gd name="connsiteY3" fmla="*/ 13757 h 348508"/>
                  <a:gd name="connsiteX4" fmla="*/ 337320 w 348508"/>
                  <a:gd name="connsiteY4" fmla="*/ 175538 h 348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 h="348508">
                    <a:moveTo>
                      <a:pt x="337320" y="175538"/>
                    </a:moveTo>
                    <a:cubicBezTo>
                      <a:pt x="337320" y="264867"/>
                      <a:pt x="264867" y="337320"/>
                      <a:pt x="175538" y="337320"/>
                    </a:cubicBezTo>
                    <a:cubicBezTo>
                      <a:pt x="86210" y="337320"/>
                      <a:pt x="13757" y="264867"/>
                      <a:pt x="13757" y="175538"/>
                    </a:cubicBezTo>
                    <a:cubicBezTo>
                      <a:pt x="13757" y="86210"/>
                      <a:pt x="86210" y="13757"/>
                      <a:pt x="175538" y="13757"/>
                    </a:cubicBezTo>
                    <a:cubicBezTo>
                      <a:pt x="264867" y="13757"/>
                      <a:pt x="337320" y="86210"/>
                      <a:pt x="337320" y="175538"/>
                    </a:cubicBezTo>
                    <a:close/>
                  </a:path>
                </a:pathLst>
              </a:custGeom>
              <a:grpFill/>
              <a:ln w="6350" cap="rnd">
                <a:solidFill>
                  <a:schemeClr val="accent2"/>
                </a:solidFill>
                <a:prstDash val="solid"/>
                <a:round/>
              </a:ln>
            </p:spPr>
            <p:txBody>
              <a:bodyPr rtlCol="0" anchor="ctr"/>
              <a:lstStyle/>
              <a:p>
                <a:endParaRPr lang="en-US"/>
              </a:p>
            </p:txBody>
          </p:sp>
          <p:sp>
            <p:nvSpPr>
              <p:cNvPr id="27" name="Freeform: Shape 26">
                <a:extLst>
                  <a:ext uri="{FF2B5EF4-FFF2-40B4-BE49-F238E27FC236}">
                    <a16:creationId xmlns:a16="http://schemas.microsoft.com/office/drawing/2014/main" id="{EEFAA2C8-443D-4D62-AFCC-37A0D0A020F6}"/>
                  </a:ext>
                </a:extLst>
              </p:cNvPr>
              <p:cNvSpPr/>
              <p:nvPr/>
            </p:nvSpPr>
            <p:spPr>
              <a:xfrm>
                <a:off x="6045049" y="4874282"/>
                <a:ext cx="91713" cy="73370"/>
              </a:xfrm>
              <a:custGeom>
                <a:avLst/>
                <a:gdLst>
                  <a:gd name="connsiteX0" fmla="*/ 48424 w 91712"/>
                  <a:gd name="connsiteY0" fmla="*/ 13757 h 73370"/>
                  <a:gd name="connsiteX1" fmla="*/ 83092 w 91712"/>
                  <a:gd name="connsiteY1" fmla="*/ 45306 h 73370"/>
                  <a:gd name="connsiteX2" fmla="*/ 48424 w 91712"/>
                  <a:gd name="connsiteY2" fmla="*/ 76855 h 73370"/>
                  <a:gd name="connsiteX3" fmla="*/ 13757 w 91712"/>
                  <a:gd name="connsiteY3" fmla="*/ 45306 h 73370"/>
                </a:gdLst>
                <a:ahLst/>
                <a:cxnLst>
                  <a:cxn ang="0">
                    <a:pos x="connsiteX0" y="connsiteY0"/>
                  </a:cxn>
                  <a:cxn ang="0">
                    <a:pos x="connsiteX1" y="connsiteY1"/>
                  </a:cxn>
                  <a:cxn ang="0">
                    <a:pos x="connsiteX2" y="connsiteY2"/>
                  </a:cxn>
                  <a:cxn ang="0">
                    <a:pos x="connsiteX3" y="connsiteY3"/>
                  </a:cxn>
                </a:cxnLst>
                <a:rect l="l" t="t" r="r" b="b"/>
                <a:pathLst>
                  <a:path w="91712" h="73370">
                    <a:moveTo>
                      <a:pt x="48424" y="13757"/>
                    </a:moveTo>
                    <a:cubicBezTo>
                      <a:pt x="67501" y="13757"/>
                      <a:pt x="83092" y="27881"/>
                      <a:pt x="83092" y="45306"/>
                    </a:cubicBezTo>
                    <a:cubicBezTo>
                      <a:pt x="83092" y="62732"/>
                      <a:pt x="67501" y="76855"/>
                      <a:pt x="48424" y="76855"/>
                    </a:cubicBezTo>
                    <a:cubicBezTo>
                      <a:pt x="29348" y="76855"/>
                      <a:pt x="13757" y="62732"/>
                      <a:pt x="13757" y="45306"/>
                    </a:cubicBezTo>
                  </a:path>
                </a:pathLst>
              </a:custGeom>
              <a:grpFill/>
              <a:ln w="6350" cap="rnd">
                <a:solidFill>
                  <a:schemeClr val="accent2"/>
                </a:solidFill>
                <a:prstDash val="solid"/>
                <a:round/>
              </a:ln>
            </p:spPr>
            <p:txBody>
              <a:bodyPr rtlCol="0" anchor="ctr"/>
              <a:lstStyle/>
              <a:p>
                <a:endParaRPr lang="en-US"/>
              </a:p>
            </p:txBody>
          </p:sp>
          <p:sp>
            <p:nvSpPr>
              <p:cNvPr id="28" name="Freeform: Shape 27">
                <a:extLst>
                  <a:ext uri="{FF2B5EF4-FFF2-40B4-BE49-F238E27FC236}">
                    <a16:creationId xmlns:a16="http://schemas.microsoft.com/office/drawing/2014/main" id="{E4278742-5F18-4036-9E31-09068DB59663}"/>
                  </a:ext>
                </a:extLst>
              </p:cNvPr>
              <p:cNvSpPr/>
              <p:nvPr/>
            </p:nvSpPr>
            <p:spPr>
              <a:xfrm>
                <a:off x="6045049" y="4811183"/>
                <a:ext cx="91713" cy="73370"/>
              </a:xfrm>
              <a:custGeom>
                <a:avLst/>
                <a:gdLst>
                  <a:gd name="connsiteX0" fmla="*/ 48424 w 91712"/>
                  <a:gd name="connsiteY0" fmla="*/ 76855 h 73370"/>
                  <a:gd name="connsiteX1" fmla="*/ 13757 w 91712"/>
                  <a:gd name="connsiteY1" fmla="*/ 45306 h 73370"/>
                  <a:gd name="connsiteX2" fmla="*/ 48424 w 91712"/>
                  <a:gd name="connsiteY2" fmla="*/ 13757 h 73370"/>
                  <a:gd name="connsiteX3" fmla="*/ 83092 w 91712"/>
                  <a:gd name="connsiteY3" fmla="*/ 45306 h 73370"/>
                </a:gdLst>
                <a:ahLst/>
                <a:cxnLst>
                  <a:cxn ang="0">
                    <a:pos x="connsiteX0" y="connsiteY0"/>
                  </a:cxn>
                  <a:cxn ang="0">
                    <a:pos x="connsiteX1" y="connsiteY1"/>
                  </a:cxn>
                  <a:cxn ang="0">
                    <a:pos x="connsiteX2" y="connsiteY2"/>
                  </a:cxn>
                  <a:cxn ang="0">
                    <a:pos x="connsiteX3" y="connsiteY3"/>
                  </a:cxn>
                </a:cxnLst>
                <a:rect l="l" t="t" r="r" b="b"/>
                <a:pathLst>
                  <a:path w="91712" h="73370">
                    <a:moveTo>
                      <a:pt x="48424" y="76855"/>
                    </a:moveTo>
                    <a:cubicBezTo>
                      <a:pt x="29348" y="76855"/>
                      <a:pt x="13757" y="62732"/>
                      <a:pt x="13757" y="45306"/>
                    </a:cubicBezTo>
                    <a:cubicBezTo>
                      <a:pt x="13757" y="27881"/>
                      <a:pt x="29348" y="13757"/>
                      <a:pt x="48424" y="13757"/>
                    </a:cubicBezTo>
                    <a:cubicBezTo>
                      <a:pt x="67501" y="13757"/>
                      <a:pt x="83092" y="27881"/>
                      <a:pt x="83092" y="45306"/>
                    </a:cubicBezTo>
                  </a:path>
                </a:pathLst>
              </a:custGeom>
              <a:grpFill/>
              <a:ln w="6350" cap="rnd">
                <a:solidFill>
                  <a:schemeClr val="accent2"/>
                </a:solidFill>
                <a:prstDash val="solid"/>
                <a:round/>
              </a:ln>
            </p:spPr>
            <p:txBody>
              <a:bodyPr rtlCol="0" anchor="ctr"/>
              <a:lstStyle/>
              <a:p>
                <a:endParaRPr lang="en-US"/>
              </a:p>
            </p:txBody>
          </p:sp>
        </p:grpSp>
      </p:grpSp>
      <p:grpSp>
        <p:nvGrpSpPr>
          <p:cNvPr id="8" name="Group 7">
            <a:extLst>
              <a:ext uri="{FF2B5EF4-FFF2-40B4-BE49-F238E27FC236}">
                <a16:creationId xmlns:a16="http://schemas.microsoft.com/office/drawing/2014/main" id="{8B17A20B-8235-416F-AA4C-1B722D12C8A8}"/>
              </a:ext>
            </a:extLst>
          </p:cNvPr>
          <p:cNvGrpSpPr/>
          <p:nvPr/>
        </p:nvGrpSpPr>
        <p:grpSpPr>
          <a:xfrm>
            <a:off x="6255703" y="4391044"/>
            <a:ext cx="621467" cy="621467"/>
            <a:chOff x="6591309" y="4409753"/>
            <a:chExt cx="621467" cy="621467"/>
          </a:xfrm>
        </p:grpSpPr>
        <p:sp>
          <p:nvSpPr>
            <p:cNvPr id="29" name="Oval 28">
              <a:extLst>
                <a:ext uri="{FF2B5EF4-FFF2-40B4-BE49-F238E27FC236}">
                  <a16:creationId xmlns:a16="http://schemas.microsoft.com/office/drawing/2014/main" id="{473BDA36-FA34-49A0-B424-43FBE3FB1B13}"/>
                </a:ext>
              </a:extLst>
            </p:cNvPr>
            <p:cNvSpPr/>
            <p:nvPr/>
          </p:nvSpPr>
          <p:spPr>
            <a:xfrm>
              <a:off x="6591309" y="4409753"/>
              <a:ext cx="621467" cy="621467"/>
            </a:xfrm>
            <a:prstGeom prst="ellipse">
              <a:avLst/>
            </a:prstGeom>
            <a:gradFill>
              <a:gsLst>
                <a:gs pos="0">
                  <a:schemeClr val="accent4">
                    <a:lumMod val="20000"/>
                    <a:lumOff val="80000"/>
                  </a:schemeClr>
                </a:gs>
                <a:gs pos="32000">
                  <a:schemeClr val="accent2">
                    <a:lumMod val="20000"/>
                    <a:lumOff val="80000"/>
                  </a:schemeClr>
                </a:gs>
                <a:gs pos="100000">
                  <a:schemeClr val="accent2">
                    <a:lumMod val="40000"/>
                    <a:lumOff val="60000"/>
                  </a:schemeClr>
                </a:gs>
              </a:gsLst>
              <a:lin ang="10800000" scaled="1"/>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400" b="1">
                <a:solidFill>
                  <a:schemeClr val="tx1"/>
                </a:solidFill>
                <a:cs typeface="Arial" panose="020B0604020202020204" pitchFamily="34" charset="0"/>
              </a:endParaRPr>
            </a:p>
          </p:txBody>
        </p:sp>
        <p:grpSp>
          <p:nvGrpSpPr>
            <p:cNvPr id="30" name="Group 29">
              <a:extLst>
                <a:ext uri="{FF2B5EF4-FFF2-40B4-BE49-F238E27FC236}">
                  <a16:creationId xmlns:a16="http://schemas.microsoft.com/office/drawing/2014/main" id="{3D11D5E0-8342-4E01-B090-8F3B163F4725}"/>
                </a:ext>
              </a:extLst>
            </p:cNvPr>
            <p:cNvGrpSpPr/>
            <p:nvPr/>
          </p:nvGrpSpPr>
          <p:grpSpPr>
            <a:xfrm>
              <a:off x="6694867" y="4505414"/>
              <a:ext cx="414350" cy="430145"/>
              <a:chOff x="573178" y="1278368"/>
              <a:chExt cx="425769" cy="441999"/>
            </a:xfrm>
          </p:grpSpPr>
          <p:sp>
            <p:nvSpPr>
              <p:cNvPr id="31" name="Freeform: Shape 30">
                <a:extLst>
                  <a:ext uri="{FF2B5EF4-FFF2-40B4-BE49-F238E27FC236}">
                    <a16:creationId xmlns:a16="http://schemas.microsoft.com/office/drawing/2014/main" id="{CEC6460F-0BF9-4B39-8C97-70100F1F31A8}"/>
                  </a:ext>
                </a:extLst>
              </p:cNvPr>
              <p:cNvSpPr/>
              <p:nvPr/>
            </p:nvSpPr>
            <p:spPr>
              <a:xfrm>
                <a:off x="696674" y="1489239"/>
                <a:ext cx="24406" cy="85422"/>
              </a:xfrm>
              <a:custGeom>
                <a:avLst/>
                <a:gdLst>
                  <a:gd name="connsiteX0" fmla="*/ 12996 w 24406"/>
                  <a:gd name="connsiteY0" fmla="*/ 12996 h 85422"/>
                  <a:gd name="connsiteX1" fmla="*/ 12996 w 24406"/>
                  <a:gd name="connsiteY1" fmla="*/ 73280 h 85422"/>
                </a:gdLst>
                <a:ahLst/>
                <a:cxnLst>
                  <a:cxn ang="0">
                    <a:pos x="connsiteX0" y="connsiteY0"/>
                  </a:cxn>
                  <a:cxn ang="0">
                    <a:pos x="connsiteX1" y="connsiteY1"/>
                  </a:cxn>
                </a:cxnLst>
                <a:rect l="l" t="t" r="r" b="b"/>
                <a:pathLst>
                  <a:path w="24406" h="85422">
                    <a:moveTo>
                      <a:pt x="12996" y="12996"/>
                    </a:moveTo>
                    <a:lnTo>
                      <a:pt x="12996" y="73280"/>
                    </a:lnTo>
                  </a:path>
                </a:pathLst>
              </a:custGeom>
              <a:ln w="6350" cap="rnd">
                <a:solidFill>
                  <a:schemeClr val="accent2"/>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694D8E2C-1F24-4E41-BC70-6CF4AD2B9FEC}"/>
                  </a:ext>
                </a:extLst>
              </p:cNvPr>
              <p:cNvSpPr/>
              <p:nvPr/>
            </p:nvSpPr>
            <p:spPr>
              <a:xfrm>
                <a:off x="710708" y="1278368"/>
                <a:ext cx="109829" cy="134235"/>
              </a:xfrm>
              <a:custGeom>
                <a:avLst/>
                <a:gdLst>
                  <a:gd name="connsiteX0" fmla="*/ 103300 w 109828"/>
                  <a:gd name="connsiteY0" fmla="*/ 70229 h 134234"/>
                  <a:gd name="connsiteX1" fmla="*/ 58148 w 109828"/>
                  <a:gd name="connsiteY1" fmla="*/ 127462 h 134234"/>
                  <a:gd name="connsiteX2" fmla="*/ 12996 w 109828"/>
                  <a:gd name="connsiteY2" fmla="*/ 70229 h 134234"/>
                  <a:gd name="connsiteX3" fmla="*/ 58148 w 109828"/>
                  <a:gd name="connsiteY3" fmla="*/ 12996 h 134234"/>
                  <a:gd name="connsiteX4" fmla="*/ 103300 w 109828"/>
                  <a:gd name="connsiteY4" fmla="*/ 70229 h 134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28" h="134234">
                    <a:moveTo>
                      <a:pt x="103300" y="70229"/>
                    </a:moveTo>
                    <a:cubicBezTo>
                      <a:pt x="103300" y="101836"/>
                      <a:pt x="83043" y="127462"/>
                      <a:pt x="58148" y="127462"/>
                    </a:cubicBezTo>
                    <a:cubicBezTo>
                      <a:pt x="33254" y="127462"/>
                      <a:pt x="12996" y="101836"/>
                      <a:pt x="12996" y="70229"/>
                    </a:cubicBezTo>
                    <a:cubicBezTo>
                      <a:pt x="12996" y="38623"/>
                      <a:pt x="33132" y="12996"/>
                      <a:pt x="58148" y="12996"/>
                    </a:cubicBezTo>
                    <a:cubicBezTo>
                      <a:pt x="83165" y="12996"/>
                      <a:pt x="103300" y="38623"/>
                      <a:pt x="103300" y="70229"/>
                    </a:cubicBezTo>
                    <a:close/>
                  </a:path>
                </a:pathLst>
              </a:custGeom>
              <a:noFill/>
              <a:ln w="6350" cap="rnd">
                <a:solidFill>
                  <a:schemeClr val="accent2"/>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1FEB26AB-FBDD-40EB-AB9E-A0D7CE79EFAD}"/>
                  </a:ext>
                </a:extLst>
              </p:cNvPr>
              <p:cNvSpPr/>
              <p:nvPr/>
            </p:nvSpPr>
            <p:spPr>
              <a:xfrm>
                <a:off x="573178" y="1549522"/>
                <a:ext cx="378299" cy="24406"/>
              </a:xfrm>
              <a:custGeom>
                <a:avLst/>
                <a:gdLst>
                  <a:gd name="connsiteX0" fmla="*/ 12996 w 378298"/>
                  <a:gd name="connsiteY0" fmla="*/ 12996 h 24406"/>
                  <a:gd name="connsiteX1" fmla="*/ 367133 w 378298"/>
                  <a:gd name="connsiteY1" fmla="*/ 12996 h 24406"/>
                </a:gdLst>
                <a:ahLst/>
                <a:cxnLst>
                  <a:cxn ang="0">
                    <a:pos x="connsiteX0" y="connsiteY0"/>
                  </a:cxn>
                  <a:cxn ang="0">
                    <a:pos x="connsiteX1" y="connsiteY1"/>
                  </a:cxn>
                </a:cxnLst>
                <a:rect l="l" t="t" r="r" b="b"/>
                <a:pathLst>
                  <a:path w="378298" h="24406">
                    <a:moveTo>
                      <a:pt x="12996" y="12996"/>
                    </a:moveTo>
                    <a:lnTo>
                      <a:pt x="367133" y="12996"/>
                    </a:lnTo>
                  </a:path>
                </a:pathLst>
              </a:custGeom>
              <a:ln w="6350" cap="rnd">
                <a:solidFill>
                  <a:schemeClr val="accent2"/>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FB88AA5-0657-413C-A879-DD5BE7A737CF}"/>
                  </a:ext>
                </a:extLst>
              </p:cNvPr>
              <p:cNvSpPr/>
              <p:nvPr/>
            </p:nvSpPr>
            <p:spPr>
              <a:xfrm>
                <a:off x="652255" y="1602362"/>
                <a:ext cx="219657" cy="85422"/>
              </a:xfrm>
              <a:custGeom>
                <a:avLst/>
                <a:gdLst>
                  <a:gd name="connsiteX0" fmla="*/ 12996 w 219657"/>
                  <a:gd name="connsiteY0" fmla="*/ 12996 h 85422"/>
                  <a:gd name="connsiteX1" fmla="*/ 208857 w 219657"/>
                  <a:gd name="connsiteY1" fmla="*/ 12996 h 85422"/>
                  <a:gd name="connsiteX2" fmla="*/ 208857 w 219657"/>
                  <a:gd name="connsiteY2" fmla="*/ 76209 h 85422"/>
                  <a:gd name="connsiteX3" fmla="*/ 12996 w 219657"/>
                  <a:gd name="connsiteY3" fmla="*/ 76209 h 85422"/>
                </a:gdLst>
                <a:ahLst/>
                <a:cxnLst>
                  <a:cxn ang="0">
                    <a:pos x="connsiteX0" y="connsiteY0"/>
                  </a:cxn>
                  <a:cxn ang="0">
                    <a:pos x="connsiteX1" y="connsiteY1"/>
                  </a:cxn>
                  <a:cxn ang="0">
                    <a:pos x="connsiteX2" y="connsiteY2"/>
                  </a:cxn>
                  <a:cxn ang="0">
                    <a:pos x="connsiteX3" y="connsiteY3"/>
                  </a:cxn>
                </a:cxnLst>
                <a:rect l="l" t="t" r="r" b="b"/>
                <a:pathLst>
                  <a:path w="219657" h="85422">
                    <a:moveTo>
                      <a:pt x="12996" y="12996"/>
                    </a:moveTo>
                    <a:lnTo>
                      <a:pt x="208857" y="12996"/>
                    </a:lnTo>
                    <a:lnTo>
                      <a:pt x="208857" y="76209"/>
                    </a:lnTo>
                    <a:lnTo>
                      <a:pt x="12996" y="76209"/>
                    </a:lnTo>
                    <a:close/>
                  </a:path>
                </a:pathLst>
              </a:custGeom>
              <a:noFill/>
              <a:ln w="6350" cap="rnd">
                <a:solidFill>
                  <a:schemeClr val="accent2"/>
                </a:solidFill>
                <a:prstDash val="solid"/>
                <a:round/>
              </a:ln>
            </p:spPr>
            <p:txBody>
              <a:bodyPr rtlCol="0" anchor="ctr"/>
              <a:lstStyle/>
              <a:p>
                <a:endParaRPr lang="en-US"/>
              </a:p>
            </p:txBody>
          </p:sp>
          <p:sp>
            <p:nvSpPr>
              <p:cNvPr id="35" name="Freeform: Shape 34">
                <a:extLst>
                  <a:ext uri="{FF2B5EF4-FFF2-40B4-BE49-F238E27FC236}">
                    <a16:creationId xmlns:a16="http://schemas.microsoft.com/office/drawing/2014/main" id="{9590DF3D-C122-4539-ADED-791AA762AC41}"/>
                  </a:ext>
                </a:extLst>
              </p:cNvPr>
              <p:cNvSpPr/>
              <p:nvPr/>
            </p:nvSpPr>
            <p:spPr>
              <a:xfrm>
                <a:off x="602710" y="1549523"/>
                <a:ext cx="317283" cy="170844"/>
              </a:xfrm>
              <a:custGeom>
                <a:avLst/>
                <a:gdLst>
                  <a:gd name="connsiteX0" fmla="*/ 12996 w 317282"/>
                  <a:gd name="connsiteY0" fmla="*/ 166146 h 170844"/>
                  <a:gd name="connsiteX1" fmla="*/ 12996 w 317282"/>
                  <a:gd name="connsiteY1" fmla="*/ 12996 h 170844"/>
                  <a:gd name="connsiteX2" fmla="*/ 307947 w 317282"/>
                  <a:gd name="connsiteY2" fmla="*/ 12996 h 170844"/>
                  <a:gd name="connsiteX3" fmla="*/ 307947 w 317282"/>
                  <a:gd name="connsiteY3" fmla="*/ 169075 h 170844"/>
                </a:gdLst>
                <a:ahLst/>
                <a:cxnLst>
                  <a:cxn ang="0">
                    <a:pos x="connsiteX0" y="connsiteY0"/>
                  </a:cxn>
                  <a:cxn ang="0">
                    <a:pos x="connsiteX1" y="connsiteY1"/>
                  </a:cxn>
                  <a:cxn ang="0">
                    <a:pos x="connsiteX2" y="connsiteY2"/>
                  </a:cxn>
                  <a:cxn ang="0">
                    <a:pos x="connsiteX3" y="connsiteY3"/>
                  </a:cxn>
                </a:cxnLst>
                <a:rect l="l" t="t" r="r" b="b"/>
                <a:pathLst>
                  <a:path w="317282" h="170844">
                    <a:moveTo>
                      <a:pt x="12996" y="166146"/>
                    </a:moveTo>
                    <a:lnTo>
                      <a:pt x="12996" y="12996"/>
                    </a:lnTo>
                    <a:lnTo>
                      <a:pt x="307947" y="12996"/>
                    </a:lnTo>
                    <a:lnTo>
                      <a:pt x="307947" y="169075"/>
                    </a:lnTo>
                  </a:path>
                </a:pathLst>
              </a:custGeom>
              <a:noFill/>
              <a:ln w="6350" cap="rnd">
                <a:solidFill>
                  <a:schemeClr val="accent2"/>
                </a:solidFill>
                <a:prstDash val="solid"/>
                <a:round/>
              </a:ln>
            </p:spPr>
            <p:txBody>
              <a:bodyPr rtlCol="0" anchor="ctr"/>
              <a:lstStyle/>
              <a:p>
                <a:endParaRPr lang="en-US"/>
              </a:p>
            </p:txBody>
          </p:sp>
          <p:sp>
            <p:nvSpPr>
              <p:cNvPr id="36" name="Freeform: Shape 35">
                <a:extLst>
                  <a:ext uri="{FF2B5EF4-FFF2-40B4-BE49-F238E27FC236}">
                    <a16:creationId xmlns:a16="http://schemas.microsoft.com/office/drawing/2014/main" id="{5B99E8FC-7748-49AD-807D-334842DC4929}"/>
                  </a:ext>
                </a:extLst>
              </p:cNvPr>
              <p:cNvSpPr/>
              <p:nvPr/>
            </p:nvSpPr>
            <p:spPr>
              <a:xfrm>
                <a:off x="811506" y="1395396"/>
                <a:ext cx="146438" cy="48813"/>
              </a:xfrm>
              <a:custGeom>
                <a:avLst/>
                <a:gdLst>
                  <a:gd name="connsiteX0" fmla="*/ 12996 w 146438"/>
                  <a:gd name="connsiteY0" fmla="*/ 28494 h 48812"/>
                  <a:gd name="connsiteX1" fmla="*/ 79138 w 146438"/>
                  <a:gd name="connsiteY1" fmla="*/ 36915 h 48812"/>
                  <a:gd name="connsiteX2" fmla="*/ 124411 w 146438"/>
                  <a:gd name="connsiteY2" fmla="*/ 24711 h 48812"/>
                  <a:gd name="connsiteX3" fmla="*/ 143570 w 146438"/>
                  <a:gd name="connsiteY3" fmla="*/ 12996 h 48812"/>
                </a:gdLst>
                <a:ahLst/>
                <a:cxnLst>
                  <a:cxn ang="0">
                    <a:pos x="connsiteX0" y="connsiteY0"/>
                  </a:cxn>
                  <a:cxn ang="0">
                    <a:pos x="connsiteX1" y="connsiteY1"/>
                  </a:cxn>
                  <a:cxn ang="0">
                    <a:pos x="connsiteX2" y="connsiteY2"/>
                  </a:cxn>
                  <a:cxn ang="0">
                    <a:pos x="connsiteX3" y="connsiteY3"/>
                  </a:cxn>
                </a:cxnLst>
                <a:rect l="l" t="t" r="r" b="b"/>
                <a:pathLst>
                  <a:path w="146438" h="48812">
                    <a:moveTo>
                      <a:pt x="12996" y="28494"/>
                    </a:moveTo>
                    <a:cubicBezTo>
                      <a:pt x="35328" y="33986"/>
                      <a:pt x="55830" y="38745"/>
                      <a:pt x="79138" y="36915"/>
                    </a:cubicBezTo>
                    <a:cubicBezTo>
                      <a:pt x="94758" y="35694"/>
                      <a:pt x="110622" y="32033"/>
                      <a:pt x="124411" y="24711"/>
                    </a:cubicBezTo>
                    <a:cubicBezTo>
                      <a:pt x="131001" y="21173"/>
                      <a:pt x="137225" y="17023"/>
                      <a:pt x="143570" y="12996"/>
                    </a:cubicBezTo>
                  </a:path>
                </a:pathLst>
              </a:custGeom>
              <a:noFill/>
              <a:ln w="6350" cap="rnd">
                <a:solidFill>
                  <a:schemeClr val="accent2"/>
                </a:solidFill>
                <a:prstDash val="solid"/>
                <a:round/>
              </a:ln>
            </p:spPr>
            <p:txBody>
              <a:bodyPr rtlCol="0" anchor="ctr"/>
              <a:lstStyle/>
              <a:p>
                <a:endParaRPr lang="en-US"/>
              </a:p>
            </p:txBody>
          </p:sp>
          <p:sp>
            <p:nvSpPr>
              <p:cNvPr id="37" name="Freeform: Shape 36">
                <a:extLst>
                  <a:ext uri="{FF2B5EF4-FFF2-40B4-BE49-F238E27FC236}">
                    <a16:creationId xmlns:a16="http://schemas.microsoft.com/office/drawing/2014/main" id="{C00D110C-1601-44AF-A33E-0A358367EC90}"/>
                  </a:ext>
                </a:extLst>
              </p:cNvPr>
              <p:cNvSpPr/>
              <p:nvPr/>
            </p:nvSpPr>
            <p:spPr>
              <a:xfrm>
                <a:off x="645592" y="1408942"/>
                <a:ext cx="183048" cy="158641"/>
              </a:xfrm>
              <a:custGeom>
                <a:avLst/>
                <a:gdLst>
                  <a:gd name="connsiteX0" fmla="*/ 13069 w 183047"/>
                  <a:gd name="connsiteY0" fmla="*/ 153577 h 158641"/>
                  <a:gd name="connsiteX1" fmla="*/ 13069 w 183047"/>
                  <a:gd name="connsiteY1" fmla="*/ 82799 h 158641"/>
                  <a:gd name="connsiteX2" fmla="*/ 68227 w 183047"/>
                  <a:gd name="connsiteY2" fmla="*/ 12996 h 158641"/>
                  <a:gd name="connsiteX3" fmla="*/ 133392 w 183047"/>
                  <a:gd name="connsiteY3" fmla="*/ 76819 h 158641"/>
                  <a:gd name="connsiteX4" fmla="*/ 179032 w 183047"/>
                  <a:gd name="connsiteY4" fmla="*/ 15071 h 15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47" h="158641">
                    <a:moveTo>
                      <a:pt x="13069" y="153577"/>
                    </a:moveTo>
                    <a:lnTo>
                      <a:pt x="13069" y="82799"/>
                    </a:lnTo>
                    <a:cubicBezTo>
                      <a:pt x="13069" y="82799"/>
                      <a:pt x="8676" y="12996"/>
                      <a:pt x="68227" y="12996"/>
                    </a:cubicBezTo>
                    <a:lnTo>
                      <a:pt x="133392" y="76819"/>
                    </a:lnTo>
                    <a:lnTo>
                      <a:pt x="179032" y="15071"/>
                    </a:lnTo>
                  </a:path>
                </a:pathLst>
              </a:custGeom>
              <a:noFill/>
              <a:ln w="6350" cap="rnd">
                <a:solidFill>
                  <a:schemeClr val="accent2"/>
                </a:solidFill>
                <a:prstDash val="solid"/>
                <a:round/>
              </a:ln>
            </p:spPr>
            <p:txBody>
              <a:bodyPr rtlCol="0" anchor="ctr"/>
              <a:lstStyle/>
              <a:p>
                <a:endParaRPr lang="en-US"/>
              </a:p>
            </p:txBody>
          </p:sp>
          <p:sp>
            <p:nvSpPr>
              <p:cNvPr id="38" name="Freeform: Shape 37">
                <a:extLst>
                  <a:ext uri="{FF2B5EF4-FFF2-40B4-BE49-F238E27FC236}">
                    <a16:creationId xmlns:a16="http://schemas.microsoft.com/office/drawing/2014/main" id="{781A633B-4E43-4921-9539-1E243A4E9FD0}"/>
                  </a:ext>
                </a:extLst>
              </p:cNvPr>
              <p:cNvSpPr/>
              <p:nvPr/>
            </p:nvSpPr>
            <p:spPr>
              <a:xfrm>
                <a:off x="828103" y="1391577"/>
                <a:ext cx="170844" cy="97625"/>
              </a:xfrm>
              <a:custGeom>
                <a:avLst/>
                <a:gdLst>
                  <a:gd name="connsiteX0" fmla="*/ 12996 w 170844"/>
                  <a:gd name="connsiteY0" fmla="*/ 91255 h 97625"/>
                  <a:gd name="connsiteX1" fmla="*/ 79992 w 170844"/>
                  <a:gd name="connsiteY1" fmla="*/ 91865 h 97625"/>
                  <a:gd name="connsiteX2" fmla="*/ 140642 w 170844"/>
                  <a:gd name="connsiteY2" fmla="*/ 69655 h 97625"/>
                  <a:gd name="connsiteX3" fmla="*/ 159435 w 170844"/>
                  <a:gd name="connsiteY3" fmla="*/ 24504 h 97625"/>
                  <a:gd name="connsiteX4" fmla="*/ 151747 w 170844"/>
                  <a:gd name="connsiteY4" fmla="*/ 16449 h 97625"/>
                  <a:gd name="connsiteX5" fmla="*/ 126730 w 170844"/>
                  <a:gd name="connsiteY5" fmla="*/ 16938 h 9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844" h="97625">
                    <a:moveTo>
                      <a:pt x="12996" y="91255"/>
                    </a:moveTo>
                    <a:cubicBezTo>
                      <a:pt x="34230" y="94550"/>
                      <a:pt x="58758" y="95404"/>
                      <a:pt x="79992" y="91865"/>
                    </a:cubicBezTo>
                    <a:cubicBezTo>
                      <a:pt x="101103" y="88448"/>
                      <a:pt x="122703" y="81248"/>
                      <a:pt x="140642" y="69655"/>
                    </a:cubicBezTo>
                    <a:cubicBezTo>
                      <a:pt x="155407" y="60137"/>
                      <a:pt x="170173" y="42564"/>
                      <a:pt x="159435" y="24504"/>
                    </a:cubicBezTo>
                    <a:cubicBezTo>
                      <a:pt x="157482" y="21331"/>
                      <a:pt x="154919" y="18402"/>
                      <a:pt x="151747" y="16449"/>
                    </a:cubicBezTo>
                    <a:cubicBezTo>
                      <a:pt x="143326" y="11080"/>
                      <a:pt x="135150" y="12544"/>
                      <a:pt x="126730" y="16938"/>
                    </a:cubicBezTo>
                  </a:path>
                </a:pathLst>
              </a:custGeom>
              <a:noFill/>
              <a:ln w="6350" cap="rnd">
                <a:solidFill>
                  <a:schemeClr val="accent2"/>
                </a:solidFill>
                <a:prstDash val="solid"/>
                <a:round/>
              </a:ln>
            </p:spPr>
            <p:txBody>
              <a:bodyPr rtlCol="0" anchor="ctr"/>
              <a:lstStyle/>
              <a:p>
                <a:endParaRPr lang="en-US"/>
              </a:p>
            </p:txBody>
          </p:sp>
          <p:sp>
            <p:nvSpPr>
              <p:cNvPr id="39" name="Freeform: Shape 38">
                <a:extLst>
                  <a:ext uri="{FF2B5EF4-FFF2-40B4-BE49-F238E27FC236}">
                    <a16:creationId xmlns:a16="http://schemas.microsoft.com/office/drawing/2014/main" id="{AF556CFC-AE73-473A-B8FF-1999CB92ADCB}"/>
                  </a:ext>
                </a:extLst>
              </p:cNvPr>
              <p:cNvSpPr/>
              <p:nvPr/>
            </p:nvSpPr>
            <p:spPr>
              <a:xfrm>
                <a:off x="828103" y="1469836"/>
                <a:ext cx="24406" cy="97625"/>
              </a:xfrm>
              <a:custGeom>
                <a:avLst/>
                <a:gdLst>
                  <a:gd name="connsiteX0" fmla="*/ 12996 w 24406"/>
                  <a:gd name="connsiteY0" fmla="*/ 12996 h 97625"/>
                  <a:gd name="connsiteX1" fmla="*/ 12996 w 24406"/>
                  <a:gd name="connsiteY1" fmla="*/ 92683 h 97625"/>
                </a:gdLst>
                <a:ahLst/>
                <a:cxnLst>
                  <a:cxn ang="0">
                    <a:pos x="connsiteX0" y="connsiteY0"/>
                  </a:cxn>
                  <a:cxn ang="0">
                    <a:pos x="connsiteX1" y="connsiteY1"/>
                  </a:cxn>
                </a:cxnLst>
                <a:rect l="l" t="t" r="r" b="b"/>
                <a:pathLst>
                  <a:path w="24406" h="97625">
                    <a:moveTo>
                      <a:pt x="12996" y="12996"/>
                    </a:moveTo>
                    <a:lnTo>
                      <a:pt x="12996" y="92683"/>
                    </a:lnTo>
                  </a:path>
                </a:pathLst>
              </a:custGeom>
              <a:ln w="6350" cap="rnd">
                <a:solidFill>
                  <a:schemeClr val="accent2"/>
                </a:solidFill>
                <a:prstDash val="solid"/>
                <a:round/>
              </a:ln>
            </p:spPr>
            <p:txBody>
              <a:bodyPr rtlCol="0" anchor="ctr"/>
              <a:lstStyle/>
              <a:p>
                <a:endParaRPr lang="en-US"/>
              </a:p>
            </p:txBody>
          </p:sp>
        </p:grpSp>
      </p:grpSp>
      <p:grpSp>
        <p:nvGrpSpPr>
          <p:cNvPr id="7" name="Group 6">
            <a:extLst>
              <a:ext uri="{FF2B5EF4-FFF2-40B4-BE49-F238E27FC236}">
                <a16:creationId xmlns:a16="http://schemas.microsoft.com/office/drawing/2014/main" id="{A76BCA87-ACC9-432D-96AE-706F139F580E}"/>
              </a:ext>
            </a:extLst>
          </p:cNvPr>
          <p:cNvGrpSpPr/>
          <p:nvPr/>
        </p:nvGrpSpPr>
        <p:grpSpPr>
          <a:xfrm>
            <a:off x="6255703" y="3495425"/>
            <a:ext cx="621467" cy="621467"/>
            <a:chOff x="6591309" y="3514134"/>
            <a:chExt cx="621467" cy="621467"/>
          </a:xfrm>
        </p:grpSpPr>
        <p:sp>
          <p:nvSpPr>
            <p:cNvPr id="40" name="Oval 39">
              <a:extLst>
                <a:ext uri="{FF2B5EF4-FFF2-40B4-BE49-F238E27FC236}">
                  <a16:creationId xmlns:a16="http://schemas.microsoft.com/office/drawing/2014/main" id="{4E57BCCF-3DFD-45E7-9AA0-353741ECE07D}"/>
                </a:ext>
              </a:extLst>
            </p:cNvPr>
            <p:cNvSpPr/>
            <p:nvPr/>
          </p:nvSpPr>
          <p:spPr>
            <a:xfrm>
              <a:off x="6591309" y="3514134"/>
              <a:ext cx="621467" cy="621467"/>
            </a:xfrm>
            <a:prstGeom prst="ellipse">
              <a:avLst/>
            </a:prstGeom>
            <a:gradFill>
              <a:gsLst>
                <a:gs pos="0">
                  <a:schemeClr val="accent4">
                    <a:lumMod val="20000"/>
                    <a:lumOff val="80000"/>
                  </a:schemeClr>
                </a:gs>
                <a:gs pos="32000">
                  <a:schemeClr val="accent2">
                    <a:lumMod val="20000"/>
                    <a:lumOff val="80000"/>
                  </a:schemeClr>
                </a:gs>
                <a:gs pos="100000">
                  <a:schemeClr val="accent2">
                    <a:lumMod val="40000"/>
                    <a:lumOff val="60000"/>
                  </a:schemeClr>
                </a:gs>
              </a:gsLst>
              <a:lin ang="10800000" scaled="1"/>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400" b="1">
                <a:solidFill>
                  <a:schemeClr val="tx1"/>
                </a:solidFill>
                <a:cs typeface="Arial" panose="020B0604020202020204" pitchFamily="34" charset="0"/>
              </a:endParaRPr>
            </a:p>
          </p:txBody>
        </p:sp>
        <p:grpSp>
          <p:nvGrpSpPr>
            <p:cNvPr id="41" name="Group 40">
              <a:extLst>
                <a:ext uri="{FF2B5EF4-FFF2-40B4-BE49-F238E27FC236}">
                  <a16:creationId xmlns:a16="http://schemas.microsoft.com/office/drawing/2014/main" id="{42DA6C97-49EB-4BC5-9ADA-5FCC40017CFF}"/>
                </a:ext>
              </a:extLst>
            </p:cNvPr>
            <p:cNvGrpSpPr/>
            <p:nvPr/>
          </p:nvGrpSpPr>
          <p:grpSpPr>
            <a:xfrm>
              <a:off x="6713430" y="3635650"/>
              <a:ext cx="377224" cy="378435"/>
              <a:chOff x="1788551" y="5335136"/>
              <a:chExt cx="934819" cy="937821"/>
            </a:xfrm>
          </p:grpSpPr>
          <p:sp>
            <p:nvSpPr>
              <p:cNvPr id="42" name="Freeform: Shape 41">
                <a:extLst>
                  <a:ext uri="{FF2B5EF4-FFF2-40B4-BE49-F238E27FC236}">
                    <a16:creationId xmlns:a16="http://schemas.microsoft.com/office/drawing/2014/main" id="{097103B0-B3FF-4963-840A-EBBEB8BC0352}"/>
                  </a:ext>
                </a:extLst>
              </p:cNvPr>
              <p:cNvSpPr/>
              <p:nvPr/>
            </p:nvSpPr>
            <p:spPr>
              <a:xfrm>
                <a:off x="2507539" y="5542604"/>
                <a:ext cx="215831" cy="134895"/>
              </a:xfrm>
              <a:custGeom>
                <a:avLst/>
                <a:gdLst>
                  <a:gd name="connsiteX0" fmla="*/ 202139 w 215831"/>
                  <a:gd name="connsiteY0" fmla="*/ 68594 h 134894"/>
                  <a:gd name="connsiteX1" fmla="*/ 108253 w 215831"/>
                  <a:gd name="connsiteY1" fmla="*/ 122821 h 134894"/>
                  <a:gd name="connsiteX2" fmla="*/ 14366 w 215831"/>
                  <a:gd name="connsiteY2" fmla="*/ 68594 h 134894"/>
                  <a:gd name="connsiteX3" fmla="*/ 108253 w 215831"/>
                  <a:gd name="connsiteY3" fmla="*/ 14366 h 134894"/>
                  <a:gd name="connsiteX4" fmla="*/ 202139 w 215831"/>
                  <a:gd name="connsiteY4" fmla="*/ 68594 h 13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31" h="134894">
                    <a:moveTo>
                      <a:pt x="202139" y="68594"/>
                    </a:moveTo>
                    <a:cubicBezTo>
                      <a:pt x="202139" y="98543"/>
                      <a:pt x="160105" y="122821"/>
                      <a:pt x="108253" y="122821"/>
                    </a:cubicBezTo>
                    <a:cubicBezTo>
                      <a:pt x="56401" y="122821"/>
                      <a:pt x="14366" y="98543"/>
                      <a:pt x="14366" y="68594"/>
                    </a:cubicBezTo>
                    <a:cubicBezTo>
                      <a:pt x="14366" y="38645"/>
                      <a:pt x="56401" y="14366"/>
                      <a:pt x="108253" y="14366"/>
                    </a:cubicBezTo>
                    <a:cubicBezTo>
                      <a:pt x="160105" y="14366"/>
                      <a:pt x="202139" y="38645"/>
                      <a:pt x="202139" y="68594"/>
                    </a:cubicBezTo>
                    <a:close/>
                  </a:path>
                </a:pathLst>
              </a:custGeom>
              <a:noFill/>
              <a:ln w="6350" cap="rnd">
                <a:solidFill>
                  <a:schemeClr val="accent2"/>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207E16E0-D430-4E41-A410-FB15EAC523FB}"/>
                  </a:ext>
                </a:extLst>
              </p:cNvPr>
              <p:cNvSpPr/>
              <p:nvPr/>
            </p:nvSpPr>
            <p:spPr>
              <a:xfrm>
                <a:off x="2601426" y="5335136"/>
                <a:ext cx="121405" cy="94426"/>
              </a:xfrm>
              <a:custGeom>
                <a:avLst/>
                <a:gdLst>
                  <a:gd name="connsiteX0" fmla="*/ 14366 w 121405"/>
                  <a:gd name="connsiteY0" fmla="*/ 14366 h 94426"/>
                  <a:gd name="connsiteX1" fmla="*/ 118235 w 121405"/>
                  <a:gd name="connsiteY1" fmla="*/ 82353 h 94426"/>
                </a:gdLst>
                <a:ahLst/>
                <a:cxnLst>
                  <a:cxn ang="0">
                    <a:pos x="connsiteX0" y="connsiteY0"/>
                  </a:cxn>
                  <a:cxn ang="0">
                    <a:pos x="connsiteX1" y="connsiteY1"/>
                  </a:cxn>
                </a:cxnLst>
                <a:rect l="l" t="t" r="r" b="b"/>
                <a:pathLst>
                  <a:path w="121405" h="94426">
                    <a:moveTo>
                      <a:pt x="14366" y="14366"/>
                    </a:moveTo>
                    <a:lnTo>
                      <a:pt x="118235" y="82353"/>
                    </a:lnTo>
                  </a:path>
                </a:pathLst>
              </a:custGeom>
              <a:ln w="6350" cap="rnd">
                <a:solidFill>
                  <a:schemeClr val="accent2"/>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B1EB4EFE-ACC7-4DA0-85C4-1FACC8F9B41E}"/>
                  </a:ext>
                </a:extLst>
              </p:cNvPr>
              <p:cNvSpPr/>
              <p:nvPr/>
            </p:nvSpPr>
            <p:spPr>
              <a:xfrm>
                <a:off x="2601426" y="5335136"/>
                <a:ext cx="26979" cy="283279"/>
              </a:xfrm>
              <a:custGeom>
                <a:avLst/>
                <a:gdLst>
                  <a:gd name="connsiteX0" fmla="*/ 14366 w 26978"/>
                  <a:gd name="connsiteY0" fmla="*/ 276062 h 283278"/>
                  <a:gd name="connsiteX1" fmla="*/ 14366 w 26978"/>
                  <a:gd name="connsiteY1" fmla="*/ 14366 h 283278"/>
                </a:gdLst>
                <a:ahLst/>
                <a:cxnLst>
                  <a:cxn ang="0">
                    <a:pos x="connsiteX0" y="connsiteY0"/>
                  </a:cxn>
                  <a:cxn ang="0">
                    <a:pos x="connsiteX1" y="connsiteY1"/>
                  </a:cxn>
                </a:cxnLst>
                <a:rect l="l" t="t" r="r" b="b"/>
                <a:pathLst>
                  <a:path w="26978" h="283278">
                    <a:moveTo>
                      <a:pt x="14366" y="276062"/>
                    </a:moveTo>
                    <a:lnTo>
                      <a:pt x="14366" y="14366"/>
                    </a:lnTo>
                  </a:path>
                </a:pathLst>
              </a:custGeom>
              <a:ln w="6350" cap="rnd">
                <a:solidFill>
                  <a:schemeClr val="accent2"/>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B7B3CDF9-0AE9-4BB1-B003-B4E64B57823F}"/>
                  </a:ext>
                </a:extLst>
              </p:cNvPr>
              <p:cNvSpPr/>
              <p:nvPr/>
            </p:nvSpPr>
            <p:spPr>
              <a:xfrm>
                <a:off x="2601426" y="5403123"/>
                <a:ext cx="121405" cy="94426"/>
              </a:xfrm>
              <a:custGeom>
                <a:avLst/>
                <a:gdLst>
                  <a:gd name="connsiteX0" fmla="*/ 118235 w 121405"/>
                  <a:gd name="connsiteY0" fmla="*/ 14366 h 94426"/>
                  <a:gd name="connsiteX1" fmla="*/ 14366 w 121405"/>
                  <a:gd name="connsiteY1" fmla="*/ 82218 h 94426"/>
                </a:gdLst>
                <a:ahLst/>
                <a:cxnLst>
                  <a:cxn ang="0">
                    <a:pos x="connsiteX0" y="connsiteY0"/>
                  </a:cxn>
                  <a:cxn ang="0">
                    <a:pos x="connsiteX1" y="connsiteY1"/>
                  </a:cxn>
                </a:cxnLst>
                <a:rect l="l" t="t" r="r" b="b"/>
                <a:pathLst>
                  <a:path w="121405" h="94426">
                    <a:moveTo>
                      <a:pt x="118235" y="14366"/>
                    </a:moveTo>
                    <a:lnTo>
                      <a:pt x="14366" y="82218"/>
                    </a:lnTo>
                  </a:path>
                </a:pathLst>
              </a:custGeom>
              <a:ln w="6350" cap="rnd">
                <a:solidFill>
                  <a:schemeClr val="accent2"/>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30762CB0-D5AE-4D33-A198-828A64390BA7}"/>
                  </a:ext>
                </a:extLst>
              </p:cNvPr>
              <p:cNvSpPr/>
              <p:nvPr/>
            </p:nvSpPr>
            <p:spPr>
              <a:xfrm>
                <a:off x="1948941" y="5939059"/>
                <a:ext cx="391194" cy="242810"/>
              </a:xfrm>
              <a:custGeom>
                <a:avLst/>
                <a:gdLst>
                  <a:gd name="connsiteX0" fmla="*/ 386675 w 391194"/>
                  <a:gd name="connsiteY0" fmla="*/ 14366 h 242810"/>
                  <a:gd name="connsiteX1" fmla="*/ 14366 w 391194"/>
                  <a:gd name="connsiteY1" fmla="*/ 229253 h 242810"/>
                </a:gdLst>
                <a:ahLst/>
                <a:cxnLst>
                  <a:cxn ang="0">
                    <a:pos x="connsiteX0" y="connsiteY0"/>
                  </a:cxn>
                  <a:cxn ang="0">
                    <a:pos x="connsiteX1" y="connsiteY1"/>
                  </a:cxn>
                </a:cxnLst>
                <a:rect l="l" t="t" r="r" b="b"/>
                <a:pathLst>
                  <a:path w="391194" h="242810">
                    <a:moveTo>
                      <a:pt x="386675" y="14366"/>
                    </a:moveTo>
                    <a:lnTo>
                      <a:pt x="14366" y="229253"/>
                    </a:lnTo>
                  </a:path>
                </a:pathLst>
              </a:custGeom>
              <a:ln w="6350" cap="rnd">
                <a:solidFill>
                  <a:schemeClr val="accent2"/>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A837B4BF-6064-467E-8EBA-886CC8E43DD5}"/>
                  </a:ext>
                </a:extLst>
              </p:cNvPr>
              <p:cNvSpPr/>
              <p:nvPr/>
            </p:nvSpPr>
            <p:spPr>
              <a:xfrm>
                <a:off x="1788551" y="6138062"/>
                <a:ext cx="215831" cy="134895"/>
              </a:xfrm>
              <a:custGeom>
                <a:avLst/>
                <a:gdLst>
                  <a:gd name="connsiteX0" fmla="*/ 174756 w 215831"/>
                  <a:gd name="connsiteY0" fmla="*/ 107005 h 134894"/>
                  <a:gd name="connsiteX1" fmla="*/ 41885 w 215831"/>
                  <a:gd name="connsiteY1" fmla="*/ 107005 h 134894"/>
                  <a:gd name="connsiteX2" fmla="*/ 41885 w 215831"/>
                  <a:gd name="connsiteY2" fmla="*/ 30250 h 134894"/>
                  <a:gd name="connsiteX3" fmla="*/ 174756 w 215831"/>
                  <a:gd name="connsiteY3" fmla="*/ 30250 h 134894"/>
                  <a:gd name="connsiteX4" fmla="*/ 174756 w 215831"/>
                  <a:gd name="connsiteY4" fmla="*/ 107005 h 13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31" h="134894">
                    <a:moveTo>
                      <a:pt x="174756" y="107005"/>
                    </a:moveTo>
                    <a:cubicBezTo>
                      <a:pt x="138065" y="128184"/>
                      <a:pt x="78576" y="128184"/>
                      <a:pt x="41885" y="107005"/>
                    </a:cubicBezTo>
                    <a:cubicBezTo>
                      <a:pt x="5193" y="85827"/>
                      <a:pt x="5193" y="51429"/>
                      <a:pt x="41885" y="30250"/>
                    </a:cubicBezTo>
                    <a:cubicBezTo>
                      <a:pt x="78576" y="9072"/>
                      <a:pt x="138065" y="9072"/>
                      <a:pt x="174756" y="30250"/>
                    </a:cubicBezTo>
                    <a:cubicBezTo>
                      <a:pt x="211447" y="51429"/>
                      <a:pt x="211447" y="85827"/>
                      <a:pt x="174756" y="107005"/>
                    </a:cubicBezTo>
                    <a:close/>
                  </a:path>
                </a:pathLst>
              </a:custGeom>
              <a:noFill/>
              <a:ln w="6350" cap="rnd">
                <a:solidFill>
                  <a:schemeClr val="accent2"/>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EEDF5BEF-3603-457C-BD8A-30544237AB97}"/>
                  </a:ext>
                </a:extLst>
              </p:cNvPr>
              <p:cNvSpPr/>
              <p:nvPr/>
            </p:nvSpPr>
            <p:spPr>
              <a:xfrm>
                <a:off x="1852356" y="5532487"/>
                <a:ext cx="701452" cy="431663"/>
              </a:xfrm>
              <a:custGeom>
                <a:avLst/>
                <a:gdLst>
                  <a:gd name="connsiteX0" fmla="*/ 483260 w 701451"/>
                  <a:gd name="connsiteY0" fmla="*/ 420939 h 431662"/>
                  <a:gd name="connsiteX1" fmla="*/ 14366 w 701451"/>
                  <a:gd name="connsiteY1" fmla="*/ 150205 h 431662"/>
                  <a:gd name="connsiteX2" fmla="*/ 249757 w 701451"/>
                  <a:gd name="connsiteY2" fmla="*/ 14366 h 431662"/>
                  <a:gd name="connsiteX3" fmla="*/ 562308 w 701451"/>
                  <a:gd name="connsiteY3" fmla="*/ 194855 h 431662"/>
                  <a:gd name="connsiteX4" fmla="*/ 697068 w 701451"/>
                  <a:gd name="connsiteY4" fmla="*/ 117021 h 43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451" h="431662">
                    <a:moveTo>
                      <a:pt x="483260" y="420939"/>
                    </a:moveTo>
                    <a:lnTo>
                      <a:pt x="14366" y="150205"/>
                    </a:lnTo>
                    <a:lnTo>
                      <a:pt x="249757" y="14366"/>
                    </a:lnTo>
                    <a:lnTo>
                      <a:pt x="562308" y="194855"/>
                    </a:lnTo>
                    <a:lnTo>
                      <a:pt x="697068" y="117021"/>
                    </a:lnTo>
                  </a:path>
                </a:pathLst>
              </a:custGeom>
              <a:noFill/>
              <a:ln w="6350" cap="rnd">
                <a:solidFill>
                  <a:schemeClr val="accent2"/>
                </a:solidFill>
                <a:prstDash val="solid"/>
                <a:round/>
              </a:ln>
            </p:spPr>
            <p:txBody>
              <a:bodyPr rtlCol="0" anchor="ctr"/>
              <a:lstStyle/>
              <a:p>
                <a:endParaRPr lang="en-US"/>
              </a:p>
            </p:txBody>
          </p:sp>
          <p:sp>
            <p:nvSpPr>
              <p:cNvPr id="49" name="Freeform: Shape 48">
                <a:extLst>
                  <a:ext uri="{FF2B5EF4-FFF2-40B4-BE49-F238E27FC236}">
                    <a16:creationId xmlns:a16="http://schemas.microsoft.com/office/drawing/2014/main" id="{DCC1C1E9-1B23-4C22-B4B0-8F4553DE4914}"/>
                  </a:ext>
                </a:extLst>
              </p:cNvPr>
              <p:cNvSpPr/>
              <p:nvPr/>
            </p:nvSpPr>
            <p:spPr>
              <a:xfrm>
                <a:off x="2536946" y="6130744"/>
                <a:ext cx="134895" cy="94426"/>
              </a:xfrm>
              <a:custGeom>
                <a:avLst/>
                <a:gdLst>
                  <a:gd name="connsiteX0" fmla="*/ 14366 w 134894"/>
                  <a:gd name="connsiteY0" fmla="*/ 14366 h 94426"/>
                  <a:gd name="connsiteX1" fmla="*/ 129701 w 134894"/>
                  <a:gd name="connsiteY1" fmla="*/ 81004 h 94426"/>
                </a:gdLst>
                <a:ahLst/>
                <a:cxnLst>
                  <a:cxn ang="0">
                    <a:pos x="connsiteX0" y="connsiteY0"/>
                  </a:cxn>
                  <a:cxn ang="0">
                    <a:pos x="connsiteX1" y="connsiteY1"/>
                  </a:cxn>
                </a:cxnLst>
                <a:rect l="l" t="t" r="r" b="b"/>
                <a:pathLst>
                  <a:path w="134894" h="94426">
                    <a:moveTo>
                      <a:pt x="14366" y="14366"/>
                    </a:moveTo>
                    <a:lnTo>
                      <a:pt x="129701" y="81004"/>
                    </a:lnTo>
                  </a:path>
                </a:pathLst>
              </a:custGeom>
              <a:ln w="6350" cap="rnd">
                <a:solidFill>
                  <a:schemeClr val="accent2"/>
                </a:solidFill>
                <a:prstDash val="solid"/>
                <a:round/>
              </a:ln>
            </p:spPr>
            <p:txBody>
              <a:bodyPr rtlCol="0" anchor="ctr"/>
              <a:lstStyle/>
              <a:p>
                <a:endParaRPr lang="en-US"/>
              </a:p>
            </p:txBody>
          </p:sp>
          <p:sp>
            <p:nvSpPr>
              <p:cNvPr id="50" name="Freeform: Shape 49">
                <a:extLst>
                  <a:ext uri="{FF2B5EF4-FFF2-40B4-BE49-F238E27FC236}">
                    <a16:creationId xmlns:a16="http://schemas.microsoft.com/office/drawing/2014/main" id="{535182CB-1C6A-483F-A570-2948DAB5FD86}"/>
                  </a:ext>
                </a:extLst>
              </p:cNvPr>
              <p:cNvSpPr/>
              <p:nvPr/>
            </p:nvSpPr>
            <p:spPr>
              <a:xfrm>
                <a:off x="2536946" y="6130744"/>
                <a:ext cx="134895" cy="94426"/>
              </a:xfrm>
              <a:custGeom>
                <a:avLst/>
                <a:gdLst>
                  <a:gd name="connsiteX0" fmla="*/ 14366 w 134894"/>
                  <a:gd name="connsiteY0" fmla="*/ 81004 h 94426"/>
                  <a:gd name="connsiteX1" fmla="*/ 129701 w 134894"/>
                  <a:gd name="connsiteY1" fmla="*/ 14366 h 94426"/>
                </a:gdLst>
                <a:ahLst/>
                <a:cxnLst>
                  <a:cxn ang="0">
                    <a:pos x="connsiteX0" y="connsiteY0"/>
                  </a:cxn>
                  <a:cxn ang="0">
                    <a:pos x="connsiteX1" y="connsiteY1"/>
                  </a:cxn>
                </a:cxnLst>
                <a:rect l="l" t="t" r="r" b="b"/>
                <a:pathLst>
                  <a:path w="134894" h="94426">
                    <a:moveTo>
                      <a:pt x="14366" y="81004"/>
                    </a:moveTo>
                    <a:lnTo>
                      <a:pt x="129701" y="14366"/>
                    </a:lnTo>
                  </a:path>
                </a:pathLst>
              </a:custGeom>
              <a:ln w="6350" cap="rnd">
                <a:solidFill>
                  <a:schemeClr val="accent2"/>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818D154A-50C9-4933-AEC2-18D02B1E3819}"/>
                  </a:ext>
                </a:extLst>
              </p:cNvPr>
              <p:cNvSpPr/>
              <p:nvPr/>
            </p:nvSpPr>
            <p:spPr>
              <a:xfrm>
                <a:off x="1854515" y="5899265"/>
                <a:ext cx="134895" cy="94426"/>
              </a:xfrm>
              <a:custGeom>
                <a:avLst/>
                <a:gdLst>
                  <a:gd name="connsiteX0" fmla="*/ 14366 w 134894"/>
                  <a:gd name="connsiteY0" fmla="*/ 14366 h 94426"/>
                  <a:gd name="connsiteX1" fmla="*/ 129836 w 134894"/>
                  <a:gd name="connsiteY1" fmla="*/ 81004 h 94426"/>
                </a:gdLst>
                <a:ahLst/>
                <a:cxnLst>
                  <a:cxn ang="0">
                    <a:pos x="connsiteX0" y="connsiteY0"/>
                  </a:cxn>
                  <a:cxn ang="0">
                    <a:pos x="connsiteX1" y="connsiteY1"/>
                  </a:cxn>
                </a:cxnLst>
                <a:rect l="l" t="t" r="r" b="b"/>
                <a:pathLst>
                  <a:path w="134894" h="94426">
                    <a:moveTo>
                      <a:pt x="14366" y="14366"/>
                    </a:moveTo>
                    <a:lnTo>
                      <a:pt x="129836" y="81004"/>
                    </a:lnTo>
                  </a:path>
                </a:pathLst>
              </a:custGeom>
              <a:ln w="6350" cap="rnd">
                <a:solidFill>
                  <a:schemeClr val="accent2"/>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3B1C7768-117C-4745-8A82-0DF47171A24F}"/>
                  </a:ext>
                </a:extLst>
              </p:cNvPr>
              <p:cNvSpPr/>
              <p:nvPr/>
            </p:nvSpPr>
            <p:spPr>
              <a:xfrm>
                <a:off x="1854515" y="5899265"/>
                <a:ext cx="134895" cy="94426"/>
              </a:xfrm>
              <a:custGeom>
                <a:avLst/>
                <a:gdLst>
                  <a:gd name="connsiteX0" fmla="*/ 14366 w 134894"/>
                  <a:gd name="connsiteY0" fmla="*/ 81004 h 94426"/>
                  <a:gd name="connsiteX1" fmla="*/ 72371 w 134894"/>
                  <a:gd name="connsiteY1" fmla="*/ 47551 h 94426"/>
                  <a:gd name="connsiteX2" fmla="*/ 129836 w 134894"/>
                  <a:gd name="connsiteY2" fmla="*/ 14366 h 94426"/>
                </a:gdLst>
                <a:ahLst/>
                <a:cxnLst>
                  <a:cxn ang="0">
                    <a:pos x="connsiteX0" y="connsiteY0"/>
                  </a:cxn>
                  <a:cxn ang="0">
                    <a:pos x="connsiteX1" y="connsiteY1"/>
                  </a:cxn>
                  <a:cxn ang="0">
                    <a:pos x="connsiteX2" y="connsiteY2"/>
                  </a:cxn>
                </a:cxnLst>
                <a:rect l="l" t="t" r="r" b="b"/>
                <a:pathLst>
                  <a:path w="134894" h="94426">
                    <a:moveTo>
                      <a:pt x="14366" y="81004"/>
                    </a:moveTo>
                    <a:lnTo>
                      <a:pt x="72371" y="47551"/>
                    </a:lnTo>
                    <a:lnTo>
                      <a:pt x="129836" y="14366"/>
                    </a:lnTo>
                  </a:path>
                </a:pathLst>
              </a:custGeom>
              <a:noFill/>
              <a:ln w="6350" cap="rnd">
                <a:solidFill>
                  <a:schemeClr val="accent2"/>
                </a:solidFill>
                <a:prstDash val="solid"/>
                <a:round/>
              </a:ln>
            </p:spPr>
            <p:txBody>
              <a:bodyPr rtlCol="0" anchor="ctr"/>
              <a:lstStyle/>
              <a:p>
                <a:endParaRPr lang="en-US"/>
              </a:p>
            </p:txBody>
          </p:sp>
          <p:sp>
            <p:nvSpPr>
              <p:cNvPr id="53" name="Freeform: Shape 52">
                <a:extLst>
                  <a:ext uri="{FF2B5EF4-FFF2-40B4-BE49-F238E27FC236}">
                    <a16:creationId xmlns:a16="http://schemas.microsoft.com/office/drawing/2014/main" id="{BCD0DD7F-9CBB-46F7-8D46-C74B8B40AF3F}"/>
                  </a:ext>
                </a:extLst>
              </p:cNvPr>
              <p:cNvSpPr/>
              <p:nvPr/>
            </p:nvSpPr>
            <p:spPr>
              <a:xfrm>
                <a:off x="1854515" y="5409193"/>
                <a:ext cx="134895" cy="94426"/>
              </a:xfrm>
              <a:custGeom>
                <a:avLst/>
                <a:gdLst>
                  <a:gd name="connsiteX0" fmla="*/ 14366 w 134894"/>
                  <a:gd name="connsiteY0" fmla="*/ 14366 h 94426"/>
                  <a:gd name="connsiteX1" fmla="*/ 129836 w 134894"/>
                  <a:gd name="connsiteY1" fmla="*/ 80869 h 94426"/>
                </a:gdLst>
                <a:ahLst/>
                <a:cxnLst>
                  <a:cxn ang="0">
                    <a:pos x="connsiteX0" y="connsiteY0"/>
                  </a:cxn>
                  <a:cxn ang="0">
                    <a:pos x="connsiteX1" y="connsiteY1"/>
                  </a:cxn>
                </a:cxnLst>
                <a:rect l="l" t="t" r="r" b="b"/>
                <a:pathLst>
                  <a:path w="134894" h="94426">
                    <a:moveTo>
                      <a:pt x="14366" y="14366"/>
                    </a:moveTo>
                    <a:lnTo>
                      <a:pt x="129836" y="80869"/>
                    </a:lnTo>
                  </a:path>
                </a:pathLst>
              </a:custGeom>
              <a:ln w="6350" cap="rnd">
                <a:solidFill>
                  <a:schemeClr val="accent2"/>
                </a:solidFill>
                <a:prstDash val="solid"/>
                <a:round/>
              </a:ln>
            </p:spPr>
            <p:txBody>
              <a:bodyPr rtlCol="0" anchor="ctr"/>
              <a:lstStyle/>
              <a:p>
                <a:endParaRPr lang="en-US"/>
              </a:p>
            </p:txBody>
          </p:sp>
          <p:sp>
            <p:nvSpPr>
              <p:cNvPr id="54" name="Freeform: Shape 53">
                <a:extLst>
                  <a:ext uri="{FF2B5EF4-FFF2-40B4-BE49-F238E27FC236}">
                    <a16:creationId xmlns:a16="http://schemas.microsoft.com/office/drawing/2014/main" id="{9A625E99-293A-4EC4-A9E6-94A7EB6C59AB}"/>
                  </a:ext>
                </a:extLst>
              </p:cNvPr>
              <p:cNvSpPr/>
              <p:nvPr/>
            </p:nvSpPr>
            <p:spPr>
              <a:xfrm>
                <a:off x="1854515" y="5409193"/>
                <a:ext cx="134895" cy="94426"/>
              </a:xfrm>
              <a:custGeom>
                <a:avLst/>
                <a:gdLst>
                  <a:gd name="connsiteX0" fmla="*/ 14366 w 134894"/>
                  <a:gd name="connsiteY0" fmla="*/ 80869 h 94426"/>
                  <a:gd name="connsiteX1" fmla="*/ 72371 w 134894"/>
                  <a:gd name="connsiteY1" fmla="*/ 47550 h 94426"/>
                  <a:gd name="connsiteX2" fmla="*/ 129836 w 134894"/>
                  <a:gd name="connsiteY2" fmla="*/ 14366 h 94426"/>
                </a:gdLst>
                <a:ahLst/>
                <a:cxnLst>
                  <a:cxn ang="0">
                    <a:pos x="connsiteX0" y="connsiteY0"/>
                  </a:cxn>
                  <a:cxn ang="0">
                    <a:pos x="connsiteX1" y="connsiteY1"/>
                  </a:cxn>
                  <a:cxn ang="0">
                    <a:pos x="connsiteX2" y="connsiteY2"/>
                  </a:cxn>
                </a:cxnLst>
                <a:rect l="l" t="t" r="r" b="b"/>
                <a:pathLst>
                  <a:path w="134894" h="94426">
                    <a:moveTo>
                      <a:pt x="14366" y="80869"/>
                    </a:moveTo>
                    <a:lnTo>
                      <a:pt x="72371" y="47550"/>
                    </a:lnTo>
                    <a:lnTo>
                      <a:pt x="129836" y="14366"/>
                    </a:lnTo>
                  </a:path>
                </a:pathLst>
              </a:custGeom>
              <a:noFill/>
              <a:ln w="6350" cap="rnd">
                <a:solidFill>
                  <a:schemeClr val="accent2"/>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0FC90935-D15B-47E2-980D-D8E02AB348FF}"/>
                  </a:ext>
                </a:extLst>
              </p:cNvPr>
              <p:cNvSpPr/>
              <p:nvPr/>
            </p:nvSpPr>
            <p:spPr>
              <a:xfrm>
                <a:off x="2342428" y="5783391"/>
                <a:ext cx="134895" cy="94426"/>
              </a:xfrm>
              <a:custGeom>
                <a:avLst/>
                <a:gdLst>
                  <a:gd name="connsiteX0" fmla="*/ 14366 w 134894"/>
                  <a:gd name="connsiteY0" fmla="*/ 14366 h 94426"/>
                  <a:gd name="connsiteX1" fmla="*/ 129701 w 134894"/>
                  <a:gd name="connsiteY1" fmla="*/ 80870 h 94426"/>
                </a:gdLst>
                <a:ahLst/>
                <a:cxnLst>
                  <a:cxn ang="0">
                    <a:pos x="connsiteX0" y="connsiteY0"/>
                  </a:cxn>
                  <a:cxn ang="0">
                    <a:pos x="connsiteX1" y="connsiteY1"/>
                  </a:cxn>
                </a:cxnLst>
                <a:rect l="l" t="t" r="r" b="b"/>
                <a:pathLst>
                  <a:path w="134894" h="94426">
                    <a:moveTo>
                      <a:pt x="14366" y="14366"/>
                    </a:moveTo>
                    <a:lnTo>
                      <a:pt x="129701" y="80870"/>
                    </a:lnTo>
                  </a:path>
                </a:pathLst>
              </a:custGeom>
              <a:ln w="6350" cap="rnd">
                <a:solidFill>
                  <a:schemeClr val="accent2"/>
                </a:solidFill>
                <a:prstDash val="solid"/>
                <a:round/>
              </a:ln>
            </p:spPr>
            <p:txBody>
              <a:bodyPr rtlCol="0" anchor="ctr"/>
              <a:lstStyle/>
              <a:p>
                <a:endParaRPr lang="en-US"/>
              </a:p>
            </p:txBody>
          </p:sp>
          <p:sp>
            <p:nvSpPr>
              <p:cNvPr id="56" name="Freeform: Shape 55">
                <a:extLst>
                  <a:ext uri="{FF2B5EF4-FFF2-40B4-BE49-F238E27FC236}">
                    <a16:creationId xmlns:a16="http://schemas.microsoft.com/office/drawing/2014/main" id="{CE7955CA-0680-4184-A7C3-04EF0A21A43F}"/>
                  </a:ext>
                </a:extLst>
              </p:cNvPr>
              <p:cNvSpPr/>
              <p:nvPr/>
            </p:nvSpPr>
            <p:spPr>
              <a:xfrm>
                <a:off x="2342428" y="5783391"/>
                <a:ext cx="134895" cy="94426"/>
              </a:xfrm>
              <a:custGeom>
                <a:avLst/>
                <a:gdLst>
                  <a:gd name="connsiteX0" fmla="*/ 14366 w 134894"/>
                  <a:gd name="connsiteY0" fmla="*/ 80870 h 94426"/>
                  <a:gd name="connsiteX1" fmla="*/ 72236 w 134894"/>
                  <a:gd name="connsiteY1" fmla="*/ 47551 h 94426"/>
                  <a:gd name="connsiteX2" fmla="*/ 129701 w 134894"/>
                  <a:gd name="connsiteY2" fmla="*/ 14366 h 94426"/>
                </a:gdLst>
                <a:ahLst/>
                <a:cxnLst>
                  <a:cxn ang="0">
                    <a:pos x="connsiteX0" y="connsiteY0"/>
                  </a:cxn>
                  <a:cxn ang="0">
                    <a:pos x="connsiteX1" y="connsiteY1"/>
                  </a:cxn>
                  <a:cxn ang="0">
                    <a:pos x="connsiteX2" y="connsiteY2"/>
                  </a:cxn>
                </a:cxnLst>
                <a:rect l="l" t="t" r="r" b="b"/>
                <a:pathLst>
                  <a:path w="134894" h="94426">
                    <a:moveTo>
                      <a:pt x="14366" y="80870"/>
                    </a:moveTo>
                    <a:lnTo>
                      <a:pt x="72236" y="47551"/>
                    </a:lnTo>
                    <a:lnTo>
                      <a:pt x="129701" y="14366"/>
                    </a:lnTo>
                  </a:path>
                </a:pathLst>
              </a:custGeom>
              <a:noFill/>
              <a:ln w="6350" cap="rnd">
                <a:solidFill>
                  <a:schemeClr val="accent2"/>
                </a:solid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292539A2-B08F-4BBB-A7B4-8E90352D4EDC}"/>
                  </a:ext>
                </a:extLst>
              </p:cNvPr>
              <p:cNvSpPr/>
              <p:nvPr/>
            </p:nvSpPr>
            <p:spPr>
              <a:xfrm>
                <a:off x="2236975" y="6130677"/>
                <a:ext cx="53958" cy="40468"/>
              </a:xfrm>
              <a:custGeom>
                <a:avLst/>
                <a:gdLst>
                  <a:gd name="connsiteX0" fmla="*/ 36320 w 53957"/>
                  <a:gd name="connsiteY0" fmla="*/ 16592 h 40468"/>
                  <a:gd name="connsiteX1" fmla="*/ 18110 w 53957"/>
                  <a:gd name="connsiteY1" fmla="*/ 16592 h 40468"/>
                  <a:gd name="connsiteX2" fmla="*/ 18110 w 53957"/>
                  <a:gd name="connsiteY2" fmla="*/ 27114 h 40468"/>
                  <a:gd name="connsiteX3" fmla="*/ 36320 w 53957"/>
                  <a:gd name="connsiteY3" fmla="*/ 27114 h 40468"/>
                  <a:gd name="connsiteX4" fmla="*/ 36320 w 53957"/>
                  <a:gd name="connsiteY4" fmla="*/ 16592 h 4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57" h="40468">
                    <a:moveTo>
                      <a:pt x="36320" y="16592"/>
                    </a:moveTo>
                    <a:cubicBezTo>
                      <a:pt x="31329" y="13624"/>
                      <a:pt x="23101" y="13624"/>
                      <a:pt x="18110" y="16592"/>
                    </a:cubicBezTo>
                    <a:cubicBezTo>
                      <a:pt x="13119" y="19560"/>
                      <a:pt x="13119" y="24281"/>
                      <a:pt x="18110" y="27114"/>
                    </a:cubicBezTo>
                    <a:cubicBezTo>
                      <a:pt x="23101" y="30082"/>
                      <a:pt x="31329" y="30082"/>
                      <a:pt x="36320" y="27114"/>
                    </a:cubicBezTo>
                    <a:cubicBezTo>
                      <a:pt x="41311" y="24146"/>
                      <a:pt x="41311" y="19425"/>
                      <a:pt x="36320" y="16592"/>
                    </a:cubicBezTo>
                    <a:close/>
                  </a:path>
                </a:pathLst>
              </a:custGeom>
              <a:noFill/>
              <a:ln w="6350" cap="rnd">
                <a:solidFill>
                  <a:schemeClr val="accent2"/>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95C1DDA8-211C-4429-8D86-15D537B70488}"/>
                  </a:ext>
                </a:extLst>
              </p:cNvPr>
              <p:cNvSpPr/>
              <p:nvPr/>
            </p:nvSpPr>
            <p:spPr>
              <a:xfrm>
                <a:off x="2588645" y="5900951"/>
                <a:ext cx="53958" cy="40468"/>
              </a:xfrm>
              <a:custGeom>
                <a:avLst/>
                <a:gdLst>
                  <a:gd name="connsiteX0" fmla="*/ 36320 w 53957"/>
                  <a:gd name="connsiteY0" fmla="*/ 16592 h 40468"/>
                  <a:gd name="connsiteX1" fmla="*/ 18110 w 53957"/>
                  <a:gd name="connsiteY1" fmla="*/ 16592 h 40468"/>
                  <a:gd name="connsiteX2" fmla="*/ 18110 w 53957"/>
                  <a:gd name="connsiteY2" fmla="*/ 27114 h 40468"/>
                  <a:gd name="connsiteX3" fmla="*/ 36320 w 53957"/>
                  <a:gd name="connsiteY3" fmla="*/ 27114 h 40468"/>
                  <a:gd name="connsiteX4" fmla="*/ 36320 w 53957"/>
                  <a:gd name="connsiteY4" fmla="*/ 16592 h 4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57" h="40468">
                    <a:moveTo>
                      <a:pt x="36320" y="16592"/>
                    </a:moveTo>
                    <a:cubicBezTo>
                      <a:pt x="31329" y="13624"/>
                      <a:pt x="23101" y="13624"/>
                      <a:pt x="18110" y="16592"/>
                    </a:cubicBezTo>
                    <a:cubicBezTo>
                      <a:pt x="13118" y="19560"/>
                      <a:pt x="13118" y="24281"/>
                      <a:pt x="18110" y="27114"/>
                    </a:cubicBezTo>
                    <a:cubicBezTo>
                      <a:pt x="23101" y="30082"/>
                      <a:pt x="31329" y="30082"/>
                      <a:pt x="36320" y="27114"/>
                    </a:cubicBezTo>
                    <a:cubicBezTo>
                      <a:pt x="41312" y="24146"/>
                      <a:pt x="41312" y="19425"/>
                      <a:pt x="36320" y="16592"/>
                    </a:cubicBezTo>
                    <a:close/>
                  </a:path>
                </a:pathLst>
              </a:custGeom>
              <a:noFill/>
              <a:ln w="6350" cap="rnd">
                <a:solidFill>
                  <a:schemeClr val="accent2"/>
                </a:solidFill>
                <a:prstDash val="solid"/>
                <a:round/>
              </a:ln>
            </p:spPr>
            <p:txBody>
              <a:bodyPr rtlCol="0" anchor="ctr"/>
              <a:lstStyle/>
              <a:p>
                <a:endParaRPr lang="en-US"/>
              </a:p>
            </p:txBody>
          </p:sp>
          <p:sp>
            <p:nvSpPr>
              <p:cNvPr id="59" name="Freeform: Shape 58">
                <a:extLst>
                  <a:ext uri="{FF2B5EF4-FFF2-40B4-BE49-F238E27FC236}">
                    <a16:creationId xmlns:a16="http://schemas.microsoft.com/office/drawing/2014/main" id="{A88D3AFB-987F-4C77-A9CA-BC6286AF9989}"/>
                  </a:ext>
                </a:extLst>
              </p:cNvPr>
              <p:cNvSpPr/>
              <p:nvPr/>
            </p:nvSpPr>
            <p:spPr>
              <a:xfrm>
                <a:off x="2105857" y="5662997"/>
                <a:ext cx="53958" cy="40468"/>
              </a:xfrm>
              <a:custGeom>
                <a:avLst/>
                <a:gdLst>
                  <a:gd name="connsiteX0" fmla="*/ 36320 w 53957"/>
                  <a:gd name="connsiteY0" fmla="*/ 16592 h 40468"/>
                  <a:gd name="connsiteX1" fmla="*/ 18110 w 53957"/>
                  <a:gd name="connsiteY1" fmla="*/ 16592 h 40468"/>
                  <a:gd name="connsiteX2" fmla="*/ 18110 w 53957"/>
                  <a:gd name="connsiteY2" fmla="*/ 27114 h 40468"/>
                  <a:gd name="connsiteX3" fmla="*/ 36320 w 53957"/>
                  <a:gd name="connsiteY3" fmla="*/ 27114 h 40468"/>
                  <a:gd name="connsiteX4" fmla="*/ 36320 w 53957"/>
                  <a:gd name="connsiteY4" fmla="*/ 16592 h 4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57" h="40468">
                    <a:moveTo>
                      <a:pt x="36320" y="16592"/>
                    </a:moveTo>
                    <a:cubicBezTo>
                      <a:pt x="31329" y="13624"/>
                      <a:pt x="23101" y="13624"/>
                      <a:pt x="18110" y="16592"/>
                    </a:cubicBezTo>
                    <a:cubicBezTo>
                      <a:pt x="13119" y="19560"/>
                      <a:pt x="13119" y="24281"/>
                      <a:pt x="18110" y="27114"/>
                    </a:cubicBezTo>
                    <a:cubicBezTo>
                      <a:pt x="23101" y="30082"/>
                      <a:pt x="31329" y="30082"/>
                      <a:pt x="36320" y="27114"/>
                    </a:cubicBezTo>
                    <a:cubicBezTo>
                      <a:pt x="41311" y="24146"/>
                      <a:pt x="41311" y="19425"/>
                      <a:pt x="36320" y="16592"/>
                    </a:cubicBezTo>
                    <a:close/>
                  </a:path>
                </a:pathLst>
              </a:custGeom>
              <a:noFill/>
              <a:ln w="6350" cap="rnd">
                <a:solidFill>
                  <a:schemeClr val="accent2"/>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625B0D9F-84E0-4A9D-B44A-CF9C8C22850A}"/>
                  </a:ext>
                </a:extLst>
              </p:cNvPr>
              <p:cNvSpPr/>
              <p:nvPr/>
            </p:nvSpPr>
            <p:spPr>
              <a:xfrm>
                <a:off x="2374297" y="5437049"/>
                <a:ext cx="53958" cy="40468"/>
              </a:xfrm>
              <a:custGeom>
                <a:avLst/>
                <a:gdLst>
                  <a:gd name="connsiteX0" fmla="*/ 36320 w 53957"/>
                  <a:gd name="connsiteY0" fmla="*/ 16592 h 40468"/>
                  <a:gd name="connsiteX1" fmla="*/ 18110 w 53957"/>
                  <a:gd name="connsiteY1" fmla="*/ 16592 h 40468"/>
                  <a:gd name="connsiteX2" fmla="*/ 18110 w 53957"/>
                  <a:gd name="connsiteY2" fmla="*/ 27114 h 40468"/>
                  <a:gd name="connsiteX3" fmla="*/ 36320 w 53957"/>
                  <a:gd name="connsiteY3" fmla="*/ 27114 h 40468"/>
                  <a:gd name="connsiteX4" fmla="*/ 36320 w 53957"/>
                  <a:gd name="connsiteY4" fmla="*/ 16592 h 4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57" h="40468">
                    <a:moveTo>
                      <a:pt x="36320" y="16592"/>
                    </a:moveTo>
                    <a:cubicBezTo>
                      <a:pt x="31329" y="13624"/>
                      <a:pt x="23101" y="13624"/>
                      <a:pt x="18110" y="16592"/>
                    </a:cubicBezTo>
                    <a:cubicBezTo>
                      <a:pt x="13118" y="19560"/>
                      <a:pt x="13118" y="24281"/>
                      <a:pt x="18110" y="27114"/>
                    </a:cubicBezTo>
                    <a:cubicBezTo>
                      <a:pt x="23101" y="30082"/>
                      <a:pt x="31329" y="30082"/>
                      <a:pt x="36320" y="27114"/>
                    </a:cubicBezTo>
                    <a:cubicBezTo>
                      <a:pt x="41312" y="24146"/>
                      <a:pt x="41312" y="19425"/>
                      <a:pt x="36320" y="16592"/>
                    </a:cubicBezTo>
                    <a:close/>
                  </a:path>
                </a:pathLst>
              </a:custGeom>
              <a:noFill/>
              <a:ln w="6350" cap="rnd">
                <a:solidFill>
                  <a:schemeClr val="accent2"/>
                </a:solidFill>
                <a:prstDash val="solid"/>
                <a:round/>
              </a:ln>
            </p:spPr>
            <p:txBody>
              <a:bodyPr rtlCol="0" anchor="ctr"/>
              <a:lstStyle/>
              <a:p>
                <a:endParaRPr lang="en-US"/>
              </a:p>
            </p:txBody>
          </p:sp>
        </p:grpSp>
      </p:grpSp>
      <p:sp>
        <p:nvSpPr>
          <p:cNvPr id="63" name="TextBox 62">
            <a:extLst>
              <a:ext uri="{FF2B5EF4-FFF2-40B4-BE49-F238E27FC236}">
                <a16:creationId xmlns:a16="http://schemas.microsoft.com/office/drawing/2014/main" id="{9A90F459-45C4-4F82-94B5-7C94A4BF20F8}"/>
              </a:ext>
            </a:extLst>
          </p:cNvPr>
          <p:cNvSpPr txBox="1"/>
          <p:nvPr/>
        </p:nvSpPr>
        <p:spPr>
          <a:xfrm>
            <a:off x="550863" y="6366589"/>
            <a:ext cx="2976881"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Kept analysis</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cxnSp>
        <p:nvCxnSpPr>
          <p:cNvPr id="64" name="Straight Connector 46">
            <a:extLst>
              <a:ext uri="{FF2B5EF4-FFF2-40B4-BE49-F238E27FC236}">
                <a16:creationId xmlns:a16="http://schemas.microsoft.com/office/drawing/2014/main" id="{A29E2D3A-477D-405D-9AD7-7DBC0AE9596D}"/>
              </a:ext>
            </a:extLst>
          </p:cNvPr>
          <p:cNvCxnSpPr>
            <a:cxnSpLocks/>
          </p:cNvCxnSpPr>
          <p:nvPr/>
        </p:nvCxnSpPr>
        <p:spPr>
          <a:xfrm>
            <a:off x="534376" y="2360545"/>
            <a:ext cx="4947657" cy="0"/>
          </a:xfrm>
          <a:prstGeom prst="line">
            <a:avLst/>
          </a:prstGeom>
          <a:gradFill flip="none" rotWithShape="1">
            <a:gsLst>
              <a:gs pos="0">
                <a:schemeClr val="accent4">
                  <a:lumMod val="20000"/>
                  <a:lumOff val="80000"/>
                </a:schemeClr>
              </a:gs>
              <a:gs pos="69000">
                <a:schemeClr val="bg2"/>
              </a:gs>
              <a:gs pos="100000">
                <a:srgbClr val="E6E4FC"/>
              </a:gs>
            </a:gsLst>
            <a:path path="circle">
              <a:fillToRect l="100000" t="100000"/>
            </a:path>
            <a:tileRect r="-100000" b="-100000"/>
          </a:gradFill>
          <a:ln w="28575">
            <a:gradFill flip="none" rotWithShape="1">
              <a:gsLst>
                <a:gs pos="0">
                  <a:schemeClr val="accent4">
                    <a:lumMod val="20000"/>
                    <a:lumOff val="80000"/>
                  </a:schemeClr>
                </a:gs>
                <a:gs pos="52000">
                  <a:schemeClr val="accent2">
                    <a:lumMod val="20000"/>
                    <a:lumOff val="80000"/>
                  </a:schemeClr>
                </a:gs>
                <a:gs pos="100000">
                  <a:schemeClr val="accent2">
                    <a:lumMod val="40000"/>
                    <a:lumOff val="6000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46">
            <a:extLst>
              <a:ext uri="{FF2B5EF4-FFF2-40B4-BE49-F238E27FC236}">
                <a16:creationId xmlns:a16="http://schemas.microsoft.com/office/drawing/2014/main" id="{59D6B767-2BC2-4542-9886-619ADCAF0F23}"/>
              </a:ext>
            </a:extLst>
          </p:cNvPr>
          <p:cNvCxnSpPr>
            <a:cxnSpLocks/>
          </p:cNvCxnSpPr>
          <p:nvPr/>
        </p:nvCxnSpPr>
        <p:spPr>
          <a:xfrm>
            <a:off x="6223976" y="2360545"/>
            <a:ext cx="5417162" cy="0"/>
          </a:xfrm>
          <a:prstGeom prst="line">
            <a:avLst/>
          </a:prstGeom>
          <a:gradFill flip="none" rotWithShape="1">
            <a:gsLst>
              <a:gs pos="0">
                <a:schemeClr val="accent4">
                  <a:lumMod val="20000"/>
                  <a:lumOff val="80000"/>
                </a:schemeClr>
              </a:gs>
              <a:gs pos="69000">
                <a:schemeClr val="bg2"/>
              </a:gs>
              <a:gs pos="100000">
                <a:srgbClr val="E6E4FC"/>
              </a:gs>
            </a:gsLst>
            <a:path path="circle">
              <a:fillToRect l="100000" t="100000"/>
            </a:path>
            <a:tileRect r="-100000" b="-100000"/>
          </a:gradFill>
          <a:ln w="28575">
            <a:gradFill flip="none" rotWithShape="1">
              <a:gsLst>
                <a:gs pos="0">
                  <a:schemeClr val="accent4">
                    <a:lumMod val="20000"/>
                    <a:lumOff val="80000"/>
                  </a:schemeClr>
                </a:gs>
                <a:gs pos="52000">
                  <a:schemeClr val="accent2">
                    <a:lumMod val="20000"/>
                    <a:lumOff val="80000"/>
                  </a:schemeClr>
                </a:gs>
                <a:gs pos="100000">
                  <a:schemeClr val="accent2">
                    <a:lumMod val="40000"/>
                    <a:lumOff val="6000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70273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7416095E-987B-46A6-B68A-699F4248129A}"/>
              </a:ext>
            </a:extLst>
          </p:cNvPr>
          <p:cNvSpPr/>
          <p:nvPr/>
        </p:nvSpPr>
        <p:spPr>
          <a:xfrm>
            <a:off x="550863" y="1987624"/>
            <a:ext cx="6696000" cy="4168374"/>
          </a:xfrm>
          <a:prstGeom prst="roundRect">
            <a:avLst>
              <a:gd name="adj" fmla="val 2600"/>
            </a:avLst>
          </a:prstGeom>
          <a:solidFill>
            <a:schemeClr val="bg1"/>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B4FFF768-3FE8-422E-A8A3-A6689E60D6C9}"/>
              </a:ext>
            </a:extLst>
          </p:cNvPr>
          <p:cNvSpPr/>
          <p:nvPr/>
        </p:nvSpPr>
        <p:spPr>
          <a:xfrm>
            <a:off x="550863" y="1441011"/>
            <a:ext cx="6696000"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Global research count for electricity cost studies #LCOE topic</a:t>
            </a:r>
          </a:p>
        </p:txBody>
      </p:sp>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Global research statistic on LCOE</a:t>
            </a:r>
            <a:endParaRPr lang="en-GB" sz="2400" b="1" i="0" dirty="0">
              <a:solidFill>
                <a:schemeClr val="bg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852E1368-17D8-42CE-965F-CB33895BD35A}"/>
              </a:ext>
            </a:extLst>
          </p:cNvPr>
          <p:cNvSpPr txBox="1"/>
          <p:nvPr/>
        </p:nvSpPr>
        <p:spPr>
          <a:xfrm>
            <a:off x="550862" y="6366589"/>
            <a:ext cx="2865637"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ResearchGate, Science Direct, Kept analysis</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sp>
        <p:nvSpPr>
          <p:cNvPr id="67" name="TextBox 1">
            <a:extLst>
              <a:ext uri="{FF2B5EF4-FFF2-40B4-BE49-F238E27FC236}">
                <a16:creationId xmlns:a16="http://schemas.microsoft.com/office/drawing/2014/main" id="{6CDE106D-A5D3-425A-AC9F-53327D1D5D1E}"/>
              </a:ext>
            </a:extLst>
          </p:cNvPr>
          <p:cNvSpPr txBox="1"/>
          <p:nvPr/>
        </p:nvSpPr>
        <p:spPr>
          <a:xfrm>
            <a:off x="7827051" y="2664793"/>
            <a:ext cx="3814086" cy="2279985"/>
          </a:xfrm>
          <a:prstGeom prst="rect">
            <a:avLst/>
          </a:prstGeom>
        </p:spPr>
        <p:txBody>
          <a:bodyPr wrap="square" t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1200"/>
              </a:spcAft>
            </a:pPr>
            <a:r>
              <a:rPr lang="en-US" sz="2800" b="1" dirty="0">
                <a:solidFill>
                  <a:schemeClr val="accent2"/>
                </a:solidFill>
                <a:latin typeface="Arial" panose="020B0604020202020204" pitchFamily="34" charset="0"/>
                <a:cs typeface="Arial" panose="020B0604020202020204" pitchFamily="34" charset="0"/>
              </a:rPr>
              <a:t>Increasing interest</a:t>
            </a:r>
          </a:p>
          <a:p>
            <a:pPr>
              <a:spcAft>
                <a:spcPts val="1200"/>
              </a:spcAft>
            </a:pPr>
            <a:r>
              <a:rPr lang="en-US" sz="2000" b="1" dirty="0">
                <a:latin typeface="Arial" panose="020B0604020202020204" pitchFamily="34" charset="0"/>
                <a:cs typeface="Arial" panose="020B0604020202020204" pitchFamily="34" charset="0"/>
              </a:rPr>
              <a:t>&gt;10,000</a:t>
            </a:r>
            <a:r>
              <a:rPr lang="en-US" sz="2000" b="1" baseline="0" dirty="0">
                <a:latin typeface="Arial" panose="020B0604020202020204" pitchFamily="34" charset="0"/>
                <a:cs typeface="Arial" panose="020B0604020202020204" pitchFamily="34" charset="0"/>
              </a:rPr>
              <a:t> </a:t>
            </a:r>
            <a:r>
              <a:rPr lang="en-US" sz="2000" baseline="0" dirty="0">
                <a:latin typeface="Arial" panose="020B0604020202020204" pitchFamily="34" charset="0"/>
                <a:cs typeface="Arial" panose="020B0604020202020204" pitchFamily="34" charset="0"/>
              </a:rPr>
              <a:t>papers</a:t>
            </a:r>
            <a:r>
              <a:rPr lang="en-US" sz="2000" b="1" baseline="0" dirty="0">
                <a:latin typeface="Arial" panose="020B0604020202020204" pitchFamily="34" charset="0"/>
                <a:cs typeface="Arial" panose="020B0604020202020204" pitchFamily="34" charset="0"/>
              </a:rPr>
              <a:t> </a:t>
            </a:r>
          </a:p>
          <a:p>
            <a:pPr>
              <a:spcAft>
                <a:spcPts val="1200"/>
              </a:spcAft>
            </a:pPr>
            <a:r>
              <a:rPr lang="en-US" sz="2000" b="1" dirty="0">
                <a:latin typeface="Arial" panose="020B0604020202020204" pitchFamily="34" charset="0"/>
                <a:cs typeface="Arial" panose="020B0604020202020204" pitchFamily="34" charset="0"/>
              </a:rPr>
              <a:t>&gt;85% </a:t>
            </a:r>
            <a:r>
              <a:rPr lang="en-US" sz="2000" dirty="0">
                <a:latin typeface="Arial" panose="020B0604020202020204" pitchFamily="34" charset="0"/>
                <a:cs typeface="Arial" panose="020B0604020202020204" pitchFamily="34" charset="0"/>
              </a:rPr>
              <a:t>related to VRE</a:t>
            </a:r>
          </a:p>
          <a:p>
            <a:pPr>
              <a:spcAft>
                <a:spcPts val="1200"/>
              </a:spcAft>
            </a:pPr>
            <a:r>
              <a:rPr lang="en-US" sz="2000" b="1" baseline="0" dirty="0">
                <a:latin typeface="Arial" panose="020B0604020202020204" pitchFamily="34" charset="0"/>
                <a:cs typeface="Arial" panose="020B0604020202020204" pitchFamily="34" charset="0"/>
              </a:rPr>
              <a:t>CAGR 28% </a:t>
            </a:r>
            <a:r>
              <a:rPr lang="en-US" sz="2000" baseline="0" dirty="0">
                <a:latin typeface="Arial" panose="020B0604020202020204" pitchFamily="34" charset="0"/>
                <a:cs typeface="Arial" panose="020B0604020202020204" pitchFamily="34" charset="0"/>
              </a:rPr>
              <a:t>over 10Y</a:t>
            </a:r>
          </a:p>
        </p:txBody>
      </p:sp>
      <p:pic>
        <p:nvPicPr>
          <p:cNvPr id="2" name="Picture 1">
            <a:extLst>
              <a:ext uri="{FF2B5EF4-FFF2-40B4-BE49-F238E27FC236}">
                <a16:creationId xmlns:a16="http://schemas.microsoft.com/office/drawing/2014/main" id="{F3A3FD57-7A21-42BB-8026-98F3285CD70A}"/>
              </a:ext>
            </a:extLst>
          </p:cNvPr>
          <p:cNvPicPr>
            <a:picLocks noChangeAspect="1"/>
          </p:cNvPicPr>
          <p:nvPr/>
        </p:nvPicPr>
        <p:blipFill>
          <a:blip r:embed="rId2"/>
          <a:stretch>
            <a:fillRect/>
          </a:stretch>
        </p:blipFill>
        <p:spPr>
          <a:xfrm>
            <a:off x="606279" y="2003308"/>
            <a:ext cx="6700085" cy="4170025"/>
          </a:xfrm>
          <a:prstGeom prst="rect">
            <a:avLst/>
          </a:prstGeom>
        </p:spPr>
      </p:pic>
    </p:spTree>
    <p:extLst>
      <p:ext uri="{BB962C8B-B14F-4D97-AF65-F5344CB8AC3E}">
        <p14:creationId xmlns:p14="http://schemas.microsoft.com/office/powerpoint/2010/main" val="278538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E2FDC7C6-4DE3-498A-B06C-1C607323FB34}"/>
              </a:ext>
            </a:extLst>
          </p:cNvPr>
          <p:cNvSpPr/>
          <p:nvPr/>
        </p:nvSpPr>
        <p:spPr>
          <a:xfrm>
            <a:off x="550863" y="2116934"/>
            <a:ext cx="8673655" cy="4161553"/>
          </a:xfrm>
          <a:prstGeom prst="roundRect">
            <a:avLst>
              <a:gd name="adj" fmla="val 2600"/>
            </a:avLst>
          </a:prstGeom>
          <a:solidFill>
            <a:schemeClr val="bg1"/>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Levelized Cost of Energy Comparison</a:t>
            </a:r>
            <a:endParaRPr lang="en-GB" sz="2400" b="1" i="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6AE089A-5043-4BFC-A6E6-7D481B26E11C}"/>
                  </a:ext>
                </a:extLst>
              </p:cNvPr>
              <p:cNvSpPr txBox="1"/>
              <p:nvPr/>
            </p:nvSpPr>
            <p:spPr>
              <a:xfrm>
                <a:off x="565015" y="1435018"/>
                <a:ext cx="6205240" cy="589072"/>
              </a:xfrm>
              <a:prstGeom prst="rect">
                <a:avLst/>
              </a:prstGeom>
              <a:noFill/>
            </p:spPr>
            <p:txBody>
              <a:bodyPr wrap="square" lIns="0" tIns="0" rIns="0" bIns="0" rtlCol="0">
                <a:spAutoFit/>
              </a:bodyPr>
              <a:lstStyle/>
              <a:p>
                <a:r>
                  <a:rPr lang="en-US" b="1" dirty="0">
                    <a:latin typeface="Arial" panose="020B0604020202020204" pitchFamily="34" charset="0"/>
                    <a:cs typeface="Arial" panose="020B0604020202020204" pitchFamily="34" charset="0"/>
                  </a:rPr>
                  <a:t>LCOE</a:t>
                </a:r>
                <a:r>
                  <a:rPr lang="en-US" dirty="0">
                    <a:latin typeface="Arial" panose="020B0604020202020204" pitchFamily="34" charset="0"/>
                    <a:cs typeface="Arial" panose="020B0604020202020204" pitchFamily="34" charset="0"/>
                  </a:rPr>
                  <a:t> =</a:t>
                </a:r>
                <a14:m>
                  <m:oMath xmlns:m="http://schemas.openxmlformats.org/officeDocument/2006/math">
                    <m:r>
                      <a:rPr lang="en-US" sz="2400" b="0" i="0" smtClean="0">
                        <a:latin typeface="Cambria Math" panose="02040503050406030204" pitchFamily="18" charset="0"/>
                      </a:rPr>
                      <m:t> </m:t>
                    </m:r>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NPV</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over</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Lifetime</m:t>
                        </m:r>
                      </m:num>
                      <m:den>
                        <m:r>
                          <m:rPr>
                            <m:sty m:val="p"/>
                          </m:rPr>
                          <a:rPr lang="en-US" sz="2400" b="0" i="0" smtClean="0">
                            <a:latin typeface="Cambria Math" panose="02040503050406030204" pitchFamily="18" charset="0"/>
                          </a:rPr>
                          <m:t>NPV</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Electricity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Produced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over</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Lifetime</m:t>
                        </m:r>
                      </m:den>
                    </m:f>
                  </m:oMath>
                </a14:m>
                <a:endParaRPr lang="en-US"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A6AE089A-5043-4BFC-A6E6-7D481B26E11C}"/>
                  </a:ext>
                </a:extLst>
              </p:cNvPr>
              <p:cNvSpPr txBox="1">
                <a:spLocks noRot="1" noChangeAspect="1" noMove="1" noResize="1" noEditPoints="1" noAdjustHandles="1" noChangeArrowheads="1" noChangeShapeType="1" noTextEdit="1"/>
              </p:cNvSpPr>
              <p:nvPr/>
            </p:nvSpPr>
            <p:spPr>
              <a:xfrm>
                <a:off x="565015" y="1435018"/>
                <a:ext cx="6205240" cy="589072"/>
              </a:xfrm>
              <a:prstGeom prst="rect">
                <a:avLst/>
              </a:prstGeom>
              <a:blipFill>
                <a:blip r:embed="rId2"/>
                <a:stretch>
                  <a:fillRect l="-2358"/>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94247806-8304-4A06-AF73-CE5EC06CA0DC}"/>
              </a:ext>
            </a:extLst>
          </p:cNvPr>
          <p:cNvSpPr txBox="1"/>
          <p:nvPr/>
        </p:nvSpPr>
        <p:spPr>
          <a:xfrm>
            <a:off x="9492878" y="2413559"/>
            <a:ext cx="2147223" cy="3662541"/>
          </a:xfrm>
          <a:prstGeom prst="rect">
            <a:avLst/>
          </a:prstGeom>
          <a:noFill/>
        </p:spPr>
        <p:txBody>
          <a:bodyPr wrap="square" lIns="0" rIns="0" rtlCol="0">
            <a:spAutoFit/>
          </a:bodyPr>
          <a:lstStyle/>
          <a:p>
            <a:r>
              <a:rPr lang="en-US" sz="1600" b="1" dirty="0">
                <a:solidFill>
                  <a:srgbClr val="0070C0"/>
                </a:solidFill>
                <a:latin typeface="Arial" panose="020B0604020202020204" pitchFamily="34" charset="0"/>
                <a:cs typeface="Arial" panose="020B0604020202020204" pitchFamily="34" charset="0"/>
              </a:rPr>
              <a:t>Wind</a:t>
            </a:r>
          </a:p>
          <a:p>
            <a:pPr algn="r"/>
            <a:r>
              <a:rPr lang="en-US" sz="1600" dirty="0">
                <a:latin typeface="Arial" panose="020B0604020202020204" pitchFamily="34" charset="0"/>
                <a:cs typeface="Arial" panose="020B0604020202020204" pitchFamily="34" charset="0"/>
              </a:rPr>
              <a:t>24 – 140 $/MWh</a:t>
            </a:r>
          </a:p>
          <a:p>
            <a:r>
              <a:rPr lang="en-US" sz="1600" b="1" dirty="0">
                <a:solidFill>
                  <a:srgbClr val="0070C0"/>
                </a:solidFill>
                <a:latin typeface="Arial" panose="020B0604020202020204" pitchFamily="34" charset="0"/>
                <a:cs typeface="Arial" panose="020B0604020202020204" pitchFamily="34" charset="0"/>
              </a:rPr>
              <a:t>Solar PV</a:t>
            </a:r>
          </a:p>
          <a:p>
            <a:pPr algn="r"/>
            <a:r>
              <a:rPr lang="en-US" sz="1600" dirty="0">
                <a:latin typeface="Arial" panose="020B0604020202020204" pitchFamily="34" charset="0"/>
                <a:cs typeface="Arial" panose="020B0604020202020204" pitchFamily="34" charset="0"/>
              </a:rPr>
              <a:t>24 – 282 $/MWh</a:t>
            </a:r>
          </a:p>
          <a:p>
            <a:r>
              <a:rPr lang="en-US" sz="1600" b="1" dirty="0">
                <a:solidFill>
                  <a:srgbClr val="0070C0"/>
                </a:solidFill>
                <a:latin typeface="Arial" panose="020B0604020202020204" pitchFamily="34" charset="0"/>
                <a:cs typeface="Arial" panose="020B0604020202020204" pitchFamily="34" charset="0"/>
              </a:rPr>
              <a:t>CCGT</a:t>
            </a:r>
          </a:p>
          <a:p>
            <a:pPr algn="r"/>
            <a:r>
              <a:rPr lang="en-US" sz="1600" dirty="0">
                <a:latin typeface="Arial" panose="020B0604020202020204" pitchFamily="34" charset="0"/>
                <a:cs typeface="Arial" panose="020B0604020202020204" pitchFamily="34" charset="0"/>
              </a:rPr>
              <a:t>39 – 101 $/MWh</a:t>
            </a:r>
          </a:p>
          <a:p>
            <a:r>
              <a:rPr lang="en-US" sz="1600" b="1" dirty="0">
                <a:solidFill>
                  <a:srgbClr val="0070C0"/>
                </a:solidFill>
                <a:latin typeface="Arial" panose="020B0604020202020204" pitchFamily="34" charset="0"/>
                <a:cs typeface="Arial" panose="020B0604020202020204" pitchFamily="34" charset="0"/>
              </a:rPr>
              <a:t>Geothermal</a:t>
            </a:r>
          </a:p>
          <a:p>
            <a:pPr algn="r"/>
            <a:r>
              <a:rPr lang="en-US" sz="1600" dirty="0">
                <a:latin typeface="Arial" panose="020B0604020202020204" pitchFamily="34" charset="0"/>
                <a:cs typeface="Arial" panose="020B0604020202020204" pitchFamily="34" charset="0"/>
              </a:rPr>
              <a:t>61 – 102 $/MWh</a:t>
            </a:r>
          </a:p>
          <a:p>
            <a:r>
              <a:rPr lang="en-US" sz="1600" b="1" dirty="0">
                <a:solidFill>
                  <a:srgbClr val="0070C0"/>
                </a:solidFill>
                <a:latin typeface="Arial" panose="020B0604020202020204" pitchFamily="34" charset="0"/>
                <a:cs typeface="Arial" panose="020B0604020202020204" pitchFamily="34" charset="0"/>
              </a:rPr>
              <a:t>Coal</a:t>
            </a:r>
          </a:p>
          <a:p>
            <a:pPr algn="r"/>
            <a:r>
              <a:rPr lang="en-US" sz="1600" dirty="0">
                <a:latin typeface="Arial" panose="020B0604020202020204" pitchFamily="34" charset="0"/>
                <a:cs typeface="Arial" panose="020B0604020202020204" pitchFamily="34" charset="0"/>
              </a:rPr>
              <a:t>68 – 166 $/MWh</a:t>
            </a:r>
          </a:p>
          <a:p>
            <a:r>
              <a:rPr lang="en-US" sz="1600" b="1" dirty="0">
                <a:solidFill>
                  <a:srgbClr val="0070C0"/>
                </a:solidFill>
                <a:latin typeface="Arial" panose="020B0604020202020204" pitchFamily="34" charset="0"/>
                <a:cs typeface="Arial" panose="020B0604020202020204" pitchFamily="34" charset="0"/>
              </a:rPr>
              <a:t>Gas Peaking</a:t>
            </a:r>
          </a:p>
          <a:p>
            <a:pPr algn="r"/>
            <a:r>
              <a:rPr lang="en-US" sz="1600" dirty="0">
                <a:latin typeface="Arial" panose="020B0604020202020204" pitchFamily="34" charset="0"/>
                <a:cs typeface="Arial" panose="020B0604020202020204" pitchFamily="34" charset="0"/>
              </a:rPr>
              <a:t>115 – 221 $/MWh</a:t>
            </a:r>
          </a:p>
          <a:p>
            <a:r>
              <a:rPr lang="en-US" sz="1600" b="1" dirty="0">
                <a:solidFill>
                  <a:schemeClr val="accent2"/>
                </a:solidFill>
                <a:latin typeface="Arial" panose="020B0604020202020204" pitchFamily="34" charset="0"/>
                <a:cs typeface="Arial" panose="020B0604020202020204" pitchFamily="34" charset="0"/>
              </a:rPr>
              <a:t>Nuclear</a:t>
            </a:r>
          </a:p>
          <a:p>
            <a:pPr algn="r"/>
            <a:r>
              <a:rPr lang="en-US" sz="1600" dirty="0">
                <a:solidFill>
                  <a:schemeClr val="accent2"/>
                </a:solidFill>
                <a:latin typeface="Arial" panose="020B0604020202020204" pitchFamily="34" charset="0"/>
                <a:cs typeface="Arial" panose="020B0604020202020204" pitchFamily="34" charset="0"/>
              </a:rPr>
              <a:t>141 – 221 $/MWh</a:t>
            </a:r>
          </a:p>
        </p:txBody>
      </p:sp>
      <p:sp>
        <p:nvSpPr>
          <p:cNvPr id="21" name="TextBox 20">
            <a:extLst>
              <a:ext uri="{FF2B5EF4-FFF2-40B4-BE49-F238E27FC236}">
                <a16:creationId xmlns:a16="http://schemas.microsoft.com/office/drawing/2014/main" id="{D6E0DD40-BECF-406C-94F4-8837356675DF}"/>
              </a:ext>
            </a:extLst>
          </p:cNvPr>
          <p:cNvSpPr txBox="1"/>
          <p:nvPr/>
        </p:nvSpPr>
        <p:spPr>
          <a:xfrm>
            <a:off x="550863" y="6370820"/>
            <a:ext cx="2976881"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Lazard (2023)</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2794D768-AA07-49B4-84EA-095436833DB8}"/>
              </a:ext>
            </a:extLst>
          </p:cNvPr>
          <p:cNvSpPr/>
          <p:nvPr/>
        </p:nvSpPr>
        <p:spPr>
          <a:xfrm>
            <a:off x="9947564" y="5910147"/>
            <a:ext cx="1692537" cy="299481"/>
          </a:xfrm>
          <a:prstGeom prst="roundRect">
            <a:avLst/>
          </a:prstGeom>
          <a:solidFill>
            <a:schemeClr val="accent2">
              <a:lumMod val="20000"/>
              <a:lumOff val="80000"/>
            </a:schemeClr>
          </a:solidFill>
          <a:ln>
            <a:noFill/>
          </a:ln>
        </p:spPr>
        <p:txBody>
          <a:bodyPr wrap="square" lIns="0" tIns="0" rIns="0" bIns="0" anchor="ctr">
            <a:normAutofit/>
          </a:bodyPr>
          <a:lstStyle/>
          <a:p>
            <a:pPr algn="ctr"/>
            <a:r>
              <a:rPr lang="en-US" sz="1400" i="1" dirty="0">
                <a:solidFill>
                  <a:schemeClr val="bg1">
                    <a:lumMod val="50000"/>
                  </a:schemeClr>
                </a:solidFill>
                <a:latin typeface="Arial" panose="020B0604020202020204" pitchFamily="34" charset="0"/>
                <a:cs typeface="Arial" panose="020B0604020202020204" pitchFamily="34" charset="0"/>
              </a:rPr>
              <a:t>The most expensive</a:t>
            </a:r>
          </a:p>
        </p:txBody>
      </p:sp>
      <p:grpSp>
        <p:nvGrpSpPr>
          <p:cNvPr id="3" name="Group 2">
            <a:extLst>
              <a:ext uri="{FF2B5EF4-FFF2-40B4-BE49-F238E27FC236}">
                <a16:creationId xmlns:a16="http://schemas.microsoft.com/office/drawing/2014/main" id="{4A63D042-F502-4FEF-AD4B-33CE0024A2DB}"/>
              </a:ext>
            </a:extLst>
          </p:cNvPr>
          <p:cNvGrpSpPr/>
          <p:nvPr/>
        </p:nvGrpSpPr>
        <p:grpSpPr>
          <a:xfrm>
            <a:off x="550863" y="2256339"/>
            <a:ext cx="8673654" cy="3953289"/>
            <a:chOff x="550863" y="2256339"/>
            <a:chExt cx="8673654" cy="3953289"/>
          </a:xfrm>
        </p:grpSpPr>
        <p:grpSp>
          <p:nvGrpSpPr>
            <p:cNvPr id="16" name="Group 15">
              <a:extLst>
                <a:ext uri="{FF2B5EF4-FFF2-40B4-BE49-F238E27FC236}">
                  <a16:creationId xmlns:a16="http://schemas.microsoft.com/office/drawing/2014/main" id="{72674745-EC03-4EAA-A349-8A45934EB8C5}"/>
                </a:ext>
              </a:extLst>
            </p:cNvPr>
            <p:cNvGrpSpPr/>
            <p:nvPr/>
          </p:nvGrpSpPr>
          <p:grpSpPr>
            <a:xfrm>
              <a:off x="550863" y="2256339"/>
              <a:ext cx="8673654" cy="3915861"/>
              <a:chOff x="458467" y="1998295"/>
              <a:chExt cx="8766184" cy="4008011"/>
            </a:xfrm>
          </p:grpSpPr>
          <p:pic>
            <p:nvPicPr>
              <p:cNvPr id="18" name="Picture 17">
                <a:extLst>
                  <a:ext uri="{FF2B5EF4-FFF2-40B4-BE49-F238E27FC236}">
                    <a16:creationId xmlns:a16="http://schemas.microsoft.com/office/drawing/2014/main" id="{4945A880-BA54-4EC2-B0AF-6E76CB966E21}"/>
                  </a:ext>
                </a:extLst>
              </p:cNvPr>
              <p:cNvPicPr>
                <a:picLocks noChangeAspect="1"/>
              </p:cNvPicPr>
              <p:nvPr/>
            </p:nvPicPr>
            <p:blipFill>
              <a:blip r:embed="rId3"/>
              <a:stretch>
                <a:fillRect/>
              </a:stretch>
            </p:blipFill>
            <p:spPr>
              <a:xfrm>
                <a:off x="458467" y="1998295"/>
                <a:ext cx="8766184" cy="4008011"/>
              </a:xfrm>
              <a:prstGeom prst="rect">
                <a:avLst/>
              </a:prstGeom>
              <a:ln w="6350">
                <a:noFill/>
              </a:ln>
            </p:spPr>
          </p:pic>
          <p:sp>
            <p:nvSpPr>
              <p:cNvPr id="19" name="Rectangle: Rounded Corners 18">
                <a:extLst>
                  <a:ext uri="{FF2B5EF4-FFF2-40B4-BE49-F238E27FC236}">
                    <a16:creationId xmlns:a16="http://schemas.microsoft.com/office/drawing/2014/main" id="{0445E74A-538F-40EB-AE46-FEC42B951562}"/>
                  </a:ext>
                </a:extLst>
              </p:cNvPr>
              <p:cNvSpPr/>
              <p:nvPr/>
            </p:nvSpPr>
            <p:spPr>
              <a:xfrm>
                <a:off x="2398741" y="4747272"/>
                <a:ext cx="5680364" cy="302039"/>
              </a:xfrm>
              <a:prstGeom prst="roundRect">
                <a:avLst/>
              </a:prstGeom>
              <a:gradFill>
                <a:gsLst>
                  <a:gs pos="0">
                    <a:schemeClr val="accent4">
                      <a:lumMod val="20000"/>
                      <a:lumOff val="80000"/>
                      <a:alpha val="22000"/>
                    </a:schemeClr>
                  </a:gs>
                  <a:gs pos="52000">
                    <a:schemeClr val="accent2">
                      <a:lumMod val="20000"/>
                      <a:lumOff val="80000"/>
                      <a:alpha val="20000"/>
                    </a:schemeClr>
                  </a:gs>
                  <a:gs pos="100000">
                    <a:schemeClr val="accent2">
                      <a:lumMod val="40000"/>
                      <a:lumOff val="60000"/>
                      <a:alpha val="20000"/>
                    </a:schemeClr>
                  </a:gs>
                </a:gsLst>
                <a:lin ang="10800000" scaled="1"/>
              </a:gradFill>
              <a:ln w="635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49982D15-B666-4DC2-B9A8-B5CE83C23656}"/>
                </a:ext>
              </a:extLst>
            </p:cNvPr>
            <p:cNvSpPr/>
            <p:nvPr/>
          </p:nvSpPr>
          <p:spPr>
            <a:xfrm>
              <a:off x="1465943" y="6076100"/>
              <a:ext cx="3258457" cy="133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7D2B6B6A-B38C-401A-BF99-05BA27F21368}"/>
              </a:ext>
            </a:extLst>
          </p:cNvPr>
          <p:cNvPicPr>
            <a:picLocks noChangeAspect="1"/>
          </p:cNvPicPr>
          <p:nvPr/>
        </p:nvPicPr>
        <p:blipFill>
          <a:blip r:embed="rId4"/>
          <a:stretch>
            <a:fillRect/>
          </a:stretch>
        </p:blipFill>
        <p:spPr>
          <a:xfrm>
            <a:off x="9001994" y="258770"/>
            <a:ext cx="2639144" cy="1997569"/>
          </a:xfrm>
          <a:prstGeom prst="roundRect">
            <a:avLst>
              <a:gd name="adj" fmla="val 6437"/>
            </a:avLst>
          </a:prstGeom>
          <a:ln w="6350">
            <a:solidFill>
              <a:schemeClr val="accent2"/>
            </a:solidFill>
          </a:ln>
        </p:spPr>
      </p:pic>
    </p:spTree>
    <p:extLst>
      <p:ext uri="{BB962C8B-B14F-4D97-AF65-F5344CB8AC3E}">
        <p14:creationId xmlns:p14="http://schemas.microsoft.com/office/powerpoint/2010/main" val="229031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6D9F881-BA3F-4C43-A550-CC410F517301}"/>
              </a:ext>
            </a:extLst>
          </p:cNvPr>
          <p:cNvSpPr/>
          <p:nvPr/>
        </p:nvSpPr>
        <p:spPr>
          <a:xfrm>
            <a:off x="550863" y="1389496"/>
            <a:ext cx="11090275" cy="4770789"/>
          </a:xfrm>
          <a:prstGeom prst="roundRect">
            <a:avLst>
              <a:gd name="adj" fmla="val 2600"/>
            </a:avLst>
          </a:prstGeom>
          <a:solidFill>
            <a:schemeClr val="bg1"/>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LCOE: Historical Utility-Scale Generation Comparison</a:t>
            </a:r>
            <a:endParaRPr lang="en-GB" sz="2400" b="1" i="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6389F70-AE24-4771-8E61-CEC6B0D98876}"/>
              </a:ext>
            </a:extLst>
          </p:cNvPr>
          <p:cNvPicPr>
            <a:picLocks noChangeAspect="1"/>
          </p:cNvPicPr>
          <p:nvPr/>
        </p:nvPicPr>
        <p:blipFill rotWithShape="1">
          <a:blip r:embed="rId2"/>
          <a:srcRect t="12761" r="9923"/>
          <a:stretch/>
        </p:blipFill>
        <p:spPr>
          <a:xfrm>
            <a:off x="550862" y="1428232"/>
            <a:ext cx="11090276" cy="4675813"/>
          </a:xfrm>
          <a:prstGeom prst="rect">
            <a:avLst/>
          </a:prstGeom>
        </p:spPr>
      </p:pic>
      <p:sp>
        <p:nvSpPr>
          <p:cNvPr id="8" name="TextBox 7">
            <a:extLst>
              <a:ext uri="{FF2B5EF4-FFF2-40B4-BE49-F238E27FC236}">
                <a16:creationId xmlns:a16="http://schemas.microsoft.com/office/drawing/2014/main" id="{115BA5C6-2C8B-4DB4-A947-7B9005319704}"/>
              </a:ext>
            </a:extLst>
          </p:cNvPr>
          <p:cNvSpPr txBox="1"/>
          <p:nvPr/>
        </p:nvSpPr>
        <p:spPr>
          <a:xfrm>
            <a:off x="9772174" y="2622993"/>
            <a:ext cx="1868602" cy="764206"/>
          </a:xfrm>
          <a:prstGeom prst="wedgeRoundRectCallout">
            <a:avLst>
              <a:gd name="adj1" fmla="val 31105"/>
              <a:gd name="adj2" fmla="val 86562"/>
              <a:gd name="adj3" fmla="val 16667"/>
            </a:avLst>
          </a:prstGeom>
          <a:gradFill flip="none" rotWithShape="1">
            <a:gsLst>
              <a:gs pos="0">
                <a:schemeClr val="accent4">
                  <a:lumMod val="20000"/>
                  <a:lumOff val="80000"/>
                </a:schemeClr>
              </a:gs>
              <a:gs pos="32000">
                <a:schemeClr val="accent2">
                  <a:lumMod val="20000"/>
                  <a:lumOff val="80000"/>
                </a:schemeClr>
              </a:gs>
              <a:gs pos="100000">
                <a:schemeClr val="accent2">
                  <a:lumMod val="40000"/>
                  <a:lumOff val="60000"/>
                </a:schemeClr>
              </a:gs>
            </a:gsLst>
            <a:lin ang="10800000" scaled="1"/>
            <a:tileRect/>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2000" dirty="0">
                <a:solidFill>
                  <a:schemeClr val="tx1"/>
                </a:solidFill>
                <a:latin typeface="Arial" panose="020B0604020202020204" pitchFamily="34" charset="0"/>
                <a:cs typeface="Arial" panose="020B0604020202020204" pitchFamily="34" charset="0"/>
              </a:rPr>
              <a:t>Nuclear</a:t>
            </a:r>
          </a:p>
          <a:p>
            <a:pPr algn="ctr"/>
            <a:r>
              <a:rPr lang="en-US" sz="2000" b="0" dirty="0">
                <a:solidFill>
                  <a:schemeClr val="tx1"/>
                </a:solidFill>
                <a:latin typeface="Arial" panose="020B0604020202020204" pitchFamily="34" charset="0"/>
                <a:cs typeface="Arial" panose="020B0604020202020204" pitchFamily="34" charset="0"/>
              </a:rPr>
              <a:t>180 $/MWh</a:t>
            </a:r>
            <a:endParaRPr lang="ru-RU" sz="2000" b="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2D097AE-1E29-490C-B492-D5399B4D34B0}"/>
              </a:ext>
            </a:extLst>
          </p:cNvPr>
          <p:cNvSpPr txBox="1"/>
          <p:nvPr/>
        </p:nvSpPr>
        <p:spPr>
          <a:xfrm>
            <a:off x="550863" y="6366589"/>
            <a:ext cx="2976881"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Lazard (2023)</a:t>
            </a:r>
          </a:p>
        </p:txBody>
      </p:sp>
      <p:sp>
        <p:nvSpPr>
          <p:cNvPr id="10" name="Rectangle: Rounded Corners 9">
            <a:extLst>
              <a:ext uri="{FF2B5EF4-FFF2-40B4-BE49-F238E27FC236}">
                <a16:creationId xmlns:a16="http://schemas.microsoft.com/office/drawing/2014/main" id="{327B050A-D34E-4D9A-9D1C-D55709363D83}"/>
              </a:ext>
            </a:extLst>
          </p:cNvPr>
          <p:cNvSpPr/>
          <p:nvPr/>
        </p:nvSpPr>
        <p:spPr>
          <a:xfrm>
            <a:off x="9772173" y="2315173"/>
            <a:ext cx="1868601" cy="264148"/>
          </a:xfrm>
          <a:prstGeom prst="roundRect">
            <a:avLst/>
          </a:prstGeom>
          <a:solidFill>
            <a:schemeClr val="accent2"/>
          </a:solidFill>
          <a:ln>
            <a:noFill/>
          </a:ln>
        </p:spPr>
        <p:txBody>
          <a:bodyPr wrap="square" lIns="0" tIns="0" rIns="0" bIns="0" anchor="ctr">
            <a:normAutofit/>
          </a:bodyPr>
          <a:lstStyle/>
          <a:p>
            <a:pPr algn="ctr"/>
            <a:r>
              <a:rPr lang="en-US" sz="1400" i="1" dirty="0">
                <a:solidFill>
                  <a:schemeClr val="bg1"/>
                </a:solidFill>
                <a:latin typeface="Arial" panose="020B0604020202020204" pitchFamily="34" charset="0"/>
                <a:cs typeface="Arial" panose="020B0604020202020204" pitchFamily="34" charset="0"/>
              </a:rPr>
              <a:t>The most expensive</a:t>
            </a:r>
          </a:p>
        </p:txBody>
      </p:sp>
      <p:sp>
        <p:nvSpPr>
          <p:cNvPr id="11" name="Rectangle: Rounded Corners 10">
            <a:extLst>
              <a:ext uri="{FF2B5EF4-FFF2-40B4-BE49-F238E27FC236}">
                <a16:creationId xmlns:a16="http://schemas.microsoft.com/office/drawing/2014/main" id="{52836B57-4281-44B7-92EE-99688AAC67BB}"/>
              </a:ext>
            </a:extLst>
          </p:cNvPr>
          <p:cNvSpPr/>
          <p:nvPr/>
        </p:nvSpPr>
        <p:spPr>
          <a:xfrm>
            <a:off x="9180945" y="4196026"/>
            <a:ext cx="1868602" cy="264148"/>
          </a:xfrm>
          <a:prstGeom prst="roundRect">
            <a:avLst/>
          </a:prstGeom>
          <a:solidFill>
            <a:schemeClr val="accent6"/>
          </a:solidFill>
          <a:ln>
            <a:noFill/>
          </a:ln>
        </p:spPr>
        <p:txBody>
          <a:bodyPr wrap="square" lIns="0" tIns="0" rIns="0" bIns="0" anchor="ctr">
            <a:normAutofit/>
          </a:bodyPr>
          <a:lstStyle/>
          <a:p>
            <a:pPr algn="ctr"/>
            <a:r>
              <a:rPr lang="en-US" sz="1400" i="1" dirty="0">
                <a:solidFill>
                  <a:schemeClr val="bg1"/>
                </a:solidFill>
                <a:latin typeface="Arial" panose="020B0604020202020204" pitchFamily="34" charset="0"/>
                <a:cs typeface="Arial" panose="020B0604020202020204" pitchFamily="34" charset="0"/>
              </a:rPr>
              <a:t>The cheapest</a:t>
            </a:r>
          </a:p>
        </p:txBody>
      </p:sp>
      <p:sp>
        <p:nvSpPr>
          <p:cNvPr id="12" name="TextBox 11">
            <a:extLst>
              <a:ext uri="{FF2B5EF4-FFF2-40B4-BE49-F238E27FC236}">
                <a16:creationId xmlns:a16="http://schemas.microsoft.com/office/drawing/2014/main" id="{3803C4FE-21FF-423F-A010-27714D97CFA1}"/>
              </a:ext>
            </a:extLst>
          </p:cNvPr>
          <p:cNvSpPr txBox="1"/>
          <p:nvPr/>
        </p:nvSpPr>
        <p:spPr>
          <a:xfrm>
            <a:off x="9180945" y="4498109"/>
            <a:ext cx="1868602" cy="764207"/>
          </a:xfrm>
          <a:prstGeom prst="wedgeRoundRectCallout">
            <a:avLst>
              <a:gd name="adj1" fmla="val 60434"/>
              <a:gd name="adj2" fmla="val 50445"/>
              <a:gd name="adj3" fmla="val 16667"/>
            </a:avLst>
          </a:prstGeom>
          <a:gradFill flip="none" rotWithShape="1">
            <a:gsLst>
              <a:gs pos="0">
                <a:schemeClr val="accent4">
                  <a:lumMod val="20000"/>
                  <a:lumOff val="80000"/>
                </a:schemeClr>
              </a:gs>
              <a:gs pos="32000">
                <a:schemeClr val="accent2">
                  <a:lumMod val="20000"/>
                  <a:lumOff val="80000"/>
                </a:schemeClr>
              </a:gs>
              <a:gs pos="100000">
                <a:schemeClr val="accent2">
                  <a:lumMod val="40000"/>
                  <a:lumOff val="60000"/>
                </a:schemeClr>
              </a:gs>
            </a:gsLst>
            <a:lin ang="10800000" scaled="1"/>
            <a:tileRect/>
          </a:gra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2000" dirty="0">
                <a:solidFill>
                  <a:schemeClr val="tx1"/>
                </a:solidFill>
                <a:latin typeface="Arial" panose="020B0604020202020204" pitchFamily="34" charset="0"/>
                <a:cs typeface="Arial" panose="020B0604020202020204" pitchFamily="34" charset="0"/>
              </a:rPr>
              <a:t>Wind &amp; Solar</a:t>
            </a:r>
          </a:p>
          <a:p>
            <a:pPr algn="ctr"/>
            <a:r>
              <a:rPr lang="en-US" sz="2000" b="0" dirty="0">
                <a:solidFill>
                  <a:schemeClr val="tx1"/>
                </a:solidFill>
                <a:latin typeface="Arial" panose="020B0604020202020204" pitchFamily="34" charset="0"/>
                <a:cs typeface="Arial" panose="020B0604020202020204" pitchFamily="34" charset="0"/>
              </a:rPr>
              <a:t>50-60 $/MWh</a:t>
            </a:r>
            <a:endParaRPr lang="ru-RU"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44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93F78-95EA-47B4-8081-6477C6C2497C}"/>
              </a:ext>
            </a:extLst>
          </p:cNvPr>
          <p:cNvSpPr txBox="1">
            <a:spLocks/>
          </p:cNvSpPr>
          <p:nvPr/>
        </p:nvSpPr>
        <p:spPr>
          <a:xfrm>
            <a:off x="441960" y="6897"/>
            <a:ext cx="10515600" cy="123608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LCOE methods extensions</a:t>
            </a:r>
            <a:endParaRPr lang="en-GB" sz="2400" b="1" i="0" dirty="0">
              <a:solidFill>
                <a:schemeClr val="bg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6D2E3109-4667-45EB-B7C0-BB601133CFCE}"/>
              </a:ext>
            </a:extLst>
          </p:cNvPr>
          <p:cNvSpPr/>
          <p:nvPr/>
        </p:nvSpPr>
        <p:spPr>
          <a:xfrm>
            <a:off x="550862" y="1570321"/>
            <a:ext cx="11090275" cy="324000"/>
          </a:xfrm>
          <a:prstGeom prst="roundRect">
            <a:avLst>
              <a:gd name="adj" fmla="val 50000"/>
            </a:avLst>
          </a:pr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1"/>
                </a:solidFill>
                <a:latin typeface="Arial" panose="020B0604020202020204" pitchFamily="34" charset="0"/>
                <a:cs typeface="Arial" panose="020B0604020202020204" pitchFamily="34" charset="0"/>
              </a:rPr>
              <a:t>Existing and proposed LCOE-based approaches</a:t>
            </a:r>
          </a:p>
        </p:txBody>
      </p:sp>
      <p:sp>
        <p:nvSpPr>
          <p:cNvPr id="54" name="TextBox 53">
            <a:extLst>
              <a:ext uri="{FF2B5EF4-FFF2-40B4-BE49-F238E27FC236}">
                <a16:creationId xmlns:a16="http://schemas.microsoft.com/office/drawing/2014/main" id="{AF802370-F968-48F0-8DC9-E30A000310CC}"/>
              </a:ext>
            </a:extLst>
          </p:cNvPr>
          <p:cNvSpPr txBox="1"/>
          <p:nvPr/>
        </p:nvSpPr>
        <p:spPr>
          <a:xfrm>
            <a:off x="550863" y="6366589"/>
            <a:ext cx="2976881" cy="123111"/>
          </a:xfrm>
          <a:prstGeom prst="rect">
            <a:avLst/>
          </a:prstGeom>
          <a:noFill/>
        </p:spPr>
        <p:txBody>
          <a:bodyPr wrap="square" lIns="0" tIns="0" rIns="0" bIns="0" rtlCol="0">
            <a:spAutoFit/>
          </a:bodyPr>
          <a:lstStyle/>
          <a:p>
            <a:r>
              <a:rPr lang="en-US" sz="800" dirty="0">
                <a:latin typeface="Arial" panose="020B0604020202020204" pitchFamily="34" charset="0"/>
                <a:cs typeface="Arial" panose="020B0604020202020204" pitchFamily="34" charset="0"/>
              </a:rPr>
              <a:t>Source: Kept analysis</a:t>
            </a:r>
            <a:r>
              <a:rPr lang="ru-RU"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C3B68E6B-1915-41B7-871D-19653B916C59}"/>
              </a:ext>
            </a:extLst>
          </p:cNvPr>
          <p:cNvSpPr/>
          <p:nvPr/>
        </p:nvSpPr>
        <p:spPr>
          <a:xfrm>
            <a:off x="714043" y="3797333"/>
            <a:ext cx="2520000" cy="792000"/>
          </a:xfrm>
          <a:prstGeom prst="roundRect">
            <a:avLst/>
          </a:prstGeom>
          <a:gradFill>
            <a:gsLst>
              <a:gs pos="0">
                <a:schemeClr val="accent4">
                  <a:lumMod val="20000"/>
                  <a:lumOff val="80000"/>
                </a:schemeClr>
              </a:gs>
              <a:gs pos="54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Base methodology of</a:t>
            </a:r>
            <a:r>
              <a:rPr lang="ru-RU" sz="1400"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LCOE</a:t>
            </a:r>
            <a:endParaRPr lang="en-US" sz="1400" b="1" dirty="0">
              <a:solidFill>
                <a:schemeClr val="tx1"/>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AAC564F9-9875-4BDC-B726-28DDBE5ECB5D}"/>
              </a:ext>
            </a:extLst>
          </p:cNvPr>
          <p:cNvSpPr/>
          <p:nvPr/>
        </p:nvSpPr>
        <p:spPr>
          <a:xfrm>
            <a:off x="3732319" y="2662032"/>
            <a:ext cx="2520000" cy="792000"/>
          </a:xfrm>
          <a:prstGeom prst="roundRect">
            <a:avLst/>
          </a:prstGeom>
          <a:gradFill>
            <a:gsLst>
              <a:gs pos="0">
                <a:schemeClr val="accent4">
                  <a:lumMod val="20000"/>
                  <a:lumOff val="80000"/>
                </a:schemeClr>
              </a:gs>
              <a:gs pos="54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Energy adjustments</a:t>
            </a:r>
          </a:p>
        </p:txBody>
      </p:sp>
      <p:sp>
        <p:nvSpPr>
          <p:cNvPr id="33" name="Rectangle: Rounded Corners 32">
            <a:extLst>
              <a:ext uri="{FF2B5EF4-FFF2-40B4-BE49-F238E27FC236}">
                <a16:creationId xmlns:a16="http://schemas.microsoft.com/office/drawing/2014/main" id="{C4166A9B-540D-4CD3-A52D-1474CA856CCA}"/>
              </a:ext>
            </a:extLst>
          </p:cNvPr>
          <p:cNvSpPr/>
          <p:nvPr/>
        </p:nvSpPr>
        <p:spPr>
          <a:xfrm>
            <a:off x="3732319" y="5010218"/>
            <a:ext cx="2520000" cy="792000"/>
          </a:xfrm>
          <a:prstGeom prst="round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Macro-economy adjustments</a:t>
            </a:r>
          </a:p>
        </p:txBody>
      </p:sp>
      <p:sp>
        <p:nvSpPr>
          <p:cNvPr id="34" name="Rectangle: Rounded Corners 33">
            <a:extLst>
              <a:ext uri="{FF2B5EF4-FFF2-40B4-BE49-F238E27FC236}">
                <a16:creationId xmlns:a16="http://schemas.microsoft.com/office/drawing/2014/main" id="{EF8CEC28-E924-4A2F-9077-0CFFD0A12FFA}"/>
              </a:ext>
            </a:extLst>
          </p:cNvPr>
          <p:cNvSpPr/>
          <p:nvPr/>
        </p:nvSpPr>
        <p:spPr>
          <a:xfrm>
            <a:off x="7073502" y="2057819"/>
            <a:ext cx="2720737" cy="940538"/>
          </a:xfrm>
          <a:prstGeom prst="roundRect">
            <a:avLst/>
          </a:prstGeom>
          <a:gradFill>
            <a:gsLst>
              <a:gs pos="0">
                <a:schemeClr val="accent4">
                  <a:lumMod val="20000"/>
                  <a:lumOff val="80000"/>
                </a:schemeClr>
              </a:gs>
              <a:gs pos="54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Cost adjustment</a:t>
            </a:r>
            <a:endParaRPr lang="ru-RU"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a:t>
            </a:r>
            <a:r>
              <a:rPr lang="en-US" sz="1600" dirty="0" err="1">
                <a:solidFill>
                  <a:schemeClr val="tx1"/>
                </a:solidFill>
                <a:latin typeface="Arial" panose="020B0604020202020204" pitchFamily="34" charset="0"/>
                <a:cs typeface="Arial" panose="020B0604020202020204" pitchFamily="34" charset="0"/>
              </a:rPr>
              <a:t>SystemLCOE</a:t>
            </a:r>
            <a:r>
              <a:rPr lang="en-US" sz="1600" dirty="0">
                <a:solidFill>
                  <a:schemeClr val="tx1"/>
                </a:solidFill>
                <a:latin typeface="Arial" panose="020B0604020202020204" pitchFamily="34" charset="0"/>
                <a:cs typeface="Arial" panose="020B0604020202020204" pitchFamily="34" charset="0"/>
              </a:rPr>
              <a:t>)</a:t>
            </a:r>
          </a:p>
        </p:txBody>
      </p:sp>
      <p:sp>
        <p:nvSpPr>
          <p:cNvPr id="35" name="Rectangle: Rounded Corners 34">
            <a:extLst>
              <a:ext uri="{FF2B5EF4-FFF2-40B4-BE49-F238E27FC236}">
                <a16:creationId xmlns:a16="http://schemas.microsoft.com/office/drawing/2014/main" id="{ECFC71B0-815F-4E1B-9A9A-3139A5BBEDAC}"/>
              </a:ext>
            </a:extLst>
          </p:cNvPr>
          <p:cNvSpPr/>
          <p:nvPr/>
        </p:nvSpPr>
        <p:spPr>
          <a:xfrm>
            <a:off x="7073502" y="3136651"/>
            <a:ext cx="2720737" cy="940538"/>
          </a:xfrm>
          <a:prstGeom prst="roundRect">
            <a:avLst/>
          </a:prstGeom>
          <a:gradFill>
            <a:gsLst>
              <a:gs pos="0">
                <a:schemeClr val="accent4">
                  <a:lumMod val="20000"/>
                  <a:lumOff val="80000"/>
                </a:schemeClr>
              </a:gs>
              <a:gs pos="54000">
                <a:schemeClr val="accent2">
                  <a:lumMod val="20000"/>
                  <a:lumOff val="80000"/>
                </a:schemeClr>
              </a:gs>
              <a:gs pos="100000">
                <a:schemeClr val="accent2">
                  <a:lumMod val="40000"/>
                  <a:lumOff val="60000"/>
                </a:schemeClr>
              </a:gs>
            </a:gsLst>
            <a:path path="circle">
              <a:fillToRect l="100000" t="100000"/>
            </a:path>
          </a:gra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Value adjustment</a:t>
            </a:r>
          </a:p>
          <a:p>
            <a:pPr algn="ctr"/>
            <a:r>
              <a:rPr lang="en-US" sz="1600" dirty="0">
                <a:solidFill>
                  <a:schemeClr val="tx1"/>
                </a:solidFill>
                <a:latin typeface="Arial" panose="020B0604020202020204" pitchFamily="34" charset="0"/>
                <a:cs typeface="Arial" panose="020B0604020202020204" pitchFamily="34" charset="0"/>
              </a:rPr>
              <a:t>(</a:t>
            </a:r>
            <a:r>
              <a:rPr lang="en-US" sz="1600" dirty="0" err="1">
                <a:solidFill>
                  <a:schemeClr val="tx1"/>
                </a:solidFill>
                <a:latin typeface="Arial" panose="020B0604020202020204" pitchFamily="34" charset="0"/>
                <a:cs typeface="Arial" panose="020B0604020202020204" pitchFamily="34" charset="0"/>
              </a:rPr>
              <a:t>VaLCOE</a:t>
            </a:r>
            <a:r>
              <a:rPr lang="en-US" sz="1600" dirty="0">
                <a:solidFill>
                  <a:schemeClr val="tx1"/>
                </a:solidFill>
                <a:latin typeface="Arial" panose="020B0604020202020204" pitchFamily="34" charset="0"/>
                <a:cs typeface="Arial" panose="020B0604020202020204" pitchFamily="34" charset="0"/>
              </a:rPr>
              <a:t>)</a:t>
            </a:r>
          </a:p>
        </p:txBody>
      </p:sp>
      <p:sp>
        <p:nvSpPr>
          <p:cNvPr id="36" name="Rectangle: Rounded Corners 35">
            <a:extLst>
              <a:ext uri="{FF2B5EF4-FFF2-40B4-BE49-F238E27FC236}">
                <a16:creationId xmlns:a16="http://schemas.microsoft.com/office/drawing/2014/main" id="{EC13EF45-D2D5-4FF7-86B8-EAA5995A4C20}"/>
              </a:ext>
            </a:extLst>
          </p:cNvPr>
          <p:cNvSpPr/>
          <p:nvPr/>
        </p:nvSpPr>
        <p:spPr>
          <a:xfrm>
            <a:off x="7073502" y="4364936"/>
            <a:ext cx="2720737" cy="940538"/>
          </a:xfrm>
          <a:prstGeom prst="roundRect">
            <a:avLst/>
          </a:prstGeom>
          <a:solidFill>
            <a:schemeClr val="accent4">
              <a:lumMod val="20000"/>
              <a:lumOff val="80000"/>
            </a:schemeClr>
          </a:solidFill>
          <a:ln w="19050">
            <a:solidFill>
              <a:schemeClr val="accent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Cost adjustment</a:t>
            </a:r>
          </a:p>
          <a:p>
            <a:pPr algn="ctr"/>
            <a:r>
              <a:rPr lang="en-US" sz="1600" b="1" dirty="0">
                <a:solidFill>
                  <a:schemeClr val="tx1"/>
                </a:solidFill>
                <a:latin typeface="Arial" panose="020B0604020202020204" pitchFamily="34" charset="0"/>
                <a:cs typeface="Arial" panose="020B0604020202020204" pitchFamily="34" charset="0"/>
              </a:rPr>
              <a:t>Cost to GDP </a:t>
            </a:r>
          </a:p>
          <a:p>
            <a:pPr algn="ctr"/>
            <a:r>
              <a:rPr lang="en-US" sz="1600" dirty="0">
                <a:solidFill>
                  <a:schemeClr val="tx1"/>
                </a:solidFill>
                <a:latin typeface="Arial" panose="020B0604020202020204" pitchFamily="34" charset="0"/>
                <a:cs typeface="Arial" panose="020B0604020202020204" pitchFamily="34" charset="0"/>
              </a:rPr>
              <a:t>(</a:t>
            </a:r>
            <a:r>
              <a:rPr lang="en-US" sz="1600" dirty="0" err="1">
                <a:solidFill>
                  <a:schemeClr val="tx1"/>
                </a:solidFill>
                <a:latin typeface="Arial" panose="020B0604020202020204" pitchFamily="34" charset="0"/>
                <a:cs typeface="Arial" panose="020B0604020202020204" pitchFamily="34" charset="0"/>
              </a:rPr>
              <a:t>RealLCOE</a:t>
            </a:r>
            <a:r>
              <a:rPr lang="en-US" sz="1600" dirty="0">
                <a:solidFill>
                  <a:schemeClr val="tx1"/>
                </a:solidFill>
                <a:latin typeface="Arial" panose="020B0604020202020204" pitchFamily="34" charset="0"/>
                <a:cs typeface="Arial" panose="020B0604020202020204" pitchFamily="34" charset="0"/>
              </a:rPr>
              <a:t> – NEW</a:t>
            </a:r>
            <a:r>
              <a:rPr lang="ru-RU" sz="1600" dirty="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0E8B02CC-7BB3-4FA1-BDD5-FF12BCA436AE}"/>
              </a:ext>
            </a:extLst>
          </p:cNvPr>
          <p:cNvSpPr/>
          <p:nvPr/>
        </p:nvSpPr>
        <p:spPr>
          <a:xfrm>
            <a:off x="7073502" y="5456531"/>
            <a:ext cx="2720737" cy="940538"/>
          </a:xfrm>
          <a:prstGeom prst="roundRect">
            <a:avLst/>
          </a:prstGeom>
          <a:solidFill>
            <a:schemeClr val="bg2"/>
          </a:solidFill>
          <a:ln w="6350">
            <a:solidFill>
              <a:schemeClr val="tx1">
                <a:lumMod val="50000"/>
                <a:lumOff val="50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Value adjustment</a:t>
            </a:r>
          </a:p>
          <a:p>
            <a:pPr algn="ctr"/>
            <a:r>
              <a:rPr lang="de-DE" sz="1600" dirty="0" err="1">
                <a:solidFill>
                  <a:schemeClr val="tx1"/>
                </a:solidFill>
                <a:latin typeface="Arial" panose="020B0604020202020204" pitchFamily="34" charset="0"/>
                <a:cs typeface="Arial" panose="020B0604020202020204" pitchFamily="34" charset="0"/>
              </a:rPr>
              <a:t>Contribution</a:t>
            </a:r>
            <a:r>
              <a:rPr lang="en-US" sz="1600" dirty="0">
                <a:solidFill>
                  <a:schemeClr val="tx1"/>
                </a:solidFill>
                <a:latin typeface="Arial" panose="020B0604020202020204" pitchFamily="34" charset="0"/>
                <a:cs typeface="Arial" panose="020B0604020202020204" pitchFamily="34" charset="0"/>
              </a:rPr>
              <a:t> to GDP </a:t>
            </a:r>
          </a:p>
          <a:p>
            <a:pPr algn="ctr"/>
            <a:r>
              <a:rPr lang="en-US" sz="1600" dirty="0">
                <a:solidFill>
                  <a:schemeClr val="tx1"/>
                </a:solidFill>
                <a:latin typeface="Arial" panose="020B0604020202020204" pitchFamily="34" charset="0"/>
                <a:cs typeface="Arial" panose="020B0604020202020204" pitchFamily="34" charset="0"/>
              </a:rPr>
              <a:t>(WIP)</a:t>
            </a:r>
          </a:p>
        </p:txBody>
      </p:sp>
      <p:cxnSp>
        <p:nvCxnSpPr>
          <p:cNvPr id="38" name="Connector: Elbow 37">
            <a:extLst>
              <a:ext uri="{FF2B5EF4-FFF2-40B4-BE49-F238E27FC236}">
                <a16:creationId xmlns:a16="http://schemas.microsoft.com/office/drawing/2014/main" id="{E63FDA5B-1724-4173-94CE-10EC0ECB4583}"/>
              </a:ext>
            </a:extLst>
          </p:cNvPr>
          <p:cNvCxnSpPr>
            <a:cxnSpLocks/>
            <a:stCxn id="31" idx="3"/>
            <a:endCxn id="32" idx="1"/>
          </p:cNvCxnSpPr>
          <p:nvPr/>
        </p:nvCxnSpPr>
        <p:spPr>
          <a:xfrm flipV="1">
            <a:off x="3234043" y="3058032"/>
            <a:ext cx="498276" cy="1135301"/>
          </a:xfrm>
          <a:prstGeom prst="bentConnector3">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607286-0AED-42D0-BAA3-1A5620626671}"/>
              </a:ext>
            </a:extLst>
          </p:cNvPr>
          <p:cNvCxnSpPr>
            <a:cxnSpLocks/>
            <a:stCxn id="32" idx="3"/>
            <a:endCxn id="34" idx="1"/>
          </p:cNvCxnSpPr>
          <p:nvPr/>
        </p:nvCxnSpPr>
        <p:spPr>
          <a:xfrm flipV="1">
            <a:off x="6252319" y="2528088"/>
            <a:ext cx="821183" cy="529944"/>
          </a:xfrm>
          <a:prstGeom prst="bentConnector3">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66857CAA-215B-4488-92A1-3D44C0FE6FD8}"/>
              </a:ext>
            </a:extLst>
          </p:cNvPr>
          <p:cNvCxnSpPr>
            <a:cxnSpLocks/>
            <a:stCxn id="32" idx="3"/>
            <a:endCxn id="35" idx="1"/>
          </p:cNvCxnSpPr>
          <p:nvPr/>
        </p:nvCxnSpPr>
        <p:spPr>
          <a:xfrm>
            <a:off x="6252319" y="3058032"/>
            <a:ext cx="821183" cy="548888"/>
          </a:xfrm>
          <a:prstGeom prst="bentConnector3">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E4AA1735-CD63-41A6-A33E-130FF8DD18D0}"/>
              </a:ext>
            </a:extLst>
          </p:cNvPr>
          <p:cNvCxnSpPr>
            <a:cxnSpLocks/>
            <a:stCxn id="31" idx="3"/>
            <a:endCxn id="33" idx="1"/>
          </p:cNvCxnSpPr>
          <p:nvPr/>
        </p:nvCxnSpPr>
        <p:spPr>
          <a:xfrm>
            <a:off x="3234043" y="4193333"/>
            <a:ext cx="498276" cy="1212885"/>
          </a:xfrm>
          <a:prstGeom prst="bentConnector3">
            <a:avLst>
              <a:gd name="adj1" fmla="val 50000"/>
            </a:avLst>
          </a:prstGeom>
          <a:ln w="63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EC7116AD-F79B-4AF2-B7F8-CD90CA081E00}"/>
              </a:ext>
            </a:extLst>
          </p:cNvPr>
          <p:cNvCxnSpPr>
            <a:cxnSpLocks/>
            <a:stCxn id="33" idx="3"/>
            <a:endCxn id="36" idx="1"/>
          </p:cNvCxnSpPr>
          <p:nvPr/>
        </p:nvCxnSpPr>
        <p:spPr>
          <a:xfrm flipV="1">
            <a:off x="6252319" y="4835205"/>
            <a:ext cx="821183" cy="571013"/>
          </a:xfrm>
          <a:prstGeom prst="bentConnector3">
            <a:avLst>
              <a:gd name="adj1" fmla="val 50000"/>
            </a:avLst>
          </a:prstGeom>
          <a:ln w="63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F860BC68-43B9-4EB8-AE7E-E1D7FB4FF8AD}"/>
              </a:ext>
            </a:extLst>
          </p:cNvPr>
          <p:cNvCxnSpPr>
            <a:cxnSpLocks/>
            <a:stCxn id="33" idx="3"/>
            <a:endCxn id="37" idx="1"/>
          </p:cNvCxnSpPr>
          <p:nvPr/>
        </p:nvCxnSpPr>
        <p:spPr>
          <a:xfrm>
            <a:off x="6252319" y="5406218"/>
            <a:ext cx="821183" cy="520582"/>
          </a:xfrm>
          <a:prstGeom prst="bentConnector3">
            <a:avLst>
              <a:gd name="adj1" fmla="val 50000"/>
            </a:avLst>
          </a:prstGeom>
          <a:ln w="63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C172B8DC-82D2-460C-978F-5E6E2E2A8762}"/>
              </a:ext>
            </a:extLst>
          </p:cNvPr>
          <p:cNvSpPr/>
          <p:nvPr/>
        </p:nvSpPr>
        <p:spPr>
          <a:xfrm>
            <a:off x="9829799" y="4454460"/>
            <a:ext cx="1687737" cy="690630"/>
          </a:xfrm>
          <a:prstGeom prst="rect">
            <a:avLst/>
          </a:prstGeom>
          <a:noFill/>
          <a:ln>
            <a:noFill/>
          </a:ln>
        </p:spPr>
        <p:txBody>
          <a:bodyPr wrap="square" lIns="0" tIns="0" rIns="0" bIns="0" anchor="ctr">
            <a:normAutofit/>
          </a:bodyPr>
          <a:lstStyle/>
          <a:p>
            <a:pPr marL="111125"/>
            <a:r>
              <a:rPr lang="en-US" i="1" dirty="0">
                <a:solidFill>
                  <a:schemeClr val="accent2"/>
                </a:solidFill>
                <a:latin typeface="Arial" panose="020B0604020202020204" pitchFamily="34" charset="0"/>
                <a:cs typeface="Arial" panose="020B0604020202020204" pitchFamily="34" charset="0"/>
              </a:rPr>
              <a:t>NEW method to discuss</a:t>
            </a:r>
            <a:endParaRPr lang="en-US" b="1" i="1" dirty="0">
              <a:solidFill>
                <a:schemeClr val="accent2"/>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39BAF35F-7A44-48BD-8C40-30D382001284}"/>
              </a:ext>
            </a:extLst>
          </p:cNvPr>
          <p:cNvSpPr/>
          <p:nvPr/>
        </p:nvSpPr>
        <p:spPr>
          <a:xfrm>
            <a:off x="10093215" y="2795005"/>
            <a:ext cx="1689538" cy="523220"/>
          </a:xfrm>
          <a:prstGeom prst="rect">
            <a:avLst/>
          </a:prstGeom>
        </p:spPr>
        <p:txBody>
          <a:bodyPr wrap="square">
            <a:spAutoFit/>
          </a:bodyPr>
          <a:lstStyle/>
          <a:p>
            <a:r>
              <a:rPr lang="en-US" sz="1400" i="1" dirty="0">
                <a:solidFill>
                  <a:schemeClr val="tx1">
                    <a:lumMod val="50000"/>
                    <a:lumOff val="50000"/>
                  </a:schemeClr>
                </a:solidFill>
                <a:latin typeface="Arial" panose="020B0604020202020204" pitchFamily="34" charset="0"/>
                <a:cs typeface="Arial" panose="020B0604020202020204" pitchFamily="34" charset="0"/>
              </a:rPr>
              <a:t>Existing methodologies</a:t>
            </a:r>
          </a:p>
        </p:txBody>
      </p:sp>
      <p:sp>
        <p:nvSpPr>
          <p:cNvPr id="62" name="Right Bracket 61">
            <a:extLst>
              <a:ext uri="{FF2B5EF4-FFF2-40B4-BE49-F238E27FC236}">
                <a16:creationId xmlns:a16="http://schemas.microsoft.com/office/drawing/2014/main" id="{010E330F-5357-49EA-B037-E515C44F84F0}"/>
              </a:ext>
            </a:extLst>
          </p:cNvPr>
          <p:cNvSpPr/>
          <p:nvPr/>
        </p:nvSpPr>
        <p:spPr>
          <a:xfrm>
            <a:off x="9898661" y="2057819"/>
            <a:ext cx="150306" cy="2019370"/>
          </a:xfrm>
          <a:prstGeom prst="rightBracket">
            <a:avLst>
              <a:gd name="adj" fmla="val 76777"/>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61793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5A183-8DB8-4E33-A3B8-B56576635C6B}">
  <ds:schemaRefs>
    <ds:schemaRef ds:uri="http://schemas.microsoft.com/office/2006/metadata/properties"/>
    <ds:schemaRef ds:uri="94bacced-d3e9-4230-8110-5185e6b8723a"/>
    <ds:schemaRef ds:uri="89039979-132d-4e33-b8d6-8b0f084d9471"/>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0311a6d6-6c49-40aa-926b-e98182ea64d2"/>
    <ds:schemaRef ds:uri="http://purl.org/dc/terms/"/>
    <ds:schemaRef ds:uri="http://purl.org/dc/elements/1.1/"/>
  </ds:schemaRefs>
</ds:datastoreItem>
</file>

<file path=customXml/itemProps2.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03D3D1-F39D-490F-A4CD-77C72E40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755</TotalTime>
  <Words>1679</Words>
  <Application>Microsoft Office PowerPoint</Application>
  <PresentationFormat>Widescreen</PresentationFormat>
  <Paragraphs>351</Paragraphs>
  <Slides>29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Calibri Light</vt:lpstr>
      <vt:lpstr>Cambria Math</vt:lpstr>
      <vt:lpstr>Golos Text</vt:lpstr>
      <vt:lpstr>Office Theme</vt:lpstr>
      <vt:lpstr>1_Office Theme</vt:lpstr>
      <vt:lpstr>2_Office Theme</vt:lpstr>
      <vt:lpstr>PowerPoint Presentation</vt:lpstr>
      <vt:lpstr>Extended assessment of nuclear and alternative electricity generating technologies based on their impact on national GDP (Cost-to-GDP concept)</vt:lpstr>
      <vt:lpstr>PowerPoint Presentation</vt:lpstr>
      <vt:lpstr>Specifics of generation cost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Cost-to-GDP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Morozova, Alina</cp:lastModifiedBy>
  <cp:revision>90</cp:revision>
  <dcterms:created xsi:type="dcterms:W3CDTF">2019-10-29T08:33:20Z</dcterms:created>
  <dcterms:modified xsi:type="dcterms:W3CDTF">2024-10-04T16:21:47Z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