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3"/>
  </p:notesMasterIdLst>
  <p:sldIdLst>
    <p:sldId id="256" r:id="rId7"/>
    <p:sldId id="260" r:id="rId8"/>
    <p:sldId id="261" r:id="rId9"/>
    <p:sldId id="2141411929" r:id="rId10"/>
    <p:sldId id="591" r:id="rId11"/>
    <p:sldId id="2141411917" r:id="rId12"/>
    <p:sldId id="587" r:id="rId13"/>
    <p:sldId id="2141411928" r:id="rId14"/>
    <p:sldId id="1582" r:id="rId15"/>
    <p:sldId id="2141411921" r:id="rId16"/>
    <p:sldId id="1583" r:id="rId17"/>
    <p:sldId id="2141411919" r:id="rId18"/>
    <p:sldId id="2141411920" r:id="rId19"/>
    <p:sldId id="1593" r:id="rId20"/>
    <p:sldId id="1595"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0" autoAdjust="0"/>
    <p:restoredTop sz="94660"/>
  </p:normalViewPr>
  <p:slideViewPr>
    <p:cSldViewPr snapToGrid="0">
      <p:cViewPr varScale="1">
        <p:scale>
          <a:sx n="93" d="100"/>
          <a:sy n="93" d="100"/>
        </p:scale>
        <p:origin x="5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932E-ED17-564F-8D21-9A38676DEA10}"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US"/>
        </a:p>
      </dgm:t>
    </dgm:pt>
    <dgm:pt modelId="{64D9BE04-902D-6E40-9262-0516EB1E8044}">
      <dgm:prSet phldrT="[Text]"/>
      <dgm:spPr/>
      <dgm:t>
        <a:bodyPr/>
        <a:lstStyle/>
        <a:p>
          <a:r>
            <a:rPr lang="en-US" dirty="0"/>
            <a:t>Background and Objective</a:t>
          </a:r>
        </a:p>
      </dgm:t>
    </dgm:pt>
    <dgm:pt modelId="{7FC211F6-0F00-324B-8695-60214DB8F295}" type="parTrans" cxnId="{8A54FD34-5BB6-1847-89C9-D8DEE19730D8}">
      <dgm:prSet/>
      <dgm:spPr/>
      <dgm:t>
        <a:bodyPr/>
        <a:lstStyle/>
        <a:p>
          <a:endParaRPr lang="en-US"/>
        </a:p>
      </dgm:t>
    </dgm:pt>
    <dgm:pt modelId="{081AA2FE-ED69-5E49-82FF-A9E2D4280BA0}" type="sibTrans" cxnId="{8A54FD34-5BB6-1847-89C9-D8DEE19730D8}">
      <dgm:prSet/>
      <dgm:spPr/>
      <dgm:t>
        <a:bodyPr/>
        <a:lstStyle/>
        <a:p>
          <a:endParaRPr lang="en-US"/>
        </a:p>
      </dgm:t>
    </dgm:pt>
    <dgm:pt modelId="{36473736-A3CA-C34E-B933-653AE3166C90}">
      <dgm:prSet phldrT="[Text]"/>
      <dgm:spPr>
        <a:solidFill>
          <a:srgbClr val="00B0F0"/>
        </a:solidFill>
      </dgm:spPr>
      <dgm:t>
        <a:bodyPr/>
        <a:lstStyle/>
        <a:p>
          <a:r>
            <a:rPr lang="en-US" dirty="0"/>
            <a:t>Methodology</a:t>
          </a:r>
        </a:p>
      </dgm:t>
    </dgm:pt>
    <dgm:pt modelId="{4C72A6C9-7EC7-494E-82AD-4FE16432C956}" type="parTrans" cxnId="{E0250EEA-C6D1-6F49-905F-AFA31A770B83}">
      <dgm:prSet/>
      <dgm:spPr/>
      <dgm:t>
        <a:bodyPr/>
        <a:lstStyle/>
        <a:p>
          <a:endParaRPr lang="en-US"/>
        </a:p>
      </dgm:t>
    </dgm:pt>
    <dgm:pt modelId="{B8B83D5D-9CF1-0E40-918B-E85B42BD6B10}" type="sibTrans" cxnId="{E0250EEA-C6D1-6F49-905F-AFA31A770B83}">
      <dgm:prSet/>
      <dgm:spPr/>
      <dgm:t>
        <a:bodyPr/>
        <a:lstStyle/>
        <a:p>
          <a:endParaRPr lang="en-US"/>
        </a:p>
      </dgm:t>
    </dgm:pt>
    <dgm:pt modelId="{2892B502-3476-5F4E-AF40-38A9A7071ED7}">
      <dgm:prSet/>
      <dgm:spPr>
        <a:solidFill>
          <a:srgbClr val="00B050"/>
        </a:solidFill>
      </dgm:spPr>
      <dgm:t>
        <a:bodyPr/>
        <a:lstStyle/>
        <a:p>
          <a:r>
            <a:rPr lang="en-US" dirty="0"/>
            <a:t>DATA</a:t>
          </a:r>
        </a:p>
      </dgm:t>
    </dgm:pt>
    <dgm:pt modelId="{2CD14B0A-1F70-874E-8367-3519A8F87487}" type="parTrans" cxnId="{A87E6CA8-1E0F-A642-B042-56AD7D0E2261}">
      <dgm:prSet/>
      <dgm:spPr/>
      <dgm:t>
        <a:bodyPr/>
        <a:lstStyle/>
        <a:p>
          <a:endParaRPr lang="en-US"/>
        </a:p>
      </dgm:t>
    </dgm:pt>
    <dgm:pt modelId="{CE4AC46D-9AF4-3A4F-9823-2EEE7B5C4F38}" type="sibTrans" cxnId="{A87E6CA8-1E0F-A642-B042-56AD7D0E2261}">
      <dgm:prSet/>
      <dgm:spPr/>
      <dgm:t>
        <a:bodyPr/>
        <a:lstStyle/>
        <a:p>
          <a:endParaRPr lang="en-US"/>
        </a:p>
      </dgm:t>
    </dgm:pt>
    <dgm:pt modelId="{3A7A68F6-07F2-4B46-A634-7690DBD59C66}">
      <dgm:prSet/>
      <dgm:spPr>
        <a:solidFill>
          <a:srgbClr val="EE8512"/>
        </a:solidFill>
      </dgm:spPr>
      <dgm:t>
        <a:bodyPr/>
        <a:lstStyle/>
        <a:p>
          <a:r>
            <a:rPr lang="en-US" dirty="0"/>
            <a:t>Results analysis</a:t>
          </a:r>
        </a:p>
      </dgm:t>
    </dgm:pt>
    <dgm:pt modelId="{1BFF858E-E253-D44D-81B6-D29647F99E38}" type="parTrans" cxnId="{2C07FC26-C0EA-E644-8FB0-60F9D72C669C}">
      <dgm:prSet/>
      <dgm:spPr/>
      <dgm:t>
        <a:bodyPr/>
        <a:lstStyle/>
        <a:p>
          <a:endParaRPr lang="en-US"/>
        </a:p>
      </dgm:t>
    </dgm:pt>
    <dgm:pt modelId="{E8FF26DB-0120-624F-B91D-5ED883148A6A}" type="sibTrans" cxnId="{2C07FC26-C0EA-E644-8FB0-60F9D72C669C}">
      <dgm:prSet/>
      <dgm:spPr/>
      <dgm:t>
        <a:bodyPr/>
        <a:lstStyle/>
        <a:p>
          <a:endParaRPr lang="en-US"/>
        </a:p>
      </dgm:t>
    </dgm:pt>
    <dgm:pt modelId="{E5A66E2E-35EC-C04F-B9EA-DE90BFC8C108}">
      <dgm:prSet/>
      <dgm:spPr>
        <a:solidFill>
          <a:srgbClr val="C00000"/>
        </a:solidFill>
      </dgm:spPr>
      <dgm:t>
        <a:bodyPr/>
        <a:lstStyle/>
        <a:p>
          <a:r>
            <a:rPr lang="en-US" dirty="0"/>
            <a:t>Concluding remarks</a:t>
          </a:r>
        </a:p>
      </dgm:t>
    </dgm:pt>
    <dgm:pt modelId="{EED03038-920E-9E46-8D3C-366900875764}" type="parTrans" cxnId="{BA7A2268-2903-4D49-A171-6BC93639B773}">
      <dgm:prSet/>
      <dgm:spPr/>
      <dgm:t>
        <a:bodyPr/>
        <a:lstStyle/>
        <a:p>
          <a:endParaRPr lang="en-US"/>
        </a:p>
      </dgm:t>
    </dgm:pt>
    <dgm:pt modelId="{9CEE5C1A-251C-324F-8785-114A1FE30D90}" type="sibTrans" cxnId="{BA7A2268-2903-4D49-A171-6BC93639B773}">
      <dgm:prSet/>
      <dgm:spPr/>
      <dgm:t>
        <a:bodyPr/>
        <a:lstStyle/>
        <a:p>
          <a:endParaRPr lang="en-US"/>
        </a:p>
      </dgm:t>
    </dgm:pt>
    <dgm:pt modelId="{41D8F3A3-5080-3842-AFF6-DD65C0E39DDF}" type="pres">
      <dgm:prSet presAssocID="{EA9A932E-ED17-564F-8D21-9A38676DEA10}" presName="Name0" presStyleCnt="0">
        <dgm:presLayoutVars>
          <dgm:chMax val="7"/>
          <dgm:chPref val="7"/>
          <dgm:dir/>
        </dgm:presLayoutVars>
      </dgm:prSet>
      <dgm:spPr/>
    </dgm:pt>
    <dgm:pt modelId="{EF8274FF-293F-9B4C-B7BE-72A383A33690}" type="pres">
      <dgm:prSet presAssocID="{EA9A932E-ED17-564F-8D21-9A38676DEA10}" presName="Name1" presStyleCnt="0"/>
      <dgm:spPr/>
    </dgm:pt>
    <dgm:pt modelId="{4C990474-3694-D744-B95F-0D62D6D3C29B}" type="pres">
      <dgm:prSet presAssocID="{EA9A932E-ED17-564F-8D21-9A38676DEA10}" presName="cycle" presStyleCnt="0"/>
      <dgm:spPr/>
    </dgm:pt>
    <dgm:pt modelId="{F291DE90-2478-264A-9881-FBEA2ACE8A94}" type="pres">
      <dgm:prSet presAssocID="{EA9A932E-ED17-564F-8D21-9A38676DEA10}" presName="srcNode" presStyleLbl="node1" presStyleIdx="0" presStyleCnt="5"/>
      <dgm:spPr/>
    </dgm:pt>
    <dgm:pt modelId="{0E384127-C523-5240-A32A-3D3C46E77FAA}" type="pres">
      <dgm:prSet presAssocID="{EA9A932E-ED17-564F-8D21-9A38676DEA10}" presName="conn" presStyleLbl="parChTrans1D2" presStyleIdx="0" presStyleCnt="1"/>
      <dgm:spPr/>
    </dgm:pt>
    <dgm:pt modelId="{E9322B0F-16EC-CB47-AA80-3D642F97A797}" type="pres">
      <dgm:prSet presAssocID="{EA9A932E-ED17-564F-8D21-9A38676DEA10}" presName="extraNode" presStyleLbl="node1" presStyleIdx="0" presStyleCnt="5"/>
      <dgm:spPr/>
    </dgm:pt>
    <dgm:pt modelId="{3AAD2B1D-E253-BC49-B30F-33C998BC7B41}" type="pres">
      <dgm:prSet presAssocID="{EA9A932E-ED17-564F-8D21-9A38676DEA10}" presName="dstNode" presStyleLbl="node1" presStyleIdx="0" presStyleCnt="5"/>
      <dgm:spPr/>
    </dgm:pt>
    <dgm:pt modelId="{F706B75A-C04D-DC4B-8A02-8A888F1D6EFB}" type="pres">
      <dgm:prSet presAssocID="{64D9BE04-902D-6E40-9262-0516EB1E8044}" presName="text_1" presStyleLbl="node1" presStyleIdx="0" presStyleCnt="5">
        <dgm:presLayoutVars>
          <dgm:bulletEnabled val="1"/>
        </dgm:presLayoutVars>
      </dgm:prSet>
      <dgm:spPr/>
    </dgm:pt>
    <dgm:pt modelId="{380EFFA3-8060-FE44-8379-F57A903DC524}" type="pres">
      <dgm:prSet presAssocID="{64D9BE04-902D-6E40-9262-0516EB1E8044}" presName="accent_1" presStyleCnt="0"/>
      <dgm:spPr/>
    </dgm:pt>
    <dgm:pt modelId="{F703FDB4-73DB-D445-AD63-D1D0D6BDD026}" type="pres">
      <dgm:prSet presAssocID="{64D9BE04-902D-6E40-9262-0516EB1E8044}" presName="accentRepeatNode" presStyleLbl="solidFgAcc1" presStyleIdx="0" presStyleCnt="5"/>
      <dgm:spPr/>
    </dgm:pt>
    <dgm:pt modelId="{6CFDE689-CB60-454B-AFC8-50C67305D3BA}" type="pres">
      <dgm:prSet presAssocID="{36473736-A3CA-C34E-B933-653AE3166C90}" presName="text_2" presStyleLbl="node1" presStyleIdx="1" presStyleCnt="5">
        <dgm:presLayoutVars>
          <dgm:bulletEnabled val="1"/>
        </dgm:presLayoutVars>
      </dgm:prSet>
      <dgm:spPr/>
    </dgm:pt>
    <dgm:pt modelId="{6C38309A-80CF-9947-99A8-4D46ED8588D3}" type="pres">
      <dgm:prSet presAssocID="{36473736-A3CA-C34E-B933-653AE3166C90}" presName="accent_2" presStyleCnt="0"/>
      <dgm:spPr/>
    </dgm:pt>
    <dgm:pt modelId="{B919938D-BE92-824B-B2E9-AE454A430A0E}" type="pres">
      <dgm:prSet presAssocID="{36473736-A3CA-C34E-B933-653AE3166C90}" presName="accentRepeatNode" presStyleLbl="solidFgAcc1" presStyleIdx="1" presStyleCnt="5"/>
      <dgm:spPr/>
    </dgm:pt>
    <dgm:pt modelId="{C710D35B-880B-9743-A460-A24DCF0DE5D8}" type="pres">
      <dgm:prSet presAssocID="{2892B502-3476-5F4E-AF40-38A9A7071ED7}" presName="text_3" presStyleLbl="node1" presStyleIdx="2" presStyleCnt="5">
        <dgm:presLayoutVars>
          <dgm:bulletEnabled val="1"/>
        </dgm:presLayoutVars>
      </dgm:prSet>
      <dgm:spPr/>
    </dgm:pt>
    <dgm:pt modelId="{639F77D2-2F1B-B64A-BD4D-F551BB2B454F}" type="pres">
      <dgm:prSet presAssocID="{2892B502-3476-5F4E-AF40-38A9A7071ED7}" presName="accent_3" presStyleCnt="0"/>
      <dgm:spPr/>
    </dgm:pt>
    <dgm:pt modelId="{DAEC23E7-919F-CA4B-9B42-221F15BD0CD9}" type="pres">
      <dgm:prSet presAssocID="{2892B502-3476-5F4E-AF40-38A9A7071ED7}" presName="accentRepeatNode" presStyleLbl="solidFgAcc1" presStyleIdx="2" presStyleCnt="5"/>
      <dgm:spPr/>
    </dgm:pt>
    <dgm:pt modelId="{8943A901-0101-464A-B0FD-7ABF4250497D}" type="pres">
      <dgm:prSet presAssocID="{3A7A68F6-07F2-4B46-A634-7690DBD59C66}" presName="text_4" presStyleLbl="node1" presStyleIdx="3" presStyleCnt="5">
        <dgm:presLayoutVars>
          <dgm:bulletEnabled val="1"/>
        </dgm:presLayoutVars>
      </dgm:prSet>
      <dgm:spPr/>
    </dgm:pt>
    <dgm:pt modelId="{6F0D6684-4EE6-0648-BF3D-E25B774006B9}" type="pres">
      <dgm:prSet presAssocID="{3A7A68F6-07F2-4B46-A634-7690DBD59C66}" presName="accent_4" presStyleCnt="0"/>
      <dgm:spPr/>
    </dgm:pt>
    <dgm:pt modelId="{6FB1395D-81E4-D74A-88B5-D6A874176B47}" type="pres">
      <dgm:prSet presAssocID="{3A7A68F6-07F2-4B46-A634-7690DBD59C66}" presName="accentRepeatNode" presStyleLbl="solidFgAcc1" presStyleIdx="3" presStyleCnt="5"/>
      <dgm:spPr/>
    </dgm:pt>
    <dgm:pt modelId="{EDC59191-2A59-D243-B47C-10BF3EEF54BD}" type="pres">
      <dgm:prSet presAssocID="{E5A66E2E-35EC-C04F-B9EA-DE90BFC8C108}" presName="text_5" presStyleLbl="node1" presStyleIdx="4" presStyleCnt="5">
        <dgm:presLayoutVars>
          <dgm:bulletEnabled val="1"/>
        </dgm:presLayoutVars>
      </dgm:prSet>
      <dgm:spPr/>
    </dgm:pt>
    <dgm:pt modelId="{67E9E9F1-376E-A14F-8EB9-ADEE4D554C04}" type="pres">
      <dgm:prSet presAssocID="{E5A66E2E-35EC-C04F-B9EA-DE90BFC8C108}" presName="accent_5" presStyleCnt="0"/>
      <dgm:spPr/>
    </dgm:pt>
    <dgm:pt modelId="{25735148-3AE0-6540-8043-82F387E600E7}" type="pres">
      <dgm:prSet presAssocID="{E5A66E2E-35EC-C04F-B9EA-DE90BFC8C108}" presName="accentRepeatNode" presStyleLbl="solidFgAcc1" presStyleIdx="4" presStyleCnt="5"/>
      <dgm:spPr/>
    </dgm:pt>
  </dgm:ptLst>
  <dgm:cxnLst>
    <dgm:cxn modelId="{2C07FC26-C0EA-E644-8FB0-60F9D72C669C}" srcId="{EA9A932E-ED17-564F-8D21-9A38676DEA10}" destId="{3A7A68F6-07F2-4B46-A634-7690DBD59C66}" srcOrd="3" destOrd="0" parTransId="{1BFF858E-E253-D44D-81B6-D29647F99E38}" sibTransId="{E8FF26DB-0120-624F-B91D-5ED883148A6A}"/>
    <dgm:cxn modelId="{8A54FD34-5BB6-1847-89C9-D8DEE19730D8}" srcId="{EA9A932E-ED17-564F-8D21-9A38676DEA10}" destId="{64D9BE04-902D-6E40-9262-0516EB1E8044}" srcOrd="0" destOrd="0" parTransId="{7FC211F6-0F00-324B-8695-60214DB8F295}" sibTransId="{081AA2FE-ED69-5E49-82FF-A9E2D4280BA0}"/>
    <dgm:cxn modelId="{5A3D304B-2CFB-E541-AE35-D0441D0DE737}" type="presOf" srcId="{081AA2FE-ED69-5E49-82FF-A9E2D4280BA0}" destId="{0E384127-C523-5240-A32A-3D3C46E77FAA}" srcOrd="0" destOrd="0" presId="urn:microsoft.com/office/officeart/2008/layout/VerticalCurvedList"/>
    <dgm:cxn modelId="{3F2D0566-9FBD-2343-A422-11E039BA927D}" type="presOf" srcId="{E5A66E2E-35EC-C04F-B9EA-DE90BFC8C108}" destId="{EDC59191-2A59-D243-B47C-10BF3EEF54BD}" srcOrd="0" destOrd="0" presId="urn:microsoft.com/office/officeart/2008/layout/VerticalCurvedList"/>
    <dgm:cxn modelId="{BA7A2268-2903-4D49-A171-6BC93639B773}" srcId="{EA9A932E-ED17-564F-8D21-9A38676DEA10}" destId="{E5A66E2E-35EC-C04F-B9EA-DE90BFC8C108}" srcOrd="4" destOrd="0" parTransId="{EED03038-920E-9E46-8D3C-366900875764}" sibTransId="{9CEE5C1A-251C-324F-8785-114A1FE30D90}"/>
    <dgm:cxn modelId="{4862EC84-B66F-A642-ABD4-38D43BD481F1}" type="presOf" srcId="{2892B502-3476-5F4E-AF40-38A9A7071ED7}" destId="{C710D35B-880B-9743-A460-A24DCF0DE5D8}" srcOrd="0" destOrd="0" presId="urn:microsoft.com/office/officeart/2008/layout/VerticalCurvedList"/>
    <dgm:cxn modelId="{13DC5691-9E82-F244-84A3-A7ED2ACD5055}" type="presOf" srcId="{36473736-A3CA-C34E-B933-653AE3166C90}" destId="{6CFDE689-CB60-454B-AFC8-50C67305D3BA}" srcOrd="0" destOrd="0" presId="urn:microsoft.com/office/officeart/2008/layout/VerticalCurvedList"/>
    <dgm:cxn modelId="{A87E6CA8-1E0F-A642-B042-56AD7D0E2261}" srcId="{EA9A932E-ED17-564F-8D21-9A38676DEA10}" destId="{2892B502-3476-5F4E-AF40-38A9A7071ED7}" srcOrd="2" destOrd="0" parTransId="{2CD14B0A-1F70-874E-8367-3519A8F87487}" sibTransId="{CE4AC46D-9AF4-3A4F-9823-2EEE7B5C4F38}"/>
    <dgm:cxn modelId="{7E6B2AB7-B683-AA42-BACC-78AFEB36379D}" type="presOf" srcId="{3A7A68F6-07F2-4B46-A634-7690DBD59C66}" destId="{8943A901-0101-464A-B0FD-7ABF4250497D}" srcOrd="0" destOrd="0" presId="urn:microsoft.com/office/officeart/2008/layout/VerticalCurvedList"/>
    <dgm:cxn modelId="{621593DC-DF9E-C44F-A63D-DE9444B53528}" type="presOf" srcId="{64D9BE04-902D-6E40-9262-0516EB1E8044}" destId="{F706B75A-C04D-DC4B-8A02-8A888F1D6EFB}" srcOrd="0" destOrd="0" presId="urn:microsoft.com/office/officeart/2008/layout/VerticalCurvedList"/>
    <dgm:cxn modelId="{E0250EEA-C6D1-6F49-905F-AFA31A770B83}" srcId="{EA9A932E-ED17-564F-8D21-9A38676DEA10}" destId="{36473736-A3CA-C34E-B933-653AE3166C90}" srcOrd="1" destOrd="0" parTransId="{4C72A6C9-7EC7-494E-82AD-4FE16432C956}" sibTransId="{B8B83D5D-9CF1-0E40-918B-E85B42BD6B10}"/>
    <dgm:cxn modelId="{AEC69FFE-4520-4A4F-8D70-EE0AA3B64447}" type="presOf" srcId="{EA9A932E-ED17-564F-8D21-9A38676DEA10}" destId="{41D8F3A3-5080-3842-AFF6-DD65C0E39DDF}" srcOrd="0" destOrd="0" presId="urn:microsoft.com/office/officeart/2008/layout/VerticalCurvedList"/>
    <dgm:cxn modelId="{20CD3FF8-E5A2-544B-B7FA-A5639186B50E}" type="presParOf" srcId="{41D8F3A3-5080-3842-AFF6-DD65C0E39DDF}" destId="{EF8274FF-293F-9B4C-B7BE-72A383A33690}" srcOrd="0" destOrd="0" presId="urn:microsoft.com/office/officeart/2008/layout/VerticalCurvedList"/>
    <dgm:cxn modelId="{4C6C8F19-4066-5345-AA23-8DDD2D587F28}" type="presParOf" srcId="{EF8274FF-293F-9B4C-B7BE-72A383A33690}" destId="{4C990474-3694-D744-B95F-0D62D6D3C29B}" srcOrd="0" destOrd="0" presId="urn:microsoft.com/office/officeart/2008/layout/VerticalCurvedList"/>
    <dgm:cxn modelId="{1EBEA583-8C27-2F44-8513-5395A9D865DE}" type="presParOf" srcId="{4C990474-3694-D744-B95F-0D62D6D3C29B}" destId="{F291DE90-2478-264A-9881-FBEA2ACE8A94}" srcOrd="0" destOrd="0" presId="urn:microsoft.com/office/officeart/2008/layout/VerticalCurvedList"/>
    <dgm:cxn modelId="{DE05F715-1FE9-1E4C-9C12-98BE5427744F}" type="presParOf" srcId="{4C990474-3694-D744-B95F-0D62D6D3C29B}" destId="{0E384127-C523-5240-A32A-3D3C46E77FAA}" srcOrd="1" destOrd="0" presId="urn:microsoft.com/office/officeart/2008/layout/VerticalCurvedList"/>
    <dgm:cxn modelId="{78E2F46C-7826-014D-BE92-70BA6915D2A7}" type="presParOf" srcId="{4C990474-3694-D744-B95F-0D62D6D3C29B}" destId="{E9322B0F-16EC-CB47-AA80-3D642F97A797}" srcOrd="2" destOrd="0" presId="urn:microsoft.com/office/officeart/2008/layout/VerticalCurvedList"/>
    <dgm:cxn modelId="{F8DA5834-FCA9-104A-B976-8ADBA9C9A292}" type="presParOf" srcId="{4C990474-3694-D744-B95F-0D62D6D3C29B}" destId="{3AAD2B1D-E253-BC49-B30F-33C998BC7B41}" srcOrd="3" destOrd="0" presId="urn:microsoft.com/office/officeart/2008/layout/VerticalCurvedList"/>
    <dgm:cxn modelId="{D6291528-11B1-2F4E-BB04-8A99516309E9}" type="presParOf" srcId="{EF8274FF-293F-9B4C-B7BE-72A383A33690}" destId="{F706B75A-C04D-DC4B-8A02-8A888F1D6EFB}" srcOrd="1" destOrd="0" presId="urn:microsoft.com/office/officeart/2008/layout/VerticalCurvedList"/>
    <dgm:cxn modelId="{99856941-3EBE-AC4C-9DF3-ADDFF629A112}" type="presParOf" srcId="{EF8274FF-293F-9B4C-B7BE-72A383A33690}" destId="{380EFFA3-8060-FE44-8379-F57A903DC524}" srcOrd="2" destOrd="0" presId="urn:microsoft.com/office/officeart/2008/layout/VerticalCurvedList"/>
    <dgm:cxn modelId="{6FB0D91A-0E40-7244-9674-A81957EE1701}" type="presParOf" srcId="{380EFFA3-8060-FE44-8379-F57A903DC524}" destId="{F703FDB4-73DB-D445-AD63-D1D0D6BDD026}" srcOrd="0" destOrd="0" presId="urn:microsoft.com/office/officeart/2008/layout/VerticalCurvedList"/>
    <dgm:cxn modelId="{B7990617-F391-454E-BCF0-213F403DB73E}" type="presParOf" srcId="{EF8274FF-293F-9B4C-B7BE-72A383A33690}" destId="{6CFDE689-CB60-454B-AFC8-50C67305D3BA}" srcOrd="3" destOrd="0" presId="urn:microsoft.com/office/officeart/2008/layout/VerticalCurvedList"/>
    <dgm:cxn modelId="{A9DB40DD-D549-B041-8816-D9354677D956}" type="presParOf" srcId="{EF8274FF-293F-9B4C-B7BE-72A383A33690}" destId="{6C38309A-80CF-9947-99A8-4D46ED8588D3}" srcOrd="4" destOrd="0" presId="urn:microsoft.com/office/officeart/2008/layout/VerticalCurvedList"/>
    <dgm:cxn modelId="{B8B20299-A464-C249-9C17-7B85E559DB2C}" type="presParOf" srcId="{6C38309A-80CF-9947-99A8-4D46ED8588D3}" destId="{B919938D-BE92-824B-B2E9-AE454A430A0E}" srcOrd="0" destOrd="0" presId="urn:microsoft.com/office/officeart/2008/layout/VerticalCurvedList"/>
    <dgm:cxn modelId="{DACADBC6-559D-C64F-8741-3C5CCF6DEB35}" type="presParOf" srcId="{EF8274FF-293F-9B4C-B7BE-72A383A33690}" destId="{C710D35B-880B-9743-A460-A24DCF0DE5D8}" srcOrd="5" destOrd="0" presId="urn:microsoft.com/office/officeart/2008/layout/VerticalCurvedList"/>
    <dgm:cxn modelId="{0192A857-772C-F34D-B67F-F6C2B29D6EFA}" type="presParOf" srcId="{EF8274FF-293F-9B4C-B7BE-72A383A33690}" destId="{639F77D2-2F1B-B64A-BD4D-F551BB2B454F}" srcOrd="6" destOrd="0" presId="urn:microsoft.com/office/officeart/2008/layout/VerticalCurvedList"/>
    <dgm:cxn modelId="{F603CFB8-550E-C948-A573-0363A7CEB371}" type="presParOf" srcId="{639F77D2-2F1B-B64A-BD4D-F551BB2B454F}" destId="{DAEC23E7-919F-CA4B-9B42-221F15BD0CD9}" srcOrd="0" destOrd="0" presId="urn:microsoft.com/office/officeart/2008/layout/VerticalCurvedList"/>
    <dgm:cxn modelId="{8B81D636-58FF-FA40-AB54-5705401364D3}" type="presParOf" srcId="{EF8274FF-293F-9B4C-B7BE-72A383A33690}" destId="{8943A901-0101-464A-B0FD-7ABF4250497D}" srcOrd="7" destOrd="0" presId="urn:microsoft.com/office/officeart/2008/layout/VerticalCurvedList"/>
    <dgm:cxn modelId="{5D4C2706-FEFC-1543-B2DC-D25B3F851078}" type="presParOf" srcId="{EF8274FF-293F-9B4C-B7BE-72A383A33690}" destId="{6F0D6684-4EE6-0648-BF3D-E25B774006B9}" srcOrd="8" destOrd="0" presId="urn:microsoft.com/office/officeart/2008/layout/VerticalCurvedList"/>
    <dgm:cxn modelId="{D04C194F-595F-4941-9A87-84E02FCA3675}" type="presParOf" srcId="{6F0D6684-4EE6-0648-BF3D-E25B774006B9}" destId="{6FB1395D-81E4-D74A-88B5-D6A874176B47}" srcOrd="0" destOrd="0" presId="urn:microsoft.com/office/officeart/2008/layout/VerticalCurvedList"/>
    <dgm:cxn modelId="{126DC719-2DA8-2049-9D25-A669F10C9DF7}" type="presParOf" srcId="{EF8274FF-293F-9B4C-B7BE-72A383A33690}" destId="{EDC59191-2A59-D243-B47C-10BF3EEF54BD}" srcOrd="9" destOrd="0" presId="urn:microsoft.com/office/officeart/2008/layout/VerticalCurvedList"/>
    <dgm:cxn modelId="{5B094C14-E7AD-2D43-AAA5-D2FDE8A9870E}" type="presParOf" srcId="{EF8274FF-293F-9B4C-B7BE-72A383A33690}" destId="{67E9E9F1-376E-A14F-8EB9-ADEE4D554C04}" srcOrd="10" destOrd="0" presId="urn:microsoft.com/office/officeart/2008/layout/VerticalCurvedList"/>
    <dgm:cxn modelId="{79266E4D-9867-3B41-B514-99B7E0751F55}" type="presParOf" srcId="{67E9E9F1-376E-A14F-8EB9-ADEE4D554C04}" destId="{25735148-3AE0-6540-8043-82F387E600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4DA06-64D0-4D4A-BA04-7B01312C805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BE3D5FC-0D7A-0A4A-AAD3-F5D92940919E}">
      <dgm:prSet phldrT="[Text]"/>
      <dgm:spPr/>
      <dgm:t>
        <a:bodyPr/>
        <a:lstStyle/>
        <a:p>
          <a:r>
            <a:rPr lang="en-US" dirty="0"/>
            <a:t>Project </a:t>
          </a:r>
        </a:p>
        <a:p>
          <a:r>
            <a:rPr lang="en-US" dirty="0"/>
            <a:t>Scenario</a:t>
          </a:r>
        </a:p>
        <a:p>
          <a:r>
            <a:rPr lang="en-US" dirty="0"/>
            <a:t>SMR Deployment</a:t>
          </a:r>
        </a:p>
      </dgm:t>
    </dgm:pt>
    <dgm:pt modelId="{4B3AFA0B-CE2E-4F48-824B-955203DBC35C}" type="parTrans" cxnId="{06DCAAEB-60C2-8D4C-A1E9-9C42AF45ECE1}">
      <dgm:prSet/>
      <dgm:spPr/>
      <dgm:t>
        <a:bodyPr/>
        <a:lstStyle/>
        <a:p>
          <a:endParaRPr lang="en-US"/>
        </a:p>
      </dgm:t>
    </dgm:pt>
    <dgm:pt modelId="{5CD89A6F-DDA0-F840-9674-4F66906CFAEE}" type="sibTrans" cxnId="{06DCAAEB-60C2-8D4C-A1E9-9C42AF45ECE1}">
      <dgm:prSet/>
      <dgm:spPr/>
      <dgm:t>
        <a:bodyPr/>
        <a:lstStyle/>
        <a:p>
          <a:endParaRPr lang="en-US"/>
        </a:p>
      </dgm:t>
    </dgm:pt>
    <dgm:pt modelId="{DB02042E-E7B4-9948-9714-AEF09EEB4B2A}">
      <dgm:prSet phldrT="[Text]"/>
      <dgm:spPr/>
      <dgm:t>
        <a:bodyPr/>
        <a:lstStyle/>
        <a:p>
          <a:r>
            <a:rPr lang="en-US" dirty="0"/>
            <a:t>Economic Net Present Value</a:t>
          </a:r>
        </a:p>
      </dgm:t>
    </dgm:pt>
    <dgm:pt modelId="{2F519B69-BDB2-084B-A0D0-8B0467C7089A}" type="parTrans" cxnId="{52782773-9AD1-5546-A619-26E104FC12F6}">
      <dgm:prSet/>
      <dgm:spPr/>
      <dgm:t>
        <a:bodyPr/>
        <a:lstStyle/>
        <a:p>
          <a:endParaRPr lang="en-US"/>
        </a:p>
      </dgm:t>
    </dgm:pt>
    <dgm:pt modelId="{B4BA1405-1C75-B744-A094-DEDA8BEA9370}" type="sibTrans" cxnId="{52782773-9AD1-5546-A619-26E104FC12F6}">
      <dgm:prSet/>
      <dgm:spPr/>
      <dgm:t>
        <a:bodyPr/>
        <a:lstStyle/>
        <a:p>
          <a:endParaRPr lang="en-US"/>
        </a:p>
      </dgm:t>
    </dgm:pt>
    <dgm:pt modelId="{0C198A1B-5BC3-824D-9964-B4E94271246A}">
      <dgm:prSet phldrT="[Text]"/>
      <dgm:spPr/>
      <dgm:t>
        <a:bodyPr/>
        <a:lstStyle/>
        <a:p>
          <a:r>
            <a:rPr lang="en-US" dirty="0"/>
            <a:t>Economic Internal Rate of Return</a:t>
          </a:r>
        </a:p>
      </dgm:t>
    </dgm:pt>
    <dgm:pt modelId="{C84C369E-E189-3548-940D-8B99DE9F6500}" type="parTrans" cxnId="{5BCB45DD-89F9-EF42-A6A6-E7DD13C2353A}">
      <dgm:prSet/>
      <dgm:spPr/>
      <dgm:t>
        <a:bodyPr/>
        <a:lstStyle/>
        <a:p>
          <a:endParaRPr lang="en-US"/>
        </a:p>
      </dgm:t>
    </dgm:pt>
    <dgm:pt modelId="{5EA4AD0B-83C6-C349-8C1A-74B92D74E8EA}" type="sibTrans" cxnId="{5BCB45DD-89F9-EF42-A6A6-E7DD13C2353A}">
      <dgm:prSet/>
      <dgm:spPr/>
      <dgm:t>
        <a:bodyPr/>
        <a:lstStyle/>
        <a:p>
          <a:endParaRPr lang="en-US"/>
        </a:p>
      </dgm:t>
    </dgm:pt>
    <dgm:pt modelId="{B4042DAE-772A-0040-9C16-329AC9C57DFE}">
      <dgm:prSet phldrT="[Text]"/>
      <dgm:spPr>
        <a:solidFill>
          <a:srgbClr val="C00000"/>
        </a:solidFill>
      </dgm:spPr>
      <dgm:t>
        <a:bodyPr/>
        <a:lstStyle/>
        <a:p>
          <a:r>
            <a:rPr lang="en-US" dirty="0"/>
            <a:t>Counterfactual</a:t>
          </a:r>
        </a:p>
        <a:p>
          <a:r>
            <a:rPr lang="en-US" dirty="0"/>
            <a:t>Scenario</a:t>
          </a:r>
        </a:p>
        <a:p>
          <a:r>
            <a:rPr lang="en-US" dirty="0"/>
            <a:t>Existing Coal Power Plant</a:t>
          </a:r>
        </a:p>
      </dgm:t>
    </dgm:pt>
    <dgm:pt modelId="{7DD71202-89FB-3540-80D4-79965C6228FD}" type="parTrans" cxnId="{A07E6F89-5FDC-7B47-82E1-133E6C356548}">
      <dgm:prSet/>
      <dgm:spPr/>
      <dgm:t>
        <a:bodyPr/>
        <a:lstStyle/>
        <a:p>
          <a:endParaRPr lang="en-US"/>
        </a:p>
      </dgm:t>
    </dgm:pt>
    <dgm:pt modelId="{EB6CE488-0A46-8847-B234-5259F1D40C9A}" type="sibTrans" cxnId="{A07E6F89-5FDC-7B47-82E1-133E6C356548}">
      <dgm:prSet/>
      <dgm:spPr/>
      <dgm:t>
        <a:bodyPr/>
        <a:lstStyle/>
        <a:p>
          <a:endParaRPr lang="en-US"/>
        </a:p>
      </dgm:t>
    </dgm:pt>
    <dgm:pt modelId="{D877F916-C758-6649-A922-1066314985D7}">
      <dgm:prSet phldrT="[Text]"/>
      <dgm:spPr>
        <a:solidFill>
          <a:srgbClr val="C00000">
            <a:alpha val="90000"/>
          </a:srgbClr>
        </a:solidFill>
      </dgm:spPr>
      <dgm:t>
        <a:bodyPr/>
        <a:lstStyle/>
        <a:p>
          <a:r>
            <a:rPr lang="en-US" dirty="0">
              <a:solidFill>
                <a:schemeClr val="bg1"/>
              </a:solidFill>
            </a:rPr>
            <a:t>Economic Net Present Value</a:t>
          </a:r>
        </a:p>
      </dgm:t>
    </dgm:pt>
    <dgm:pt modelId="{27175E03-DEBE-8D40-8804-87FFCC87B352}" type="parTrans" cxnId="{2378597B-3252-064F-A3D6-0153D7F13DF1}">
      <dgm:prSet/>
      <dgm:spPr/>
      <dgm:t>
        <a:bodyPr/>
        <a:lstStyle/>
        <a:p>
          <a:endParaRPr lang="en-US"/>
        </a:p>
      </dgm:t>
    </dgm:pt>
    <dgm:pt modelId="{F419BD81-824C-3B42-BBBF-91CF0D32484F}" type="sibTrans" cxnId="{2378597B-3252-064F-A3D6-0153D7F13DF1}">
      <dgm:prSet/>
      <dgm:spPr/>
      <dgm:t>
        <a:bodyPr/>
        <a:lstStyle/>
        <a:p>
          <a:endParaRPr lang="en-US"/>
        </a:p>
      </dgm:t>
    </dgm:pt>
    <dgm:pt modelId="{6DDD7217-D968-124D-83EF-9E55B5AC5644}">
      <dgm:prSet/>
      <dgm:spPr>
        <a:solidFill>
          <a:srgbClr val="C00000">
            <a:alpha val="90000"/>
          </a:srgbClr>
        </a:solidFill>
      </dgm:spPr>
      <dgm:t>
        <a:bodyPr/>
        <a:lstStyle/>
        <a:p>
          <a:r>
            <a:rPr lang="en-US" dirty="0">
              <a:solidFill>
                <a:schemeClr val="bg1"/>
              </a:solidFill>
            </a:rPr>
            <a:t>Economic Internal Rate of Return</a:t>
          </a:r>
        </a:p>
      </dgm:t>
    </dgm:pt>
    <dgm:pt modelId="{6359A774-281E-D341-A086-B6457D20D3D4}" type="parTrans" cxnId="{7D513CDB-0D51-434B-B5B3-0AD7907AA2BF}">
      <dgm:prSet/>
      <dgm:spPr/>
      <dgm:t>
        <a:bodyPr/>
        <a:lstStyle/>
        <a:p>
          <a:endParaRPr lang="en-US"/>
        </a:p>
      </dgm:t>
    </dgm:pt>
    <dgm:pt modelId="{DD461191-72D1-9F4D-91F3-02BC95E2DF83}" type="sibTrans" cxnId="{7D513CDB-0D51-434B-B5B3-0AD7907AA2BF}">
      <dgm:prSet/>
      <dgm:spPr/>
      <dgm:t>
        <a:bodyPr/>
        <a:lstStyle/>
        <a:p>
          <a:endParaRPr lang="en-US"/>
        </a:p>
      </dgm:t>
    </dgm:pt>
    <dgm:pt modelId="{903DABAA-D777-C64D-AB5A-0DF27E7595E5}" type="pres">
      <dgm:prSet presAssocID="{B954DA06-64D0-4D4A-BA04-7B01312C8054}" presName="Name0" presStyleCnt="0">
        <dgm:presLayoutVars>
          <dgm:dir/>
          <dgm:animLvl val="lvl"/>
          <dgm:resizeHandles/>
        </dgm:presLayoutVars>
      </dgm:prSet>
      <dgm:spPr/>
    </dgm:pt>
    <dgm:pt modelId="{00D5D9CA-882A-F245-97E8-91C9AAE64FFE}" type="pres">
      <dgm:prSet presAssocID="{3BE3D5FC-0D7A-0A4A-AAD3-F5D92940919E}" presName="linNode" presStyleCnt="0"/>
      <dgm:spPr/>
    </dgm:pt>
    <dgm:pt modelId="{CA03006F-DBFC-BE42-84E3-43CBA28BFE9B}" type="pres">
      <dgm:prSet presAssocID="{3BE3D5FC-0D7A-0A4A-AAD3-F5D92940919E}" presName="parentShp" presStyleLbl="node1" presStyleIdx="0" presStyleCnt="2">
        <dgm:presLayoutVars>
          <dgm:bulletEnabled val="1"/>
        </dgm:presLayoutVars>
      </dgm:prSet>
      <dgm:spPr/>
    </dgm:pt>
    <dgm:pt modelId="{E6753875-1381-1641-A299-FB02240A9BC4}" type="pres">
      <dgm:prSet presAssocID="{3BE3D5FC-0D7A-0A4A-AAD3-F5D92940919E}" presName="childShp" presStyleLbl="bgAccFollowNode1" presStyleIdx="0" presStyleCnt="2" custScaleX="103275" custScaleY="64752">
        <dgm:presLayoutVars>
          <dgm:bulletEnabled val="1"/>
        </dgm:presLayoutVars>
      </dgm:prSet>
      <dgm:spPr/>
    </dgm:pt>
    <dgm:pt modelId="{8F8A2C9C-157C-A24B-A2E7-DFB36C0C829E}" type="pres">
      <dgm:prSet presAssocID="{5CD89A6F-DDA0-F840-9674-4F66906CFAEE}" presName="spacing" presStyleCnt="0"/>
      <dgm:spPr/>
    </dgm:pt>
    <dgm:pt modelId="{FF8EDF0C-44F1-8B4B-A336-F04099A1D5E0}" type="pres">
      <dgm:prSet presAssocID="{B4042DAE-772A-0040-9C16-329AC9C57DFE}" presName="linNode" presStyleCnt="0"/>
      <dgm:spPr/>
    </dgm:pt>
    <dgm:pt modelId="{FE62BC59-9857-D649-B843-0F3EE3F6F882}" type="pres">
      <dgm:prSet presAssocID="{B4042DAE-772A-0040-9C16-329AC9C57DFE}" presName="parentShp" presStyleLbl="node1" presStyleIdx="1" presStyleCnt="2">
        <dgm:presLayoutVars>
          <dgm:bulletEnabled val="1"/>
        </dgm:presLayoutVars>
      </dgm:prSet>
      <dgm:spPr/>
    </dgm:pt>
    <dgm:pt modelId="{EF03BF57-85F0-B048-97E8-A070052ADA00}" type="pres">
      <dgm:prSet presAssocID="{B4042DAE-772A-0040-9C16-329AC9C57DFE}" presName="childShp" presStyleLbl="bgAccFollowNode1" presStyleIdx="1" presStyleCnt="2" custScaleX="97817" custScaleY="66379">
        <dgm:presLayoutVars>
          <dgm:bulletEnabled val="1"/>
        </dgm:presLayoutVars>
      </dgm:prSet>
      <dgm:spPr/>
    </dgm:pt>
  </dgm:ptLst>
  <dgm:cxnLst>
    <dgm:cxn modelId="{426CB510-CF22-9C49-B770-A8E51D62B705}" type="presOf" srcId="{3BE3D5FC-0D7A-0A4A-AAD3-F5D92940919E}" destId="{CA03006F-DBFC-BE42-84E3-43CBA28BFE9B}" srcOrd="0" destOrd="0" presId="urn:microsoft.com/office/officeart/2005/8/layout/vList6"/>
    <dgm:cxn modelId="{A3C4B337-8187-9244-AF23-B3DB310102C3}" type="presOf" srcId="{D877F916-C758-6649-A922-1066314985D7}" destId="{EF03BF57-85F0-B048-97E8-A070052ADA00}" srcOrd="0" destOrd="0" presId="urn:microsoft.com/office/officeart/2005/8/layout/vList6"/>
    <dgm:cxn modelId="{65E7C443-D987-1A4D-9631-CDED02F2B2A6}" type="presOf" srcId="{6DDD7217-D968-124D-83EF-9E55B5AC5644}" destId="{EF03BF57-85F0-B048-97E8-A070052ADA00}" srcOrd="0" destOrd="1" presId="urn:microsoft.com/office/officeart/2005/8/layout/vList6"/>
    <dgm:cxn modelId="{42CA7060-D32A-9C42-AAEB-A9E01FAB059B}" type="presOf" srcId="{0C198A1B-5BC3-824D-9964-B4E94271246A}" destId="{E6753875-1381-1641-A299-FB02240A9BC4}" srcOrd="0" destOrd="1" presId="urn:microsoft.com/office/officeart/2005/8/layout/vList6"/>
    <dgm:cxn modelId="{52782773-9AD1-5546-A619-26E104FC12F6}" srcId="{3BE3D5FC-0D7A-0A4A-AAD3-F5D92940919E}" destId="{DB02042E-E7B4-9948-9714-AEF09EEB4B2A}" srcOrd="0" destOrd="0" parTransId="{2F519B69-BDB2-084B-A0D0-8B0467C7089A}" sibTransId="{B4BA1405-1C75-B744-A094-DEDA8BEA9370}"/>
    <dgm:cxn modelId="{2378597B-3252-064F-A3D6-0153D7F13DF1}" srcId="{B4042DAE-772A-0040-9C16-329AC9C57DFE}" destId="{D877F916-C758-6649-A922-1066314985D7}" srcOrd="0" destOrd="0" parTransId="{27175E03-DEBE-8D40-8804-87FFCC87B352}" sibTransId="{F419BD81-824C-3B42-BBBF-91CF0D32484F}"/>
    <dgm:cxn modelId="{A07E6F89-5FDC-7B47-82E1-133E6C356548}" srcId="{B954DA06-64D0-4D4A-BA04-7B01312C8054}" destId="{B4042DAE-772A-0040-9C16-329AC9C57DFE}" srcOrd="1" destOrd="0" parTransId="{7DD71202-89FB-3540-80D4-79965C6228FD}" sibTransId="{EB6CE488-0A46-8847-B234-5259F1D40C9A}"/>
    <dgm:cxn modelId="{979C14A9-EEC7-B04B-A923-9EF4E60CEDD5}" type="presOf" srcId="{B954DA06-64D0-4D4A-BA04-7B01312C8054}" destId="{903DABAA-D777-C64D-AB5A-0DF27E7595E5}" srcOrd="0" destOrd="0" presId="urn:microsoft.com/office/officeart/2005/8/layout/vList6"/>
    <dgm:cxn modelId="{7D513CDB-0D51-434B-B5B3-0AD7907AA2BF}" srcId="{B4042DAE-772A-0040-9C16-329AC9C57DFE}" destId="{6DDD7217-D968-124D-83EF-9E55B5AC5644}" srcOrd="1" destOrd="0" parTransId="{6359A774-281E-D341-A086-B6457D20D3D4}" sibTransId="{DD461191-72D1-9F4D-91F3-02BC95E2DF83}"/>
    <dgm:cxn modelId="{5BCB45DD-89F9-EF42-A6A6-E7DD13C2353A}" srcId="{3BE3D5FC-0D7A-0A4A-AAD3-F5D92940919E}" destId="{0C198A1B-5BC3-824D-9964-B4E94271246A}" srcOrd="1" destOrd="0" parTransId="{C84C369E-E189-3548-940D-8B99DE9F6500}" sibTransId="{5EA4AD0B-83C6-C349-8C1A-74B92D74E8EA}"/>
    <dgm:cxn modelId="{06DCAAEB-60C2-8D4C-A1E9-9C42AF45ECE1}" srcId="{B954DA06-64D0-4D4A-BA04-7B01312C8054}" destId="{3BE3D5FC-0D7A-0A4A-AAD3-F5D92940919E}" srcOrd="0" destOrd="0" parTransId="{4B3AFA0B-CE2E-4F48-824B-955203DBC35C}" sibTransId="{5CD89A6F-DDA0-F840-9674-4F66906CFAEE}"/>
    <dgm:cxn modelId="{150195F0-B855-D446-97C4-80C37E6D014B}" type="presOf" srcId="{DB02042E-E7B4-9948-9714-AEF09EEB4B2A}" destId="{E6753875-1381-1641-A299-FB02240A9BC4}" srcOrd="0" destOrd="0" presId="urn:microsoft.com/office/officeart/2005/8/layout/vList6"/>
    <dgm:cxn modelId="{5F01CCF4-A4EA-B341-AA0B-C811B408522C}" type="presOf" srcId="{B4042DAE-772A-0040-9C16-329AC9C57DFE}" destId="{FE62BC59-9857-D649-B843-0F3EE3F6F882}" srcOrd="0" destOrd="0" presId="urn:microsoft.com/office/officeart/2005/8/layout/vList6"/>
    <dgm:cxn modelId="{E38CB3AB-D545-0443-A998-6EE9599ED1F2}" type="presParOf" srcId="{903DABAA-D777-C64D-AB5A-0DF27E7595E5}" destId="{00D5D9CA-882A-F245-97E8-91C9AAE64FFE}" srcOrd="0" destOrd="0" presId="urn:microsoft.com/office/officeart/2005/8/layout/vList6"/>
    <dgm:cxn modelId="{97630714-EBE7-EF40-A966-16C9BCEDE120}" type="presParOf" srcId="{00D5D9CA-882A-F245-97E8-91C9AAE64FFE}" destId="{CA03006F-DBFC-BE42-84E3-43CBA28BFE9B}" srcOrd="0" destOrd="0" presId="urn:microsoft.com/office/officeart/2005/8/layout/vList6"/>
    <dgm:cxn modelId="{2BD385FF-E7A0-384D-A014-2C9990990235}" type="presParOf" srcId="{00D5D9CA-882A-F245-97E8-91C9AAE64FFE}" destId="{E6753875-1381-1641-A299-FB02240A9BC4}" srcOrd="1" destOrd="0" presId="urn:microsoft.com/office/officeart/2005/8/layout/vList6"/>
    <dgm:cxn modelId="{67A7FEE2-0201-034D-AD7B-BA7DA131DF91}" type="presParOf" srcId="{903DABAA-D777-C64D-AB5A-0DF27E7595E5}" destId="{8F8A2C9C-157C-A24B-A2E7-DFB36C0C829E}" srcOrd="1" destOrd="0" presId="urn:microsoft.com/office/officeart/2005/8/layout/vList6"/>
    <dgm:cxn modelId="{234FB75E-4B32-8445-8996-5C5E161179CA}" type="presParOf" srcId="{903DABAA-D777-C64D-AB5A-0DF27E7595E5}" destId="{FF8EDF0C-44F1-8B4B-A336-F04099A1D5E0}" srcOrd="2" destOrd="0" presId="urn:microsoft.com/office/officeart/2005/8/layout/vList6"/>
    <dgm:cxn modelId="{958AB927-0460-684D-87A5-AB235919B081}" type="presParOf" srcId="{FF8EDF0C-44F1-8B4B-A336-F04099A1D5E0}" destId="{FE62BC59-9857-D649-B843-0F3EE3F6F882}" srcOrd="0" destOrd="0" presId="urn:microsoft.com/office/officeart/2005/8/layout/vList6"/>
    <dgm:cxn modelId="{F7974918-6210-B744-8808-C5A3197555F2}" type="presParOf" srcId="{FF8EDF0C-44F1-8B4B-A336-F04099A1D5E0}" destId="{EF03BF57-85F0-B048-97E8-A070052ADA0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0AE353-E6A7-4D01-8BDB-35E3CDF1FF5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E6657B47-CE9F-421D-83A9-862B15014284}">
      <dgm:prSet phldrT="[Text]"/>
      <dgm:spPr>
        <a:solidFill>
          <a:srgbClr val="00B050"/>
        </a:solidFill>
      </dgm:spPr>
      <dgm:t>
        <a:bodyPr/>
        <a:lstStyle/>
        <a:p>
          <a:r>
            <a:rPr lang="en-US" dirty="0"/>
            <a:t>Benefits of NPP</a:t>
          </a:r>
        </a:p>
      </dgm:t>
    </dgm:pt>
    <dgm:pt modelId="{12F026E2-C75E-4612-8414-F39C5BC8B0CD}" type="parTrans" cxnId="{4D00E8FB-C7FD-49CF-9742-5F3B94DD0F3B}">
      <dgm:prSet/>
      <dgm:spPr/>
      <dgm:t>
        <a:bodyPr/>
        <a:lstStyle/>
        <a:p>
          <a:endParaRPr lang="en-US"/>
        </a:p>
      </dgm:t>
    </dgm:pt>
    <dgm:pt modelId="{C9849477-4623-498F-89AE-FBC38B5AF896}" type="sibTrans" cxnId="{4D00E8FB-C7FD-49CF-9742-5F3B94DD0F3B}">
      <dgm:prSet/>
      <dgm:spPr/>
      <dgm:t>
        <a:bodyPr/>
        <a:lstStyle/>
        <a:p>
          <a:endParaRPr lang="en-US"/>
        </a:p>
      </dgm:t>
    </dgm:pt>
    <dgm:pt modelId="{8C98F322-F985-4E6C-A3F8-D761178E0A07}">
      <dgm:prSet phldrT="[Text]" custT="1"/>
      <dgm:spPr>
        <a:solidFill>
          <a:srgbClr val="00B050">
            <a:alpha val="90000"/>
          </a:srgbClr>
        </a:solidFill>
      </dgm:spPr>
      <dgm:t>
        <a:bodyPr/>
        <a:lstStyle/>
        <a:p>
          <a:r>
            <a:rPr lang="en-US" sz="2400" dirty="0"/>
            <a:t>Clean Energy</a:t>
          </a:r>
        </a:p>
      </dgm:t>
    </dgm:pt>
    <dgm:pt modelId="{87227F1E-14DF-42EC-B610-E601086D2C1C}" type="parTrans" cxnId="{EC1D0090-3DDD-43A0-A462-A453A8EA56AA}">
      <dgm:prSet/>
      <dgm:spPr/>
      <dgm:t>
        <a:bodyPr/>
        <a:lstStyle/>
        <a:p>
          <a:endParaRPr lang="en-US"/>
        </a:p>
      </dgm:t>
    </dgm:pt>
    <dgm:pt modelId="{1BBFBA48-FB98-4D33-A366-E79857D94DCE}" type="sibTrans" cxnId="{EC1D0090-3DDD-43A0-A462-A453A8EA56AA}">
      <dgm:prSet/>
      <dgm:spPr/>
      <dgm:t>
        <a:bodyPr/>
        <a:lstStyle/>
        <a:p>
          <a:endParaRPr lang="en-US"/>
        </a:p>
      </dgm:t>
    </dgm:pt>
    <dgm:pt modelId="{A21703EC-F088-49DD-8C77-837311917EFA}">
      <dgm:prSet phldrT="[Text]" custT="1"/>
      <dgm:spPr>
        <a:solidFill>
          <a:srgbClr val="00B050">
            <a:alpha val="90000"/>
          </a:srgbClr>
        </a:solidFill>
      </dgm:spPr>
      <dgm:t>
        <a:bodyPr/>
        <a:lstStyle/>
        <a:p>
          <a:r>
            <a:rPr lang="en-US" sz="2000" dirty="0"/>
            <a:t>Security</a:t>
          </a:r>
          <a:r>
            <a:rPr lang="en-US" sz="1900" dirty="0"/>
            <a:t> of supply</a:t>
          </a:r>
        </a:p>
      </dgm:t>
    </dgm:pt>
    <dgm:pt modelId="{DBF8202B-09DE-4BE8-A70E-63E0872CDC4A}" type="parTrans" cxnId="{AA66AA0C-7111-4997-BFDC-3D76C5D5CD80}">
      <dgm:prSet/>
      <dgm:spPr/>
      <dgm:t>
        <a:bodyPr/>
        <a:lstStyle/>
        <a:p>
          <a:endParaRPr lang="en-US"/>
        </a:p>
      </dgm:t>
    </dgm:pt>
    <dgm:pt modelId="{0D6D957B-B436-4B2E-B10B-5234946A1990}" type="sibTrans" cxnId="{AA66AA0C-7111-4997-BFDC-3D76C5D5CD80}">
      <dgm:prSet/>
      <dgm:spPr/>
      <dgm:t>
        <a:bodyPr/>
        <a:lstStyle/>
        <a:p>
          <a:endParaRPr lang="en-US"/>
        </a:p>
      </dgm:t>
    </dgm:pt>
    <dgm:pt modelId="{5289E29D-9508-49DF-A5CC-652C0C131573}">
      <dgm:prSet phldrT="[Text]"/>
      <dgm:spPr>
        <a:solidFill>
          <a:srgbClr val="FF0000"/>
        </a:solidFill>
      </dgm:spPr>
      <dgm:t>
        <a:bodyPr/>
        <a:lstStyle/>
        <a:p>
          <a:r>
            <a:rPr lang="en-US" dirty="0"/>
            <a:t>Quantify</a:t>
          </a:r>
        </a:p>
      </dgm:t>
    </dgm:pt>
    <dgm:pt modelId="{EAFEF56E-F28F-40AA-AA84-7D1890B6ADD4}" type="parTrans" cxnId="{9346234C-1E80-4019-AC4C-CBADC74140C4}">
      <dgm:prSet/>
      <dgm:spPr/>
      <dgm:t>
        <a:bodyPr/>
        <a:lstStyle/>
        <a:p>
          <a:endParaRPr lang="en-US"/>
        </a:p>
      </dgm:t>
    </dgm:pt>
    <dgm:pt modelId="{E942352B-B9B3-490B-9B02-1DC013F47DBE}" type="sibTrans" cxnId="{9346234C-1E80-4019-AC4C-CBADC74140C4}">
      <dgm:prSet/>
      <dgm:spPr/>
      <dgm:t>
        <a:bodyPr/>
        <a:lstStyle/>
        <a:p>
          <a:endParaRPr lang="en-US"/>
        </a:p>
      </dgm:t>
    </dgm:pt>
    <dgm:pt modelId="{52198E47-286D-42FE-911F-A64DDD8E71F9}">
      <dgm:prSet phldrT="[Text]" custT="1"/>
      <dgm:spPr>
        <a:solidFill>
          <a:srgbClr val="FF0000">
            <a:alpha val="90000"/>
          </a:srgbClr>
        </a:solidFill>
      </dgm:spPr>
      <dgm:t>
        <a:bodyPr/>
        <a:lstStyle/>
        <a:p>
          <a:pPr marL="85725" indent="-85725" algn="l"/>
          <a:r>
            <a:rPr lang="en-US" sz="1800" dirty="0">
              <a:solidFill>
                <a:srgbClr val="FFFFFF"/>
              </a:solidFill>
            </a:rPr>
            <a:t>- Externality cost</a:t>
          </a:r>
        </a:p>
        <a:p>
          <a:pPr marL="179388" indent="-179388" algn="l"/>
          <a:r>
            <a:rPr lang="en-US" sz="1800" dirty="0">
              <a:solidFill>
                <a:srgbClr val="FFFFFF"/>
              </a:solidFill>
            </a:rPr>
            <a:t>- CO</a:t>
          </a:r>
          <a:r>
            <a:rPr lang="en-US" sz="1800" baseline="-23000" dirty="0">
              <a:solidFill>
                <a:srgbClr val="FFFFFF"/>
              </a:solidFill>
              <a:uFillTx/>
            </a:rPr>
            <a:t>2</a:t>
          </a:r>
          <a:r>
            <a:rPr lang="en-US" sz="1800" dirty="0">
              <a:solidFill>
                <a:srgbClr val="FFFFFF"/>
              </a:solidFill>
            </a:rPr>
            <a:t> cost</a:t>
          </a:r>
        </a:p>
      </dgm:t>
    </dgm:pt>
    <dgm:pt modelId="{4F0B0E10-59EC-4485-9A79-5C176D3311A3}" type="parTrans" cxnId="{D2DCF47E-8B31-48C4-88E5-A59799CCB292}">
      <dgm:prSet/>
      <dgm:spPr/>
      <dgm:t>
        <a:bodyPr/>
        <a:lstStyle/>
        <a:p>
          <a:endParaRPr lang="en-US"/>
        </a:p>
      </dgm:t>
    </dgm:pt>
    <dgm:pt modelId="{F2D34E9E-383D-4805-974E-3477A72A2E40}" type="sibTrans" cxnId="{D2DCF47E-8B31-48C4-88E5-A59799CCB292}">
      <dgm:prSet/>
      <dgm:spPr/>
      <dgm:t>
        <a:bodyPr/>
        <a:lstStyle/>
        <a:p>
          <a:endParaRPr lang="en-US"/>
        </a:p>
      </dgm:t>
    </dgm:pt>
    <dgm:pt modelId="{D513E0AD-9338-42DD-A433-FED9A2262CF8}">
      <dgm:prSet phldrT="[Text]" custT="1"/>
      <dgm:spPr>
        <a:solidFill>
          <a:srgbClr val="FF0000">
            <a:alpha val="90000"/>
          </a:srgbClr>
        </a:solidFill>
      </dgm:spPr>
      <dgm:t>
        <a:bodyPr/>
        <a:lstStyle/>
        <a:p>
          <a:r>
            <a:rPr lang="en-US" sz="2000" dirty="0">
              <a:solidFill>
                <a:srgbClr val="FFFFFF"/>
              </a:solidFill>
            </a:rPr>
            <a:t>Fuel cost (fuel price volatility)</a:t>
          </a:r>
        </a:p>
      </dgm:t>
    </dgm:pt>
    <dgm:pt modelId="{9049B8F4-9C93-48C5-8EDA-8D16FDA440F3}" type="parTrans" cxnId="{61F2BC1C-0937-41E4-8D6D-86EFFD8DCB2C}">
      <dgm:prSet/>
      <dgm:spPr/>
      <dgm:t>
        <a:bodyPr/>
        <a:lstStyle/>
        <a:p>
          <a:endParaRPr lang="en-US"/>
        </a:p>
      </dgm:t>
    </dgm:pt>
    <dgm:pt modelId="{A5546E20-B776-48B8-840A-E164F7569B97}" type="sibTrans" cxnId="{61F2BC1C-0937-41E4-8D6D-86EFFD8DCB2C}">
      <dgm:prSet/>
      <dgm:spPr/>
      <dgm:t>
        <a:bodyPr/>
        <a:lstStyle/>
        <a:p>
          <a:endParaRPr lang="en-US"/>
        </a:p>
      </dgm:t>
    </dgm:pt>
    <dgm:pt modelId="{C5745F7B-A4FC-4A53-A39D-1802875DFD4E}" type="pres">
      <dgm:prSet presAssocID="{230AE353-E6A7-4D01-8BDB-35E3CDF1FF55}" presName="diagram" presStyleCnt="0">
        <dgm:presLayoutVars>
          <dgm:chPref val="1"/>
          <dgm:dir/>
          <dgm:animOne val="branch"/>
          <dgm:animLvl val="lvl"/>
          <dgm:resizeHandles/>
        </dgm:presLayoutVars>
      </dgm:prSet>
      <dgm:spPr/>
    </dgm:pt>
    <dgm:pt modelId="{1429A92E-183F-4875-981F-500F8379CC94}" type="pres">
      <dgm:prSet presAssocID="{E6657B47-CE9F-421D-83A9-862B15014284}" presName="root" presStyleCnt="0"/>
      <dgm:spPr/>
    </dgm:pt>
    <dgm:pt modelId="{BC837518-876F-4BCF-8240-E1B9CAF93303}" type="pres">
      <dgm:prSet presAssocID="{E6657B47-CE9F-421D-83A9-862B15014284}" presName="rootComposite" presStyleCnt="0"/>
      <dgm:spPr/>
    </dgm:pt>
    <dgm:pt modelId="{505EAABC-D7D3-46A0-BB9F-E13455EF9151}" type="pres">
      <dgm:prSet presAssocID="{E6657B47-CE9F-421D-83A9-862B15014284}" presName="rootText" presStyleLbl="node1" presStyleIdx="0" presStyleCnt="2"/>
      <dgm:spPr/>
    </dgm:pt>
    <dgm:pt modelId="{88F10198-FB31-4897-988D-371DF0DB982C}" type="pres">
      <dgm:prSet presAssocID="{E6657B47-CE9F-421D-83A9-862B15014284}" presName="rootConnector" presStyleLbl="node1" presStyleIdx="0" presStyleCnt="2"/>
      <dgm:spPr/>
    </dgm:pt>
    <dgm:pt modelId="{6F1A4425-66AF-4ADB-90AD-52917ECC738F}" type="pres">
      <dgm:prSet presAssocID="{E6657B47-CE9F-421D-83A9-862B15014284}" presName="childShape" presStyleCnt="0"/>
      <dgm:spPr/>
    </dgm:pt>
    <dgm:pt modelId="{18CDDA43-CEE9-4DF0-B184-B7D1243A8043}" type="pres">
      <dgm:prSet presAssocID="{87227F1E-14DF-42EC-B610-E601086D2C1C}" presName="Name13" presStyleLbl="parChTrans1D2" presStyleIdx="0" presStyleCnt="4"/>
      <dgm:spPr/>
    </dgm:pt>
    <dgm:pt modelId="{230C69F9-EAAA-4BC8-BF6C-145D52982724}" type="pres">
      <dgm:prSet presAssocID="{8C98F322-F985-4E6C-A3F8-D761178E0A07}" presName="childText" presStyleLbl="bgAcc1" presStyleIdx="0" presStyleCnt="4">
        <dgm:presLayoutVars>
          <dgm:bulletEnabled val="1"/>
        </dgm:presLayoutVars>
      </dgm:prSet>
      <dgm:spPr/>
    </dgm:pt>
    <dgm:pt modelId="{0C95AAB6-4B38-4E3C-B5A7-DA55001A6CC0}" type="pres">
      <dgm:prSet presAssocID="{DBF8202B-09DE-4BE8-A70E-63E0872CDC4A}" presName="Name13" presStyleLbl="parChTrans1D2" presStyleIdx="1" presStyleCnt="4"/>
      <dgm:spPr/>
    </dgm:pt>
    <dgm:pt modelId="{424BB16B-F3E4-4D6F-8DD9-FA9A3936F821}" type="pres">
      <dgm:prSet presAssocID="{A21703EC-F088-49DD-8C77-837311917EFA}" presName="childText" presStyleLbl="bgAcc1" presStyleIdx="1" presStyleCnt="4">
        <dgm:presLayoutVars>
          <dgm:bulletEnabled val="1"/>
        </dgm:presLayoutVars>
      </dgm:prSet>
      <dgm:spPr/>
    </dgm:pt>
    <dgm:pt modelId="{FD2624CF-5281-42C9-9C8F-A07ED4F2F4B4}" type="pres">
      <dgm:prSet presAssocID="{5289E29D-9508-49DF-A5CC-652C0C131573}" presName="root" presStyleCnt="0"/>
      <dgm:spPr/>
    </dgm:pt>
    <dgm:pt modelId="{94B2EDFA-F2B3-46F5-AB1A-80FC854D1851}" type="pres">
      <dgm:prSet presAssocID="{5289E29D-9508-49DF-A5CC-652C0C131573}" presName="rootComposite" presStyleCnt="0"/>
      <dgm:spPr/>
    </dgm:pt>
    <dgm:pt modelId="{0620CCE6-2D0F-4B0A-8578-CDC3F743C36B}" type="pres">
      <dgm:prSet presAssocID="{5289E29D-9508-49DF-A5CC-652C0C131573}" presName="rootText" presStyleLbl="node1" presStyleIdx="1" presStyleCnt="2"/>
      <dgm:spPr/>
    </dgm:pt>
    <dgm:pt modelId="{2A749541-AD1C-4DB3-B047-A5AE1E1CE89C}" type="pres">
      <dgm:prSet presAssocID="{5289E29D-9508-49DF-A5CC-652C0C131573}" presName="rootConnector" presStyleLbl="node1" presStyleIdx="1" presStyleCnt="2"/>
      <dgm:spPr/>
    </dgm:pt>
    <dgm:pt modelId="{85802C88-BE1A-4939-B413-7191800B1CED}" type="pres">
      <dgm:prSet presAssocID="{5289E29D-9508-49DF-A5CC-652C0C131573}" presName="childShape" presStyleCnt="0"/>
      <dgm:spPr/>
    </dgm:pt>
    <dgm:pt modelId="{226E438C-85D3-414A-AC98-0AB668D0FA54}" type="pres">
      <dgm:prSet presAssocID="{4F0B0E10-59EC-4485-9A79-5C176D3311A3}" presName="Name13" presStyleLbl="parChTrans1D2" presStyleIdx="2" presStyleCnt="4"/>
      <dgm:spPr/>
    </dgm:pt>
    <dgm:pt modelId="{541F11CC-7192-4707-B0F9-32BBD4D548C1}" type="pres">
      <dgm:prSet presAssocID="{52198E47-286D-42FE-911F-A64DDD8E71F9}" presName="childText" presStyleLbl="bgAcc1" presStyleIdx="2" presStyleCnt="4">
        <dgm:presLayoutVars>
          <dgm:bulletEnabled val="1"/>
        </dgm:presLayoutVars>
      </dgm:prSet>
      <dgm:spPr/>
    </dgm:pt>
    <dgm:pt modelId="{44D14D47-35A1-4822-B06F-241B69A192ED}" type="pres">
      <dgm:prSet presAssocID="{9049B8F4-9C93-48C5-8EDA-8D16FDA440F3}" presName="Name13" presStyleLbl="parChTrans1D2" presStyleIdx="3" presStyleCnt="4"/>
      <dgm:spPr/>
    </dgm:pt>
    <dgm:pt modelId="{90E264E5-CDBF-445E-846D-C50C628D3596}" type="pres">
      <dgm:prSet presAssocID="{D513E0AD-9338-42DD-A433-FED9A2262CF8}" presName="childText" presStyleLbl="bgAcc1" presStyleIdx="3" presStyleCnt="4">
        <dgm:presLayoutVars>
          <dgm:bulletEnabled val="1"/>
        </dgm:presLayoutVars>
      </dgm:prSet>
      <dgm:spPr/>
    </dgm:pt>
  </dgm:ptLst>
  <dgm:cxnLst>
    <dgm:cxn modelId="{AA66AA0C-7111-4997-BFDC-3D76C5D5CD80}" srcId="{E6657B47-CE9F-421D-83A9-862B15014284}" destId="{A21703EC-F088-49DD-8C77-837311917EFA}" srcOrd="1" destOrd="0" parTransId="{DBF8202B-09DE-4BE8-A70E-63E0872CDC4A}" sibTransId="{0D6D957B-B436-4B2E-B10B-5234946A1990}"/>
    <dgm:cxn modelId="{61F2BC1C-0937-41E4-8D6D-86EFFD8DCB2C}" srcId="{5289E29D-9508-49DF-A5CC-652C0C131573}" destId="{D513E0AD-9338-42DD-A433-FED9A2262CF8}" srcOrd="1" destOrd="0" parTransId="{9049B8F4-9C93-48C5-8EDA-8D16FDA440F3}" sibTransId="{A5546E20-B776-48B8-840A-E164F7569B97}"/>
    <dgm:cxn modelId="{93B94523-DA8F-4675-B216-37A59AEF4BEE}" type="presOf" srcId="{87227F1E-14DF-42EC-B610-E601086D2C1C}" destId="{18CDDA43-CEE9-4DF0-B184-B7D1243A8043}" srcOrd="0" destOrd="0" presId="urn:microsoft.com/office/officeart/2005/8/layout/hierarchy3"/>
    <dgm:cxn modelId="{9346234C-1E80-4019-AC4C-CBADC74140C4}" srcId="{230AE353-E6A7-4D01-8BDB-35E3CDF1FF55}" destId="{5289E29D-9508-49DF-A5CC-652C0C131573}" srcOrd="1" destOrd="0" parTransId="{EAFEF56E-F28F-40AA-AA84-7D1890B6ADD4}" sibTransId="{E942352B-B9B3-490B-9B02-1DC013F47DBE}"/>
    <dgm:cxn modelId="{7515804F-69DC-4978-BD0F-9763F09AEEA9}" type="presOf" srcId="{A21703EC-F088-49DD-8C77-837311917EFA}" destId="{424BB16B-F3E4-4D6F-8DD9-FA9A3936F821}" srcOrd="0" destOrd="0" presId="urn:microsoft.com/office/officeart/2005/8/layout/hierarchy3"/>
    <dgm:cxn modelId="{8787416D-51FB-4E35-A200-8BBDA4AE1380}" type="presOf" srcId="{4F0B0E10-59EC-4485-9A79-5C176D3311A3}" destId="{226E438C-85D3-414A-AC98-0AB668D0FA54}" srcOrd="0" destOrd="0" presId="urn:microsoft.com/office/officeart/2005/8/layout/hierarchy3"/>
    <dgm:cxn modelId="{3F7A9C76-81E3-424C-A93C-2EB023E2570E}" type="presOf" srcId="{E6657B47-CE9F-421D-83A9-862B15014284}" destId="{88F10198-FB31-4897-988D-371DF0DB982C}" srcOrd="1" destOrd="0" presId="urn:microsoft.com/office/officeart/2005/8/layout/hierarchy3"/>
    <dgm:cxn modelId="{50823F78-70C1-48E0-8A99-D923E1CE2AF7}" type="presOf" srcId="{DBF8202B-09DE-4BE8-A70E-63E0872CDC4A}" destId="{0C95AAB6-4B38-4E3C-B5A7-DA55001A6CC0}" srcOrd="0" destOrd="0" presId="urn:microsoft.com/office/officeart/2005/8/layout/hierarchy3"/>
    <dgm:cxn modelId="{6CDB0E79-DFB1-423D-BFFF-1CC17AC9B23F}" type="presOf" srcId="{9049B8F4-9C93-48C5-8EDA-8D16FDA440F3}" destId="{44D14D47-35A1-4822-B06F-241B69A192ED}" srcOrd="0" destOrd="0" presId="urn:microsoft.com/office/officeart/2005/8/layout/hierarchy3"/>
    <dgm:cxn modelId="{D2DCF47E-8B31-48C4-88E5-A59799CCB292}" srcId="{5289E29D-9508-49DF-A5CC-652C0C131573}" destId="{52198E47-286D-42FE-911F-A64DDD8E71F9}" srcOrd="0" destOrd="0" parTransId="{4F0B0E10-59EC-4485-9A79-5C176D3311A3}" sibTransId="{F2D34E9E-383D-4805-974E-3477A72A2E40}"/>
    <dgm:cxn modelId="{EC1D0090-3DDD-43A0-A462-A453A8EA56AA}" srcId="{E6657B47-CE9F-421D-83A9-862B15014284}" destId="{8C98F322-F985-4E6C-A3F8-D761178E0A07}" srcOrd="0" destOrd="0" parTransId="{87227F1E-14DF-42EC-B610-E601086D2C1C}" sibTransId="{1BBFBA48-FB98-4D33-A366-E79857D94DCE}"/>
    <dgm:cxn modelId="{5B125095-CBA1-4B5E-9E9A-BCA07550E1F4}" type="presOf" srcId="{52198E47-286D-42FE-911F-A64DDD8E71F9}" destId="{541F11CC-7192-4707-B0F9-32BBD4D548C1}" srcOrd="0" destOrd="0" presId="urn:microsoft.com/office/officeart/2005/8/layout/hierarchy3"/>
    <dgm:cxn modelId="{AFEBD896-A446-4D9D-90BA-CB11C89AD8E5}" type="presOf" srcId="{5289E29D-9508-49DF-A5CC-652C0C131573}" destId="{2A749541-AD1C-4DB3-B047-A5AE1E1CE89C}" srcOrd="1" destOrd="0" presId="urn:microsoft.com/office/officeart/2005/8/layout/hierarchy3"/>
    <dgm:cxn modelId="{CA6A01B8-F39F-4C99-B970-E91AB24299CB}" type="presOf" srcId="{D513E0AD-9338-42DD-A433-FED9A2262CF8}" destId="{90E264E5-CDBF-445E-846D-C50C628D3596}" srcOrd="0" destOrd="0" presId="urn:microsoft.com/office/officeart/2005/8/layout/hierarchy3"/>
    <dgm:cxn modelId="{6A5ABBD9-ECC3-48B4-9DC0-86CBD1E154E6}" type="presOf" srcId="{5289E29D-9508-49DF-A5CC-652C0C131573}" destId="{0620CCE6-2D0F-4B0A-8578-CDC3F743C36B}" srcOrd="0" destOrd="0" presId="urn:microsoft.com/office/officeart/2005/8/layout/hierarchy3"/>
    <dgm:cxn modelId="{1CCBB9E1-1389-4A64-B091-80F4B4CE63F9}" type="presOf" srcId="{230AE353-E6A7-4D01-8BDB-35E3CDF1FF55}" destId="{C5745F7B-A4FC-4A53-A39D-1802875DFD4E}" srcOrd="0" destOrd="0" presId="urn:microsoft.com/office/officeart/2005/8/layout/hierarchy3"/>
    <dgm:cxn modelId="{B53E04EC-7DC4-4208-9FA1-683EB1B27FF5}" type="presOf" srcId="{E6657B47-CE9F-421D-83A9-862B15014284}" destId="{505EAABC-D7D3-46A0-BB9F-E13455EF9151}" srcOrd="0" destOrd="0" presId="urn:microsoft.com/office/officeart/2005/8/layout/hierarchy3"/>
    <dgm:cxn modelId="{212CC3F1-D577-4C7C-9B76-96F0839D89D3}" type="presOf" srcId="{8C98F322-F985-4E6C-A3F8-D761178E0A07}" destId="{230C69F9-EAAA-4BC8-BF6C-145D52982724}" srcOrd="0" destOrd="0" presId="urn:microsoft.com/office/officeart/2005/8/layout/hierarchy3"/>
    <dgm:cxn modelId="{4D00E8FB-C7FD-49CF-9742-5F3B94DD0F3B}" srcId="{230AE353-E6A7-4D01-8BDB-35E3CDF1FF55}" destId="{E6657B47-CE9F-421D-83A9-862B15014284}" srcOrd="0" destOrd="0" parTransId="{12F026E2-C75E-4612-8414-F39C5BC8B0CD}" sibTransId="{C9849477-4623-498F-89AE-FBC38B5AF896}"/>
    <dgm:cxn modelId="{0AC53421-8D19-4074-AC54-6C4A718A924E}" type="presParOf" srcId="{C5745F7B-A4FC-4A53-A39D-1802875DFD4E}" destId="{1429A92E-183F-4875-981F-500F8379CC94}" srcOrd="0" destOrd="0" presId="urn:microsoft.com/office/officeart/2005/8/layout/hierarchy3"/>
    <dgm:cxn modelId="{2EFD071C-57DD-4662-A602-BB1A8F22A033}" type="presParOf" srcId="{1429A92E-183F-4875-981F-500F8379CC94}" destId="{BC837518-876F-4BCF-8240-E1B9CAF93303}" srcOrd="0" destOrd="0" presId="urn:microsoft.com/office/officeart/2005/8/layout/hierarchy3"/>
    <dgm:cxn modelId="{637B08DE-2612-4FC8-AACB-3F521985C328}" type="presParOf" srcId="{BC837518-876F-4BCF-8240-E1B9CAF93303}" destId="{505EAABC-D7D3-46A0-BB9F-E13455EF9151}" srcOrd="0" destOrd="0" presId="urn:microsoft.com/office/officeart/2005/8/layout/hierarchy3"/>
    <dgm:cxn modelId="{8E4D6515-2C35-462A-8EC4-A0AC83BE50DC}" type="presParOf" srcId="{BC837518-876F-4BCF-8240-E1B9CAF93303}" destId="{88F10198-FB31-4897-988D-371DF0DB982C}" srcOrd="1" destOrd="0" presId="urn:microsoft.com/office/officeart/2005/8/layout/hierarchy3"/>
    <dgm:cxn modelId="{E7F3254E-D811-4925-86C5-D8AF4CBAA65C}" type="presParOf" srcId="{1429A92E-183F-4875-981F-500F8379CC94}" destId="{6F1A4425-66AF-4ADB-90AD-52917ECC738F}" srcOrd="1" destOrd="0" presId="urn:microsoft.com/office/officeart/2005/8/layout/hierarchy3"/>
    <dgm:cxn modelId="{0C8DE125-982E-4AF0-8988-A79763996683}" type="presParOf" srcId="{6F1A4425-66AF-4ADB-90AD-52917ECC738F}" destId="{18CDDA43-CEE9-4DF0-B184-B7D1243A8043}" srcOrd="0" destOrd="0" presId="urn:microsoft.com/office/officeart/2005/8/layout/hierarchy3"/>
    <dgm:cxn modelId="{11059333-9696-431D-9038-DDFE5E6D9D09}" type="presParOf" srcId="{6F1A4425-66AF-4ADB-90AD-52917ECC738F}" destId="{230C69F9-EAAA-4BC8-BF6C-145D52982724}" srcOrd="1" destOrd="0" presId="urn:microsoft.com/office/officeart/2005/8/layout/hierarchy3"/>
    <dgm:cxn modelId="{74BF7E8D-4457-484F-B4EC-2903807BA2D1}" type="presParOf" srcId="{6F1A4425-66AF-4ADB-90AD-52917ECC738F}" destId="{0C95AAB6-4B38-4E3C-B5A7-DA55001A6CC0}" srcOrd="2" destOrd="0" presId="urn:microsoft.com/office/officeart/2005/8/layout/hierarchy3"/>
    <dgm:cxn modelId="{86A95568-EA94-4E23-9BAD-D9778940CC6B}" type="presParOf" srcId="{6F1A4425-66AF-4ADB-90AD-52917ECC738F}" destId="{424BB16B-F3E4-4D6F-8DD9-FA9A3936F821}" srcOrd="3" destOrd="0" presId="urn:microsoft.com/office/officeart/2005/8/layout/hierarchy3"/>
    <dgm:cxn modelId="{E54A0ACD-6D66-4FC7-B20A-37EA4B7C584B}" type="presParOf" srcId="{C5745F7B-A4FC-4A53-A39D-1802875DFD4E}" destId="{FD2624CF-5281-42C9-9C8F-A07ED4F2F4B4}" srcOrd="1" destOrd="0" presId="urn:microsoft.com/office/officeart/2005/8/layout/hierarchy3"/>
    <dgm:cxn modelId="{05DA15FA-9DFE-44D8-8DB4-96B2F9B8EF4C}" type="presParOf" srcId="{FD2624CF-5281-42C9-9C8F-A07ED4F2F4B4}" destId="{94B2EDFA-F2B3-46F5-AB1A-80FC854D1851}" srcOrd="0" destOrd="0" presId="urn:microsoft.com/office/officeart/2005/8/layout/hierarchy3"/>
    <dgm:cxn modelId="{755DB996-FEBE-40A1-9AD1-7DA59C63975C}" type="presParOf" srcId="{94B2EDFA-F2B3-46F5-AB1A-80FC854D1851}" destId="{0620CCE6-2D0F-4B0A-8578-CDC3F743C36B}" srcOrd="0" destOrd="0" presId="urn:microsoft.com/office/officeart/2005/8/layout/hierarchy3"/>
    <dgm:cxn modelId="{6501C78D-A927-4D2C-A075-C2429022E7DC}" type="presParOf" srcId="{94B2EDFA-F2B3-46F5-AB1A-80FC854D1851}" destId="{2A749541-AD1C-4DB3-B047-A5AE1E1CE89C}" srcOrd="1" destOrd="0" presId="urn:microsoft.com/office/officeart/2005/8/layout/hierarchy3"/>
    <dgm:cxn modelId="{D591080F-EEF8-40E9-98AB-CD59EFE411A4}" type="presParOf" srcId="{FD2624CF-5281-42C9-9C8F-A07ED4F2F4B4}" destId="{85802C88-BE1A-4939-B413-7191800B1CED}" srcOrd="1" destOrd="0" presId="urn:microsoft.com/office/officeart/2005/8/layout/hierarchy3"/>
    <dgm:cxn modelId="{45BD2D82-46A6-429C-BB6A-2C0BAB17C3C5}" type="presParOf" srcId="{85802C88-BE1A-4939-B413-7191800B1CED}" destId="{226E438C-85D3-414A-AC98-0AB668D0FA54}" srcOrd="0" destOrd="0" presId="urn:microsoft.com/office/officeart/2005/8/layout/hierarchy3"/>
    <dgm:cxn modelId="{4C0A0605-FC08-41EE-AE0D-C496DBCCE1C7}" type="presParOf" srcId="{85802C88-BE1A-4939-B413-7191800B1CED}" destId="{541F11CC-7192-4707-B0F9-32BBD4D548C1}" srcOrd="1" destOrd="0" presId="urn:microsoft.com/office/officeart/2005/8/layout/hierarchy3"/>
    <dgm:cxn modelId="{EFAFD810-75D2-44EA-8985-0C05498FFD05}" type="presParOf" srcId="{85802C88-BE1A-4939-B413-7191800B1CED}" destId="{44D14D47-35A1-4822-B06F-241B69A192ED}" srcOrd="2" destOrd="0" presId="urn:microsoft.com/office/officeart/2005/8/layout/hierarchy3"/>
    <dgm:cxn modelId="{1780DB13-FBF0-44E4-8821-4969C667E804}" type="presParOf" srcId="{85802C88-BE1A-4939-B413-7191800B1CED}" destId="{90E264E5-CDBF-445E-846D-C50C628D359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E5837E-B36E-1D4F-81A3-9C2A96E3A3E7}"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FAD777C1-4761-BF40-A903-8893150C35F2}">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SMR</a:t>
          </a:r>
        </a:p>
      </dgm:t>
    </dgm:pt>
    <dgm:pt modelId="{98AAC90E-FA61-EE44-BC77-94A34D5371C1}" type="parTrans" cxnId="{EBE0462C-9DDF-3047-958B-390231EEC2BA}">
      <dgm:prSet/>
      <dgm:spPr/>
      <dgm:t>
        <a:bodyPr/>
        <a:lstStyle/>
        <a:p>
          <a:endParaRPr lang="en-US"/>
        </a:p>
      </dgm:t>
    </dgm:pt>
    <dgm:pt modelId="{DD803269-523D-1740-99FC-27D9E9B87212}" type="sibTrans" cxnId="{EBE0462C-9DDF-3047-958B-390231EEC2BA}">
      <dgm:prSet/>
      <dgm:spPr/>
      <dgm:t>
        <a:bodyPr/>
        <a:lstStyle/>
        <a:p>
          <a:endParaRPr lang="en-US"/>
        </a:p>
      </dgm:t>
    </dgm:pt>
    <dgm:pt modelId="{9978BD06-3412-F84C-BBAB-907898C75320}">
      <dgm:prSet phldrT="[Text]" custT="1"/>
      <dgm:spPr>
        <a:solidFill>
          <a:schemeClr val="accent6">
            <a:alpha val="90000"/>
          </a:schemeClr>
        </a:solidFill>
      </dgm:spPr>
      <dgm:t>
        <a:bodyPr/>
        <a:lstStyle/>
        <a:p>
          <a:r>
            <a:rPr lang="en-ID" sz="1600" dirty="0">
              <a:solidFill>
                <a:schemeClr val="bg1"/>
              </a:solidFill>
            </a:rPr>
            <a:t>BENEFIT = REVENUE (FROM SELLING ELECTRICITY)</a:t>
          </a:r>
          <a:endParaRPr lang="en-US" sz="1600" dirty="0">
            <a:solidFill>
              <a:schemeClr val="bg1"/>
            </a:solidFill>
          </a:endParaRPr>
        </a:p>
      </dgm:t>
    </dgm:pt>
    <dgm:pt modelId="{CA4D75CA-4563-BD4E-8A8B-42D04105FF3F}" type="parTrans" cxnId="{0F79A5D8-8F5F-6F4E-9DD4-7236EB7A725A}">
      <dgm:prSet/>
      <dgm:spPr/>
      <dgm:t>
        <a:bodyPr/>
        <a:lstStyle/>
        <a:p>
          <a:endParaRPr lang="en-US"/>
        </a:p>
      </dgm:t>
    </dgm:pt>
    <dgm:pt modelId="{740C53AD-8C23-E74C-9212-C9666A77EBFE}" type="sibTrans" cxnId="{0F79A5D8-8F5F-6F4E-9DD4-7236EB7A725A}">
      <dgm:prSet/>
      <dgm:spPr/>
      <dgm:t>
        <a:bodyPr/>
        <a:lstStyle/>
        <a:p>
          <a:endParaRPr lang="en-US"/>
        </a:p>
      </dgm:t>
    </dgm:pt>
    <dgm:pt modelId="{616E67E8-9F81-704C-9E4F-A09E87F75C54}">
      <dgm:prSet phldrT="[Text]" custT="1"/>
      <dgm:spPr>
        <a:solidFill>
          <a:schemeClr val="accent6">
            <a:alpha val="90000"/>
          </a:schemeClr>
        </a:solidFill>
      </dgm:spPr>
      <dgm:t>
        <a:bodyPr/>
        <a:lstStyle/>
        <a:p>
          <a:pPr marL="0" indent="0">
            <a:buSzPct val="100000"/>
            <a:buNone/>
            <a:tabLst/>
          </a:pPr>
          <a:r>
            <a:rPr lang="en-ID" sz="1400" dirty="0">
              <a:solidFill>
                <a:schemeClr val="bg1"/>
              </a:solidFill>
            </a:rPr>
            <a:t>Investment</a:t>
          </a:r>
        </a:p>
        <a:p>
          <a:pPr marL="0" indent="0">
            <a:buSzPct val="100000"/>
            <a:buNone/>
            <a:tabLst/>
          </a:pPr>
          <a:r>
            <a:rPr lang="en-ID" sz="1400" dirty="0">
              <a:solidFill>
                <a:schemeClr val="bg1"/>
              </a:solidFill>
            </a:rPr>
            <a:t>Operation &amp; Maintenance</a:t>
          </a:r>
        </a:p>
        <a:p>
          <a:pPr marL="0" indent="0">
            <a:buSzPct val="100000"/>
            <a:buNone/>
            <a:tabLst/>
          </a:pPr>
          <a:r>
            <a:rPr lang="en-ID" sz="1400" dirty="0">
              <a:solidFill>
                <a:schemeClr val="bg1"/>
              </a:solidFill>
            </a:rPr>
            <a:t>Fuel</a:t>
          </a:r>
        </a:p>
        <a:p>
          <a:pPr marL="0">
            <a:buSzPct val="100000"/>
            <a:buChar char="•"/>
          </a:pPr>
          <a:r>
            <a:rPr lang="en-ID" sz="1400" dirty="0">
              <a:solidFill>
                <a:schemeClr val="bg1"/>
              </a:solidFill>
            </a:rPr>
            <a:t>Decommissioning</a:t>
          </a:r>
          <a:endParaRPr lang="en-US" sz="1400" dirty="0">
            <a:solidFill>
              <a:schemeClr val="bg1"/>
            </a:solidFill>
          </a:endParaRPr>
        </a:p>
      </dgm:t>
    </dgm:pt>
    <dgm:pt modelId="{B311182F-215E-D848-8E2C-4DB9AC7E00F1}" type="parTrans" cxnId="{EDB3526B-BA98-4946-A268-2A471CDBBB07}">
      <dgm:prSet/>
      <dgm:spPr/>
      <dgm:t>
        <a:bodyPr/>
        <a:lstStyle/>
        <a:p>
          <a:endParaRPr lang="en-US"/>
        </a:p>
      </dgm:t>
    </dgm:pt>
    <dgm:pt modelId="{6562C2E4-ED7D-2C49-BB27-880674F36F4C}" type="sibTrans" cxnId="{EDB3526B-BA98-4946-A268-2A471CDBBB07}">
      <dgm:prSet/>
      <dgm:spPr/>
      <dgm:t>
        <a:bodyPr/>
        <a:lstStyle/>
        <a:p>
          <a:endParaRPr lang="en-US"/>
        </a:p>
      </dgm:t>
    </dgm:pt>
    <dgm:pt modelId="{0251999D-2976-9440-89AC-DE8F85545463}">
      <dgm:prSet phldrT="[Text]"/>
      <dgm:spPr/>
      <dgm:t>
        <a:bodyPr/>
        <a:lstStyle/>
        <a:p>
          <a:r>
            <a:rPr lang="en-US" dirty="0"/>
            <a:t>Existing CPP</a:t>
          </a:r>
        </a:p>
      </dgm:t>
    </dgm:pt>
    <dgm:pt modelId="{73F4E70A-5622-0E43-9CF3-3E0F4926A2A7}" type="parTrans" cxnId="{5C56C11A-5D26-7D4D-A4FA-6B791D370847}">
      <dgm:prSet/>
      <dgm:spPr/>
      <dgm:t>
        <a:bodyPr/>
        <a:lstStyle/>
        <a:p>
          <a:endParaRPr lang="en-US"/>
        </a:p>
      </dgm:t>
    </dgm:pt>
    <dgm:pt modelId="{345F765B-A17E-E847-958C-69CA81F27D72}" type="sibTrans" cxnId="{5C56C11A-5D26-7D4D-A4FA-6B791D370847}">
      <dgm:prSet/>
      <dgm:spPr/>
      <dgm:t>
        <a:bodyPr/>
        <a:lstStyle/>
        <a:p>
          <a:endParaRPr lang="en-US"/>
        </a:p>
      </dgm:t>
    </dgm:pt>
    <dgm:pt modelId="{B52F1B37-C79B-DD46-8D34-B7D17BD72A1C}">
      <dgm:prSet phldrT="[Text]" custT="1"/>
      <dgm:spPr/>
      <dgm:t>
        <a:bodyPr/>
        <a:lstStyle/>
        <a:p>
          <a:r>
            <a:rPr lang="en-ID" sz="1600" dirty="0"/>
            <a:t>BENEFIT = REVENUE (FROM SELLING ELECTRICITY)</a:t>
          </a:r>
          <a:endParaRPr lang="en-US" sz="1600" dirty="0"/>
        </a:p>
      </dgm:t>
    </dgm:pt>
    <dgm:pt modelId="{BB655033-F15B-C24C-9D20-2AA61E8A8EA5}" type="parTrans" cxnId="{DD5F1311-C9B1-F947-B31D-D9FFBA8425D4}">
      <dgm:prSet/>
      <dgm:spPr/>
      <dgm:t>
        <a:bodyPr/>
        <a:lstStyle/>
        <a:p>
          <a:endParaRPr lang="en-US"/>
        </a:p>
      </dgm:t>
    </dgm:pt>
    <dgm:pt modelId="{C2168BE0-5785-B04F-98C5-D7EC21D32C94}" type="sibTrans" cxnId="{DD5F1311-C9B1-F947-B31D-D9FFBA8425D4}">
      <dgm:prSet/>
      <dgm:spPr/>
      <dgm:t>
        <a:bodyPr/>
        <a:lstStyle/>
        <a:p>
          <a:endParaRPr lang="en-US"/>
        </a:p>
      </dgm:t>
    </dgm:pt>
    <dgm:pt modelId="{A872FF31-65BC-DB4E-85EE-E064E75417D0}">
      <dgm:prSet phldrT="[Text]" custT="1"/>
      <dgm:spPr/>
      <dgm:t>
        <a:bodyPr/>
        <a:lstStyle/>
        <a:p>
          <a:pPr>
            <a:buSzPct val="100000"/>
            <a:buChar char="•"/>
          </a:pPr>
          <a:r>
            <a:rPr lang="en-ID" sz="1400" dirty="0"/>
            <a:t>Investment</a:t>
          </a:r>
        </a:p>
        <a:p>
          <a:pPr>
            <a:buSzPct val="100000"/>
            <a:buChar char="•"/>
          </a:pPr>
          <a:r>
            <a:rPr lang="en-ID" sz="1400" dirty="0"/>
            <a:t>Operation &amp; Maintenance</a:t>
          </a:r>
        </a:p>
        <a:p>
          <a:pPr>
            <a:buSzPct val="100000"/>
            <a:buChar char="•"/>
          </a:pPr>
          <a:r>
            <a:rPr lang="en-ID" sz="1400" dirty="0"/>
            <a:t>Fuel</a:t>
          </a:r>
          <a:endParaRPr lang="en-US" sz="1400" dirty="0"/>
        </a:p>
      </dgm:t>
    </dgm:pt>
    <dgm:pt modelId="{718BE30F-BCCF-1548-AA40-CDC38F93D14C}" type="parTrans" cxnId="{8958F0DF-6CCF-7346-B85D-8A3A93E220E0}">
      <dgm:prSet/>
      <dgm:spPr/>
      <dgm:t>
        <a:bodyPr/>
        <a:lstStyle/>
        <a:p>
          <a:endParaRPr lang="en-US"/>
        </a:p>
      </dgm:t>
    </dgm:pt>
    <dgm:pt modelId="{8C77FC18-DA81-C74D-BBD3-B858457B754A}" type="sibTrans" cxnId="{8958F0DF-6CCF-7346-B85D-8A3A93E220E0}">
      <dgm:prSet/>
      <dgm:spPr/>
      <dgm:t>
        <a:bodyPr/>
        <a:lstStyle/>
        <a:p>
          <a:endParaRPr lang="en-US"/>
        </a:p>
      </dgm:t>
    </dgm:pt>
    <dgm:pt modelId="{91A908B9-49C3-8E48-85C5-33869235C226}">
      <dgm:prSet custT="1"/>
      <dgm:spPr>
        <a:solidFill>
          <a:schemeClr val="accent6">
            <a:alpha val="90000"/>
          </a:schemeClr>
        </a:solidFill>
      </dgm:spPr>
      <dgm:t>
        <a:bodyPr/>
        <a:lstStyle/>
        <a:p>
          <a:r>
            <a:rPr lang="en-ID" sz="1600" dirty="0">
              <a:solidFill>
                <a:schemeClr val="bg1"/>
              </a:solidFill>
            </a:rPr>
            <a:t>Externality cost</a:t>
          </a:r>
        </a:p>
        <a:p>
          <a:r>
            <a:rPr lang="en-ID" sz="1600" dirty="0">
              <a:solidFill>
                <a:schemeClr val="bg1"/>
              </a:solidFill>
            </a:rPr>
            <a:t>Security of supply</a:t>
          </a:r>
        </a:p>
      </dgm:t>
    </dgm:pt>
    <dgm:pt modelId="{E4C1B76E-35E9-7F49-8D31-05161C677CA4}" type="parTrans" cxnId="{FCF21B9D-6891-6746-A6C2-73D4843C0BC1}">
      <dgm:prSet/>
      <dgm:spPr/>
      <dgm:t>
        <a:bodyPr/>
        <a:lstStyle/>
        <a:p>
          <a:endParaRPr lang="en-US"/>
        </a:p>
      </dgm:t>
    </dgm:pt>
    <dgm:pt modelId="{32C0C22F-DE95-5840-BBD5-0B5D4FFFAB8B}" type="sibTrans" cxnId="{FCF21B9D-6891-6746-A6C2-73D4843C0BC1}">
      <dgm:prSet/>
      <dgm:spPr/>
      <dgm:t>
        <a:bodyPr/>
        <a:lstStyle/>
        <a:p>
          <a:endParaRPr lang="en-US"/>
        </a:p>
      </dgm:t>
    </dgm:pt>
    <dgm:pt modelId="{E5BDF892-7306-1A40-891D-2DB21F02283D}">
      <dgm:prSet custT="1"/>
      <dgm:spPr/>
      <dgm:t>
        <a:bodyPr/>
        <a:lstStyle/>
        <a:p>
          <a:r>
            <a:rPr lang="en-ID" sz="1600" dirty="0"/>
            <a:t>CO2</a:t>
          </a:r>
        </a:p>
        <a:p>
          <a:r>
            <a:rPr lang="en-ID" sz="1600" dirty="0"/>
            <a:t>Externality cost</a:t>
          </a:r>
        </a:p>
        <a:p>
          <a:r>
            <a:rPr lang="en-ID" sz="1600" dirty="0"/>
            <a:t>Security of supply</a:t>
          </a:r>
          <a:endParaRPr lang="en-US" sz="1600" dirty="0"/>
        </a:p>
      </dgm:t>
    </dgm:pt>
    <dgm:pt modelId="{3003C621-BCD4-E745-8F49-71C2CF9871B6}" type="parTrans" cxnId="{7DB5FA43-D7AF-5445-951E-A1D1C6039BE5}">
      <dgm:prSet/>
      <dgm:spPr/>
      <dgm:t>
        <a:bodyPr/>
        <a:lstStyle/>
        <a:p>
          <a:endParaRPr lang="en-US"/>
        </a:p>
      </dgm:t>
    </dgm:pt>
    <dgm:pt modelId="{E60C5B3E-4D81-F544-8937-507ECA3E1B76}" type="sibTrans" cxnId="{7DB5FA43-D7AF-5445-951E-A1D1C6039BE5}">
      <dgm:prSet/>
      <dgm:spPr/>
      <dgm:t>
        <a:bodyPr/>
        <a:lstStyle/>
        <a:p>
          <a:endParaRPr lang="en-US"/>
        </a:p>
      </dgm:t>
    </dgm:pt>
    <dgm:pt modelId="{452C2FE0-8277-B042-9195-E4D68A6A519D}" type="pres">
      <dgm:prSet presAssocID="{10E5837E-B36E-1D4F-81A3-9C2A96E3A3E7}" presName="diagram" presStyleCnt="0">
        <dgm:presLayoutVars>
          <dgm:chPref val="1"/>
          <dgm:dir/>
          <dgm:animOne val="branch"/>
          <dgm:animLvl val="lvl"/>
          <dgm:resizeHandles/>
        </dgm:presLayoutVars>
      </dgm:prSet>
      <dgm:spPr/>
    </dgm:pt>
    <dgm:pt modelId="{0F53F53B-C662-624A-A02F-115116F0D6F5}" type="pres">
      <dgm:prSet presAssocID="{FAD777C1-4761-BF40-A903-8893150C35F2}" presName="root" presStyleCnt="0"/>
      <dgm:spPr/>
    </dgm:pt>
    <dgm:pt modelId="{73E0E992-82A3-0C45-A780-311902EA8ECB}" type="pres">
      <dgm:prSet presAssocID="{FAD777C1-4761-BF40-A903-8893150C35F2}" presName="rootComposite" presStyleCnt="0"/>
      <dgm:spPr/>
    </dgm:pt>
    <dgm:pt modelId="{9334AFFF-C00A-9A48-AFAF-DB0E61EA1CA7}" type="pres">
      <dgm:prSet presAssocID="{FAD777C1-4761-BF40-A903-8893150C35F2}" presName="rootText" presStyleLbl="node1" presStyleIdx="0" presStyleCnt="2"/>
      <dgm:spPr/>
    </dgm:pt>
    <dgm:pt modelId="{36004024-012A-AA40-B65A-426C294557CC}" type="pres">
      <dgm:prSet presAssocID="{FAD777C1-4761-BF40-A903-8893150C35F2}" presName="rootConnector" presStyleLbl="node1" presStyleIdx="0" presStyleCnt="2"/>
      <dgm:spPr/>
    </dgm:pt>
    <dgm:pt modelId="{86E780A1-3E45-E048-A1FA-95388A461178}" type="pres">
      <dgm:prSet presAssocID="{FAD777C1-4761-BF40-A903-8893150C35F2}" presName="childShape" presStyleCnt="0"/>
      <dgm:spPr/>
    </dgm:pt>
    <dgm:pt modelId="{ED26B1A1-FF09-9C4E-9DA0-1B47BCD33EA5}" type="pres">
      <dgm:prSet presAssocID="{CA4D75CA-4563-BD4E-8A8B-42D04105FF3F}" presName="Name13" presStyleLbl="parChTrans1D2" presStyleIdx="0" presStyleCnt="6"/>
      <dgm:spPr/>
    </dgm:pt>
    <dgm:pt modelId="{B39ED8B3-FABE-2E4E-A5D3-AC842F021866}" type="pres">
      <dgm:prSet presAssocID="{9978BD06-3412-F84C-BBAB-907898C75320}" presName="childText" presStyleLbl="bgAcc1" presStyleIdx="0" presStyleCnt="6">
        <dgm:presLayoutVars>
          <dgm:bulletEnabled val="1"/>
        </dgm:presLayoutVars>
      </dgm:prSet>
      <dgm:spPr/>
    </dgm:pt>
    <dgm:pt modelId="{B74BB00D-C04A-E54C-A4E7-64FB8614C2A3}" type="pres">
      <dgm:prSet presAssocID="{B311182F-215E-D848-8E2C-4DB9AC7E00F1}" presName="Name13" presStyleLbl="parChTrans1D2" presStyleIdx="1" presStyleCnt="6"/>
      <dgm:spPr/>
    </dgm:pt>
    <dgm:pt modelId="{1BE66C12-05EE-BC42-8949-95CF4A4D517D}" type="pres">
      <dgm:prSet presAssocID="{616E67E8-9F81-704C-9E4F-A09E87F75C54}" presName="childText" presStyleLbl="bgAcc1" presStyleIdx="1" presStyleCnt="6" custScaleX="97539" custScaleY="118209">
        <dgm:presLayoutVars>
          <dgm:bulletEnabled val="1"/>
        </dgm:presLayoutVars>
      </dgm:prSet>
      <dgm:spPr/>
    </dgm:pt>
    <dgm:pt modelId="{682E5109-2442-E045-97D0-2EB16E1A006E}" type="pres">
      <dgm:prSet presAssocID="{E4C1B76E-35E9-7F49-8D31-05161C677CA4}" presName="Name13" presStyleLbl="parChTrans1D2" presStyleIdx="2" presStyleCnt="6"/>
      <dgm:spPr/>
    </dgm:pt>
    <dgm:pt modelId="{B088F81E-844D-B149-AD28-FB526ACFFAE7}" type="pres">
      <dgm:prSet presAssocID="{91A908B9-49C3-8E48-85C5-33869235C226}" presName="childText" presStyleLbl="bgAcc1" presStyleIdx="2" presStyleCnt="6">
        <dgm:presLayoutVars>
          <dgm:bulletEnabled val="1"/>
        </dgm:presLayoutVars>
      </dgm:prSet>
      <dgm:spPr/>
    </dgm:pt>
    <dgm:pt modelId="{15E5B9A1-78C2-AF43-86A5-1F3D4A2BDD9A}" type="pres">
      <dgm:prSet presAssocID="{0251999D-2976-9440-89AC-DE8F85545463}" presName="root" presStyleCnt="0"/>
      <dgm:spPr/>
    </dgm:pt>
    <dgm:pt modelId="{1CED9B2C-9491-294B-B135-DE00AFF57636}" type="pres">
      <dgm:prSet presAssocID="{0251999D-2976-9440-89AC-DE8F85545463}" presName="rootComposite" presStyleCnt="0"/>
      <dgm:spPr/>
    </dgm:pt>
    <dgm:pt modelId="{076ED1AF-CD67-C844-B71F-90726C17DF37}" type="pres">
      <dgm:prSet presAssocID="{0251999D-2976-9440-89AC-DE8F85545463}" presName="rootText" presStyleLbl="node1" presStyleIdx="1" presStyleCnt="2"/>
      <dgm:spPr/>
    </dgm:pt>
    <dgm:pt modelId="{B44DD716-DFAE-E840-95F7-935A035B7DF2}" type="pres">
      <dgm:prSet presAssocID="{0251999D-2976-9440-89AC-DE8F85545463}" presName="rootConnector" presStyleLbl="node1" presStyleIdx="1" presStyleCnt="2"/>
      <dgm:spPr/>
    </dgm:pt>
    <dgm:pt modelId="{433C4676-01BF-1D4F-820E-2229E3FE0C15}" type="pres">
      <dgm:prSet presAssocID="{0251999D-2976-9440-89AC-DE8F85545463}" presName="childShape" presStyleCnt="0"/>
      <dgm:spPr/>
    </dgm:pt>
    <dgm:pt modelId="{87CC2E39-E0DF-6E44-B7D9-9AD674C84A5B}" type="pres">
      <dgm:prSet presAssocID="{BB655033-F15B-C24C-9D20-2AA61E8A8EA5}" presName="Name13" presStyleLbl="parChTrans1D2" presStyleIdx="3" presStyleCnt="6"/>
      <dgm:spPr/>
    </dgm:pt>
    <dgm:pt modelId="{F6F88BDA-6024-7C40-93BD-0D6A27B63B77}" type="pres">
      <dgm:prSet presAssocID="{B52F1B37-C79B-DD46-8D34-B7D17BD72A1C}" presName="childText" presStyleLbl="bgAcc1" presStyleIdx="3" presStyleCnt="6">
        <dgm:presLayoutVars>
          <dgm:bulletEnabled val="1"/>
        </dgm:presLayoutVars>
      </dgm:prSet>
      <dgm:spPr/>
    </dgm:pt>
    <dgm:pt modelId="{5E03F4BF-9274-0242-8926-775E4194B351}" type="pres">
      <dgm:prSet presAssocID="{718BE30F-BCCF-1548-AA40-CDC38F93D14C}" presName="Name13" presStyleLbl="parChTrans1D2" presStyleIdx="4" presStyleCnt="6"/>
      <dgm:spPr/>
    </dgm:pt>
    <dgm:pt modelId="{1E8ADBC4-7200-434A-84F8-1396788E3EE8}" type="pres">
      <dgm:prSet presAssocID="{A872FF31-65BC-DB4E-85EE-E064E75417D0}" presName="childText" presStyleLbl="bgAcc1" presStyleIdx="4" presStyleCnt="6">
        <dgm:presLayoutVars>
          <dgm:bulletEnabled val="1"/>
        </dgm:presLayoutVars>
      </dgm:prSet>
      <dgm:spPr/>
    </dgm:pt>
    <dgm:pt modelId="{EE1A7565-F6CD-3E43-86F0-76BA1738AC1E}" type="pres">
      <dgm:prSet presAssocID="{3003C621-BCD4-E745-8F49-71C2CF9871B6}" presName="Name13" presStyleLbl="parChTrans1D2" presStyleIdx="5" presStyleCnt="6"/>
      <dgm:spPr/>
    </dgm:pt>
    <dgm:pt modelId="{7E74C9EA-F4C6-014F-8EBC-B33269A69D30}" type="pres">
      <dgm:prSet presAssocID="{E5BDF892-7306-1A40-891D-2DB21F02283D}" presName="childText" presStyleLbl="bgAcc1" presStyleIdx="5" presStyleCnt="6" custLinFactNeighborX="25" custLinFactNeighborY="10953">
        <dgm:presLayoutVars>
          <dgm:bulletEnabled val="1"/>
        </dgm:presLayoutVars>
      </dgm:prSet>
      <dgm:spPr/>
    </dgm:pt>
  </dgm:ptLst>
  <dgm:cxnLst>
    <dgm:cxn modelId="{E03B5408-9A80-824D-9EB9-458299397F69}" type="presOf" srcId="{718BE30F-BCCF-1548-AA40-CDC38F93D14C}" destId="{5E03F4BF-9274-0242-8926-775E4194B351}" srcOrd="0" destOrd="0" presId="urn:microsoft.com/office/officeart/2005/8/layout/hierarchy3"/>
    <dgm:cxn modelId="{4AD3E408-D7C4-7C4D-B188-6080C915ECD9}" type="presOf" srcId="{0251999D-2976-9440-89AC-DE8F85545463}" destId="{076ED1AF-CD67-C844-B71F-90726C17DF37}" srcOrd="0" destOrd="0" presId="urn:microsoft.com/office/officeart/2005/8/layout/hierarchy3"/>
    <dgm:cxn modelId="{B82B210E-BF1E-264B-9453-41246D0E4AD5}" type="presOf" srcId="{E5BDF892-7306-1A40-891D-2DB21F02283D}" destId="{7E74C9EA-F4C6-014F-8EBC-B33269A69D30}" srcOrd="0" destOrd="0" presId="urn:microsoft.com/office/officeart/2005/8/layout/hierarchy3"/>
    <dgm:cxn modelId="{DD5F1311-C9B1-F947-B31D-D9FFBA8425D4}" srcId="{0251999D-2976-9440-89AC-DE8F85545463}" destId="{B52F1B37-C79B-DD46-8D34-B7D17BD72A1C}" srcOrd="0" destOrd="0" parTransId="{BB655033-F15B-C24C-9D20-2AA61E8A8EA5}" sibTransId="{C2168BE0-5785-B04F-98C5-D7EC21D32C94}"/>
    <dgm:cxn modelId="{CC694118-7FF9-7944-8851-6FB728C3A82E}" type="presOf" srcId="{3003C621-BCD4-E745-8F49-71C2CF9871B6}" destId="{EE1A7565-F6CD-3E43-86F0-76BA1738AC1E}" srcOrd="0" destOrd="0" presId="urn:microsoft.com/office/officeart/2005/8/layout/hierarchy3"/>
    <dgm:cxn modelId="{5C56C11A-5D26-7D4D-A4FA-6B791D370847}" srcId="{10E5837E-B36E-1D4F-81A3-9C2A96E3A3E7}" destId="{0251999D-2976-9440-89AC-DE8F85545463}" srcOrd="1" destOrd="0" parTransId="{73F4E70A-5622-0E43-9CF3-3E0F4926A2A7}" sibTransId="{345F765B-A17E-E847-958C-69CA81F27D72}"/>
    <dgm:cxn modelId="{75DBC120-5FA4-8F4D-AF05-9949CF03BEF6}" type="presOf" srcId="{A872FF31-65BC-DB4E-85EE-E064E75417D0}" destId="{1E8ADBC4-7200-434A-84F8-1396788E3EE8}" srcOrd="0" destOrd="0" presId="urn:microsoft.com/office/officeart/2005/8/layout/hierarchy3"/>
    <dgm:cxn modelId="{EBE0462C-9DDF-3047-958B-390231EEC2BA}" srcId="{10E5837E-B36E-1D4F-81A3-9C2A96E3A3E7}" destId="{FAD777C1-4761-BF40-A903-8893150C35F2}" srcOrd="0" destOrd="0" parTransId="{98AAC90E-FA61-EE44-BC77-94A34D5371C1}" sibTransId="{DD803269-523D-1740-99FC-27D9E9B87212}"/>
    <dgm:cxn modelId="{30A36243-7390-7B4A-A7DC-9DFB74A24D5E}" type="presOf" srcId="{E4C1B76E-35E9-7F49-8D31-05161C677CA4}" destId="{682E5109-2442-E045-97D0-2EB16E1A006E}" srcOrd="0" destOrd="0" presId="urn:microsoft.com/office/officeart/2005/8/layout/hierarchy3"/>
    <dgm:cxn modelId="{7DB5FA43-D7AF-5445-951E-A1D1C6039BE5}" srcId="{0251999D-2976-9440-89AC-DE8F85545463}" destId="{E5BDF892-7306-1A40-891D-2DB21F02283D}" srcOrd="2" destOrd="0" parTransId="{3003C621-BCD4-E745-8F49-71C2CF9871B6}" sibTransId="{E60C5B3E-4D81-F544-8937-507ECA3E1B76}"/>
    <dgm:cxn modelId="{EDB3526B-BA98-4946-A268-2A471CDBBB07}" srcId="{FAD777C1-4761-BF40-A903-8893150C35F2}" destId="{616E67E8-9F81-704C-9E4F-A09E87F75C54}" srcOrd="1" destOrd="0" parTransId="{B311182F-215E-D848-8E2C-4DB9AC7E00F1}" sibTransId="{6562C2E4-ED7D-2C49-BB27-880674F36F4C}"/>
    <dgm:cxn modelId="{EB9F8375-89AF-3F48-884D-86E910B132B9}" type="presOf" srcId="{616E67E8-9F81-704C-9E4F-A09E87F75C54}" destId="{1BE66C12-05EE-BC42-8949-95CF4A4D517D}" srcOrd="0" destOrd="0" presId="urn:microsoft.com/office/officeart/2005/8/layout/hierarchy3"/>
    <dgm:cxn modelId="{C30C2F79-24B2-364A-B60B-CDF7A2AE6F75}" type="presOf" srcId="{0251999D-2976-9440-89AC-DE8F85545463}" destId="{B44DD716-DFAE-E840-95F7-935A035B7DF2}" srcOrd="1" destOrd="0" presId="urn:microsoft.com/office/officeart/2005/8/layout/hierarchy3"/>
    <dgm:cxn modelId="{A7C74689-9D13-7A4B-9451-6137B8FFB610}" type="presOf" srcId="{10E5837E-B36E-1D4F-81A3-9C2A96E3A3E7}" destId="{452C2FE0-8277-B042-9195-E4D68A6A519D}" srcOrd="0" destOrd="0" presId="urn:microsoft.com/office/officeart/2005/8/layout/hierarchy3"/>
    <dgm:cxn modelId="{32BFDF89-919E-6644-B5E5-50FA8441EA81}" type="presOf" srcId="{B311182F-215E-D848-8E2C-4DB9AC7E00F1}" destId="{B74BB00D-C04A-E54C-A4E7-64FB8614C2A3}" srcOrd="0" destOrd="0" presId="urn:microsoft.com/office/officeart/2005/8/layout/hierarchy3"/>
    <dgm:cxn modelId="{6A6D0390-6BF5-6047-BC57-E040ACF16123}" type="presOf" srcId="{FAD777C1-4761-BF40-A903-8893150C35F2}" destId="{9334AFFF-C00A-9A48-AFAF-DB0E61EA1CA7}" srcOrd="0" destOrd="0" presId="urn:microsoft.com/office/officeart/2005/8/layout/hierarchy3"/>
    <dgm:cxn modelId="{FCF21B9D-6891-6746-A6C2-73D4843C0BC1}" srcId="{FAD777C1-4761-BF40-A903-8893150C35F2}" destId="{91A908B9-49C3-8E48-85C5-33869235C226}" srcOrd="2" destOrd="0" parTransId="{E4C1B76E-35E9-7F49-8D31-05161C677CA4}" sibTransId="{32C0C22F-DE95-5840-BBD5-0B5D4FFFAB8B}"/>
    <dgm:cxn modelId="{3F170FCE-1563-6442-BB4E-E11927D39DB9}" type="presOf" srcId="{CA4D75CA-4563-BD4E-8A8B-42D04105FF3F}" destId="{ED26B1A1-FF09-9C4E-9DA0-1B47BCD33EA5}" srcOrd="0" destOrd="0" presId="urn:microsoft.com/office/officeart/2005/8/layout/hierarchy3"/>
    <dgm:cxn modelId="{944478D6-BA96-FE43-877F-101A57EE757D}" type="presOf" srcId="{B52F1B37-C79B-DD46-8D34-B7D17BD72A1C}" destId="{F6F88BDA-6024-7C40-93BD-0D6A27B63B77}" srcOrd="0" destOrd="0" presId="urn:microsoft.com/office/officeart/2005/8/layout/hierarchy3"/>
    <dgm:cxn modelId="{0F79A5D8-8F5F-6F4E-9DD4-7236EB7A725A}" srcId="{FAD777C1-4761-BF40-A903-8893150C35F2}" destId="{9978BD06-3412-F84C-BBAB-907898C75320}" srcOrd="0" destOrd="0" parTransId="{CA4D75CA-4563-BD4E-8A8B-42D04105FF3F}" sibTransId="{740C53AD-8C23-E74C-9212-C9666A77EBFE}"/>
    <dgm:cxn modelId="{8958F0DF-6CCF-7346-B85D-8A3A93E220E0}" srcId="{0251999D-2976-9440-89AC-DE8F85545463}" destId="{A872FF31-65BC-DB4E-85EE-E064E75417D0}" srcOrd="1" destOrd="0" parTransId="{718BE30F-BCCF-1548-AA40-CDC38F93D14C}" sibTransId="{8C77FC18-DA81-C74D-BBD3-B858457B754A}"/>
    <dgm:cxn modelId="{3EBE83E0-73E8-AC4C-8D1B-0C7B76BE2B97}" type="presOf" srcId="{FAD777C1-4761-BF40-A903-8893150C35F2}" destId="{36004024-012A-AA40-B65A-426C294557CC}" srcOrd="1" destOrd="0" presId="urn:microsoft.com/office/officeart/2005/8/layout/hierarchy3"/>
    <dgm:cxn modelId="{DB70D0E7-B339-5249-B9FC-F87D0379B3BF}" type="presOf" srcId="{BB655033-F15B-C24C-9D20-2AA61E8A8EA5}" destId="{87CC2E39-E0DF-6E44-B7D9-9AD674C84A5B}" srcOrd="0" destOrd="0" presId="urn:microsoft.com/office/officeart/2005/8/layout/hierarchy3"/>
    <dgm:cxn modelId="{875D4DE8-F58C-874D-B1FE-88024A5137CE}" type="presOf" srcId="{9978BD06-3412-F84C-BBAB-907898C75320}" destId="{B39ED8B3-FABE-2E4E-A5D3-AC842F021866}" srcOrd="0" destOrd="0" presId="urn:microsoft.com/office/officeart/2005/8/layout/hierarchy3"/>
    <dgm:cxn modelId="{C81B5FEE-A698-FA46-8711-96A4EAACDBE2}" type="presOf" srcId="{91A908B9-49C3-8E48-85C5-33869235C226}" destId="{B088F81E-844D-B149-AD28-FB526ACFFAE7}" srcOrd="0" destOrd="0" presId="urn:microsoft.com/office/officeart/2005/8/layout/hierarchy3"/>
    <dgm:cxn modelId="{F5275FE0-C61A-E445-A884-9629188033E6}" type="presParOf" srcId="{452C2FE0-8277-B042-9195-E4D68A6A519D}" destId="{0F53F53B-C662-624A-A02F-115116F0D6F5}" srcOrd="0" destOrd="0" presId="urn:microsoft.com/office/officeart/2005/8/layout/hierarchy3"/>
    <dgm:cxn modelId="{63F4F4A6-BE30-1347-8199-DD9A262EA777}" type="presParOf" srcId="{0F53F53B-C662-624A-A02F-115116F0D6F5}" destId="{73E0E992-82A3-0C45-A780-311902EA8ECB}" srcOrd="0" destOrd="0" presId="urn:microsoft.com/office/officeart/2005/8/layout/hierarchy3"/>
    <dgm:cxn modelId="{19ABC9AC-24DF-7E49-8881-A9D4D215566C}" type="presParOf" srcId="{73E0E992-82A3-0C45-A780-311902EA8ECB}" destId="{9334AFFF-C00A-9A48-AFAF-DB0E61EA1CA7}" srcOrd="0" destOrd="0" presId="urn:microsoft.com/office/officeart/2005/8/layout/hierarchy3"/>
    <dgm:cxn modelId="{D922985F-8D13-694E-9687-890C4FDF618D}" type="presParOf" srcId="{73E0E992-82A3-0C45-A780-311902EA8ECB}" destId="{36004024-012A-AA40-B65A-426C294557CC}" srcOrd="1" destOrd="0" presId="urn:microsoft.com/office/officeart/2005/8/layout/hierarchy3"/>
    <dgm:cxn modelId="{DD7FDB03-C79A-394D-AF74-E05C9EA610AF}" type="presParOf" srcId="{0F53F53B-C662-624A-A02F-115116F0D6F5}" destId="{86E780A1-3E45-E048-A1FA-95388A461178}" srcOrd="1" destOrd="0" presId="urn:microsoft.com/office/officeart/2005/8/layout/hierarchy3"/>
    <dgm:cxn modelId="{EF23CE36-121B-C34B-9177-FC7D6B558F6F}" type="presParOf" srcId="{86E780A1-3E45-E048-A1FA-95388A461178}" destId="{ED26B1A1-FF09-9C4E-9DA0-1B47BCD33EA5}" srcOrd="0" destOrd="0" presId="urn:microsoft.com/office/officeart/2005/8/layout/hierarchy3"/>
    <dgm:cxn modelId="{A91A1682-61B3-F24E-A8EE-36CA4BA6CB5C}" type="presParOf" srcId="{86E780A1-3E45-E048-A1FA-95388A461178}" destId="{B39ED8B3-FABE-2E4E-A5D3-AC842F021866}" srcOrd="1" destOrd="0" presId="urn:microsoft.com/office/officeart/2005/8/layout/hierarchy3"/>
    <dgm:cxn modelId="{A38E8CEF-6770-8445-95A3-11138117FBFE}" type="presParOf" srcId="{86E780A1-3E45-E048-A1FA-95388A461178}" destId="{B74BB00D-C04A-E54C-A4E7-64FB8614C2A3}" srcOrd="2" destOrd="0" presId="urn:microsoft.com/office/officeart/2005/8/layout/hierarchy3"/>
    <dgm:cxn modelId="{1E76D365-FE24-BB44-A2D5-AC60744D0514}" type="presParOf" srcId="{86E780A1-3E45-E048-A1FA-95388A461178}" destId="{1BE66C12-05EE-BC42-8949-95CF4A4D517D}" srcOrd="3" destOrd="0" presId="urn:microsoft.com/office/officeart/2005/8/layout/hierarchy3"/>
    <dgm:cxn modelId="{F0058C42-A5EB-2B42-96BD-F2C5EAB65143}" type="presParOf" srcId="{86E780A1-3E45-E048-A1FA-95388A461178}" destId="{682E5109-2442-E045-97D0-2EB16E1A006E}" srcOrd="4" destOrd="0" presId="urn:microsoft.com/office/officeart/2005/8/layout/hierarchy3"/>
    <dgm:cxn modelId="{7A00E60E-3C42-7048-B584-7EBF75B6FD7D}" type="presParOf" srcId="{86E780A1-3E45-E048-A1FA-95388A461178}" destId="{B088F81E-844D-B149-AD28-FB526ACFFAE7}" srcOrd="5" destOrd="0" presId="urn:microsoft.com/office/officeart/2005/8/layout/hierarchy3"/>
    <dgm:cxn modelId="{F56C91AC-AE9F-A04A-BDA5-33B390704D4F}" type="presParOf" srcId="{452C2FE0-8277-B042-9195-E4D68A6A519D}" destId="{15E5B9A1-78C2-AF43-86A5-1F3D4A2BDD9A}" srcOrd="1" destOrd="0" presId="urn:microsoft.com/office/officeart/2005/8/layout/hierarchy3"/>
    <dgm:cxn modelId="{D9ED3130-1D36-574C-ACAF-7DEEBA5E9995}" type="presParOf" srcId="{15E5B9A1-78C2-AF43-86A5-1F3D4A2BDD9A}" destId="{1CED9B2C-9491-294B-B135-DE00AFF57636}" srcOrd="0" destOrd="0" presId="urn:microsoft.com/office/officeart/2005/8/layout/hierarchy3"/>
    <dgm:cxn modelId="{AE9EB961-FC36-4443-9519-2EC7B9BACEE1}" type="presParOf" srcId="{1CED9B2C-9491-294B-B135-DE00AFF57636}" destId="{076ED1AF-CD67-C844-B71F-90726C17DF37}" srcOrd="0" destOrd="0" presId="urn:microsoft.com/office/officeart/2005/8/layout/hierarchy3"/>
    <dgm:cxn modelId="{DE7DCE3C-311C-1E43-8CCF-CCA418895EF2}" type="presParOf" srcId="{1CED9B2C-9491-294B-B135-DE00AFF57636}" destId="{B44DD716-DFAE-E840-95F7-935A035B7DF2}" srcOrd="1" destOrd="0" presId="urn:microsoft.com/office/officeart/2005/8/layout/hierarchy3"/>
    <dgm:cxn modelId="{2630B0DE-371F-5041-8618-30ADFD6E0737}" type="presParOf" srcId="{15E5B9A1-78C2-AF43-86A5-1F3D4A2BDD9A}" destId="{433C4676-01BF-1D4F-820E-2229E3FE0C15}" srcOrd="1" destOrd="0" presId="urn:microsoft.com/office/officeart/2005/8/layout/hierarchy3"/>
    <dgm:cxn modelId="{1F9DAD83-ABC2-FD4C-A4CF-C983E6BB6920}" type="presParOf" srcId="{433C4676-01BF-1D4F-820E-2229E3FE0C15}" destId="{87CC2E39-E0DF-6E44-B7D9-9AD674C84A5B}" srcOrd="0" destOrd="0" presId="urn:microsoft.com/office/officeart/2005/8/layout/hierarchy3"/>
    <dgm:cxn modelId="{36CFB31B-F1C6-1549-BB62-FBB70311CD7F}" type="presParOf" srcId="{433C4676-01BF-1D4F-820E-2229E3FE0C15}" destId="{F6F88BDA-6024-7C40-93BD-0D6A27B63B77}" srcOrd="1" destOrd="0" presId="urn:microsoft.com/office/officeart/2005/8/layout/hierarchy3"/>
    <dgm:cxn modelId="{D528E55A-F254-B64B-8D57-F6F68CF3BE32}" type="presParOf" srcId="{433C4676-01BF-1D4F-820E-2229E3FE0C15}" destId="{5E03F4BF-9274-0242-8926-775E4194B351}" srcOrd="2" destOrd="0" presId="urn:microsoft.com/office/officeart/2005/8/layout/hierarchy3"/>
    <dgm:cxn modelId="{163D6227-6C5E-3B4E-9737-E6B5DE1AFCC2}" type="presParOf" srcId="{433C4676-01BF-1D4F-820E-2229E3FE0C15}" destId="{1E8ADBC4-7200-434A-84F8-1396788E3EE8}" srcOrd="3" destOrd="0" presId="urn:microsoft.com/office/officeart/2005/8/layout/hierarchy3"/>
    <dgm:cxn modelId="{1173E64A-0AC9-3247-897D-F060EFE2088D}" type="presParOf" srcId="{433C4676-01BF-1D4F-820E-2229E3FE0C15}" destId="{EE1A7565-F6CD-3E43-86F0-76BA1738AC1E}" srcOrd="4" destOrd="0" presId="urn:microsoft.com/office/officeart/2005/8/layout/hierarchy3"/>
    <dgm:cxn modelId="{4E7BF0AE-6469-E949-95F9-F82B0C3E3DE3}" type="presParOf" srcId="{433C4676-01BF-1D4F-820E-2229E3FE0C15}" destId="{7E74C9EA-F4C6-014F-8EBC-B33269A69D3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84127-C523-5240-A32A-3D3C46E77FAA}">
      <dsp:nvSpPr>
        <dsp:cNvPr id="0" name=""/>
        <dsp:cNvSpPr/>
      </dsp:nvSpPr>
      <dsp:spPr>
        <a:xfrm>
          <a:off x="-5513922" y="-844209"/>
          <a:ext cx="6565219" cy="6565219"/>
        </a:xfrm>
        <a:prstGeom prst="blockArc">
          <a:avLst>
            <a:gd name="adj1" fmla="val 18900000"/>
            <a:gd name="adj2" fmla="val 2700000"/>
            <a:gd name="adj3" fmla="val 32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06B75A-C04D-DC4B-8A02-8A888F1D6EFB}">
      <dsp:nvSpPr>
        <dsp:cNvPr id="0" name=""/>
        <dsp:cNvSpPr/>
      </dsp:nvSpPr>
      <dsp:spPr>
        <a:xfrm>
          <a:off x="459645" y="304702"/>
          <a:ext cx="6787530" cy="6097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Background and Objective</a:t>
          </a:r>
        </a:p>
      </dsp:txBody>
      <dsp:txXfrm>
        <a:off x="459645" y="304702"/>
        <a:ext cx="6787530" cy="609795"/>
      </dsp:txXfrm>
    </dsp:sp>
    <dsp:sp modelId="{F703FDB4-73DB-D445-AD63-D1D0D6BDD026}">
      <dsp:nvSpPr>
        <dsp:cNvPr id="0" name=""/>
        <dsp:cNvSpPr/>
      </dsp:nvSpPr>
      <dsp:spPr>
        <a:xfrm>
          <a:off x="78523" y="228478"/>
          <a:ext cx="762243" cy="76224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FDE689-CB60-454B-AFC8-50C67305D3BA}">
      <dsp:nvSpPr>
        <dsp:cNvPr id="0" name=""/>
        <dsp:cNvSpPr/>
      </dsp:nvSpPr>
      <dsp:spPr>
        <a:xfrm>
          <a:off x="896607" y="1219102"/>
          <a:ext cx="6350568" cy="60979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Methodology</a:t>
          </a:r>
        </a:p>
      </dsp:txBody>
      <dsp:txXfrm>
        <a:off x="896607" y="1219102"/>
        <a:ext cx="6350568" cy="609795"/>
      </dsp:txXfrm>
    </dsp:sp>
    <dsp:sp modelId="{B919938D-BE92-824B-B2E9-AE454A430A0E}">
      <dsp:nvSpPr>
        <dsp:cNvPr id="0" name=""/>
        <dsp:cNvSpPr/>
      </dsp:nvSpPr>
      <dsp:spPr>
        <a:xfrm>
          <a:off x="515485" y="1142878"/>
          <a:ext cx="762243" cy="762243"/>
        </a:xfrm>
        <a:prstGeom prst="ellipse">
          <a:avLst/>
        </a:prstGeom>
        <a:solidFill>
          <a:schemeClr val="lt1">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0D35B-880B-9743-A460-A24DCF0DE5D8}">
      <dsp:nvSpPr>
        <dsp:cNvPr id="0" name=""/>
        <dsp:cNvSpPr/>
      </dsp:nvSpPr>
      <dsp:spPr>
        <a:xfrm>
          <a:off x="1030719" y="2133502"/>
          <a:ext cx="6216456" cy="60979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DATA</a:t>
          </a:r>
        </a:p>
      </dsp:txBody>
      <dsp:txXfrm>
        <a:off x="1030719" y="2133502"/>
        <a:ext cx="6216456" cy="609795"/>
      </dsp:txXfrm>
    </dsp:sp>
    <dsp:sp modelId="{DAEC23E7-919F-CA4B-9B42-221F15BD0CD9}">
      <dsp:nvSpPr>
        <dsp:cNvPr id="0" name=""/>
        <dsp:cNvSpPr/>
      </dsp:nvSpPr>
      <dsp:spPr>
        <a:xfrm>
          <a:off x="649597" y="2057278"/>
          <a:ext cx="762243" cy="762243"/>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43A901-0101-464A-B0FD-7ABF4250497D}">
      <dsp:nvSpPr>
        <dsp:cNvPr id="0" name=""/>
        <dsp:cNvSpPr/>
      </dsp:nvSpPr>
      <dsp:spPr>
        <a:xfrm>
          <a:off x="896607" y="3047902"/>
          <a:ext cx="6350568" cy="609795"/>
        </a:xfrm>
        <a:prstGeom prst="rect">
          <a:avLst/>
        </a:prstGeom>
        <a:solidFill>
          <a:srgbClr val="EE85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Results analysis</a:t>
          </a:r>
        </a:p>
      </dsp:txBody>
      <dsp:txXfrm>
        <a:off x="896607" y="3047902"/>
        <a:ext cx="6350568" cy="609795"/>
      </dsp:txXfrm>
    </dsp:sp>
    <dsp:sp modelId="{6FB1395D-81E4-D74A-88B5-D6A874176B47}">
      <dsp:nvSpPr>
        <dsp:cNvPr id="0" name=""/>
        <dsp:cNvSpPr/>
      </dsp:nvSpPr>
      <dsp:spPr>
        <a:xfrm>
          <a:off x="515485" y="2971678"/>
          <a:ext cx="762243" cy="762243"/>
        </a:xfrm>
        <a:prstGeom prst="ellipse">
          <a:avLst/>
        </a:prstGeom>
        <a:solidFill>
          <a:schemeClr val="lt1">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59191-2A59-D243-B47C-10BF3EEF54BD}">
      <dsp:nvSpPr>
        <dsp:cNvPr id="0" name=""/>
        <dsp:cNvSpPr/>
      </dsp:nvSpPr>
      <dsp:spPr>
        <a:xfrm>
          <a:off x="459645" y="3962302"/>
          <a:ext cx="6787530" cy="609795"/>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Concluding remarks</a:t>
          </a:r>
        </a:p>
      </dsp:txBody>
      <dsp:txXfrm>
        <a:off x="459645" y="3962302"/>
        <a:ext cx="6787530" cy="609795"/>
      </dsp:txXfrm>
    </dsp:sp>
    <dsp:sp modelId="{25735148-3AE0-6540-8043-82F387E600E7}">
      <dsp:nvSpPr>
        <dsp:cNvPr id="0" name=""/>
        <dsp:cNvSpPr/>
      </dsp:nvSpPr>
      <dsp:spPr>
        <a:xfrm>
          <a:off x="78523" y="3886078"/>
          <a:ext cx="762243" cy="762243"/>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53875-1381-1641-A299-FB02240A9BC4}">
      <dsp:nvSpPr>
        <dsp:cNvPr id="0" name=""/>
        <dsp:cNvSpPr/>
      </dsp:nvSpPr>
      <dsp:spPr>
        <a:xfrm>
          <a:off x="1659612" y="374071"/>
          <a:ext cx="2570078" cy="13723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Economic Net Present Value</a:t>
          </a:r>
        </a:p>
        <a:p>
          <a:pPr marL="171450" lvl="1" indent="-171450" algn="l" defTabSz="755650">
            <a:lnSpc>
              <a:spcPct val="90000"/>
            </a:lnSpc>
            <a:spcBef>
              <a:spcPct val="0"/>
            </a:spcBef>
            <a:spcAft>
              <a:spcPct val="15000"/>
            </a:spcAft>
            <a:buChar char="•"/>
          </a:pPr>
          <a:r>
            <a:rPr lang="en-US" sz="1700" kern="1200" dirty="0"/>
            <a:t>Economic Internal Rate of Return</a:t>
          </a:r>
        </a:p>
      </dsp:txBody>
      <dsp:txXfrm>
        <a:off x="1659612" y="545618"/>
        <a:ext cx="2055438" cy="1029279"/>
      </dsp:txXfrm>
    </dsp:sp>
    <dsp:sp modelId="{CA03006F-DBFC-BE42-84E3-43CBA28BFE9B}">
      <dsp:nvSpPr>
        <dsp:cNvPr id="0" name=""/>
        <dsp:cNvSpPr/>
      </dsp:nvSpPr>
      <dsp:spPr>
        <a:xfrm>
          <a:off x="560" y="543"/>
          <a:ext cx="1659051" cy="21194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Project </a:t>
          </a:r>
        </a:p>
        <a:p>
          <a:pPr marL="0" lvl="0" indent="0" algn="ctr" defTabSz="800100">
            <a:lnSpc>
              <a:spcPct val="90000"/>
            </a:lnSpc>
            <a:spcBef>
              <a:spcPct val="0"/>
            </a:spcBef>
            <a:spcAft>
              <a:spcPct val="35000"/>
            </a:spcAft>
            <a:buNone/>
          </a:pPr>
          <a:r>
            <a:rPr lang="en-US" sz="1800" kern="1200" dirty="0"/>
            <a:t>Scenario</a:t>
          </a:r>
        </a:p>
        <a:p>
          <a:pPr marL="0" lvl="0" indent="0" algn="ctr" defTabSz="800100">
            <a:lnSpc>
              <a:spcPct val="90000"/>
            </a:lnSpc>
            <a:spcBef>
              <a:spcPct val="0"/>
            </a:spcBef>
            <a:spcAft>
              <a:spcPct val="35000"/>
            </a:spcAft>
            <a:buNone/>
          </a:pPr>
          <a:r>
            <a:rPr lang="en-US" sz="1800" kern="1200" dirty="0"/>
            <a:t>SMR Deployment</a:t>
          </a:r>
        </a:p>
      </dsp:txBody>
      <dsp:txXfrm>
        <a:off x="81548" y="81531"/>
        <a:ext cx="1497075" cy="1957455"/>
      </dsp:txXfrm>
    </dsp:sp>
    <dsp:sp modelId="{EF03BF57-85F0-B048-97E8-A070052ADA00}">
      <dsp:nvSpPr>
        <dsp:cNvPr id="0" name=""/>
        <dsp:cNvSpPr/>
      </dsp:nvSpPr>
      <dsp:spPr>
        <a:xfrm>
          <a:off x="1719804" y="2688204"/>
          <a:ext cx="2482743" cy="1406857"/>
        </a:xfrm>
        <a:prstGeom prst="rightArrow">
          <a:avLst>
            <a:gd name="adj1" fmla="val 75000"/>
            <a:gd name="adj2" fmla="val 50000"/>
          </a:avLst>
        </a:prstGeom>
        <a:solidFill>
          <a:srgbClr val="C0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bg1"/>
              </a:solidFill>
            </a:rPr>
            <a:t>Economic Net Present Value</a:t>
          </a:r>
        </a:p>
        <a:p>
          <a:pPr marL="171450" lvl="1" indent="-171450" algn="l" defTabSz="755650">
            <a:lnSpc>
              <a:spcPct val="90000"/>
            </a:lnSpc>
            <a:spcBef>
              <a:spcPct val="0"/>
            </a:spcBef>
            <a:spcAft>
              <a:spcPct val="15000"/>
            </a:spcAft>
            <a:buChar char="•"/>
          </a:pPr>
          <a:r>
            <a:rPr lang="en-US" sz="1700" kern="1200" dirty="0">
              <a:solidFill>
                <a:schemeClr val="bg1"/>
              </a:solidFill>
            </a:rPr>
            <a:t>Economic Internal Rate of Return</a:t>
          </a:r>
        </a:p>
      </dsp:txBody>
      <dsp:txXfrm>
        <a:off x="1719804" y="2864061"/>
        <a:ext cx="1955172" cy="1055143"/>
      </dsp:txXfrm>
    </dsp:sp>
    <dsp:sp modelId="{FE62BC59-9857-D649-B843-0F3EE3F6F882}">
      <dsp:nvSpPr>
        <dsp:cNvPr id="0" name=""/>
        <dsp:cNvSpPr/>
      </dsp:nvSpPr>
      <dsp:spPr>
        <a:xfrm>
          <a:off x="27703" y="2331917"/>
          <a:ext cx="1692100" cy="2119431"/>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Counterfactual</a:t>
          </a:r>
        </a:p>
        <a:p>
          <a:pPr marL="0" lvl="0" indent="0" algn="ctr" defTabSz="800100">
            <a:lnSpc>
              <a:spcPct val="90000"/>
            </a:lnSpc>
            <a:spcBef>
              <a:spcPct val="0"/>
            </a:spcBef>
            <a:spcAft>
              <a:spcPct val="35000"/>
            </a:spcAft>
            <a:buNone/>
          </a:pPr>
          <a:r>
            <a:rPr lang="en-US" sz="1800" kern="1200" dirty="0"/>
            <a:t>Scenario</a:t>
          </a:r>
        </a:p>
        <a:p>
          <a:pPr marL="0" lvl="0" indent="0" algn="ctr" defTabSz="800100">
            <a:lnSpc>
              <a:spcPct val="90000"/>
            </a:lnSpc>
            <a:spcBef>
              <a:spcPct val="0"/>
            </a:spcBef>
            <a:spcAft>
              <a:spcPct val="35000"/>
            </a:spcAft>
            <a:buNone/>
          </a:pPr>
          <a:r>
            <a:rPr lang="en-US" sz="1800" kern="1200" dirty="0"/>
            <a:t>Existing Coal Power Plant</a:t>
          </a:r>
        </a:p>
      </dsp:txBody>
      <dsp:txXfrm>
        <a:off x="110305" y="2414519"/>
        <a:ext cx="1526896" cy="195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EAABC-D7D3-46A0-BB9F-E13455EF9151}">
      <dsp:nvSpPr>
        <dsp:cNvPr id="0" name=""/>
        <dsp:cNvSpPr/>
      </dsp:nvSpPr>
      <dsp:spPr>
        <a:xfrm>
          <a:off x="685" y="473972"/>
          <a:ext cx="2494905" cy="124745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Benefits of NPP</a:t>
          </a:r>
        </a:p>
      </dsp:txBody>
      <dsp:txXfrm>
        <a:off x="37222" y="510509"/>
        <a:ext cx="2421831" cy="1174378"/>
      </dsp:txXfrm>
    </dsp:sp>
    <dsp:sp modelId="{18CDDA43-CEE9-4DF0-B184-B7D1243A8043}">
      <dsp:nvSpPr>
        <dsp:cNvPr id="0" name=""/>
        <dsp:cNvSpPr/>
      </dsp:nvSpPr>
      <dsp:spPr>
        <a:xfrm>
          <a:off x="250175" y="1721425"/>
          <a:ext cx="249490" cy="935589"/>
        </a:xfrm>
        <a:custGeom>
          <a:avLst/>
          <a:gdLst/>
          <a:ahLst/>
          <a:cxnLst/>
          <a:rect l="0" t="0" r="0" b="0"/>
          <a:pathLst>
            <a:path>
              <a:moveTo>
                <a:pt x="0" y="0"/>
              </a:moveTo>
              <a:lnTo>
                <a:pt x="0" y="935589"/>
              </a:lnTo>
              <a:lnTo>
                <a:pt x="249490" y="93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C69F9-EAAA-4BC8-BF6C-145D52982724}">
      <dsp:nvSpPr>
        <dsp:cNvPr id="0" name=""/>
        <dsp:cNvSpPr/>
      </dsp:nvSpPr>
      <dsp:spPr>
        <a:xfrm>
          <a:off x="499666" y="2033289"/>
          <a:ext cx="1995924" cy="1247452"/>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Clean Energy</a:t>
          </a:r>
        </a:p>
      </dsp:txBody>
      <dsp:txXfrm>
        <a:off x="536203" y="2069826"/>
        <a:ext cx="1922850" cy="1174378"/>
      </dsp:txXfrm>
    </dsp:sp>
    <dsp:sp modelId="{0C95AAB6-4B38-4E3C-B5A7-DA55001A6CC0}">
      <dsp:nvSpPr>
        <dsp:cNvPr id="0" name=""/>
        <dsp:cNvSpPr/>
      </dsp:nvSpPr>
      <dsp:spPr>
        <a:xfrm>
          <a:off x="250175" y="1721425"/>
          <a:ext cx="249490" cy="2494905"/>
        </a:xfrm>
        <a:custGeom>
          <a:avLst/>
          <a:gdLst/>
          <a:ahLst/>
          <a:cxnLst/>
          <a:rect l="0" t="0" r="0" b="0"/>
          <a:pathLst>
            <a:path>
              <a:moveTo>
                <a:pt x="0" y="0"/>
              </a:moveTo>
              <a:lnTo>
                <a:pt x="0" y="2494905"/>
              </a:lnTo>
              <a:lnTo>
                <a:pt x="249490" y="2494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4BB16B-F3E4-4D6F-8DD9-FA9A3936F821}">
      <dsp:nvSpPr>
        <dsp:cNvPr id="0" name=""/>
        <dsp:cNvSpPr/>
      </dsp:nvSpPr>
      <dsp:spPr>
        <a:xfrm>
          <a:off x="499666" y="3592605"/>
          <a:ext cx="1995924" cy="1247452"/>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Security</a:t>
          </a:r>
          <a:r>
            <a:rPr lang="en-US" sz="1900" kern="1200" dirty="0"/>
            <a:t> of supply</a:t>
          </a:r>
        </a:p>
      </dsp:txBody>
      <dsp:txXfrm>
        <a:off x="536203" y="3629142"/>
        <a:ext cx="1922850" cy="1174378"/>
      </dsp:txXfrm>
    </dsp:sp>
    <dsp:sp modelId="{0620CCE6-2D0F-4B0A-8578-CDC3F743C36B}">
      <dsp:nvSpPr>
        <dsp:cNvPr id="0" name=""/>
        <dsp:cNvSpPr/>
      </dsp:nvSpPr>
      <dsp:spPr>
        <a:xfrm>
          <a:off x="3119317" y="473972"/>
          <a:ext cx="2494905" cy="1247452"/>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Quantify</a:t>
          </a:r>
        </a:p>
      </dsp:txBody>
      <dsp:txXfrm>
        <a:off x="3155854" y="510509"/>
        <a:ext cx="2421831" cy="1174378"/>
      </dsp:txXfrm>
    </dsp:sp>
    <dsp:sp modelId="{226E438C-85D3-414A-AC98-0AB668D0FA54}">
      <dsp:nvSpPr>
        <dsp:cNvPr id="0" name=""/>
        <dsp:cNvSpPr/>
      </dsp:nvSpPr>
      <dsp:spPr>
        <a:xfrm>
          <a:off x="3368808" y="1721425"/>
          <a:ext cx="249490" cy="935589"/>
        </a:xfrm>
        <a:custGeom>
          <a:avLst/>
          <a:gdLst/>
          <a:ahLst/>
          <a:cxnLst/>
          <a:rect l="0" t="0" r="0" b="0"/>
          <a:pathLst>
            <a:path>
              <a:moveTo>
                <a:pt x="0" y="0"/>
              </a:moveTo>
              <a:lnTo>
                <a:pt x="0" y="935589"/>
              </a:lnTo>
              <a:lnTo>
                <a:pt x="249490" y="93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1F11CC-7192-4707-B0F9-32BBD4D548C1}">
      <dsp:nvSpPr>
        <dsp:cNvPr id="0" name=""/>
        <dsp:cNvSpPr/>
      </dsp:nvSpPr>
      <dsp:spPr>
        <a:xfrm>
          <a:off x="3618298" y="2033289"/>
          <a:ext cx="1995924" cy="1247452"/>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85725" lvl="0" indent="-85725" algn="l" defTabSz="800100">
            <a:lnSpc>
              <a:spcPct val="90000"/>
            </a:lnSpc>
            <a:spcBef>
              <a:spcPct val="0"/>
            </a:spcBef>
            <a:spcAft>
              <a:spcPct val="35000"/>
            </a:spcAft>
            <a:buNone/>
          </a:pPr>
          <a:r>
            <a:rPr lang="en-US" sz="1800" kern="1200" dirty="0">
              <a:solidFill>
                <a:srgbClr val="FFFFFF"/>
              </a:solidFill>
            </a:rPr>
            <a:t>- Externality cost</a:t>
          </a:r>
        </a:p>
        <a:p>
          <a:pPr marL="179388" lvl="0" indent="-179388" algn="l" defTabSz="800100">
            <a:lnSpc>
              <a:spcPct val="90000"/>
            </a:lnSpc>
            <a:spcBef>
              <a:spcPct val="0"/>
            </a:spcBef>
            <a:spcAft>
              <a:spcPct val="35000"/>
            </a:spcAft>
            <a:buNone/>
          </a:pPr>
          <a:r>
            <a:rPr lang="en-US" sz="1800" kern="1200" dirty="0">
              <a:solidFill>
                <a:srgbClr val="FFFFFF"/>
              </a:solidFill>
            </a:rPr>
            <a:t>- CO</a:t>
          </a:r>
          <a:r>
            <a:rPr lang="en-US" sz="1800" kern="1200" baseline="-23000" dirty="0">
              <a:solidFill>
                <a:srgbClr val="FFFFFF"/>
              </a:solidFill>
              <a:uFillTx/>
            </a:rPr>
            <a:t>2</a:t>
          </a:r>
          <a:r>
            <a:rPr lang="en-US" sz="1800" kern="1200" dirty="0">
              <a:solidFill>
                <a:srgbClr val="FFFFFF"/>
              </a:solidFill>
            </a:rPr>
            <a:t> cost</a:t>
          </a:r>
        </a:p>
      </dsp:txBody>
      <dsp:txXfrm>
        <a:off x="3654835" y="2069826"/>
        <a:ext cx="1922850" cy="1174378"/>
      </dsp:txXfrm>
    </dsp:sp>
    <dsp:sp modelId="{44D14D47-35A1-4822-B06F-241B69A192ED}">
      <dsp:nvSpPr>
        <dsp:cNvPr id="0" name=""/>
        <dsp:cNvSpPr/>
      </dsp:nvSpPr>
      <dsp:spPr>
        <a:xfrm>
          <a:off x="3368808" y="1721425"/>
          <a:ext cx="249490" cy="2494905"/>
        </a:xfrm>
        <a:custGeom>
          <a:avLst/>
          <a:gdLst/>
          <a:ahLst/>
          <a:cxnLst/>
          <a:rect l="0" t="0" r="0" b="0"/>
          <a:pathLst>
            <a:path>
              <a:moveTo>
                <a:pt x="0" y="0"/>
              </a:moveTo>
              <a:lnTo>
                <a:pt x="0" y="2494905"/>
              </a:lnTo>
              <a:lnTo>
                <a:pt x="249490" y="2494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E264E5-CDBF-445E-846D-C50C628D3596}">
      <dsp:nvSpPr>
        <dsp:cNvPr id="0" name=""/>
        <dsp:cNvSpPr/>
      </dsp:nvSpPr>
      <dsp:spPr>
        <a:xfrm>
          <a:off x="3618298" y="3592605"/>
          <a:ext cx="1995924" cy="1247452"/>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Fuel cost (fuel price volatility)</a:t>
          </a:r>
        </a:p>
      </dsp:txBody>
      <dsp:txXfrm>
        <a:off x="3654835" y="3629142"/>
        <a:ext cx="1922850" cy="1174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4AFFF-C00A-9A48-AFAF-DB0E61EA1CA7}">
      <dsp:nvSpPr>
        <dsp:cNvPr id="0" name=""/>
        <dsp:cNvSpPr/>
      </dsp:nvSpPr>
      <dsp:spPr>
        <a:xfrm>
          <a:off x="1594941" y="3195"/>
          <a:ext cx="2194718" cy="1097359"/>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SMR</a:t>
          </a:r>
        </a:p>
      </dsp:txBody>
      <dsp:txXfrm>
        <a:off x="1627082" y="35336"/>
        <a:ext cx="2130436" cy="1033077"/>
      </dsp:txXfrm>
    </dsp:sp>
    <dsp:sp modelId="{ED26B1A1-FF09-9C4E-9DA0-1B47BCD33EA5}">
      <dsp:nvSpPr>
        <dsp:cNvPr id="0" name=""/>
        <dsp:cNvSpPr/>
      </dsp:nvSpPr>
      <dsp:spPr>
        <a:xfrm>
          <a:off x="1814413" y="1100555"/>
          <a:ext cx="219471" cy="823019"/>
        </a:xfrm>
        <a:custGeom>
          <a:avLst/>
          <a:gdLst/>
          <a:ahLst/>
          <a:cxnLst/>
          <a:rect l="0" t="0" r="0" b="0"/>
          <a:pathLst>
            <a:path>
              <a:moveTo>
                <a:pt x="0" y="0"/>
              </a:moveTo>
              <a:lnTo>
                <a:pt x="0" y="823019"/>
              </a:lnTo>
              <a:lnTo>
                <a:pt x="219471" y="823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9ED8B3-FABE-2E4E-A5D3-AC842F021866}">
      <dsp:nvSpPr>
        <dsp:cNvPr id="0" name=""/>
        <dsp:cNvSpPr/>
      </dsp:nvSpPr>
      <dsp:spPr>
        <a:xfrm>
          <a:off x="2033885" y="1374895"/>
          <a:ext cx="1755775" cy="1097359"/>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D" sz="1600" kern="1200" dirty="0">
              <a:solidFill>
                <a:schemeClr val="bg1"/>
              </a:solidFill>
            </a:rPr>
            <a:t>BENEFIT = REVENUE (FROM SELLING ELECTRICITY)</a:t>
          </a:r>
          <a:endParaRPr lang="en-US" sz="1600" kern="1200" dirty="0">
            <a:solidFill>
              <a:schemeClr val="bg1"/>
            </a:solidFill>
          </a:endParaRPr>
        </a:p>
      </dsp:txBody>
      <dsp:txXfrm>
        <a:off x="2066026" y="1407036"/>
        <a:ext cx="1691493" cy="1033077"/>
      </dsp:txXfrm>
    </dsp:sp>
    <dsp:sp modelId="{B74BB00D-C04A-E54C-A4E7-64FB8614C2A3}">
      <dsp:nvSpPr>
        <dsp:cNvPr id="0" name=""/>
        <dsp:cNvSpPr/>
      </dsp:nvSpPr>
      <dsp:spPr>
        <a:xfrm>
          <a:off x="1814413" y="1100555"/>
          <a:ext cx="219471" cy="2294627"/>
        </a:xfrm>
        <a:custGeom>
          <a:avLst/>
          <a:gdLst/>
          <a:ahLst/>
          <a:cxnLst/>
          <a:rect l="0" t="0" r="0" b="0"/>
          <a:pathLst>
            <a:path>
              <a:moveTo>
                <a:pt x="0" y="0"/>
              </a:moveTo>
              <a:lnTo>
                <a:pt x="0" y="2294627"/>
              </a:lnTo>
              <a:lnTo>
                <a:pt x="219471" y="22946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66C12-05EE-BC42-8949-95CF4A4D517D}">
      <dsp:nvSpPr>
        <dsp:cNvPr id="0" name=""/>
        <dsp:cNvSpPr/>
      </dsp:nvSpPr>
      <dsp:spPr>
        <a:xfrm>
          <a:off x="2033885" y="2746594"/>
          <a:ext cx="1712565" cy="1297177"/>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SzPct val="100000"/>
            <a:buNone/>
            <a:tabLst/>
          </a:pPr>
          <a:r>
            <a:rPr lang="en-ID" sz="1400" kern="1200" dirty="0">
              <a:solidFill>
                <a:schemeClr val="bg1"/>
              </a:solidFill>
            </a:rPr>
            <a:t>Investment</a:t>
          </a:r>
        </a:p>
        <a:p>
          <a:pPr marL="0" lvl="0" indent="0" algn="ctr" defTabSz="622300">
            <a:lnSpc>
              <a:spcPct val="90000"/>
            </a:lnSpc>
            <a:spcBef>
              <a:spcPct val="0"/>
            </a:spcBef>
            <a:spcAft>
              <a:spcPct val="35000"/>
            </a:spcAft>
            <a:buSzPct val="100000"/>
            <a:buNone/>
            <a:tabLst/>
          </a:pPr>
          <a:r>
            <a:rPr lang="en-ID" sz="1400" kern="1200" dirty="0">
              <a:solidFill>
                <a:schemeClr val="bg1"/>
              </a:solidFill>
            </a:rPr>
            <a:t>Operation &amp; Maintenance</a:t>
          </a:r>
        </a:p>
        <a:p>
          <a:pPr marL="0" lvl="0" indent="0" algn="ctr" defTabSz="622300">
            <a:lnSpc>
              <a:spcPct val="90000"/>
            </a:lnSpc>
            <a:spcBef>
              <a:spcPct val="0"/>
            </a:spcBef>
            <a:spcAft>
              <a:spcPct val="35000"/>
            </a:spcAft>
            <a:buSzPct val="100000"/>
            <a:buNone/>
            <a:tabLst/>
          </a:pPr>
          <a:r>
            <a:rPr lang="en-ID" sz="1400" kern="1200" dirty="0">
              <a:solidFill>
                <a:schemeClr val="bg1"/>
              </a:solidFill>
            </a:rPr>
            <a:t>Fuel</a:t>
          </a:r>
        </a:p>
        <a:p>
          <a:pPr marL="0" lvl="0" algn="ctr" defTabSz="622300">
            <a:lnSpc>
              <a:spcPct val="90000"/>
            </a:lnSpc>
            <a:spcBef>
              <a:spcPct val="0"/>
            </a:spcBef>
            <a:spcAft>
              <a:spcPct val="35000"/>
            </a:spcAft>
            <a:buSzPct val="100000"/>
            <a:buNone/>
          </a:pPr>
          <a:r>
            <a:rPr lang="en-ID" sz="1400" kern="1200" dirty="0">
              <a:solidFill>
                <a:schemeClr val="bg1"/>
              </a:solidFill>
            </a:rPr>
            <a:t>Decommissioning</a:t>
          </a:r>
          <a:endParaRPr lang="en-US" sz="1400" kern="1200" dirty="0">
            <a:solidFill>
              <a:schemeClr val="bg1"/>
            </a:solidFill>
          </a:endParaRPr>
        </a:p>
      </dsp:txBody>
      <dsp:txXfrm>
        <a:off x="2071878" y="2784587"/>
        <a:ext cx="1636579" cy="1221191"/>
      </dsp:txXfrm>
    </dsp:sp>
    <dsp:sp modelId="{682E5109-2442-E045-97D0-2EB16E1A006E}">
      <dsp:nvSpPr>
        <dsp:cNvPr id="0" name=""/>
        <dsp:cNvSpPr/>
      </dsp:nvSpPr>
      <dsp:spPr>
        <a:xfrm>
          <a:off x="1814413" y="1100555"/>
          <a:ext cx="219471" cy="3766236"/>
        </a:xfrm>
        <a:custGeom>
          <a:avLst/>
          <a:gdLst/>
          <a:ahLst/>
          <a:cxnLst/>
          <a:rect l="0" t="0" r="0" b="0"/>
          <a:pathLst>
            <a:path>
              <a:moveTo>
                <a:pt x="0" y="0"/>
              </a:moveTo>
              <a:lnTo>
                <a:pt x="0" y="3766236"/>
              </a:lnTo>
              <a:lnTo>
                <a:pt x="219471" y="37662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8F81E-844D-B149-AD28-FB526ACFFAE7}">
      <dsp:nvSpPr>
        <dsp:cNvPr id="0" name=""/>
        <dsp:cNvSpPr/>
      </dsp:nvSpPr>
      <dsp:spPr>
        <a:xfrm>
          <a:off x="2033885" y="4318111"/>
          <a:ext cx="1755775" cy="1097359"/>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D" sz="1600" kern="1200" dirty="0">
              <a:solidFill>
                <a:schemeClr val="bg1"/>
              </a:solidFill>
            </a:rPr>
            <a:t>Externality cost</a:t>
          </a:r>
        </a:p>
        <a:p>
          <a:pPr marL="0" lvl="0" indent="0" algn="ctr" defTabSz="711200">
            <a:lnSpc>
              <a:spcPct val="90000"/>
            </a:lnSpc>
            <a:spcBef>
              <a:spcPct val="0"/>
            </a:spcBef>
            <a:spcAft>
              <a:spcPct val="35000"/>
            </a:spcAft>
            <a:buNone/>
          </a:pPr>
          <a:r>
            <a:rPr lang="en-ID" sz="1600" kern="1200" dirty="0">
              <a:solidFill>
                <a:schemeClr val="bg1"/>
              </a:solidFill>
            </a:rPr>
            <a:t>Security of supply</a:t>
          </a:r>
        </a:p>
      </dsp:txBody>
      <dsp:txXfrm>
        <a:off x="2066026" y="4350252"/>
        <a:ext cx="1691493" cy="1033077"/>
      </dsp:txXfrm>
    </dsp:sp>
    <dsp:sp modelId="{076ED1AF-CD67-C844-B71F-90726C17DF37}">
      <dsp:nvSpPr>
        <dsp:cNvPr id="0" name=""/>
        <dsp:cNvSpPr/>
      </dsp:nvSpPr>
      <dsp:spPr>
        <a:xfrm>
          <a:off x="4338339" y="3195"/>
          <a:ext cx="2194718" cy="10973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Existing CPP</a:t>
          </a:r>
        </a:p>
      </dsp:txBody>
      <dsp:txXfrm>
        <a:off x="4370480" y="35336"/>
        <a:ext cx="2130436" cy="1033077"/>
      </dsp:txXfrm>
    </dsp:sp>
    <dsp:sp modelId="{87CC2E39-E0DF-6E44-B7D9-9AD674C84A5B}">
      <dsp:nvSpPr>
        <dsp:cNvPr id="0" name=""/>
        <dsp:cNvSpPr/>
      </dsp:nvSpPr>
      <dsp:spPr>
        <a:xfrm>
          <a:off x="4557811" y="1100555"/>
          <a:ext cx="219471" cy="823019"/>
        </a:xfrm>
        <a:custGeom>
          <a:avLst/>
          <a:gdLst/>
          <a:ahLst/>
          <a:cxnLst/>
          <a:rect l="0" t="0" r="0" b="0"/>
          <a:pathLst>
            <a:path>
              <a:moveTo>
                <a:pt x="0" y="0"/>
              </a:moveTo>
              <a:lnTo>
                <a:pt x="0" y="823019"/>
              </a:lnTo>
              <a:lnTo>
                <a:pt x="219471" y="823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88BDA-6024-7C40-93BD-0D6A27B63B77}">
      <dsp:nvSpPr>
        <dsp:cNvPr id="0" name=""/>
        <dsp:cNvSpPr/>
      </dsp:nvSpPr>
      <dsp:spPr>
        <a:xfrm>
          <a:off x="4777283" y="1374895"/>
          <a:ext cx="1755775" cy="1097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D" sz="1600" kern="1200" dirty="0"/>
            <a:t>BENEFIT = REVENUE (FROM SELLING ELECTRICITY)</a:t>
          </a:r>
          <a:endParaRPr lang="en-US" sz="1600" kern="1200" dirty="0"/>
        </a:p>
      </dsp:txBody>
      <dsp:txXfrm>
        <a:off x="4809424" y="1407036"/>
        <a:ext cx="1691493" cy="1033077"/>
      </dsp:txXfrm>
    </dsp:sp>
    <dsp:sp modelId="{5E03F4BF-9274-0242-8926-775E4194B351}">
      <dsp:nvSpPr>
        <dsp:cNvPr id="0" name=""/>
        <dsp:cNvSpPr/>
      </dsp:nvSpPr>
      <dsp:spPr>
        <a:xfrm>
          <a:off x="4557811" y="1100555"/>
          <a:ext cx="219471" cy="2194718"/>
        </a:xfrm>
        <a:custGeom>
          <a:avLst/>
          <a:gdLst/>
          <a:ahLst/>
          <a:cxnLst/>
          <a:rect l="0" t="0" r="0" b="0"/>
          <a:pathLst>
            <a:path>
              <a:moveTo>
                <a:pt x="0" y="0"/>
              </a:moveTo>
              <a:lnTo>
                <a:pt x="0" y="2194718"/>
              </a:lnTo>
              <a:lnTo>
                <a:pt x="219471" y="2194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8ADBC4-7200-434A-84F8-1396788E3EE8}">
      <dsp:nvSpPr>
        <dsp:cNvPr id="0" name=""/>
        <dsp:cNvSpPr/>
      </dsp:nvSpPr>
      <dsp:spPr>
        <a:xfrm>
          <a:off x="4777283" y="2746594"/>
          <a:ext cx="1755775" cy="1097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SzPct val="100000"/>
            <a:buNone/>
          </a:pPr>
          <a:r>
            <a:rPr lang="en-ID" sz="1400" kern="1200" dirty="0"/>
            <a:t>Investment</a:t>
          </a:r>
        </a:p>
        <a:p>
          <a:pPr marL="0" lvl="0" indent="0" algn="ctr" defTabSz="622300">
            <a:lnSpc>
              <a:spcPct val="90000"/>
            </a:lnSpc>
            <a:spcBef>
              <a:spcPct val="0"/>
            </a:spcBef>
            <a:spcAft>
              <a:spcPct val="35000"/>
            </a:spcAft>
            <a:buSzPct val="100000"/>
            <a:buNone/>
          </a:pPr>
          <a:r>
            <a:rPr lang="en-ID" sz="1400" kern="1200" dirty="0"/>
            <a:t>Operation &amp; Maintenance</a:t>
          </a:r>
        </a:p>
        <a:p>
          <a:pPr marL="0" lvl="0" indent="0" algn="ctr" defTabSz="622300">
            <a:lnSpc>
              <a:spcPct val="90000"/>
            </a:lnSpc>
            <a:spcBef>
              <a:spcPct val="0"/>
            </a:spcBef>
            <a:spcAft>
              <a:spcPct val="35000"/>
            </a:spcAft>
            <a:buSzPct val="100000"/>
            <a:buNone/>
          </a:pPr>
          <a:r>
            <a:rPr lang="en-ID" sz="1400" kern="1200" dirty="0"/>
            <a:t>Fuel</a:t>
          </a:r>
          <a:endParaRPr lang="en-US" sz="1400" kern="1200" dirty="0"/>
        </a:p>
      </dsp:txBody>
      <dsp:txXfrm>
        <a:off x="4809424" y="2778735"/>
        <a:ext cx="1691493" cy="1033077"/>
      </dsp:txXfrm>
    </dsp:sp>
    <dsp:sp modelId="{EE1A7565-F6CD-3E43-86F0-76BA1738AC1E}">
      <dsp:nvSpPr>
        <dsp:cNvPr id="0" name=""/>
        <dsp:cNvSpPr/>
      </dsp:nvSpPr>
      <dsp:spPr>
        <a:xfrm>
          <a:off x="4557811" y="1100555"/>
          <a:ext cx="219910" cy="3686611"/>
        </a:xfrm>
        <a:custGeom>
          <a:avLst/>
          <a:gdLst/>
          <a:ahLst/>
          <a:cxnLst/>
          <a:rect l="0" t="0" r="0" b="0"/>
          <a:pathLst>
            <a:path>
              <a:moveTo>
                <a:pt x="0" y="0"/>
              </a:moveTo>
              <a:lnTo>
                <a:pt x="0" y="3686611"/>
              </a:lnTo>
              <a:lnTo>
                <a:pt x="219910" y="36866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4C9EA-F4C6-014F-8EBC-B33269A69D30}">
      <dsp:nvSpPr>
        <dsp:cNvPr id="0" name=""/>
        <dsp:cNvSpPr/>
      </dsp:nvSpPr>
      <dsp:spPr>
        <a:xfrm>
          <a:off x="4777722" y="4238487"/>
          <a:ext cx="1755775" cy="10973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D" sz="1600" kern="1200" dirty="0"/>
            <a:t>CO2</a:t>
          </a:r>
        </a:p>
        <a:p>
          <a:pPr marL="0" lvl="0" indent="0" algn="ctr" defTabSz="711200">
            <a:lnSpc>
              <a:spcPct val="90000"/>
            </a:lnSpc>
            <a:spcBef>
              <a:spcPct val="0"/>
            </a:spcBef>
            <a:spcAft>
              <a:spcPct val="35000"/>
            </a:spcAft>
            <a:buNone/>
          </a:pPr>
          <a:r>
            <a:rPr lang="en-ID" sz="1600" kern="1200" dirty="0"/>
            <a:t>Externality cost</a:t>
          </a:r>
        </a:p>
        <a:p>
          <a:pPr marL="0" lvl="0" indent="0" algn="ctr" defTabSz="711200">
            <a:lnSpc>
              <a:spcPct val="90000"/>
            </a:lnSpc>
            <a:spcBef>
              <a:spcPct val="0"/>
            </a:spcBef>
            <a:spcAft>
              <a:spcPct val="35000"/>
            </a:spcAft>
            <a:buNone/>
          </a:pPr>
          <a:r>
            <a:rPr lang="en-ID" sz="1600" kern="1200" dirty="0"/>
            <a:t>Security of supply</a:t>
          </a:r>
          <a:endParaRPr lang="en-US" sz="1600" kern="1200" dirty="0"/>
        </a:p>
      </dsp:txBody>
      <dsp:txXfrm>
        <a:off x="4809863" y="4270628"/>
        <a:ext cx="1691493" cy="10330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9587F-23E0-484A-BDEA-DEAB418DD0D2}" type="datetimeFigureOut">
              <a:rPr lang="en-US" smtClean="0"/>
              <a:t>10/17/24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2C67A-F6A6-304C-B083-A462757A820C}" type="slidenum">
              <a:rPr lang="en-US" smtClean="0"/>
              <a:t>‹#›</a:t>
            </a:fld>
            <a:endParaRPr lang="en-US"/>
          </a:p>
        </p:txBody>
      </p:sp>
    </p:spTree>
    <p:extLst>
      <p:ext uri="{BB962C8B-B14F-4D97-AF65-F5344CB8AC3E}">
        <p14:creationId xmlns:p14="http://schemas.microsoft.com/office/powerpoint/2010/main" val="358649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14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72EB84-4812-4EC1-BC9D-9BCD0934B1E3}" type="slidenum">
              <a:rPr lang="en-GB" smtClean="0"/>
              <a:pPr>
                <a:defRPr/>
              </a:pPr>
              <a:t>12</a:t>
            </a:fld>
            <a:endParaRPr lang="en-GB"/>
          </a:p>
        </p:txBody>
      </p:sp>
    </p:spTree>
    <p:extLst>
      <p:ext uri="{BB962C8B-B14F-4D97-AF65-F5344CB8AC3E}">
        <p14:creationId xmlns:p14="http://schemas.microsoft.com/office/powerpoint/2010/main" val="45808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8"/>
          <p:cNvSpPr>
            <a:spLocks noGrp="1" noChangeArrowheads="1"/>
          </p:cNvSpPr>
          <p:nvPr>
            <p:ph type="dt" sz="half" idx="10"/>
          </p:nvPr>
        </p:nvSpPr>
        <p:spPr>
          <a:ln/>
        </p:spPr>
        <p:txBody>
          <a:bodyPr/>
          <a:lstStyle>
            <a:lvl1pPr>
              <a:defRPr/>
            </a:lvl1pPr>
          </a:lstStyle>
          <a:p>
            <a:pPr>
              <a:defRPr/>
            </a:pPr>
            <a:endParaRPr lang="en-GB"/>
          </a:p>
        </p:txBody>
      </p:sp>
      <p:sp>
        <p:nvSpPr>
          <p:cNvPr id="5" name="Rectangle 59"/>
          <p:cNvSpPr>
            <a:spLocks noGrp="1" noChangeArrowheads="1"/>
          </p:cNvSpPr>
          <p:nvPr>
            <p:ph type="ftr" sz="quarter" idx="11"/>
          </p:nvPr>
        </p:nvSpPr>
        <p:spPr>
          <a:ln/>
        </p:spPr>
        <p:txBody>
          <a:bodyPr/>
          <a:lstStyle>
            <a:lvl1pPr>
              <a:defRPr/>
            </a:lvl1pPr>
          </a:lstStyle>
          <a:p>
            <a:pPr>
              <a:defRPr/>
            </a:pPr>
            <a:endParaRPr lang="en-GB"/>
          </a:p>
        </p:txBody>
      </p:sp>
      <p:sp>
        <p:nvSpPr>
          <p:cNvPr id="6" name="Rectangle 60"/>
          <p:cNvSpPr>
            <a:spLocks noGrp="1" noChangeArrowheads="1"/>
          </p:cNvSpPr>
          <p:nvPr>
            <p:ph type="sldNum" sz="quarter" idx="12"/>
          </p:nvPr>
        </p:nvSpPr>
        <p:spPr>
          <a:ln/>
        </p:spPr>
        <p:txBody>
          <a:bodyPr/>
          <a:lstStyle>
            <a:lvl1pPr>
              <a:defRPr/>
            </a:lvl1pPr>
          </a:lstStyle>
          <a:p>
            <a:pPr>
              <a:defRPr/>
            </a:pPr>
            <a:fld id="{A03318F3-43E0-4010-8BAC-3E5C07F46D25}" type="slidenum">
              <a:rPr lang="en-GB"/>
              <a:pPr>
                <a:defRPr/>
              </a:pPr>
              <a:t>‹#›</a:t>
            </a:fld>
            <a:endParaRPr lang="en-GB"/>
          </a:p>
        </p:txBody>
      </p:sp>
    </p:spTree>
    <p:extLst>
      <p:ext uri="{BB962C8B-B14F-4D97-AF65-F5344CB8AC3E}">
        <p14:creationId xmlns:p14="http://schemas.microsoft.com/office/powerpoint/2010/main" val="113006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8"/>
          <p:cNvSpPr>
            <a:spLocks noGrp="1" noChangeArrowheads="1"/>
          </p:cNvSpPr>
          <p:nvPr>
            <p:ph type="dt" sz="half" idx="10"/>
          </p:nvPr>
        </p:nvSpPr>
        <p:spPr>
          <a:ln/>
        </p:spPr>
        <p:txBody>
          <a:bodyPr/>
          <a:lstStyle>
            <a:lvl1pPr>
              <a:defRPr/>
            </a:lvl1pPr>
          </a:lstStyle>
          <a:p>
            <a:pPr>
              <a:defRPr/>
            </a:pPr>
            <a:endParaRPr lang="en-GB"/>
          </a:p>
        </p:txBody>
      </p:sp>
      <p:sp>
        <p:nvSpPr>
          <p:cNvPr id="4" name="Rectangle 59"/>
          <p:cNvSpPr>
            <a:spLocks noGrp="1" noChangeArrowheads="1"/>
          </p:cNvSpPr>
          <p:nvPr>
            <p:ph type="ftr" sz="quarter" idx="11"/>
          </p:nvPr>
        </p:nvSpPr>
        <p:spPr>
          <a:ln/>
        </p:spPr>
        <p:txBody>
          <a:bodyPr/>
          <a:lstStyle>
            <a:lvl1pPr>
              <a:defRPr/>
            </a:lvl1pPr>
          </a:lstStyle>
          <a:p>
            <a:pPr>
              <a:defRPr/>
            </a:pPr>
            <a:endParaRPr lang="en-GB"/>
          </a:p>
        </p:txBody>
      </p:sp>
      <p:sp>
        <p:nvSpPr>
          <p:cNvPr id="5" name="Rectangle 60"/>
          <p:cNvSpPr>
            <a:spLocks noGrp="1" noChangeArrowheads="1"/>
          </p:cNvSpPr>
          <p:nvPr>
            <p:ph type="sldNum" sz="quarter" idx="12"/>
          </p:nvPr>
        </p:nvSpPr>
        <p:spPr>
          <a:ln/>
        </p:spPr>
        <p:txBody>
          <a:bodyPr/>
          <a:lstStyle>
            <a:lvl1pPr>
              <a:defRPr/>
            </a:lvl1pPr>
          </a:lstStyle>
          <a:p>
            <a:pPr>
              <a:defRPr/>
            </a:pPr>
            <a:fld id="{C4191FE2-D052-4F0C-9125-C130B036EB46}" type="slidenum">
              <a:rPr lang="en-GB"/>
              <a:pPr>
                <a:defRPr/>
              </a:pPr>
              <a:t>‹#›</a:t>
            </a:fld>
            <a:endParaRPr lang="en-GB"/>
          </a:p>
        </p:txBody>
      </p:sp>
    </p:spTree>
    <p:extLst>
      <p:ext uri="{BB962C8B-B14F-4D97-AF65-F5344CB8AC3E}">
        <p14:creationId xmlns:p14="http://schemas.microsoft.com/office/powerpoint/2010/main" val="61935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8"/>
          <p:cNvSpPr>
            <a:spLocks noGrp="1" noChangeArrowheads="1"/>
          </p:cNvSpPr>
          <p:nvPr>
            <p:ph type="dt" sz="half" idx="10"/>
          </p:nvPr>
        </p:nvSpPr>
        <p:spPr>
          <a:ln/>
        </p:spPr>
        <p:txBody>
          <a:bodyPr/>
          <a:lstStyle>
            <a:lvl1pPr>
              <a:defRPr/>
            </a:lvl1pPr>
          </a:lstStyle>
          <a:p>
            <a:pPr>
              <a:defRPr/>
            </a:pPr>
            <a:endParaRPr lang="en-GB"/>
          </a:p>
        </p:txBody>
      </p:sp>
      <p:sp>
        <p:nvSpPr>
          <p:cNvPr id="4" name="Rectangle 59"/>
          <p:cNvSpPr>
            <a:spLocks noGrp="1" noChangeArrowheads="1"/>
          </p:cNvSpPr>
          <p:nvPr>
            <p:ph type="ftr" sz="quarter" idx="11"/>
          </p:nvPr>
        </p:nvSpPr>
        <p:spPr>
          <a:ln/>
        </p:spPr>
        <p:txBody>
          <a:bodyPr/>
          <a:lstStyle>
            <a:lvl1pPr>
              <a:defRPr/>
            </a:lvl1pPr>
          </a:lstStyle>
          <a:p>
            <a:pPr>
              <a:defRPr/>
            </a:pPr>
            <a:endParaRPr lang="en-GB"/>
          </a:p>
        </p:txBody>
      </p:sp>
      <p:sp>
        <p:nvSpPr>
          <p:cNvPr id="5" name="Rectangle 60"/>
          <p:cNvSpPr>
            <a:spLocks noGrp="1" noChangeArrowheads="1"/>
          </p:cNvSpPr>
          <p:nvPr>
            <p:ph type="sldNum" sz="quarter" idx="12"/>
          </p:nvPr>
        </p:nvSpPr>
        <p:spPr>
          <a:ln/>
        </p:spPr>
        <p:txBody>
          <a:bodyPr/>
          <a:lstStyle>
            <a:lvl1pPr>
              <a:defRPr/>
            </a:lvl1pPr>
          </a:lstStyle>
          <a:p>
            <a:pPr>
              <a:defRPr/>
            </a:pPr>
            <a:fld id="{9D22BC97-A53D-42B0-8ADB-FB8A864E8BBA}" type="slidenum">
              <a:rPr lang="en-GB"/>
              <a:pPr>
                <a:defRPr/>
              </a:pPr>
              <a:t>‹#›</a:t>
            </a:fld>
            <a:endParaRPr lang="en-GB"/>
          </a:p>
        </p:txBody>
      </p:sp>
    </p:spTree>
    <p:extLst>
      <p:ext uri="{BB962C8B-B14F-4D97-AF65-F5344CB8AC3E}">
        <p14:creationId xmlns:p14="http://schemas.microsoft.com/office/powerpoint/2010/main" val="164860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3.jpeg"/><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70F1-50F6-A24C-A855-26F0AF1B4BCF}"/>
              </a:ext>
            </a:extLst>
          </p:cNvPr>
          <p:cNvSpPr>
            <a:spLocks noGrp="1"/>
          </p:cNvSpPr>
          <p:nvPr>
            <p:ph type="title"/>
          </p:nvPr>
        </p:nvSpPr>
        <p:spPr>
          <a:xfrm>
            <a:off x="477982" y="0"/>
            <a:ext cx="10515600" cy="1325563"/>
          </a:xfrm>
        </p:spPr>
        <p:txBody>
          <a:bodyPr/>
          <a:lstStyle/>
          <a:p>
            <a:r>
              <a:rPr lang="en-US" dirty="0">
                <a:solidFill>
                  <a:schemeClr val="bg1"/>
                </a:solidFill>
              </a:rPr>
              <a:t>OPERATION COST AND LCOE</a:t>
            </a:r>
          </a:p>
        </p:txBody>
      </p:sp>
      <p:graphicFrame>
        <p:nvGraphicFramePr>
          <p:cNvPr id="3" name="Table 2">
            <a:extLst>
              <a:ext uri="{FF2B5EF4-FFF2-40B4-BE49-F238E27FC236}">
                <a16:creationId xmlns:a16="http://schemas.microsoft.com/office/drawing/2014/main" id="{534118D4-2BC2-C44A-9FAD-DB7A4874E5A7}"/>
              </a:ext>
            </a:extLst>
          </p:cNvPr>
          <p:cNvGraphicFramePr>
            <a:graphicFrameLocks noGrp="1"/>
          </p:cNvGraphicFramePr>
          <p:nvPr>
            <p:extLst>
              <p:ext uri="{D42A27DB-BD31-4B8C-83A1-F6EECF244321}">
                <p14:modId xmlns:p14="http://schemas.microsoft.com/office/powerpoint/2010/main" val="213561401"/>
              </p:ext>
            </p:extLst>
          </p:nvPr>
        </p:nvGraphicFramePr>
        <p:xfrm>
          <a:off x="277091" y="1567285"/>
          <a:ext cx="7978691" cy="4736653"/>
        </p:xfrm>
        <a:graphic>
          <a:graphicData uri="http://schemas.openxmlformats.org/drawingml/2006/table">
            <a:tbl>
              <a:tblPr firstRow="1" firstCol="1" bandRow="1">
                <a:tableStyleId>{7DF18680-E054-41AD-8BC1-D1AEF772440D}</a:tableStyleId>
              </a:tblPr>
              <a:tblGrid>
                <a:gridCol w="3465269">
                  <a:extLst>
                    <a:ext uri="{9D8B030D-6E8A-4147-A177-3AD203B41FA5}">
                      <a16:colId xmlns:a16="http://schemas.microsoft.com/office/drawing/2014/main" val="2308024018"/>
                    </a:ext>
                  </a:extLst>
                </a:gridCol>
                <a:gridCol w="2256711">
                  <a:extLst>
                    <a:ext uri="{9D8B030D-6E8A-4147-A177-3AD203B41FA5}">
                      <a16:colId xmlns:a16="http://schemas.microsoft.com/office/drawing/2014/main" val="1834749562"/>
                    </a:ext>
                  </a:extLst>
                </a:gridCol>
                <a:gridCol w="2256711">
                  <a:extLst>
                    <a:ext uri="{9D8B030D-6E8A-4147-A177-3AD203B41FA5}">
                      <a16:colId xmlns:a16="http://schemas.microsoft.com/office/drawing/2014/main" val="3717389882"/>
                    </a:ext>
                  </a:extLst>
                </a:gridCol>
              </a:tblGrid>
              <a:tr h="672821">
                <a:tc>
                  <a:txBody>
                    <a:bodyPr/>
                    <a:lstStyle/>
                    <a:p>
                      <a:pPr indent="131445" algn="just">
                        <a:lnSpc>
                          <a:spcPts val="1300"/>
                        </a:lnSpc>
                      </a:pPr>
                      <a:r>
                        <a:rPr lang="en-ID" sz="1800" dirty="0">
                          <a:effectLst/>
                        </a:rPr>
                        <a:t>Item</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dirty="0">
                          <a:effectLst/>
                        </a:rPr>
                        <a:t>SMR</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dirty="0">
                          <a:effectLst/>
                        </a:rPr>
                        <a:t>CPP</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3636057451"/>
                  </a:ext>
                </a:extLst>
              </a:tr>
              <a:tr h="507979">
                <a:tc>
                  <a:txBody>
                    <a:bodyPr/>
                    <a:lstStyle/>
                    <a:p>
                      <a:pPr indent="131445" algn="just">
                        <a:lnSpc>
                          <a:spcPts val="1300"/>
                        </a:lnSpc>
                      </a:pPr>
                      <a:r>
                        <a:rPr lang="en-ID" sz="1800">
                          <a:effectLst/>
                        </a:rPr>
                        <a:t>O&amp;M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12,220,200.00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4,621,104.00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1164219519"/>
                  </a:ext>
                </a:extLst>
              </a:tr>
              <a:tr h="507979">
                <a:tc>
                  <a:txBody>
                    <a:bodyPr/>
                    <a:lstStyle/>
                    <a:p>
                      <a:pPr indent="131445" algn="just">
                        <a:lnSpc>
                          <a:spcPts val="1300"/>
                        </a:lnSpc>
                      </a:pPr>
                      <a:r>
                        <a:rPr lang="en-ID" sz="1800">
                          <a:effectLst/>
                        </a:rPr>
                        <a:t>Fuel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6,208,578.15</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29,900,800.00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1541134364"/>
                  </a:ext>
                </a:extLst>
              </a:tr>
              <a:tr h="507979">
                <a:tc>
                  <a:txBody>
                    <a:bodyPr/>
                    <a:lstStyle/>
                    <a:p>
                      <a:pPr indent="131445" algn="just">
                        <a:lnSpc>
                          <a:spcPts val="1300"/>
                        </a:lnSpc>
                      </a:pPr>
                      <a:r>
                        <a:rPr lang="en-ID" sz="1800">
                          <a:effectLst/>
                        </a:rPr>
                        <a:t>Decommissioning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1,384,956.00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 </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3108086751"/>
                  </a:ext>
                </a:extLst>
              </a:tr>
              <a:tr h="507979">
                <a:tc>
                  <a:txBody>
                    <a:bodyPr/>
                    <a:lstStyle/>
                    <a:p>
                      <a:pPr indent="131445" algn="just">
                        <a:lnSpc>
                          <a:spcPts val="1300"/>
                        </a:lnSpc>
                      </a:pPr>
                      <a:r>
                        <a:rPr lang="en-ID" sz="1800">
                          <a:effectLst/>
                        </a:rPr>
                        <a:t>Externality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720,01</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7,778.88</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2322696909"/>
                  </a:ext>
                </a:extLst>
              </a:tr>
              <a:tr h="507979">
                <a:tc>
                  <a:txBody>
                    <a:bodyPr/>
                    <a:lstStyle/>
                    <a:p>
                      <a:pPr indent="131445" algn="just">
                        <a:lnSpc>
                          <a:spcPts val="1300"/>
                        </a:lnSpc>
                      </a:pPr>
                      <a:r>
                        <a:rPr lang="en-ID" sz="1800">
                          <a:effectLst/>
                        </a:rPr>
                        <a:t>CO</a:t>
                      </a:r>
                      <a:r>
                        <a:rPr lang="en-ID" sz="1800" baseline="-25000">
                          <a:effectLst/>
                        </a:rPr>
                        <a:t>2</a:t>
                      </a:r>
                      <a:r>
                        <a:rPr lang="en-ID" sz="1800">
                          <a:effectLst/>
                        </a:rPr>
                        <a:t>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1,806,312.00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3996523869"/>
                  </a:ext>
                </a:extLst>
              </a:tr>
              <a:tr h="507979">
                <a:tc>
                  <a:txBody>
                    <a:bodyPr/>
                    <a:lstStyle/>
                    <a:p>
                      <a:pPr indent="131445" algn="just">
                        <a:lnSpc>
                          <a:spcPts val="1300"/>
                        </a:lnSpc>
                      </a:pPr>
                      <a:r>
                        <a:rPr lang="en-ID" sz="1800">
                          <a:effectLst/>
                        </a:rPr>
                        <a:t>Security of supply cost</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238,163.78</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4,490,376.00</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3219844379"/>
                  </a:ext>
                </a:extLst>
              </a:tr>
              <a:tr h="507979">
                <a:tc>
                  <a:txBody>
                    <a:bodyPr/>
                    <a:lstStyle/>
                    <a:p>
                      <a:pPr indent="131445" algn="just">
                        <a:lnSpc>
                          <a:spcPts val="1300"/>
                        </a:lnSpc>
                      </a:pPr>
                      <a:r>
                        <a:rPr lang="en-ID" sz="1800">
                          <a:effectLst/>
                        </a:rPr>
                        <a:t>Total</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ID" sz="1800">
                          <a:effectLst/>
                        </a:rPr>
                        <a:t>20,052,617.94</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ID" sz="1800">
                          <a:effectLst/>
                        </a:rPr>
                        <a:t>40,826,370.88</a:t>
                      </a:r>
                      <a:endParaRPr lang="en-ID" sz="180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1257914455"/>
                  </a:ext>
                </a:extLst>
              </a:tr>
              <a:tr h="507979">
                <a:tc>
                  <a:txBody>
                    <a:bodyPr/>
                    <a:lstStyle/>
                    <a:p>
                      <a:pPr indent="131445" algn="just">
                        <a:lnSpc>
                          <a:spcPts val="1300"/>
                        </a:lnSpc>
                      </a:pPr>
                      <a:r>
                        <a:rPr lang="en-US" sz="1800" dirty="0">
                          <a:effectLst/>
                        </a:rPr>
                        <a:t>LCOE (cent$/kWh)</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1275" algn="ctr">
                        <a:lnSpc>
                          <a:spcPts val="1300"/>
                        </a:lnSpc>
                      </a:pPr>
                      <a:r>
                        <a:rPr lang="en-GB" sz="1800" dirty="0">
                          <a:effectLst/>
                        </a:rPr>
                        <a:t>8.94</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tc>
                  <a:txBody>
                    <a:bodyPr/>
                    <a:lstStyle/>
                    <a:p>
                      <a:pPr indent="-42545" algn="ctr">
                        <a:lnSpc>
                          <a:spcPts val="1300"/>
                        </a:lnSpc>
                      </a:pPr>
                      <a:r>
                        <a:rPr lang="en-GB" sz="1800" dirty="0">
                          <a:effectLst/>
                        </a:rPr>
                        <a:t>8.31</a:t>
                      </a:r>
                      <a:endParaRPr lang="en-ID" sz="1800" dirty="0">
                        <a:effectLst/>
                        <a:latin typeface="Times New Roman" panose="02020603050405020304" pitchFamily="18" charset="0"/>
                        <a:ea typeface="Times New Roman" panose="02020603050405020304" pitchFamily="18" charset="0"/>
                      </a:endParaRPr>
                    </a:p>
                  </a:txBody>
                  <a:tcPr marL="82296" marR="82296" marT="0" marB="0" anchor="ctr"/>
                </a:tc>
                <a:extLst>
                  <a:ext uri="{0D108BD9-81ED-4DB2-BD59-A6C34878D82A}">
                    <a16:rowId xmlns:a16="http://schemas.microsoft.com/office/drawing/2014/main" val="3837992332"/>
                  </a:ext>
                </a:extLst>
              </a:tr>
            </a:tbl>
          </a:graphicData>
        </a:graphic>
      </p:graphicFrame>
      <p:sp>
        <p:nvSpPr>
          <p:cNvPr id="5" name="TextBox 4">
            <a:extLst>
              <a:ext uri="{FF2B5EF4-FFF2-40B4-BE49-F238E27FC236}">
                <a16:creationId xmlns:a16="http://schemas.microsoft.com/office/drawing/2014/main" id="{47A8622A-7479-814E-9499-9E99D5D9C2FE}"/>
              </a:ext>
            </a:extLst>
          </p:cNvPr>
          <p:cNvSpPr txBox="1"/>
          <p:nvPr/>
        </p:nvSpPr>
        <p:spPr>
          <a:xfrm>
            <a:off x="8430613" y="1567284"/>
            <a:ext cx="3608986" cy="4819781"/>
          </a:xfrm>
          <a:prstGeom prst="rect">
            <a:avLst/>
          </a:prstGeom>
          <a:noFill/>
        </p:spPr>
        <p:txBody>
          <a:bodyPr wrap="square">
            <a:spAutoFit/>
          </a:bodyPr>
          <a:lstStyle/>
          <a:p>
            <a:pPr algn="l"/>
            <a:r>
              <a:rPr lang="en-ID" sz="1920" dirty="0">
                <a:latin typeface="Calibri" panose="020F0502020204030204" pitchFamily="34" charset="0"/>
                <a:ea typeface="Times New Roman" panose="02020603050405020304" pitchFamily="18" charset="0"/>
                <a:cs typeface="Calibri" panose="020F0502020204030204" pitchFamily="34" charset="0"/>
              </a:rPr>
              <a:t>The SMR’s investment is almost three times that of the CPP. However, the operational costs incurred by the SMR are much lower than those of the CPP, resulting in greater operational benefits for the SMR. Additionally, the lifetime of the SMR is longer than that of the CPP, with a lifespan of 60 years for the SMR and 30 years for the CPP. These factors indicate that while the initial investment for the SMR is higher, its operational efficiency and longer lifespan contribute to greater benefits in the long run.</a:t>
            </a:r>
            <a:r>
              <a:rPr lang="en-ID" sz="1920" dirty="0">
                <a:latin typeface="Calibri" panose="020F0502020204030204" pitchFamily="34" charset="0"/>
                <a:cs typeface="Calibri" panose="020F0502020204030204" pitchFamily="34" charset="0"/>
              </a:rPr>
              <a:t> </a:t>
            </a:r>
            <a:endParaRPr lang="en-US" sz="192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33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2772-678B-BA40-AD4F-B38DC3F3E7BB}"/>
              </a:ext>
            </a:extLst>
          </p:cNvPr>
          <p:cNvSpPr>
            <a:spLocks noGrp="1"/>
          </p:cNvSpPr>
          <p:nvPr>
            <p:ph type="title"/>
          </p:nvPr>
        </p:nvSpPr>
        <p:spPr>
          <a:xfrm>
            <a:off x="406080" y="0"/>
            <a:ext cx="10515600" cy="1325563"/>
          </a:xfrm>
        </p:spPr>
        <p:txBody>
          <a:bodyPr/>
          <a:lstStyle/>
          <a:p>
            <a:r>
              <a:rPr lang="en-US" dirty="0">
                <a:solidFill>
                  <a:schemeClr val="bg1"/>
                </a:solidFill>
              </a:rPr>
              <a:t>RESULT</a:t>
            </a:r>
          </a:p>
        </p:txBody>
      </p:sp>
      <p:graphicFrame>
        <p:nvGraphicFramePr>
          <p:cNvPr id="3" name="Table 3">
            <a:extLst>
              <a:ext uri="{FF2B5EF4-FFF2-40B4-BE49-F238E27FC236}">
                <a16:creationId xmlns:a16="http://schemas.microsoft.com/office/drawing/2014/main" id="{4AB7D7EE-7EAA-2947-BAFC-6F97CC22AC0B}"/>
              </a:ext>
            </a:extLst>
          </p:cNvPr>
          <p:cNvGraphicFramePr>
            <a:graphicFrameLocks noGrp="1"/>
          </p:cNvGraphicFramePr>
          <p:nvPr>
            <p:extLst>
              <p:ext uri="{D42A27DB-BD31-4B8C-83A1-F6EECF244321}">
                <p14:modId xmlns:p14="http://schemas.microsoft.com/office/powerpoint/2010/main" val="942223203"/>
              </p:ext>
            </p:extLst>
          </p:nvPr>
        </p:nvGraphicFramePr>
        <p:xfrm>
          <a:off x="872836" y="1289754"/>
          <a:ext cx="10737273" cy="2433216"/>
        </p:xfrm>
        <a:graphic>
          <a:graphicData uri="http://schemas.openxmlformats.org/drawingml/2006/table">
            <a:tbl>
              <a:tblPr firstRow="1" bandRow="1">
                <a:tableStyleId>{0660B408-B3CF-4A94-85FC-2B1E0A45F4A2}</a:tableStyleId>
              </a:tblPr>
              <a:tblGrid>
                <a:gridCol w="2579569">
                  <a:extLst>
                    <a:ext uri="{9D8B030D-6E8A-4147-A177-3AD203B41FA5}">
                      <a16:colId xmlns:a16="http://schemas.microsoft.com/office/drawing/2014/main" val="1656061681"/>
                    </a:ext>
                  </a:extLst>
                </a:gridCol>
                <a:gridCol w="2355130">
                  <a:extLst>
                    <a:ext uri="{9D8B030D-6E8A-4147-A177-3AD203B41FA5}">
                      <a16:colId xmlns:a16="http://schemas.microsoft.com/office/drawing/2014/main" val="2603744424"/>
                    </a:ext>
                  </a:extLst>
                </a:gridCol>
                <a:gridCol w="2547798">
                  <a:extLst>
                    <a:ext uri="{9D8B030D-6E8A-4147-A177-3AD203B41FA5}">
                      <a16:colId xmlns:a16="http://schemas.microsoft.com/office/drawing/2014/main" val="3575338634"/>
                    </a:ext>
                  </a:extLst>
                </a:gridCol>
                <a:gridCol w="3254776">
                  <a:extLst>
                    <a:ext uri="{9D8B030D-6E8A-4147-A177-3AD203B41FA5}">
                      <a16:colId xmlns:a16="http://schemas.microsoft.com/office/drawing/2014/main" val="549835113"/>
                    </a:ext>
                  </a:extLst>
                </a:gridCol>
              </a:tblGrid>
              <a:tr h="802282">
                <a:tc>
                  <a:txBody>
                    <a:bodyPr/>
                    <a:lstStyle/>
                    <a:p>
                      <a:pPr algn="ctr"/>
                      <a:endParaRPr lang="en-US" sz="2900" dirty="0">
                        <a:latin typeface="+mn-lt"/>
                      </a:endParaRPr>
                    </a:p>
                  </a:txBody>
                  <a:tcPr marL="81280" marR="81280" marT="40640" marB="40640"/>
                </a:tc>
                <a:tc>
                  <a:txBody>
                    <a:bodyPr/>
                    <a:lstStyle/>
                    <a:p>
                      <a:pPr algn="ctr"/>
                      <a:r>
                        <a:rPr lang="en-US" sz="2900" b="0" dirty="0">
                          <a:solidFill>
                            <a:srgbClr val="FFFFFF"/>
                          </a:solidFill>
                        </a:rPr>
                        <a:t>SMR</a:t>
                      </a:r>
                      <a:endParaRPr lang="en-US" sz="2900" b="0" dirty="0">
                        <a:solidFill>
                          <a:srgbClr val="FFFFFF"/>
                        </a:solidFill>
                        <a:latin typeface="+mn-lt"/>
                      </a:endParaRPr>
                    </a:p>
                  </a:txBody>
                  <a:tcPr marL="81280" marR="81280" marT="40640" marB="40640"/>
                </a:tc>
                <a:tc>
                  <a:txBody>
                    <a:bodyPr/>
                    <a:lstStyle/>
                    <a:p>
                      <a:pPr algn="ctr"/>
                      <a:r>
                        <a:rPr lang="en-US" sz="2900" b="0" dirty="0">
                          <a:solidFill>
                            <a:srgbClr val="FFFFFF"/>
                          </a:solidFill>
                        </a:rPr>
                        <a:t>COAL PP</a:t>
                      </a:r>
                      <a:endParaRPr lang="en-US" sz="2900" b="0" dirty="0">
                        <a:solidFill>
                          <a:srgbClr val="FFFFFF"/>
                        </a:solidFill>
                        <a:latin typeface="+mn-lt"/>
                      </a:endParaRPr>
                    </a:p>
                  </a:txBody>
                  <a:tcPr marL="81280" marR="81280" marT="40640" marB="40640"/>
                </a:tc>
                <a:tc>
                  <a:txBody>
                    <a:bodyPr/>
                    <a:lstStyle/>
                    <a:p>
                      <a:pPr algn="ctr"/>
                      <a:r>
                        <a:rPr lang="en-US" sz="2900" b="0" dirty="0">
                          <a:solidFill>
                            <a:srgbClr val="FFFFFF"/>
                          </a:solidFill>
                        </a:rPr>
                        <a:t>INCREMENTAL</a:t>
                      </a:r>
                      <a:endParaRPr lang="en-US" sz="2900" b="0" dirty="0">
                        <a:solidFill>
                          <a:srgbClr val="FFFFFF"/>
                        </a:solidFill>
                        <a:latin typeface="+mn-lt"/>
                      </a:endParaRPr>
                    </a:p>
                  </a:txBody>
                  <a:tcPr marL="81280" marR="81280" marT="40640" marB="40640"/>
                </a:tc>
                <a:extLst>
                  <a:ext uri="{0D108BD9-81ED-4DB2-BD59-A6C34878D82A}">
                    <a16:rowId xmlns:a16="http://schemas.microsoft.com/office/drawing/2014/main" val="2542968098"/>
                  </a:ext>
                </a:extLst>
              </a:tr>
              <a:tr h="914400">
                <a:tc>
                  <a:txBody>
                    <a:bodyPr/>
                    <a:lstStyle/>
                    <a:p>
                      <a:pPr algn="ctr"/>
                      <a:r>
                        <a:rPr lang="en-US" sz="2900" dirty="0">
                          <a:solidFill>
                            <a:srgbClr val="FFFFFF"/>
                          </a:solidFill>
                        </a:rPr>
                        <a:t>ENPV (USD)</a:t>
                      </a:r>
                      <a:endParaRPr lang="en-US" sz="2900" dirty="0">
                        <a:solidFill>
                          <a:srgbClr val="FFFFFF"/>
                        </a:solidFill>
                        <a:latin typeface="+mn-lt"/>
                      </a:endParaRPr>
                    </a:p>
                  </a:txBody>
                  <a:tcPr marL="81280" marR="81280" marT="40640" marB="40640" anchor="ctr">
                    <a:solidFill>
                      <a:srgbClr val="FF0000"/>
                    </a:solidFill>
                  </a:tcPr>
                </a:tc>
                <a:tc>
                  <a:txBody>
                    <a:bodyPr/>
                    <a:lstStyle/>
                    <a:p>
                      <a:pPr algn="ctr" fontAlgn="b"/>
                      <a:r>
                        <a:rPr lang="en-ID" sz="2900" b="0" i="0" u="none" strike="noStrike" dirty="0">
                          <a:solidFill>
                            <a:srgbClr val="FFFFFF"/>
                          </a:solidFill>
                          <a:effectLst/>
                          <a:latin typeface="Calibri" panose="020F0502020204030204" pitchFamily="34" charset="0"/>
                        </a:rPr>
                        <a:t>39,008,846 </a:t>
                      </a:r>
                    </a:p>
                  </a:txBody>
                  <a:tcPr marL="8467" marR="8467" marT="8467" marB="0" anchor="ctr">
                    <a:solidFill>
                      <a:srgbClr val="FF0000"/>
                    </a:solidFill>
                  </a:tcPr>
                </a:tc>
                <a:tc>
                  <a:txBody>
                    <a:bodyPr/>
                    <a:lstStyle/>
                    <a:p>
                      <a:pPr algn="ctr" fontAlgn="b"/>
                      <a:r>
                        <a:rPr lang="en-ID" sz="2900" b="0" i="0" u="none" strike="noStrike" dirty="0">
                          <a:solidFill>
                            <a:srgbClr val="FFFFFF"/>
                          </a:solidFill>
                          <a:effectLst/>
                          <a:latin typeface="Calibri" panose="020F0502020204030204" pitchFamily="34" charset="0"/>
                        </a:rPr>
                        <a:t> 96,001,875 </a:t>
                      </a:r>
                    </a:p>
                  </a:txBody>
                  <a:tcPr marL="8467" marR="8467" marT="8467" marB="0" anchor="ctr">
                    <a:solidFill>
                      <a:srgbClr val="FF0000"/>
                    </a:solidFill>
                  </a:tcPr>
                </a:tc>
                <a:tc>
                  <a:txBody>
                    <a:bodyPr/>
                    <a:lstStyle/>
                    <a:p>
                      <a:pPr algn="ctr" fontAlgn="b"/>
                      <a:r>
                        <a:rPr lang="en-ID" sz="2900" b="0" i="0" u="none" strike="noStrike" dirty="0">
                          <a:solidFill>
                            <a:srgbClr val="FFFFFF"/>
                          </a:solidFill>
                          <a:effectLst/>
                          <a:latin typeface="Calibri" panose="020F0502020204030204" pitchFamily="34" charset="0"/>
                        </a:rPr>
                        <a:t>   - 56,993,029</a:t>
                      </a:r>
                    </a:p>
                  </a:txBody>
                  <a:tcPr marL="8467" marR="8467" marT="8467" marB="0" anchor="ctr">
                    <a:solidFill>
                      <a:srgbClr val="FF0000"/>
                    </a:solidFill>
                  </a:tcPr>
                </a:tc>
                <a:extLst>
                  <a:ext uri="{0D108BD9-81ED-4DB2-BD59-A6C34878D82A}">
                    <a16:rowId xmlns:a16="http://schemas.microsoft.com/office/drawing/2014/main" val="2089972052"/>
                  </a:ext>
                </a:extLst>
              </a:tr>
              <a:tr h="716534">
                <a:tc>
                  <a:txBody>
                    <a:bodyPr/>
                    <a:lstStyle/>
                    <a:p>
                      <a:pPr algn="ctr"/>
                      <a:r>
                        <a:rPr lang="en-US" sz="2900" dirty="0"/>
                        <a:t>EIRR (%)</a:t>
                      </a:r>
                      <a:endParaRPr lang="en-US" sz="2900" dirty="0">
                        <a:latin typeface="+mn-lt"/>
                      </a:endParaRPr>
                    </a:p>
                  </a:txBody>
                  <a:tcPr marL="81280" marR="81280" marT="40640" marB="40640" anchor="ctr"/>
                </a:tc>
                <a:tc>
                  <a:txBody>
                    <a:bodyPr/>
                    <a:lstStyle/>
                    <a:p>
                      <a:pPr algn="ctr" fontAlgn="b"/>
                      <a:r>
                        <a:rPr lang="en-ID" sz="2900" b="0" i="0" u="none" strike="noStrike" dirty="0">
                          <a:solidFill>
                            <a:srgbClr val="000000"/>
                          </a:solidFill>
                          <a:effectLst/>
                          <a:latin typeface="Calibri" panose="020F0502020204030204" pitchFamily="34" charset="0"/>
                        </a:rPr>
                        <a:t>8.04</a:t>
                      </a:r>
                    </a:p>
                  </a:txBody>
                  <a:tcPr marL="8467" marR="8467" marT="8467" marB="0" anchor="ctr"/>
                </a:tc>
                <a:tc>
                  <a:txBody>
                    <a:bodyPr/>
                    <a:lstStyle/>
                    <a:p>
                      <a:pPr algn="ctr" fontAlgn="b"/>
                      <a:r>
                        <a:rPr lang="en-ID" sz="2900" b="0" i="0" u="none" strike="noStrike" dirty="0">
                          <a:solidFill>
                            <a:srgbClr val="000000"/>
                          </a:solidFill>
                          <a:effectLst/>
                          <a:latin typeface="Calibri" panose="020F0502020204030204" pitchFamily="34" charset="0"/>
                        </a:rPr>
                        <a:t>11.9</a:t>
                      </a:r>
                    </a:p>
                  </a:txBody>
                  <a:tcPr marL="8467" marR="8467" marT="8467" marB="0" anchor="ctr"/>
                </a:tc>
                <a:tc>
                  <a:txBody>
                    <a:bodyPr/>
                    <a:lstStyle/>
                    <a:p>
                      <a:pPr algn="ctr" fontAlgn="b"/>
                      <a:r>
                        <a:rPr lang="en-ID" sz="2900" b="0" u="none" strike="noStrike" dirty="0">
                          <a:solidFill>
                            <a:srgbClr val="000000"/>
                          </a:solidFill>
                          <a:effectLst/>
                        </a:rPr>
                        <a:t>- 3.86</a:t>
                      </a:r>
                      <a:endParaRPr lang="en-ID" sz="2900" b="0" i="0" u="none" strike="noStrike" dirty="0">
                        <a:solidFill>
                          <a:srgbClr val="000000"/>
                        </a:solidFill>
                        <a:effectLst/>
                        <a:latin typeface="+mn-lt"/>
                      </a:endParaRPr>
                    </a:p>
                  </a:txBody>
                  <a:tcPr marL="8467" marR="8467" marT="8467" marB="0" anchor="ctr"/>
                </a:tc>
                <a:extLst>
                  <a:ext uri="{0D108BD9-81ED-4DB2-BD59-A6C34878D82A}">
                    <a16:rowId xmlns:a16="http://schemas.microsoft.com/office/drawing/2014/main" val="828876626"/>
                  </a:ext>
                </a:extLst>
              </a:tr>
            </a:tbl>
          </a:graphicData>
        </a:graphic>
      </p:graphicFrame>
      <p:sp>
        <p:nvSpPr>
          <p:cNvPr id="5" name="TextBox 4">
            <a:extLst>
              <a:ext uri="{FF2B5EF4-FFF2-40B4-BE49-F238E27FC236}">
                <a16:creationId xmlns:a16="http://schemas.microsoft.com/office/drawing/2014/main" id="{F73DCBAA-D381-2249-B659-2FA37C1D666C}"/>
              </a:ext>
            </a:extLst>
          </p:cNvPr>
          <p:cNvSpPr txBox="1"/>
          <p:nvPr/>
        </p:nvSpPr>
        <p:spPr>
          <a:xfrm>
            <a:off x="669475" y="4418855"/>
            <a:ext cx="11134756" cy="1938992"/>
          </a:xfrm>
          <a:prstGeom prst="rect">
            <a:avLst/>
          </a:prstGeom>
          <a:noFill/>
        </p:spPr>
        <p:txBody>
          <a:bodyPr wrap="square">
            <a:spAutoFit/>
          </a:bodyPr>
          <a:lstStyle/>
          <a:p>
            <a:pPr algn="l"/>
            <a:r>
              <a:rPr lang="en-US" sz="2400" dirty="0"/>
              <a:t>The investment costs for Small Modular Reactors (SMR) are approximately three times higher than those of Coal Power Plants (CPP), with SMR at $6,217/</a:t>
            </a:r>
            <a:r>
              <a:rPr lang="en-US" sz="2400" dirty="0" err="1"/>
              <a:t>kWe</a:t>
            </a:r>
            <a:r>
              <a:rPr lang="en-US" sz="2400" dirty="0"/>
              <a:t> compared to CPP at $1,980/</a:t>
            </a:r>
            <a:r>
              <a:rPr lang="en-US" sz="2400" dirty="0" err="1"/>
              <a:t>kWe</a:t>
            </a:r>
            <a:r>
              <a:rPr lang="en-US" sz="2400" dirty="0"/>
              <a:t>. This significant difference suggests that SMRs do not deliver incremental benefits over CPPs when assessed purely on cost. A sensitivity analysis is needed on investment costs and influencing parameters such as carbon tax.</a:t>
            </a:r>
            <a:endParaRPr lang="en-ID" sz="2400" dirty="0">
              <a:solidFill>
                <a:srgbClr val="000000"/>
              </a:solidFill>
            </a:endParaRPr>
          </a:p>
        </p:txBody>
      </p:sp>
    </p:spTree>
    <p:extLst>
      <p:ext uri="{BB962C8B-B14F-4D97-AF65-F5344CB8AC3E}">
        <p14:creationId xmlns:p14="http://schemas.microsoft.com/office/powerpoint/2010/main" val="208413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9B3F-20A7-9F48-93D0-0D1E2803CB0C}"/>
              </a:ext>
            </a:extLst>
          </p:cNvPr>
          <p:cNvSpPr>
            <a:spLocks noGrp="1"/>
          </p:cNvSpPr>
          <p:nvPr>
            <p:ph type="title"/>
          </p:nvPr>
        </p:nvSpPr>
        <p:spPr>
          <a:xfrm>
            <a:off x="531591" y="206199"/>
            <a:ext cx="10515600" cy="1325563"/>
          </a:xfrm>
        </p:spPr>
        <p:txBody>
          <a:bodyPr/>
          <a:lstStyle/>
          <a:p>
            <a:r>
              <a:rPr lang="en-US" dirty="0">
                <a:solidFill>
                  <a:schemeClr val="bg1"/>
                </a:solidFill>
              </a:rPr>
              <a:t>SENSTIVITY ANALISIS: INVESTMENT COST </a:t>
            </a:r>
          </a:p>
        </p:txBody>
      </p:sp>
      <p:pic>
        <p:nvPicPr>
          <p:cNvPr id="3" name="Picture 2">
            <a:extLst>
              <a:ext uri="{FF2B5EF4-FFF2-40B4-BE49-F238E27FC236}">
                <a16:creationId xmlns:a16="http://schemas.microsoft.com/office/drawing/2014/main" id="{F669C415-0EDA-1440-8C0E-7F0EA8A84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6" y="1295400"/>
            <a:ext cx="5164453" cy="3062419"/>
          </a:xfrm>
          <a:prstGeom prst="rect">
            <a:avLst/>
          </a:prstGeom>
          <a:ln>
            <a:solidFill>
              <a:schemeClr val="tx1"/>
            </a:solidFill>
          </a:ln>
        </p:spPr>
      </p:pic>
      <p:pic>
        <p:nvPicPr>
          <p:cNvPr id="4" name="Picture 3">
            <a:extLst>
              <a:ext uri="{FF2B5EF4-FFF2-40B4-BE49-F238E27FC236}">
                <a16:creationId xmlns:a16="http://schemas.microsoft.com/office/drawing/2014/main" id="{4FE80868-EBEF-FF4E-BF2B-FA03E5CCA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097" y="1295401"/>
            <a:ext cx="4953094" cy="3044449"/>
          </a:xfrm>
          <a:prstGeom prst="rect">
            <a:avLst/>
          </a:prstGeom>
          <a:ln>
            <a:solidFill>
              <a:schemeClr val="tx1"/>
            </a:solidFill>
          </a:ln>
        </p:spPr>
      </p:pic>
      <p:sp>
        <p:nvSpPr>
          <p:cNvPr id="5" name="TextBox 4">
            <a:extLst>
              <a:ext uri="{FF2B5EF4-FFF2-40B4-BE49-F238E27FC236}">
                <a16:creationId xmlns:a16="http://schemas.microsoft.com/office/drawing/2014/main" id="{C034071B-1B76-2747-9A1B-245219B8D33D}"/>
              </a:ext>
            </a:extLst>
          </p:cNvPr>
          <p:cNvSpPr txBox="1"/>
          <p:nvPr/>
        </p:nvSpPr>
        <p:spPr>
          <a:xfrm>
            <a:off x="931547" y="4491210"/>
            <a:ext cx="10115644" cy="2160591"/>
          </a:xfrm>
          <a:prstGeom prst="rect">
            <a:avLst/>
          </a:prstGeom>
          <a:noFill/>
        </p:spPr>
        <p:txBody>
          <a:bodyPr wrap="square" rtlCol="0">
            <a:spAutoFit/>
          </a:bodyPr>
          <a:lstStyle/>
          <a:p>
            <a:pPr marL="342900" indent="-342900">
              <a:buFont typeface="Arial" panose="020B0604020202020204" pitchFamily="34" charset="0"/>
              <a:buChar char="•"/>
            </a:pPr>
            <a:r>
              <a:rPr lang="en-ID" sz="1920" dirty="0">
                <a:solidFill>
                  <a:srgbClr val="262626"/>
                </a:solidFill>
                <a:latin typeface="-apple-system"/>
              </a:rPr>
              <a:t>A decrease in investment costs, such as down to $5595/</a:t>
            </a:r>
            <a:r>
              <a:rPr lang="en-ID" sz="1920" dirty="0" err="1">
                <a:solidFill>
                  <a:srgbClr val="262626"/>
                </a:solidFill>
                <a:latin typeface="-apple-system"/>
              </a:rPr>
              <a:t>kWe</a:t>
            </a:r>
            <a:r>
              <a:rPr lang="en-ID" sz="1920" dirty="0">
                <a:solidFill>
                  <a:srgbClr val="262626"/>
                </a:solidFill>
                <a:latin typeface="-apple-system"/>
              </a:rPr>
              <a:t> (10%), can significantly improve the NPV of Small Modular Reactors (SMR), allowing it to surpass that of Coal Power Plants (CPP). This highlights the importance of investment efficiency in project evaluation. </a:t>
            </a:r>
          </a:p>
          <a:p>
            <a:pPr marL="342900" indent="-342900">
              <a:buFont typeface="Arial" panose="020B0604020202020204" pitchFamily="34" charset="0"/>
              <a:buChar char="•"/>
            </a:pPr>
            <a:r>
              <a:rPr lang="en-ID" sz="1920" dirty="0">
                <a:solidFill>
                  <a:srgbClr val="262626"/>
                </a:solidFill>
                <a:latin typeface="-apple-system"/>
              </a:rPr>
              <a:t>NPV (Net Present Value) is generally preferred over IRR (Internal Rate of Return) for assessing profitability since it accounts for the time value of money. It provides a more accurate measure of a project's potential profitability, especially when comparing investments with different cash flow patterns</a:t>
            </a:r>
            <a:endParaRPr lang="en-US" sz="1920" dirty="0"/>
          </a:p>
        </p:txBody>
      </p:sp>
    </p:spTree>
    <p:extLst>
      <p:ext uri="{BB962C8B-B14F-4D97-AF65-F5344CB8AC3E}">
        <p14:creationId xmlns:p14="http://schemas.microsoft.com/office/powerpoint/2010/main" val="414550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2176-927B-F941-ADEF-A3714A87C3A2}"/>
              </a:ext>
            </a:extLst>
          </p:cNvPr>
          <p:cNvSpPr>
            <a:spLocks noGrp="1"/>
          </p:cNvSpPr>
          <p:nvPr>
            <p:ph type="title"/>
          </p:nvPr>
        </p:nvSpPr>
        <p:spPr>
          <a:xfrm>
            <a:off x="741046" y="0"/>
            <a:ext cx="10515600" cy="1325563"/>
          </a:xfrm>
        </p:spPr>
        <p:txBody>
          <a:bodyPr/>
          <a:lstStyle/>
          <a:p>
            <a:r>
              <a:rPr lang="en-US" dirty="0">
                <a:solidFill>
                  <a:schemeClr val="bg1"/>
                </a:solidFill>
              </a:rPr>
              <a:t>SENSTIVITY ANALISIS: CARBON TAX</a:t>
            </a:r>
          </a:p>
        </p:txBody>
      </p:sp>
      <p:pic>
        <p:nvPicPr>
          <p:cNvPr id="3" name="Picture 2">
            <a:extLst>
              <a:ext uri="{FF2B5EF4-FFF2-40B4-BE49-F238E27FC236}">
                <a16:creationId xmlns:a16="http://schemas.microsoft.com/office/drawing/2014/main" id="{406499BB-0C2A-5B4C-80CC-157D16B8A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46" y="1201809"/>
            <a:ext cx="5194076" cy="3412354"/>
          </a:xfrm>
          <a:prstGeom prst="rect">
            <a:avLst/>
          </a:prstGeom>
          <a:ln>
            <a:solidFill>
              <a:schemeClr val="tx1"/>
            </a:solidFill>
          </a:ln>
        </p:spPr>
      </p:pic>
      <p:pic>
        <p:nvPicPr>
          <p:cNvPr id="4" name="Picture 3">
            <a:extLst>
              <a:ext uri="{FF2B5EF4-FFF2-40B4-BE49-F238E27FC236}">
                <a16:creationId xmlns:a16="http://schemas.microsoft.com/office/drawing/2014/main" id="{B230585F-1C97-2E48-850A-8A817D359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89490"/>
            <a:ext cx="5295030" cy="3412352"/>
          </a:xfrm>
          <a:prstGeom prst="rect">
            <a:avLst/>
          </a:prstGeom>
          <a:ln>
            <a:solidFill>
              <a:schemeClr val="tx1"/>
            </a:solidFill>
          </a:ln>
        </p:spPr>
      </p:pic>
      <p:sp>
        <p:nvSpPr>
          <p:cNvPr id="6" name="TextBox 5">
            <a:extLst>
              <a:ext uri="{FF2B5EF4-FFF2-40B4-BE49-F238E27FC236}">
                <a16:creationId xmlns:a16="http://schemas.microsoft.com/office/drawing/2014/main" id="{7EB0CE84-5102-C44B-BA67-BCC63A7943D3}"/>
              </a:ext>
            </a:extLst>
          </p:cNvPr>
          <p:cNvSpPr txBox="1"/>
          <p:nvPr/>
        </p:nvSpPr>
        <p:spPr>
          <a:xfrm>
            <a:off x="498765" y="4751337"/>
            <a:ext cx="11194472" cy="1421928"/>
          </a:xfrm>
          <a:prstGeom prst="rect">
            <a:avLst/>
          </a:prstGeom>
          <a:noFill/>
        </p:spPr>
        <p:txBody>
          <a:bodyPr wrap="square">
            <a:spAutoFit/>
          </a:bodyPr>
          <a:lstStyle/>
          <a:p>
            <a:pPr marL="342900" indent="-342900">
              <a:buFont typeface="Arial" panose="020B0604020202020204" pitchFamily="34" charset="0"/>
              <a:buChar char="•"/>
            </a:pPr>
            <a:r>
              <a:rPr lang="en-ID" sz="2160" dirty="0">
                <a:solidFill>
                  <a:srgbClr val="262626"/>
                </a:solidFill>
                <a:latin typeface="-apple-system"/>
              </a:rPr>
              <a:t>A carbon tax increases the production costs for coal power plants, leading to lower Net Present Value (NPV) and Internal Rate of Return (IRR).</a:t>
            </a:r>
          </a:p>
          <a:p>
            <a:pPr marL="342900" indent="-342900">
              <a:buFont typeface="Arial" panose="020B0604020202020204" pitchFamily="34" charset="0"/>
              <a:buChar char="•"/>
            </a:pPr>
            <a:r>
              <a:rPr lang="en-ID" sz="2160" dirty="0">
                <a:solidFill>
                  <a:srgbClr val="262626"/>
                </a:solidFill>
                <a:latin typeface="-apple-system"/>
              </a:rPr>
              <a:t>At a carbon tax rate of $20 per ton, the NPV and IRR of SMRs exceed those of CPPs. This implies that, under these conditions, SMRs are a more attractive option for electricity generation.</a:t>
            </a:r>
          </a:p>
        </p:txBody>
      </p:sp>
    </p:spTree>
    <p:extLst>
      <p:ext uri="{BB962C8B-B14F-4D97-AF65-F5344CB8AC3E}">
        <p14:creationId xmlns:p14="http://schemas.microsoft.com/office/powerpoint/2010/main" val="104385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0F459-8461-BA4F-A5F5-19564AE7F7A9}"/>
              </a:ext>
            </a:extLst>
          </p:cNvPr>
          <p:cNvSpPr>
            <a:spLocks noGrp="1"/>
          </p:cNvSpPr>
          <p:nvPr>
            <p:ph idx="1"/>
          </p:nvPr>
        </p:nvSpPr>
        <p:spPr>
          <a:xfrm>
            <a:off x="577244" y="1295399"/>
            <a:ext cx="10928956" cy="5243945"/>
          </a:xfrm>
        </p:spPr>
        <p:txBody>
          <a:bodyPr>
            <a:normAutofit/>
          </a:bodyPr>
          <a:lstStyle/>
          <a:p>
            <a:r>
              <a:rPr lang="en-US" dirty="0"/>
              <a:t>Both NPV (Net Present Value) and IRR (Internal Rate of Return) are important metrics used in evaluating investment projects. NPV measures the present value of future cash flows, while IRR measures the rate at which the project generates cash flows. </a:t>
            </a:r>
          </a:p>
          <a:p>
            <a:r>
              <a:rPr lang="en-US" dirty="0"/>
              <a:t>When choosing between projects, it is generally recommended to prioritize NPV over IRR. This is because NPV takes into account the time value of money and provides a more accurate measure of the project's profitability. A project with a high NPV indicates that it will generate a significant amount of value for the investors, while a project with a low NPV may not be worth pursuing.</a:t>
            </a:r>
          </a:p>
          <a:p>
            <a:r>
              <a:rPr lang="en-ID" dirty="0">
                <a:solidFill>
                  <a:srgbClr val="24292F"/>
                </a:solidFill>
              </a:rPr>
              <a:t>NPP has a high initial investment but generates significant cash flows in the later years. It could have a high NPV but low IRR.</a:t>
            </a:r>
            <a:endParaRPr lang="en-US" dirty="0"/>
          </a:p>
        </p:txBody>
      </p:sp>
      <p:sp>
        <p:nvSpPr>
          <p:cNvPr id="3" name="Title 2">
            <a:extLst>
              <a:ext uri="{FF2B5EF4-FFF2-40B4-BE49-F238E27FC236}">
                <a16:creationId xmlns:a16="http://schemas.microsoft.com/office/drawing/2014/main" id="{AA9FF35D-BAAA-B640-999A-598E63E05671}"/>
              </a:ext>
            </a:extLst>
          </p:cNvPr>
          <p:cNvSpPr>
            <a:spLocks noGrp="1"/>
          </p:cNvSpPr>
          <p:nvPr>
            <p:ph type="title"/>
          </p:nvPr>
        </p:nvSpPr>
        <p:spPr>
          <a:xfrm>
            <a:off x="685800" y="136525"/>
            <a:ext cx="10515600" cy="1325563"/>
          </a:xfrm>
        </p:spPr>
        <p:txBody>
          <a:bodyPr/>
          <a:lstStyle/>
          <a:p>
            <a:r>
              <a:rPr lang="en-US" dirty="0">
                <a:solidFill>
                  <a:schemeClr val="bg1"/>
                </a:solidFill>
              </a:rPr>
              <a:t>ANALYSIS</a:t>
            </a:r>
          </a:p>
        </p:txBody>
      </p:sp>
      <p:sp>
        <p:nvSpPr>
          <p:cNvPr id="4" name="Slide Number Placeholder 3">
            <a:extLst>
              <a:ext uri="{FF2B5EF4-FFF2-40B4-BE49-F238E27FC236}">
                <a16:creationId xmlns:a16="http://schemas.microsoft.com/office/drawing/2014/main" id="{2580AC02-73AE-494C-B93E-09ECC4B7D389}"/>
              </a:ext>
            </a:extLst>
          </p:cNvPr>
          <p:cNvSpPr>
            <a:spLocks noGrp="1"/>
          </p:cNvSpPr>
          <p:nvPr>
            <p:ph type="sldNum" sz="quarter" idx="11"/>
          </p:nvPr>
        </p:nvSpPr>
        <p:spPr/>
        <p:txBody>
          <a:bodyPr/>
          <a:lstStyle/>
          <a:p>
            <a:pPr>
              <a:defRPr/>
            </a:pPr>
            <a:fld id="{2EE4317A-F6DB-4A2D-A039-AF41900EC225}" type="slidenum">
              <a:rPr lang="id-ID" altLang="id-ID" smtClean="0"/>
              <a:t>14</a:t>
            </a:fld>
            <a:endParaRPr lang="id-ID" altLang="id-ID"/>
          </a:p>
        </p:txBody>
      </p:sp>
    </p:spTree>
    <p:extLst>
      <p:ext uri="{BB962C8B-B14F-4D97-AF65-F5344CB8AC3E}">
        <p14:creationId xmlns:p14="http://schemas.microsoft.com/office/powerpoint/2010/main" val="119049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C23635-7947-254F-8D4A-4E0966296B31}"/>
              </a:ext>
            </a:extLst>
          </p:cNvPr>
          <p:cNvSpPr>
            <a:spLocks noGrp="1"/>
          </p:cNvSpPr>
          <p:nvPr>
            <p:ph idx="1"/>
          </p:nvPr>
        </p:nvSpPr>
        <p:spPr>
          <a:xfrm>
            <a:off x="696020" y="1763712"/>
            <a:ext cx="10325100" cy="4775200"/>
          </a:xfrm>
        </p:spPr>
        <p:txBody>
          <a:bodyPr/>
          <a:lstStyle/>
          <a:p>
            <a:pPr marL="400734" indent="-389446"/>
            <a:r>
              <a:rPr lang="en-US" sz="2640" dirty="0"/>
              <a:t>CBA is carried out make a comprehensive study as a basis for decision making</a:t>
            </a:r>
          </a:p>
          <a:p>
            <a:pPr marL="400734" indent="-389446"/>
            <a:r>
              <a:rPr lang="en-US" sz="2640" dirty="0"/>
              <a:t>The results show that NPP project do not provide incremental benefits from the counterfactual project (CPP) because the SMR investment cost is very high compared to the CPP</a:t>
            </a:r>
          </a:p>
          <a:p>
            <a:pPr marL="400734" indent="-389446"/>
            <a:r>
              <a:rPr lang="en-US" sz="2640" dirty="0"/>
              <a:t>From the sensitivity analysis, the carbon tax and SMR investment costs greatly determine the feasibility of SMR</a:t>
            </a:r>
          </a:p>
          <a:p>
            <a:pPr marL="400734" indent="-389446"/>
            <a:r>
              <a:rPr lang="en-US" sz="2640" dirty="0"/>
              <a:t>At a carbon tax value of 20 $/ton, CPP will have a negative NPV value which means it is not feasible, so SMR will be an option.</a:t>
            </a:r>
          </a:p>
          <a:p>
            <a:pPr marL="400734" indent="-389446"/>
            <a:r>
              <a:rPr lang="en-US" sz="2640" dirty="0"/>
              <a:t>SMR will have a greater NPV than CPP's NPV at an investment cost of 5,284 USD/</a:t>
            </a:r>
            <a:r>
              <a:rPr lang="en-US" sz="2640" dirty="0" err="1"/>
              <a:t>kWe</a:t>
            </a:r>
            <a:r>
              <a:rPr lang="en-US" sz="2640" dirty="0"/>
              <a:t>.</a:t>
            </a:r>
          </a:p>
        </p:txBody>
      </p:sp>
      <p:sp>
        <p:nvSpPr>
          <p:cNvPr id="3" name="Title 2">
            <a:extLst>
              <a:ext uri="{FF2B5EF4-FFF2-40B4-BE49-F238E27FC236}">
                <a16:creationId xmlns:a16="http://schemas.microsoft.com/office/drawing/2014/main" id="{E8E791F2-5548-1D4D-81B5-F8D6CD849C59}"/>
              </a:ext>
            </a:extLst>
          </p:cNvPr>
          <p:cNvSpPr>
            <a:spLocks noGrp="1"/>
          </p:cNvSpPr>
          <p:nvPr>
            <p:ph type="title"/>
          </p:nvPr>
        </p:nvSpPr>
        <p:spPr>
          <a:xfrm>
            <a:off x="836297" y="0"/>
            <a:ext cx="10515600" cy="1325563"/>
          </a:xfrm>
        </p:spPr>
        <p:txBody>
          <a:bodyPr/>
          <a:lstStyle/>
          <a:p>
            <a:r>
              <a:rPr lang="en-US" dirty="0">
                <a:solidFill>
                  <a:schemeClr val="bg1"/>
                </a:solidFill>
              </a:rPr>
              <a:t>CONCLUDING REMARKS</a:t>
            </a:r>
          </a:p>
        </p:txBody>
      </p:sp>
      <p:sp>
        <p:nvSpPr>
          <p:cNvPr id="4" name="Slide Number Placeholder 3">
            <a:extLst>
              <a:ext uri="{FF2B5EF4-FFF2-40B4-BE49-F238E27FC236}">
                <a16:creationId xmlns:a16="http://schemas.microsoft.com/office/drawing/2014/main" id="{4B624711-DB32-D641-B576-BAAD464863D9}"/>
              </a:ext>
            </a:extLst>
          </p:cNvPr>
          <p:cNvSpPr>
            <a:spLocks noGrp="1"/>
          </p:cNvSpPr>
          <p:nvPr>
            <p:ph type="sldNum" sz="quarter" idx="11"/>
          </p:nvPr>
        </p:nvSpPr>
        <p:spPr/>
        <p:txBody>
          <a:bodyPr/>
          <a:lstStyle/>
          <a:p>
            <a:pPr>
              <a:defRPr/>
            </a:pPr>
            <a:fld id="{2EE4317A-F6DB-4A2D-A039-AF41900EC225}" type="slidenum">
              <a:rPr lang="id-ID" altLang="id-ID" smtClean="0"/>
              <a:t>15</a:t>
            </a:fld>
            <a:endParaRPr lang="id-ID" altLang="id-ID"/>
          </a:p>
        </p:txBody>
      </p:sp>
    </p:spTree>
    <p:extLst>
      <p:ext uri="{BB962C8B-B14F-4D97-AF65-F5344CB8AC3E}">
        <p14:creationId xmlns:p14="http://schemas.microsoft.com/office/powerpoint/2010/main" val="318547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 name="Group 495"/>
          <p:cNvGrpSpPr/>
          <p:nvPr/>
        </p:nvGrpSpPr>
        <p:grpSpPr>
          <a:xfrm>
            <a:off x="1868" y="1065962"/>
            <a:ext cx="12190131" cy="6152256"/>
            <a:chOff x="0" y="0"/>
            <a:chExt cx="9755294" cy="4795520"/>
          </a:xfrm>
        </p:grpSpPr>
        <p:pic>
          <p:nvPicPr>
            <p:cNvPr id="493" name="image24.jpeg" descr="thanks"/>
            <p:cNvPicPr>
              <a:picLocks noChangeAspect="1"/>
            </p:cNvPicPr>
            <p:nvPr/>
          </p:nvPicPr>
          <p:blipFill>
            <a:blip r:embed="rId2"/>
            <a:stretch>
              <a:fillRect/>
            </a:stretch>
          </p:blipFill>
          <p:spPr>
            <a:xfrm>
              <a:off x="0" y="0"/>
              <a:ext cx="9755295" cy="4795521"/>
            </a:xfrm>
            <a:prstGeom prst="rect">
              <a:avLst/>
            </a:prstGeom>
            <a:ln w="12700" cap="flat">
              <a:noFill/>
              <a:miter lim="400000"/>
            </a:ln>
            <a:effectLst/>
          </p:spPr>
        </p:pic>
        <p:sp>
          <p:nvSpPr>
            <p:cNvPr id="494" name="Shape 494"/>
            <p:cNvSpPr/>
            <p:nvPr/>
          </p:nvSpPr>
          <p:spPr>
            <a:xfrm>
              <a:off x="4258948" y="182052"/>
              <a:ext cx="1228934" cy="764841"/>
            </a:xfrm>
            <a:prstGeom prst="rect">
              <a:avLst/>
            </a:prstGeom>
            <a:gradFill flip="none" rotWithShape="1">
              <a:gsLst>
                <a:gs pos="0">
                  <a:srgbClr val="556BB4"/>
                </a:gs>
                <a:gs pos="100000">
                  <a:srgbClr val="6479BF"/>
                </a:gs>
              </a:gsLst>
              <a:lin ang="5400000" scaled="0"/>
            </a:gradFill>
            <a:ln w="12700" cap="flat">
              <a:noFill/>
              <a:miter lim="400000"/>
            </a:ln>
            <a:effectLst/>
          </p:spPr>
          <p:txBody>
            <a:bodyPr wrap="square" lIns="32512" tIns="32512" rIns="32512" bIns="32512" numCol="1" anchor="ctr">
              <a:noAutofit/>
            </a:bodyPr>
            <a:lstStyle/>
            <a:p>
              <a:pPr defTabSz="650204">
                <a:defRPr sz="1800"/>
              </a:pPr>
              <a:endParaRPr sz="1200"/>
            </a:p>
          </p:txBody>
        </p:sp>
      </p:grpSp>
      <p:sp>
        <p:nvSpPr>
          <p:cNvPr id="496" name="Shape 496"/>
          <p:cNvSpPr>
            <a:spLocks noGrp="1"/>
          </p:cNvSpPr>
          <p:nvPr>
            <p:ph type="body" sz="quarter" idx="4294967295"/>
          </p:nvPr>
        </p:nvSpPr>
        <p:spPr>
          <a:xfrm>
            <a:off x="0" y="2344738"/>
            <a:ext cx="5851525" cy="758825"/>
          </a:xfrm>
          <a:prstGeom prst="rect">
            <a:avLst/>
          </a:prstGeom>
        </p:spPr>
        <p:txBody>
          <a:bodyPr>
            <a:normAutofit fontScale="77500" lnSpcReduction="20000"/>
          </a:bodyPr>
          <a:lstStyle>
            <a:lvl1pPr marL="199948" indent="-199948" algn="ctr" defTabSz="799795">
              <a:spcBef>
                <a:spcPts val="800"/>
              </a:spcBef>
              <a:buSzTx/>
              <a:buNone/>
              <a:defRPr sz="6887">
                <a:latin typeface="ITC Bookman Light"/>
                <a:ea typeface="ITC Bookman Light"/>
                <a:cs typeface="ITC Bookman Light"/>
                <a:sym typeface="ITC Bookman Light"/>
              </a:defRPr>
            </a:lvl1pPr>
          </a:lstStyle>
          <a:p>
            <a:r>
              <a:t>Thank you</a:t>
            </a:r>
          </a:p>
        </p:txBody>
      </p:sp>
      <p:pic>
        <p:nvPicPr>
          <p:cNvPr id="497" name="image25.jpeg" descr="indo12"/>
          <p:cNvPicPr>
            <a:picLocks noChangeAspect="1"/>
          </p:cNvPicPr>
          <p:nvPr/>
        </p:nvPicPr>
        <p:blipFill>
          <a:blip r:embed="rId3"/>
          <a:stretch>
            <a:fillRect/>
          </a:stretch>
        </p:blipFill>
        <p:spPr>
          <a:xfrm>
            <a:off x="8958524" y="6334703"/>
            <a:ext cx="1300481" cy="866988"/>
          </a:xfrm>
          <a:prstGeom prst="rect">
            <a:avLst/>
          </a:prstGeom>
          <a:ln w="12700">
            <a:miter lim="400000"/>
          </a:ln>
        </p:spPr>
      </p:pic>
      <p:pic>
        <p:nvPicPr>
          <p:cNvPr id="498" name="image26.jpeg" descr="Borobudur2"/>
          <p:cNvPicPr>
            <a:picLocks noChangeAspect="1"/>
          </p:cNvPicPr>
          <p:nvPr/>
        </p:nvPicPr>
        <p:blipFill>
          <a:blip r:embed="rId4"/>
          <a:stretch>
            <a:fillRect/>
          </a:stretch>
        </p:blipFill>
        <p:spPr>
          <a:xfrm>
            <a:off x="2791204" y="5620954"/>
            <a:ext cx="1307990" cy="866987"/>
          </a:xfrm>
          <a:prstGeom prst="rect">
            <a:avLst/>
          </a:prstGeom>
          <a:ln w="12700">
            <a:miter lim="400000"/>
          </a:ln>
        </p:spPr>
      </p:pic>
      <p:pic>
        <p:nvPicPr>
          <p:cNvPr id="499" name="image27.jpeg" descr="bali1"/>
          <p:cNvPicPr>
            <a:picLocks noChangeAspect="1"/>
          </p:cNvPicPr>
          <p:nvPr/>
        </p:nvPicPr>
        <p:blipFill>
          <a:blip r:embed="rId5"/>
          <a:stretch>
            <a:fillRect/>
          </a:stretch>
        </p:blipFill>
        <p:spPr>
          <a:xfrm>
            <a:off x="5851525" y="6297156"/>
            <a:ext cx="1354668" cy="904535"/>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2322657"/>
            <a:ext cx="9144000" cy="1909763"/>
          </a:xfrm>
        </p:spPr>
        <p:txBody>
          <a:bodyPr>
            <a:noAutofit/>
          </a:bodyPr>
          <a:lstStyle/>
          <a:p>
            <a:r>
              <a:rPr lang="en-ID" sz="4000" b="1" dirty="0">
                <a:solidFill>
                  <a:srgbClr val="002060"/>
                </a:solidFill>
                <a:latin typeface="Times New Roman" panose="02020603050405020304" pitchFamily="18" charset="0"/>
                <a:ea typeface="Times New Roman" panose="02020603050405020304" pitchFamily="18" charset="0"/>
              </a:rPr>
              <a:t>Cost-Benefit Analysis of Small Modular Reactor Deployment for Electricity Generation in West Kalimantan</a:t>
            </a:r>
            <a:endParaRPr lang="en-GB" sz="4400"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4000" y="5202238"/>
            <a:ext cx="9144000" cy="1655762"/>
          </a:xfrm>
        </p:spPr>
        <p:txBody>
          <a:bodyPr/>
          <a:lstStyle/>
          <a:p>
            <a:pPr algn="ctr"/>
            <a:r>
              <a:rPr lang="en-ID" sz="2160" dirty="0"/>
              <a:t>Suparman</a:t>
            </a:r>
          </a:p>
          <a:p>
            <a:pPr algn="ctr"/>
            <a:r>
              <a:rPr lang="en-ID" sz="2160" dirty="0"/>
              <a:t>National Research and Innovation Agency (BRIN)</a:t>
            </a:r>
          </a:p>
          <a:p>
            <a:pPr algn="ctr"/>
            <a:r>
              <a:rPr lang="en-ID" sz="2160" dirty="0"/>
              <a:t>Indonesia</a:t>
            </a:r>
          </a:p>
        </p:txBody>
      </p:sp>
    </p:spTree>
    <p:extLst>
      <p:ext uri="{BB962C8B-B14F-4D97-AF65-F5344CB8AC3E}">
        <p14:creationId xmlns:p14="http://schemas.microsoft.com/office/powerpoint/2010/main" val="267308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701285" y="338772"/>
            <a:ext cx="9464040" cy="663854"/>
          </a:xfrm>
          <a:prstGeom prst="rect">
            <a:avLst/>
          </a:prstGeom>
        </p:spPr>
        <p:txBody>
          <a:bodyPr vert="horz" lIns="82296" tIns="41148" rIns="82296" bIns="41148"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2960"/>
            <a:r>
              <a:rPr lang="en-GB" b="1" dirty="0">
                <a:solidFill>
                  <a:prstClr val="white"/>
                </a:solidFill>
                <a:latin typeface="Arial" panose="020B0604020202020204" pitchFamily="34" charset="0"/>
                <a:cs typeface="Arial" panose="020B0604020202020204" pitchFamily="34" charset="0"/>
              </a:rPr>
              <a:t>CONTENTS</a:t>
            </a:r>
          </a:p>
        </p:txBody>
      </p:sp>
      <p:graphicFrame>
        <p:nvGraphicFramePr>
          <p:cNvPr id="3" name="Diagram 2">
            <a:extLst>
              <a:ext uri="{FF2B5EF4-FFF2-40B4-BE49-F238E27FC236}">
                <a16:creationId xmlns:a16="http://schemas.microsoft.com/office/drawing/2014/main" id="{F827AF89-6360-DD4F-A7BE-0A38425BF84F}"/>
              </a:ext>
            </a:extLst>
          </p:cNvPr>
          <p:cNvGraphicFramePr/>
          <p:nvPr>
            <p:extLst>
              <p:ext uri="{D42A27DB-BD31-4B8C-83A1-F6EECF244321}">
                <p14:modId xmlns:p14="http://schemas.microsoft.com/office/powerpoint/2010/main" val="2456130256"/>
              </p:ext>
            </p:extLst>
          </p:nvPr>
        </p:nvGraphicFramePr>
        <p:xfrm>
          <a:off x="922957" y="1503883"/>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54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314D-87C5-DE45-B6C2-B079F52E8B65}"/>
              </a:ext>
            </a:extLst>
          </p:cNvPr>
          <p:cNvSpPr>
            <a:spLocks noGrp="1"/>
          </p:cNvSpPr>
          <p:nvPr>
            <p:ph type="title"/>
          </p:nvPr>
        </p:nvSpPr>
        <p:spPr>
          <a:xfrm>
            <a:off x="325582" y="38223"/>
            <a:ext cx="10515600" cy="1325563"/>
          </a:xfrm>
        </p:spPr>
        <p:txBody>
          <a:bodyPr>
            <a:normAutofit/>
          </a:bodyPr>
          <a:lstStyle/>
          <a:p>
            <a:r>
              <a:rPr lang="en-US" sz="4000" dirty="0">
                <a:solidFill>
                  <a:schemeClr val="bg1"/>
                </a:solidFill>
              </a:rPr>
              <a:t>INTRODUCTION: BACKGROUND AND OBJECTIVE</a:t>
            </a:r>
          </a:p>
        </p:txBody>
      </p:sp>
      <p:sp>
        <p:nvSpPr>
          <p:cNvPr id="3" name="Content Placeholder 2">
            <a:extLst>
              <a:ext uri="{FF2B5EF4-FFF2-40B4-BE49-F238E27FC236}">
                <a16:creationId xmlns:a16="http://schemas.microsoft.com/office/drawing/2014/main" id="{D7149570-811B-B245-BAC2-5272FFC1BCA9}"/>
              </a:ext>
            </a:extLst>
          </p:cNvPr>
          <p:cNvSpPr>
            <a:spLocks noGrp="1"/>
          </p:cNvSpPr>
          <p:nvPr>
            <p:ph idx="1"/>
          </p:nvPr>
        </p:nvSpPr>
        <p:spPr>
          <a:xfrm>
            <a:off x="658090" y="1554678"/>
            <a:ext cx="6463145" cy="2754086"/>
          </a:xfrm>
        </p:spPr>
        <p:txBody>
          <a:bodyPr>
            <a:normAutofit fontScale="77500" lnSpcReduction="20000"/>
          </a:bodyPr>
          <a:lstStyle/>
          <a:p>
            <a:pPr>
              <a:lnSpc>
                <a:spcPct val="134000"/>
              </a:lnSpc>
              <a:spcBef>
                <a:spcPts val="0"/>
              </a:spcBef>
            </a:pPr>
            <a:r>
              <a:rPr lang="en-ID" b="0" i="0" dirty="0">
                <a:solidFill>
                  <a:srgbClr val="262626"/>
                </a:solidFill>
                <a:effectLst/>
                <a:latin typeface="-apple-system"/>
              </a:rPr>
              <a:t>Indonesia has a strong commitment to achieving Net Zero Emissions (NZE) by 2060 or sooner.</a:t>
            </a:r>
          </a:p>
          <a:p>
            <a:pPr>
              <a:lnSpc>
                <a:spcPct val="134000"/>
              </a:lnSpc>
              <a:spcBef>
                <a:spcPts val="0"/>
              </a:spcBef>
            </a:pPr>
            <a:r>
              <a:rPr lang="en-ID" dirty="0"/>
              <a:t>Phase-out of Coal PP and reduce the use of diesel starting in 2031</a:t>
            </a:r>
          </a:p>
          <a:p>
            <a:pPr>
              <a:lnSpc>
                <a:spcPct val="134000"/>
              </a:lnSpc>
              <a:spcBef>
                <a:spcPts val="0"/>
              </a:spcBef>
            </a:pPr>
            <a:r>
              <a:rPr lang="en-ID" dirty="0"/>
              <a:t>Between 2032 - 2040, the first nuclear plants start Commercial Operation Date (COD).</a:t>
            </a:r>
          </a:p>
          <a:p>
            <a:pPr>
              <a:lnSpc>
                <a:spcPct val="134000"/>
              </a:lnSpc>
              <a:spcBef>
                <a:spcPts val="0"/>
              </a:spcBef>
            </a:pPr>
            <a:r>
              <a:rPr lang="en-ID" dirty="0"/>
              <a:t>SMR is the option to be built in West Kalimantan</a:t>
            </a:r>
            <a:endParaRPr lang="en-US" sz="3200" dirty="0"/>
          </a:p>
        </p:txBody>
      </p:sp>
      <p:pic>
        <p:nvPicPr>
          <p:cNvPr id="6" name="Picture 5">
            <a:extLst>
              <a:ext uri="{FF2B5EF4-FFF2-40B4-BE49-F238E27FC236}">
                <a16:creationId xmlns:a16="http://schemas.microsoft.com/office/drawing/2014/main" id="{7E8EADCE-936B-3840-97E1-5B2465EA7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13" y="1568532"/>
            <a:ext cx="4225596" cy="2450770"/>
          </a:xfrm>
          <a:prstGeom prst="rect">
            <a:avLst/>
          </a:prstGeom>
        </p:spPr>
      </p:pic>
      <p:sp>
        <p:nvSpPr>
          <p:cNvPr id="4" name="Content Placeholder 2">
            <a:extLst>
              <a:ext uri="{FF2B5EF4-FFF2-40B4-BE49-F238E27FC236}">
                <a16:creationId xmlns:a16="http://schemas.microsoft.com/office/drawing/2014/main" id="{8EDD057B-8BCF-EE4F-8E26-4C622F93F676}"/>
              </a:ext>
            </a:extLst>
          </p:cNvPr>
          <p:cNvSpPr txBox="1">
            <a:spLocks/>
          </p:cNvSpPr>
          <p:nvPr/>
        </p:nvSpPr>
        <p:spPr>
          <a:xfrm>
            <a:off x="3491345" y="4499656"/>
            <a:ext cx="4849091" cy="197052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D" sz="2400" b="0" i="0" dirty="0">
                <a:solidFill>
                  <a:srgbClr val="262626"/>
                </a:solidFill>
                <a:effectLst/>
              </a:rPr>
              <a:t>The research aims to conduct a critical analysis of the economics of Small Modular Reactor (SMR) deployment programs in West Kalimantan, Indonesia</a:t>
            </a:r>
            <a:r>
              <a:rPr lang="en-ID" b="0" i="0" dirty="0">
                <a:solidFill>
                  <a:srgbClr val="262626"/>
                </a:solidFill>
                <a:effectLst/>
                <a:latin typeface="-apple-system"/>
              </a:rPr>
              <a:t>.</a:t>
            </a:r>
            <a:r>
              <a:rPr lang="en-US" dirty="0">
                <a:solidFill>
                  <a:schemeClr val="bg1"/>
                </a:solidFill>
                <a:latin typeface="Times New Roman" panose="02020603050405020304" pitchFamily="18" charset="0"/>
                <a:ea typeface="Times New Roman" panose="02020603050405020304" pitchFamily="18" charset="0"/>
              </a:rPr>
              <a:t>.</a:t>
            </a:r>
            <a:endParaRPr lang="en-ID" dirty="0">
              <a:solidFill>
                <a:schemeClr val="bg1"/>
              </a:solidFill>
              <a:latin typeface="Times New Roman" panose="02020603050405020304" pitchFamily="18" charset="0"/>
              <a:ea typeface="Times New Roman" panose="02020603050405020304" pitchFamily="18" charset="0"/>
            </a:endParaRPr>
          </a:p>
          <a:p>
            <a:pPr algn="ctr"/>
            <a:endParaRPr lang="en-US" dirty="0">
              <a:solidFill>
                <a:schemeClr val="bg1"/>
              </a:solidFill>
            </a:endParaRPr>
          </a:p>
        </p:txBody>
      </p:sp>
    </p:spTree>
    <p:extLst>
      <p:ext uri="{BB962C8B-B14F-4D97-AF65-F5344CB8AC3E}">
        <p14:creationId xmlns:p14="http://schemas.microsoft.com/office/powerpoint/2010/main" val="324512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0" y="-2174"/>
            <a:ext cx="10325100" cy="1295400"/>
          </a:xfrm>
        </p:spPr>
        <p:txBody>
          <a:bodyPr/>
          <a:lstStyle/>
          <a:p>
            <a:r>
              <a:rPr lang="en-US" dirty="0">
                <a:solidFill>
                  <a:schemeClr val="bg1"/>
                </a:solidFill>
              </a:rPr>
              <a:t>METHODOLOGY: COST BENEFIT ANALYSIS </a:t>
            </a:r>
          </a:p>
        </p:txBody>
      </p:sp>
      <p:pic>
        <p:nvPicPr>
          <p:cNvPr id="8" name="Picture 7">
            <a:extLst>
              <a:ext uri="{FF2B5EF4-FFF2-40B4-BE49-F238E27FC236}">
                <a16:creationId xmlns:a16="http://schemas.microsoft.com/office/drawing/2014/main" id="{EE15C66F-4593-034E-8B08-CB724C22EEC7}"/>
              </a:ext>
            </a:extLst>
          </p:cNvPr>
          <p:cNvPicPr>
            <a:picLocks noChangeAspect="1"/>
          </p:cNvPicPr>
          <p:nvPr/>
        </p:nvPicPr>
        <p:blipFill>
          <a:blip r:embed="rId2"/>
          <a:stretch>
            <a:fillRect/>
          </a:stretch>
        </p:blipFill>
        <p:spPr>
          <a:xfrm>
            <a:off x="-137974" y="1582530"/>
            <a:ext cx="6123140" cy="4224699"/>
          </a:xfrm>
          <a:prstGeom prst="rect">
            <a:avLst/>
          </a:prstGeom>
        </p:spPr>
      </p:pic>
      <p:graphicFrame>
        <p:nvGraphicFramePr>
          <p:cNvPr id="7" name="Diagram 6">
            <a:extLst>
              <a:ext uri="{FF2B5EF4-FFF2-40B4-BE49-F238E27FC236}">
                <a16:creationId xmlns:a16="http://schemas.microsoft.com/office/drawing/2014/main" id="{A5258392-E8F7-2A43-82D1-0437AA584FAA}"/>
              </a:ext>
            </a:extLst>
          </p:cNvPr>
          <p:cNvGraphicFramePr/>
          <p:nvPr>
            <p:extLst>
              <p:ext uri="{D42A27DB-BD31-4B8C-83A1-F6EECF244321}">
                <p14:modId xmlns:p14="http://schemas.microsoft.com/office/powerpoint/2010/main" val="790566737"/>
              </p:ext>
            </p:extLst>
          </p:nvPr>
        </p:nvGraphicFramePr>
        <p:xfrm>
          <a:off x="5611660" y="1873123"/>
          <a:ext cx="4230252" cy="4451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ACEE9C6A-0EBB-DA41-8026-681C91C3AB62}"/>
              </a:ext>
            </a:extLst>
          </p:cNvPr>
          <p:cNvSpPr txBox="1"/>
          <p:nvPr/>
        </p:nvSpPr>
        <p:spPr>
          <a:xfrm>
            <a:off x="9841912" y="2760241"/>
            <a:ext cx="2350088"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If ENPV or EIRR of SMR Project &gt; ENPV or EIRR CPP </a:t>
            </a:r>
          </a:p>
          <a:p>
            <a:r>
              <a:rPr lang="en-US" sz="2400" dirty="0"/>
              <a:t>then SMR have more benefit or feasible</a:t>
            </a:r>
          </a:p>
        </p:txBody>
      </p:sp>
      <p:sp>
        <p:nvSpPr>
          <p:cNvPr id="16" name="TextBox 15">
            <a:extLst>
              <a:ext uri="{FF2B5EF4-FFF2-40B4-BE49-F238E27FC236}">
                <a16:creationId xmlns:a16="http://schemas.microsoft.com/office/drawing/2014/main" id="{6651BA73-3BD9-1641-9284-EE9C2BDF5E13}"/>
              </a:ext>
            </a:extLst>
          </p:cNvPr>
          <p:cNvSpPr txBox="1"/>
          <p:nvPr/>
        </p:nvSpPr>
        <p:spPr>
          <a:xfrm>
            <a:off x="7457208" y="1688457"/>
            <a:ext cx="1950028" cy="584775"/>
          </a:xfrm>
          <a:prstGeom prst="rect">
            <a:avLst/>
          </a:prstGeom>
          <a:noFill/>
        </p:spPr>
        <p:txBody>
          <a:bodyPr wrap="square">
            <a:spAutoFit/>
          </a:bodyPr>
          <a:lstStyle/>
          <a:p>
            <a:r>
              <a:rPr lang="en-US" sz="3200" dirty="0"/>
              <a:t>Indicators</a:t>
            </a:r>
          </a:p>
        </p:txBody>
      </p:sp>
    </p:spTree>
    <p:extLst>
      <p:ext uri="{BB962C8B-B14F-4D97-AF65-F5344CB8AC3E}">
        <p14:creationId xmlns:p14="http://schemas.microsoft.com/office/powerpoint/2010/main" val="294122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image43.png"/>
          <p:cNvPicPr>
            <a:picLocks noChangeAspect="1"/>
          </p:cNvPicPr>
          <p:nvPr/>
        </p:nvPicPr>
        <p:blipFill>
          <a:blip r:embed="rId2"/>
          <a:srcRect l="44070" t="20336" r="18023" b="18889"/>
          <a:stretch>
            <a:fillRect/>
          </a:stretch>
        </p:blipFill>
        <p:spPr>
          <a:xfrm>
            <a:off x="5315198" y="1572577"/>
            <a:ext cx="6267204" cy="4470149"/>
          </a:xfrm>
          <a:prstGeom prst="rect">
            <a:avLst/>
          </a:prstGeom>
          <a:ln w="12700">
            <a:miter lim="400000"/>
          </a:ln>
        </p:spPr>
      </p:pic>
      <p:sp>
        <p:nvSpPr>
          <p:cNvPr id="365" name="Shape 365"/>
          <p:cNvSpPr>
            <a:spLocks noGrp="1"/>
          </p:cNvSpPr>
          <p:nvPr>
            <p:ph type="title"/>
          </p:nvPr>
        </p:nvSpPr>
        <p:spPr>
          <a:xfrm>
            <a:off x="963229" y="183800"/>
            <a:ext cx="9875520" cy="631474"/>
          </a:xfrm>
          <a:prstGeom prst="rect">
            <a:avLst/>
          </a:prstGeom>
        </p:spPr>
        <p:txBody>
          <a:bodyPr/>
          <a:lstStyle>
            <a:lvl1pPr defTabSz="409712">
              <a:defRPr sz="3869"/>
            </a:lvl1pPr>
          </a:lstStyle>
          <a:p>
            <a:r>
              <a:rPr lang="en-US" dirty="0">
                <a:solidFill>
                  <a:schemeClr val="bg1"/>
                </a:solidFill>
              </a:rPr>
              <a:t>WEST KALIMANTAN SITE</a:t>
            </a:r>
            <a:endParaRPr dirty="0">
              <a:solidFill>
                <a:schemeClr val="bg1"/>
              </a:solidFill>
            </a:endParaRPr>
          </a:p>
        </p:txBody>
      </p:sp>
      <p:sp>
        <p:nvSpPr>
          <p:cNvPr id="366" name="Shape 366"/>
          <p:cNvSpPr>
            <a:spLocks noGrp="1"/>
          </p:cNvSpPr>
          <p:nvPr>
            <p:ph type="sldNum" sz="quarter" idx="2"/>
          </p:nvPr>
        </p:nvSpPr>
        <p:spPr>
          <a:xfrm>
            <a:off x="10759881" y="6224730"/>
            <a:ext cx="273880" cy="305875"/>
          </a:xfrm>
          <a:prstGeom prst="rect">
            <a:avLst/>
          </a:prstGeom>
          <a:ln w="12700">
            <a:miter lim="400000"/>
          </a:ln>
          <a:extLst>
            <a:ext uri="{C572A759-6A51-4108-AA02-DFA0A04FC94B}">
              <ma14:wrappingTextBoxFlag xmlns="" xmlns:ma14="http://schemas.microsoft.com/office/mac/drawingml/2011/main" val="1"/>
            </a:ext>
          </a:extLst>
        </p:spPr>
        <p:txBody>
          <a:bodyPr wrap="none" lIns="49890" tIns="49890" rIns="49890" bIns="49890" anchor="ctr">
            <a:spAutoFit/>
          </a:bodyPr>
          <a:lstStyle>
            <a:defPPr marL="0" marR="0" indent="0" algn="l" defTabSz="812711" rtl="0" fontAlgn="auto" latinLnBrk="1"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defRPr>
            </a:defPPr>
            <a:lvl1pPr marL="0" marR="0" indent="0" algn="r" defTabSz="997669" rtl="0" fontAlgn="auto" latinLnBrk="0" hangingPunct="0">
              <a:lnSpc>
                <a:spcPct val="100000"/>
              </a:lnSpc>
              <a:spcBef>
                <a:spcPts val="0"/>
              </a:spcBef>
              <a:spcAft>
                <a:spcPts val="0"/>
              </a:spcAft>
              <a:buClrTx/>
              <a:buSzTx/>
              <a:buFontTx/>
              <a:buNone/>
              <a:tabLst/>
              <a:defRPr kumimoji="0" sz="1333" b="0" i="0" u="none" strike="noStrike" cap="none" spc="0" normalizeH="0" baseline="0">
                <a:ln>
                  <a:noFill/>
                </a:ln>
                <a:solidFill>
                  <a:srgbClr val="888888"/>
                </a:solidFill>
                <a:effectLst/>
                <a:uFillTx/>
                <a:latin typeface="+mn-lt"/>
                <a:ea typeface="+mn-ea"/>
                <a:cs typeface="+mn-cs"/>
                <a:sym typeface="Calibri"/>
              </a:defRPr>
            </a:lvl1pPr>
            <a:lvl2pPr marL="0" marR="0" indent="498833"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2pPr>
            <a:lvl3pPr marL="0" marR="0" indent="997669"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3pPr>
            <a:lvl4pPr marL="0" marR="0" indent="1496509"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4pPr>
            <a:lvl5pPr marL="0" marR="0" indent="1995347"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5pPr>
            <a:lvl6pPr marL="0" marR="0" indent="2494183"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6pPr>
            <a:lvl7pPr marL="0" marR="0" indent="2993021"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7pPr>
            <a:lvl8pPr marL="0" marR="0" indent="3491857"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8pPr>
            <a:lvl9pPr marL="0" marR="0" indent="3990692" algn="l" defTabSz="997669"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D" smtClean="0"/>
              <a:pPr/>
              <a:t>6</a:t>
            </a:fld>
            <a:endParaRPr/>
          </a:p>
        </p:txBody>
      </p:sp>
      <p:pic>
        <p:nvPicPr>
          <p:cNvPr id="368" name="image46.png"/>
          <p:cNvPicPr>
            <a:picLocks noChangeAspect="1"/>
          </p:cNvPicPr>
          <p:nvPr/>
        </p:nvPicPr>
        <p:blipFill>
          <a:blip r:embed="rId3"/>
          <a:stretch>
            <a:fillRect/>
          </a:stretch>
        </p:blipFill>
        <p:spPr>
          <a:xfrm>
            <a:off x="8877424" y="5008432"/>
            <a:ext cx="708648" cy="526613"/>
          </a:xfrm>
          <a:prstGeom prst="rect">
            <a:avLst/>
          </a:prstGeom>
          <a:ln w="38100">
            <a:solidFill>
              <a:srgbClr val="FFFA00"/>
            </a:solidFill>
          </a:ln>
        </p:spPr>
      </p:pic>
      <p:pic>
        <p:nvPicPr>
          <p:cNvPr id="369" name="image47.png"/>
          <p:cNvPicPr>
            <a:picLocks noChangeAspect="1"/>
          </p:cNvPicPr>
          <p:nvPr/>
        </p:nvPicPr>
        <p:blipFill>
          <a:blip r:embed="rId4"/>
          <a:srcRect l="16474" t="13895" r="13468" b="17402"/>
          <a:stretch>
            <a:fillRect/>
          </a:stretch>
        </p:blipFill>
        <p:spPr>
          <a:xfrm>
            <a:off x="8569993" y="1737341"/>
            <a:ext cx="770573" cy="597671"/>
          </a:xfrm>
          <a:prstGeom prst="rect">
            <a:avLst/>
          </a:prstGeom>
          <a:ln w="38100">
            <a:solidFill>
              <a:srgbClr val="FF0000"/>
            </a:solidFill>
          </a:ln>
        </p:spPr>
      </p:pic>
      <p:sp>
        <p:nvSpPr>
          <p:cNvPr id="2" name="TextBox 1">
            <a:extLst>
              <a:ext uri="{FF2B5EF4-FFF2-40B4-BE49-F238E27FC236}">
                <a16:creationId xmlns:a16="http://schemas.microsoft.com/office/drawing/2014/main" id="{94454965-8FFE-EB4F-A156-5C0B86478AE7}"/>
              </a:ext>
            </a:extLst>
          </p:cNvPr>
          <p:cNvSpPr txBox="1"/>
          <p:nvPr/>
        </p:nvSpPr>
        <p:spPr>
          <a:xfrm>
            <a:off x="8506776" y="4555643"/>
            <a:ext cx="1619931" cy="319768"/>
          </a:xfrm>
          <a:prstGeom prst="rect">
            <a:avLst/>
          </a:prstGeom>
          <a:noFill/>
        </p:spPr>
        <p:txBody>
          <a:bodyPr wrap="none" rtlCol="0">
            <a:spAutoFit/>
          </a:bodyPr>
          <a:lstStyle/>
          <a:p>
            <a:r>
              <a:rPr lang="en-US" sz="1478" dirty="0">
                <a:solidFill>
                  <a:schemeClr val="bg1"/>
                </a:solidFill>
              </a:rPr>
              <a:t>NPP candidate site</a:t>
            </a:r>
          </a:p>
        </p:txBody>
      </p:sp>
      <p:sp>
        <p:nvSpPr>
          <p:cNvPr id="3" name="TextBox 2">
            <a:extLst>
              <a:ext uri="{FF2B5EF4-FFF2-40B4-BE49-F238E27FC236}">
                <a16:creationId xmlns:a16="http://schemas.microsoft.com/office/drawing/2014/main" id="{52728E81-17F7-5240-A119-D90EAD163BCA}"/>
              </a:ext>
            </a:extLst>
          </p:cNvPr>
          <p:cNvSpPr txBox="1"/>
          <p:nvPr/>
        </p:nvSpPr>
        <p:spPr>
          <a:xfrm>
            <a:off x="8235805" y="2404794"/>
            <a:ext cx="1388009" cy="319768"/>
          </a:xfrm>
          <a:prstGeom prst="rect">
            <a:avLst/>
          </a:prstGeom>
          <a:noFill/>
        </p:spPr>
        <p:txBody>
          <a:bodyPr wrap="none" rtlCol="0">
            <a:spAutoFit/>
          </a:bodyPr>
          <a:lstStyle/>
          <a:p>
            <a:r>
              <a:rPr lang="en-US" sz="1478" dirty="0">
                <a:solidFill>
                  <a:schemeClr val="bg1"/>
                </a:solidFill>
              </a:rPr>
              <a:t>Existing Coal PP</a:t>
            </a:r>
          </a:p>
        </p:txBody>
      </p:sp>
      <p:pic>
        <p:nvPicPr>
          <p:cNvPr id="10" name="Picture 9">
            <a:extLst>
              <a:ext uri="{FF2B5EF4-FFF2-40B4-BE49-F238E27FC236}">
                <a16:creationId xmlns:a16="http://schemas.microsoft.com/office/drawing/2014/main" id="{2BAFBD4D-382A-AD48-A362-86C826A81FF7}"/>
              </a:ext>
            </a:extLst>
          </p:cNvPr>
          <p:cNvPicPr>
            <a:picLocks noChangeAspect="1"/>
          </p:cNvPicPr>
          <p:nvPr/>
        </p:nvPicPr>
        <p:blipFill>
          <a:blip r:embed="rId5"/>
          <a:stretch>
            <a:fillRect/>
          </a:stretch>
        </p:blipFill>
        <p:spPr>
          <a:xfrm>
            <a:off x="177182" y="1909220"/>
            <a:ext cx="5138015" cy="3211259"/>
          </a:xfrm>
          <a:prstGeom prst="rect">
            <a:avLst/>
          </a:prstGeom>
        </p:spPr>
      </p:pic>
      <p:sp>
        <p:nvSpPr>
          <p:cNvPr id="5" name="Oval 4">
            <a:extLst>
              <a:ext uri="{FF2B5EF4-FFF2-40B4-BE49-F238E27FC236}">
                <a16:creationId xmlns:a16="http://schemas.microsoft.com/office/drawing/2014/main" id="{67AD80EC-E431-F74E-93EC-2EE75F37DA23}"/>
              </a:ext>
            </a:extLst>
          </p:cNvPr>
          <p:cNvSpPr/>
          <p:nvPr/>
        </p:nvSpPr>
        <p:spPr>
          <a:xfrm>
            <a:off x="1717964" y="3172691"/>
            <a:ext cx="290945" cy="2563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FA69707-562C-A041-9BDE-9E2BCDC2E4C1}"/>
              </a:ext>
            </a:extLst>
          </p:cNvPr>
          <p:cNvCxnSpPr>
            <a:cxnSpLocks/>
          </p:cNvCxnSpPr>
          <p:nvPr/>
        </p:nvCxnSpPr>
        <p:spPr>
          <a:xfrm>
            <a:off x="2008909" y="3311236"/>
            <a:ext cx="5708073" cy="4544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9881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945" y="28477"/>
            <a:ext cx="10515600" cy="1325563"/>
          </a:xfrm>
        </p:spPr>
        <p:txBody>
          <a:bodyPr>
            <a:normAutofit/>
          </a:bodyPr>
          <a:lstStyle/>
          <a:p>
            <a:r>
              <a:rPr lang="en-US" sz="3600" dirty="0">
                <a:solidFill>
                  <a:schemeClr val="bg1"/>
                </a:solidFill>
              </a:rPr>
              <a:t>METHODOLOGY: QUANTIFICATION OF NPP BENEFITS</a:t>
            </a:r>
          </a:p>
        </p:txBody>
      </p:sp>
      <p:sp>
        <p:nvSpPr>
          <p:cNvPr id="6" name="Slide Number Placeholder 5"/>
          <p:cNvSpPr>
            <a:spLocks noGrp="1"/>
          </p:cNvSpPr>
          <p:nvPr>
            <p:ph type="sldNum" sz="quarter" idx="11"/>
          </p:nvPr>
        </p:nvSpPr>
        <p:spPr/>
        <p:txBody>
          <a:bodyPr/>
          <a:lstStyle/>
          <a:p>
            <a:pPr defTabSz="866917">
              <a:defRPr/>
            </a:pPr>
            <a:fld id="{8413FDCD-E046-4E2D-B043-D6239812411D}" type="slidenum">
              <a:rPr lang="id-ID" altLang="id-ID" kern="1200">
                <a:latin typeface="Calibri" panose="020F0502020204030204" pitchFamily="34" charset="0"/>
                <a:cs typeface="Arial" panose="020B0604020202020204" pitchFamily="34" charset="0"/>
              </a:rPr>
              <a:pPr defTabSz="866917">
                <a:defRPr/>
              </a:pPr>
              <a:t>7</a:t>
            </a:fld>
            <a:endParaRPr lang="id-ID" altLang="id-ID" kern="1200">
              <a:latin typeface="Calibri" panose="020F0502020204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229032531"/>
              </p:ext>
            </p:extLst>
          </p:nvPr>
        </p:nvGraphicFramePr>
        <p:xfrm>
          <a:off x="671945" y="1190195"/>
          <a:ext cx="5614909" cy="5314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riangle 3">
            <a:extLst>
              <a:ext uri="{FF2B5EF4-FFF2-40B4-BE49-F238E27FC236}">
                <a16:creationId xmlns:a16="http://schemas.microsoft.com/office/drawing/2014/main" id="{15239B04-6765-144B-995A-BDF658B2D907}"/>
              </a:ext>
            </a:extLst>
          </p:cNvPr>
          <p:cNvSpPr/>
          <p:nvPr/>
        </p:nvSpPr>
        <p:spPr>
          <a:xfrm rot="5561031">
            <a:off x="3427397" y="3619903"/>
            <a:ext cx="358182" cy="45461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riangle 6">
            <a:extLst>
              <a:ext uri="{FF2B5EF4-FFF2-40B4-BE49-F238E27FC236}">
                <a16:creationId xmlns:a16="http://schemas.microsoft.com/office/drawing/2014/main" id="{6494B180-32DF-EB45-8E51-261FDC61B7EB}"/>
              </a:ext>
            </a:extLst>
          </p:cNvPr>
          <p:cNvSpPr/>
          <p:nvPr/>
        </p:nvSpPr>
        <p:spPr>
          <a:xfrm rot="5561031">
            <a:off x="3455103" y="5156994"/>
            <a:ext cx="358182" cy="45461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TextBox 4">
            <a:extLst>
              <a:ext uri="{FF2B5EF4-FFF2-40B4-BE49-F238E27FC236}">
                <a16:creationId xmlns:a16="http://schemas.microsoft.com/office/drawing/2014/main" id="{FB551F67-C3FA-1E45-B534-79BFDB989220}"/>
              </a:ext>
            </a:extLst>
          </p:cNvPr>
          <p:cNvSpPr txBox="1"/>
          <p:nvPr/>
        </p:nvSpPr>
        <p:spPr>
          <a:xfrm>
            <a:off x="6541031" y="2721145"/>
            <a:ext cx="5360024"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t>Externality cost = health impact of power plant operation </a:t>
            </a:r>
          </a:p>
          <a:p>
            <a:r>
              <a:rPr lang="en-US" sz="2800" dirty="0"/>
              <a:t>	(calculated using SIMPACT)</a:t>
            </a:r>
          </a:p>
          <a:p>
            <a:pPr marL="342900" indent="-342900">
              <a:buFont typeface="Arial" panose="020B0604020202020204" pitchFamily="34" charset="0"/>
              <a:buChar char="•"/>
            </a:pPr>
            <a:r>
              <a:rPr lang="en-US" sz="2800" dirty="0"/>
              <a:t>CO2 cost = carbon tax (2.5 $/ton)</a:t>
            </a:r>
          </a:p>
        </p:txBody>
      </p:sp>
      <p:sp>
        <p:nvSpPr>
          <p:cNvPr id="8" name="TextBox 7">
            <a:extLst>
              <a:ext uri="{FF2B5EF4-FFF2-40B4-BE49-F238E27FC236}">
                <a16:creationId xmlns:a16="http://schemas.microsoft.com/office/drawing/2014/main" id="{AF348328-92D4-B440-B245-6124E745807B}"/>
              </a:ext>
            </a:extLst>
          </p:cNvPr>
          <p:cNvSpPr txBox="1"/>
          <p:nvPr/>
        </p:nvSpPr>
        <p:spPr>
          <a:xfrm>
            <a:off x="6671806" y="4881343"/>
            <a:ext cx="5229249" cy="1384995"/>
          </a:xfrm>
          <a:prstGeom prst="rect">
            <a:avLst/>
          </a:prstGeom>
          <a:noFill/>
        </p:spPr>
        <p:txBody>
          <a:bodyPr wrap="square" rtlCol="0">
            <a:spAutoFit/>
          </a:bodyPr>
          <a:lstStyle/>
          <a:p>
            <a:r>
              <a:rPr lang="en-US" sz="2800" dirty="0"/>
              <a:t>Fuel price volatility = it is assumed that there is a 15% increase in fuel prices for both coal and uranium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879D-727E-BD4A-A066-89BD54295EFE}"/>
              </a:ext>
            </a:extLst>
          </p:cNvPr>
          <p:cNvSpPr>
            <a:spLocks noGrp="1"/>
          </p:cNvSpPr>
          <p:nvPr>
            <p:ph type="title"/>
          </p:nvPr>
        </p:nvSpPr>
        <p:spPr>
          <a:xfrm>
            <a:off x="931547" y="1"/>
            <a:ext cx="10325100" cy="977562"/>
          </a:xfrm>
        </p:spPr>
        <p:txBody>
          <a:bodyPr/>
          <a:lstStyle/>
          <a:p>
            <a:r>
              <a:rPr lang="en-US" dirty="0">
                <a:solidFill>
                  <a:schemeClr val="bg1"/>
                </a:solidFill>
              </a:rPr>
              <a:t>METHODOLOGY: CASH FLOW</a:t>
            </a:r>
          </a:p>
        </p:txBody>
      </p:sp>
      <p:sp>
        <p:nvSpPr>
          <p:cNvPr id="328" name="Shape 328"/>
          <p:cNvSpPr>
            <a:spLocks noGrp="1"/>
          </p:cNvSpPr>
          <p:nvPr>
            <p:ph type="sldNum" sz="quarter" idx="11"/>
          </p:nvPr>
        </p:nvSpPr>
        <p:spPr>
          <a:xfrm>
            <a:off x="3467543" y="6393913"/>
            <a:ext cx="273880" cy="305875"/>
          </a:xfrm>
          <a:prstGeom prst="rect">
            <a:avLst/>
          </a:prstGeom>
          <a:ln w="12700">
            <a:miter lim="400000"/>
          </a:ln>
          <a:extLst>
            <a:ext uri="{C572A759-6A51-4108-AA02-DFA0A04FC94B}">
              <ma14:wrappingTextBoxFlag xmlns:ma14="http://schemas.microsoft.com/office/mac/drawingml/2011/main" xmlns="" val="1"/>
            </a:ext>
          </a:extLst>
        </p:spPr>
        <p:txBody>
          <a:bodyPr vert="horz" wrap="none" lIns="49890" tIns="49890" rIns="49890" bIns="49890" numCol="1" rtlCol="0" anchor="ctr" anchorCtr="0" compatLnSpc="1">
            <a:prstTxWarp prst="textNoShape">
              <a:avLst/>
            </a:prstTxWarp>
            <a:spAutoFit/>
          </a:bodyPr>
          <a:lstStyle>
            <a:defPPr marL="0" marR="0" indent="0" algn="l" defTabSz="812755" rtl="0" fontAlgn="auto" latinLnBrk="1"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defRPr>
            </a:defPPr>
            <a:lvl1pPr marL="0" marR="0" indent="0" algn="r" defTabSz="997724" rtl="0" fontAlgn="auto" latinLnBrk="0" hangingPunct="0">
              <a:lnSpc>
                <a:spcPct val="100000"/>
              </a:lnSpc>
              <a:spcBef>
                <a:spcPts val="0"/>
              </a:spcBef>
              <a:spcAft>
                <a:spcPts val="0"/>
              </a:spcAft>
              <a:buClrTx/>
              <a:buSzTx/>
              <a:buFontTx/>
              <a:buNone/>
              <a:tabLst/>
              <a:defRPr kumimoji="0" sz="1333" b="0" i="0" u="none" strike="noStrike" cap="none" spc="0" normalizeH="0" baseline="0">
                <a:ln>
                  <a:noFill/>
                </a:ln>
                <a:solidFill>
                  <a:srgbClr val="888888"/>
                </a:solidFill>
                <a:effectLst/>
                <a:uFillTx/>
                <a:latin typeface="+mn-lt"/>
                <a:ea typeface="+mn-ea"/>
                <a:cs typeface="+mn-cs"/>
                <a:sym typeface="Calibri"/>
              </a:defRPr>
            </a:lvl1pPr>
            <a:lvl2pPr marL="0" marR="0" indent="498860"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2pPr>
            <a:lvl3pPr marL="0" marR="0" indent="997724"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3pPr>
            <a:lvl4pPr marL="0" marR="0" indent="1496592"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4pPr>
            <a:lvl5pPr marL="0" marR="0" indent="1995456"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5pPr>
            <a:lvl6pPr marL="0" marR="0" indent="2494320"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6pPr>
            <a:lvl7pPr marL="0" marR="0" indent="2993185"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7pPr>
            <a:lvl8pPr marL="0" marR="0" indent="3492049"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8pPr>
            <a:lvl9pPr marL="0" marR="0" indent="3990912" algn="l" defTabSz="997724" rtl="0" fontAlgn="auto" latinLnBrk="0" hangingPunct="0">
              <a:lnSpc>
                <a:spcPct val="100000"/>
              </a:lnSpc>
              <a:spcBef>
                <a:spcPts val="0"/>
              </a:spcBef>
              <a:spcAft>
                <a:spcPts val="0"/>
              </a:spcAft>
              <a:buClrTx/>
              <a:buSzTx/>
              <a:buFontTx/>
              <a:buNone/>
              <a:tabLst/>
              <a:defRPr kumimoji="0" sz="1956"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D" smtClean="0"/>
              <a:pPr/>
              <a:t>8</a:t>
            </a:fld>
            <a:endParaRPr/>
          </a:p>
        </p:txBody>
      </p:sp>
      <p:graphicFrame>
        <p:nvGraphicFramePr>
          <p:cNvPr id="3" name="Diagram 2">
            <a:extLst>
              <a:ext uri="{FF2B5EF4-FFF2-40B4-BE49-F238E27FC236}">
                <a16:creationId xmlns:a16="http://schemas.microsoft.com/office/drawing/2014/main" id="{1116CD15-6144-3246-A1F4-832B87DA72BC}"/>
              </a:ext>
            </a:extLst>
          </p:cNvPr>
          <p:cNvGraphicFramePr/>
          <p:nvPr>
            <p:extLst>
              <p:ext uri="{D42A27DB-BD31-4B8C-83A1-F6EECF244321}">
                <p14:modId xmlns:p14="http://schemas.microsoft.com/office/powerpoint/2010/main" val="2144093471"/>
              </p:ext>
            </p:extLst>
          </p:nvPr>
        </p:nvGraphicFramePr>
        <p:xfrm>
          <a:off x="-1343975" y="128112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5C3EBD2F-2D61-5A42-ADE3-E15A78475664}"/>
              </a:ext>
            </a:extLst>
          </p:cNvPr>
          <p:cNvPicPr>
            <a:picLocks noChangeAspect="1"/>
          </p:cNvPicPr>
          <p:nvPr/>
        </p:nvPicPr>
        <p:blipFill>
          <a:blip r:embed="rId7"/>
          <a:stretch>
            <a:fillRect/>
          </a:stretch>
        </p:blipFill>
        <p:spPr>
          <a:xfrm>
            <a:off x="5571053" y="4478568"/>
            <a:ext cx="6523965" cy="1589724"/>
          </a:xfrm>
          <a:prstGeom prst="rect">
            <a:avLst/>
          </a:prstGeom>
        </p:spPr>
      </p:pic>
      <p:pic>
        <p:nvPicPr>
          <p:cNvPr id="17" name="Picture 16">
            <a:extLst>
              <a:ext uri="{FF2B5EF4-FFF2-40B4-BE49-F238E27FC236}">
                <a16:creationId xmlns:a16="http://schemas.microsoft.com/office/drawing/2014/main" id="{119E87E2-2A2F-EA49-A4AC-93FA8B9C195A}"/>
              </a:ext>
            </a:extLst>
          </p:cNvPr>
          <p:cNvPicPr>
            <a:picLocks noChangeAspect="1"/>
          </p:cNvPicPr>
          <p:nvPr/>
        </p:nvPicPr>
        <p:blipFill rotWithShape="1">
          <a:blip r:embed="rId8">
            <a:extLst>
              <a:ext uri="{28A0092B-C50C-407E-A947-70E740481C1C}">
                <a14:useLocalDpi xmlns:a14="http://schemas.microsoft.com/office/drawing/2010/main" val="0"/>
              </a:ext>
            </a:extLst>
          </a:blip>
          <a:srcRect t="28086"/>
          <a:stretch/>
        </p:blipFill>
        <p:spPr>
          <a:xfrm>
            <a:off x="7609525" y="2003276"/>
            <a:ext cx="1728441" cy="1420560"/>
          </a:xfrm>
          <a:prstGeom prst="rect">
            <a:avLst/>
          </a:prstGeom>
        </p:spPr>
      </p:pic>
      <p:sp>
        <p:nvSpPr>
          <p:cNvPr id="19" name="TextBox 18">
            <a:extLst>
              <a:ext uri="{FF2B5EF4-FFF2-40B4-BE49-F238E27FC236}">
                <a16:creationId xmlns:a16="http://schemas.microsoft.com/office/drawing/2014/main" id="{C1CB1F07-41D8-8F48-8172-A42D0089E8A8}"/>
              </a:ext>
            </a:extLst>
          </p:cNvPr>
          <p:cNvSpPr txBox="1"/>
          <p:nvPr/>
        </p:nvSpPr>
        <p:spPr>
          <a:xfrm>
            <a:off x="7263290" y="1643937"/>
            <a:ext cx="2474716" cy="307777"/>
          </a:xfrm>
          <a:prstGeom prst="rect">
            <a:avLst/>
          </a:prstGeom>
          <a:noFill/>
        </p:spPr>
        <p:txBody>
          <a:bodyPr wrap="none" rtlCol="0">
            <a:spAutoFit/>
          </a:bodyPr>
          <a:lstStyle/>
          <a:p>
            <a:r>
              <a:rPr lang="en-US" sz="1400" dirty="0"/>
              <a:t>Revenue from electricity selling</a:t>
            </a:r>
          </a:p>
        </p:txBody>
      </p:sp>
      <p:sp>
        <p:nvSpPr>
          <p:cNvPr id="21" name="TextBox 20">
            <a:extLst>
              <a:ext uri="{FF2B5EF4-FFF2-40B4-BE49-F238E27FC236}">
                <a16:creationId xmlns:a16="http://schemas.microsoft.com/office/drawing/2014/main" id="{5666E231-735F-E440-993F-AA7341F7388A}"/>
              </a:ext>
            </a:extLst>
          </p:cNvPr>
          <p:cNvSpPr txBox="1"/>
          <p:nvPr/>
        </p:nvSpPr>
        <p:spPr>
          <a:xfrm>
            <a:off x="7263290" y="3475398"/>
            <a:ext cx="2815643" cy="954107"/>
          </a:xfrm>
          <a:prstGeom prst="rect">
            <a:avLst/>
          </a:prstGeom>
          <a:noFill/>
        </p:spPr>
        <p:txBody>
          <a:bodyPr wrap="none" rtlCol="0">
            <a:spAutoFit/>
          </a:bodyPr>
          <a:lstStyle/>
          <a:p>
            <a:pPr marL="231775" indent="-231775">
              <a:buFontTx/>
              <a:buChar char="-"/>
            </a:pPr>
            <a:r>
              <a:rPr lang="en-US" sz="1400" dirty="0"/>
              <a:t>Operation and Maintenance cost</a:t>
            </a:r>
          </a:p>
          <a:p>
            <a:pPr marL="231775" indent="-231775">
              <a:buFontTx/>
              <a:buChar char="-"/>
            </a:pPr>
            <a:r>
              <a:rPr lang="en-US" sz="1400" dirty="0"/>
              <a:t>Fuel cost</a:t>
            </a:r>
          </a:p>
          <a:p>
            <a:pPr marL="231775" indent="-231775">
              <a:buFontTx/>
              <a:buChar char="-"/>
            </a:pPr>
            <a:r>
              <a:rPr lang="en-US" sz="1400" dirty="0"/>
              <a:t>Externality cost</a:t>
            </a:r>
          </a:p>
          <a:p>
            <a:pPr marL="231775" indent="-231775">
              <a:buFontTx/>
              <a:buChar char="-"/>
            </a:pPr>
            <a:r>
              <a:rPr lang="en-US" sz="1400" dirty="0"/>
              <a:t>Carbon tax</a:t>
            </a:r>
          </a:p>
        </p:txBody>
      </p:sp>
      <p:pic>
        <p:nvPicPr>
          <p:cNvPr id="22" name="Picture 21">
            <a:extLst>
              <a:ext uri="{FF2B5EF4-FFF2-40B4-BE49-F238E27FC236}">
                <a16:creationId xmlns:a16="http://schemas.microsoft.com/office/drawing/2014/main" id="{BB565A48-456F-B14E-A699-46C03AED9D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8880" y="2493766"/>
            <a:ext cx="1393009" cy="783713"/>
          </a:xfrm>
          <a:prstGeom prst="rect">
            <a:avLst/>
          </a:prstGeom>
        </p:spPr>
      </p:pic>
      <p:sp>
        <p:nvSpPr>
          <p:cNvPr id="23" name="TextBox 22">
            <a:extLst>
              <a:ext uri="{FF2B5EF4-FFF2-40B4-BE49-F238E27FC236}">
                <a16:creationId xmlns:a16="http://schemas.microsoft.com/office/drawing/2014/main" id="{0581BB03-88B0-CC4E-8361-03498923C65C}"/>
              </a:ext>
            </a:extLst>
          </p:cNvPr>
          <p:cNvSpPr txBox="1"/>
          <p:nvPr/>
        </p:nvSpPr>
        <p:spPr>
          <a:xfrm>
            <a:off x="5768880" y="3635420"/>
            <a:ext cx="1456152" cy="738664"/>
          </a:xfrm>
          <a:prstGeom prst="rect">
            <a:avLst/>
          </a:prstGeom>
          <a:noFill/>
        </p:spPr>
        <p:txBody>
          <a:bodyPr wrap="square" rtlCol="0">
            <a:spAutoFit/>
          </a:bodyPr>
          <a:lstStyle/>
          <a:p>
            <a:pPr marL="190500" indent="-190500">
              <a:buFontTx/>
              <a:buChar char="-"/>
            </a:pPr>
            <a:r>
              <a:rPr lang="en-US" sz="1400" dirty="0"/>
              <a:t>Construction cost</a:t>
            </a:r>
          </a:p>
          <a:p>
            <a:pPr marL="342900" indent="-342900">
              <a:buFontTx/>
              <a:buChar char="-"/>
            </a:pPr>
            <a:endParaRPr lang="en-US" sz="1400" dirty="0"/>
          </a:p>
        </p:txBody>
      </p:sp>
      <p:pic>
        <p:nvPicPr>
          <p:cNvPr id="24" name="Picture 23">
            <a:extLst>
              <a:ext uri="{FF2B5EF4-FFF2-40B4-BE49-F238E27FC236}">
                <a16:creationId xmlns:a16="http://schemas.microsoft.com/office/drawing/2014/main" id="{3A8EE8B6-5324-FC48-88C7-DAAE164CDF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1573" y="2501247"/>
            <a:ext cx="1750211" cy="732901"/>
          </a:xfrm>
          <a:prstGeom prst="rect">
            <a:avLst/>
          </a:prstGeom>
        </p:spPr>
      </p:pic>
      <p:sp>
        <p:nvSpPr>
          <p:cNvPr id="25" name="TextBox 24">
            <a:extLst>
              <a:ext uri="{FF2B5EF4-FFF2-40B4-BE49-F238E27FC236}">
                <a16:creationId xmlns:a16="http://schemas.microsoft.com/office/drawing/2014/main" id="{1D1E9E43-602E-6040-9EDD-84B4058CA7DA}"/>
              </a:ext>
            </a:extLst>
          </p:cNvPr>
          <p:cNvSpPr txBox="1"/>
          <p:nvPr/>
        </p:nvSpPr>
        <p:spPr>
          <a:xfrm>
            <a:off x="10017938" y="3459301"/>
            <a:ext cx="2003947" cy="307777"/>
          </a:xfrm>
          <a:prstGeom prst="rect">
            <a:avLst/>
          </a:prstGeom>
          <a:noFill/>
        </p:spPr>
        <p:txBody>
          <a:bodyPr wrap="none" rtlCol="0">
            <a:spAutoFit/>
          </a:bodyPr>
          <a:lstStyle/>
          <a:p>
            <a:pPr marL="190500" indent="-190500">
              <a:buFontTx/>
              <a:buChar char="-"/>
            </a:pPr>
            <a:r>
              <a:rPr lang="en-US" sz="1400" dirty="0"/>
              <a:t>Decommissioning cost</a:t>
            </a:r>
          </a:p>
        </p:txBody>
      </p:sp>
      <p:sp>
        <p:nvSpPr>
          <p:cNvPr id="4" name="TextBox 3">
            <a:extLst>
              <a:ext uri="{FF2B5EF4-FFF2-40B4-BE49-F238E27FC236}">
                <a16:creationId xmlns:a16="http://schemas.microsoft.com/office/drawing/2014/main" id="{C7BBDD3A-A137-C941-B342-9B50D9A7C7A7}"/>
              </a:ext>
            </a:extLst>
          </p:cNvPr>
          <p:cNvSpPr txBox="1"/>
          <p:nvPr/>
        </p:nvSpPr>
        <p:spPr>
          <a:xfrm>
            <a:off x="2222257" y="5392213"/>
            <a:ext cx="139769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a:t>SOCIAL COST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8AD1-0AEC-BE45-84CD-33ED73827DC4}"/>
              </a:ext>
            </a:extLst>
          </p:cNvPr>
          <p:cNvSpPr>
            <a:spLocks noGrp="1"/>
          </p:cNvSpPr>
          <p:nvPr>
            <p:ph type="title"/>
          </p:nvPr>
        </p:nvSpPr>
        <p:spPr>
          <a:xfrm>
            <a:off x="435468" y="115743"/>
            <a:ext cx="10515600" cy="1325563"/>
          </a:xfrm>
        </p:spPr>
        <p:txBody>
          <a:bodyPr/>
          <a:lstStyle/>
          <a:p>
            <a:r>
              <a:rPr lang="en-US" b="1" dirty="0">
                <a:solidFill>
                  <a:schemeClr val="bg1"/>
                </a:solidFill>
              </a:rPr>
              <a:t>DATA PARAMETER</a:t>
            </a:r>
          </a:p>
        </p:txBody>
      </p:sp>
      <p:graphicFrame>
        <p:nvGraphicFramePr>
          <p:cNvPr id="8" name="Table 8">
            <a:extLst>
              <a:ext uri="{FF2B5EF4-FFF2-40B4-BE49-F238E27FC236}">
                <a16:creationId xmlns:a16="http://schemas.microsoft.com/office/drawing/2014/main" id="{4D96629E-D1C0-DB42-9BFD-D7DA3C5D844A}"/>
              </a:ext>
            </a:extLst>
          </p:cNvPr>
          <p:cNvGraphicFramePr>
            <a:graphicFrameLocks noGrp="1"/>
          </p:cNvGraphicFramePr>
          <p:nvPr>
            <p:extLst>
              <p:ext uri="{D42A27DB-BD31-4B8C-83A1-F6EECF244321}">
                <p14:modId xmlns:p14="http://schemas.microsoft.com/office/powerpoint/2010/main" val="480412663"/>
              </p:ext>
            </p:extLst>
          </p:nvPr>
        </p:nvGraphicFramePr>
        <p:xfrm>
          <a:off x="684850" y="1441306"/>
          <a:ext cx="5951477" cy="4223561"/>
        </p:xfrm>
        <a:graphic>
          <a:graphicData uri="http://schemas.openxmlformats.org/drawingml/2006/table">
            <a:tbl>
              <a:tblPr firstRow="1" bandRow="1">
                <a:tableStyleId>{5A111915-BE36-4E01-A7E5-04B1672EAD32}</a:tableStyleId>
              </a:tblPr>
              <a:tblGrid>
                <a:gridCol w="2030641">
                  <a:extLst>
                    <a:ext uri="{9D8B030D-6E8A-4147-A177-3AD203B41FA5}">
                      <a16:colId xmlns:a16="http://schemas.microsoft.com/office/drawing/2014/main" val="1950503652"/>
                    </a:ext>
                  </a:extLst>
                </a:gridCol>
                <a:gridCol w="1066800">
                  <a:extLst>
                    <a:ext uri="{9D8B030D-6E8A-4147-A177-3AD203B41FA5}">
                      <a16:colId xmlns:a16="http://schemas.microsoft.com/office/drawing/2014/main" val="2466381845"/>
                    </a:ext>
                  </a:extLst>
                </a:gridCol>
                <a:gridCol w="1274618">
                  <a:extLst>
                    <a:ext uri="{9D8B030D-6E8A-4147-A177-3AD203B41FA5}">
                      <a16:colId xmlns:a16="http://schemas.microsoft.com/office/drawing/2014/main" val="691006548"/>
                    </a:ext>
                  </a:extLst>
                </a:gridCol>
                <a:gridCol w="1579418">
                  <a:extLst>
                    <a:ext uri="{9D8B030D-6E8A-4147-A177-3AD203B41FA5}">
                      <a16:colId xmlns:a16="http://schemas.microsoft.com/office/drawing/2014/main" val="524672176"/>
                    </a:ext>
                  </a:extLst>
                </a:gridCol>
              </a:tblGrid>
              <a:tr h="668213">
                <a:tc>
                  <a:txBody>
                    <a:bodyPr/>
                    <a:lstStyle/>
                    <a:p>
                      <a:pPr algn="ctr"/>
                      <a:r>
                        <a:rPr lang="en-US" sz="2200" dirty="0"/>
                        <a:t>Parameter</a:t>
                      </a:r>
                    </a:p>
                  </a:txBody>
                  <a:tcPr marL="81280" marR="81280" marT="40640" marB="40640"/>
                </a:tc>
                <a:tc>
                  <a:txBody>
                    <a:bodyPr/>
                    <a:lstStyle/>
                    <a:p>
                      <a:pPr algn="ctr"/>
                      <a:r>
                        <a:rPr lang="en-US" sz="2200" dirty="0"/>
                        <a:t>Unit</a:t>
                      </a:r>
                    </a:p>
                  </a:txBody>
                  <a:tcPr marL="81280" marR="81280" marT="40640" marB="40640"/>
                </a:tc>
                <a:tc>
                  <a:txBody>
                    <a:bodyPr/>
                    <a:lstStyle/>
                    <a:p>
                      <a:pPr algn="ctr"/>
                      <a:r>
                        <a:rPr lang="en-US" sz="2200" dirty="0"/>
                        <a:t>SMR</a:t>
                      </a:r>
                    </a:p>
                  </a:txBody>
                  <a:tcPr marL="81280" marR="81280" marT="40640" marB="40640"/>
                </a:tc>
                <a:tc>
                  <a:txBody>
                    <a:bodyPr/>
                    <a:lstStyle/>
                    <a:p>
                      <a:pPr algn="ctr"/>
                      <a:r>
                        <a:rPr lang="en-US" sz="2200" dirty="0"/>
                        <a:t>Coal PP</a:t>
                      </a:r>
                    </a:p>
                  </a:txBody>
                  <a:tcPr marL="81280" marR="81280" marT="40640" marB="40640"/>
                </a:tc>
                <a:extLst>
                  <a:ext uri="{0D108BD9-81ED-4DB2-BD59-A6C34878D82A}">
                    <a16:rowId xmlns:a16="http://schemas.microsoft.com/office/drawing/2014/main" val="3990952310"/>
                  </a:ext>
                </a:extLst>
              </a:tr>
              <a:tr h="512917">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Capacity</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MW</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100</a:t>
                      </a:r>
                    </a:p>
                  </a:txBody>
                  <a:tcPr marL="81280" marR="81280" marT="40640" marB="40640"/>
                </a:tc>
                <a:tc>
                  <a:txBody>
                    <a:bodyPr/>
                    <a:lstStyle/>
                    <a:p>
                      <a:pPr algn="ctr"/>
                      <a:r>
                        <a:rPr lang="en-US" sz="2200" dirty="0"/>
                        <a:t>100</a:t>
                      </a:r>
                    </a:p>
                  </a:txBody>
                  <a:tcPr marL="81280" marR="81280" marT="40640" marB="40640"/>
                </a:tc>
                <a:extLst>
                  <a:ext uri="{0D108BD9-81ED-4DB2-BD59-A6C34878D82A}">
                    <a16:rowId xmlns:a16="http://schemas.microsoft.com/office/drawing/2014/main" val="4198461201"/>
                  </a:ext>
                </a:extLst>
              </a:tr>
              <a:tr h="512917">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Life-time</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Year</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60 </a:t>
                      </a:r>
                    </a:p>
                  </a:txBody>
                  <a:tcPr marL="81280" marR="81280" marT="40640" marB="40640"/>
                </a:tc>
                <a:tc>
                  <a:txBody>
                    <a:bodyPr/>
                    <a:lstStyle/>
                    <a:p>
                      <a:pPr algn="ctr"/>
                      <a:r>
                        <a:rPr lang="en-US" sz="2200" dirty="0"/>
                        <a:t>30</a:t>
                      </a:r>
                    </a:p>
                  </a:txBody>
                  <a:tcPr marL="81280" marR="81280" marT="40640" marB="40640"/>
                </a:tc>
                <a:extLst>
                  <a:ext uri="{0D108BD9-81ED-4DB2-BD59-A6C34878D82A}">
                    <a16:rowId xmlns:a16="http://schemas.microsoft.com/office/drawing/2014/main" val="2494463652"/>
                  </a:ext>
                </a:extLst>
              </a:tr>
              <a:tr h="512917">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Capacity factor</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200" dirty="0"/>
                        <a:t>90</a:t>
                      </a:r>
                    </a:p>
                  </a:txBody>
                  <a:tcPr marL="81280" marR="81280" marT="40640" marB="40640"/>
                </a:tc>
                <a:tc>
                  <a:txBody>
                    <a:bodyPr/>
                    <a:lstStyle/>
                    <a:p>
                      <a:pPr algn="ctr"/>
                      <a:r>
                        <a:rPr lang="en-US" sz="2200" dirty="0"/>
                        <a:t>80</a:t>
                      </a:r>
                    </a:p>
                  </a:txBody>
                  <a:tcPr marL="81280" marR="81280" marT="40640" marB="40640"/>
                </a:tc>
                <a:extLst>
                  <a:ext uri="{0D108BD9-81ED-4DB2-BD59-A6C34878D82A}">
                    <a16:rowId xmlns:a16="http://schemas.microsoft.com/office/drawing/2014/main" val="3196063746"/>
                  </a:ext>
                </a:extLst>
              </a:tr>
              <a:tr h="512917">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Construction time</a:t>
                      </a:r>
                    </a:p>
                  </a:txBody>
                  <a:tcPr marL="81280" marR="81280" marT="40640" marB="40640"/>
                </a:tc>
                <a:tc>
                  <a:txBody>
                    <a:bodyPr/>
                    <a:lstStyle/>
                    <a:p>
                      <a:pPr algn="ctr"/>
                      <a:r>
                        <a:rPr lang="en-US" sz="2200" dirty="0"/>
                        <a:t>Year</a:t>
                      </a:r>
                    </a:p>
                  </a:txBody>
                  <a:tcPr marL="81280" marR="81280" marT="40640" marB="40640"/>
                </a:tc>
                <a:tc>
                  <a:txBody>
                    <a:bodyPr/>
                    <a:lstStyle/>
                    <a:p>
                      <a:pPr algn="ctr"/>
                      <a:r>
                        <a:rPr lang="en-US" sz="2200" dirty="0"/>
                        <a:t>4</a:t>
                      </a:r>
                    </a:p>
                  </a:txBody>
                  <a:tcPr marL="81280" marR="81280" marT="40640" marB="40640"/>
                </a:tc>
                <a:tc>
                  <a:txBody>
                    <a:bodyPr/>
                    <a:lstStyle/>
                    <a:p>
                      <a:pPr algn="ctr"/>
                      <a:r>
                        <a:rPr lang="en-US" sz="2200" dirty="0"/>
                        <a:t>3</a:t>
                      </a:r>
                    </a:p>
                  </a:txBody>
                  <a:tcPr marL="81280" marR="81280" marT="40640" marB="40640"/>
                </a:tc>
                <a:extLst>
                  <a:ext uri="{0D108BD9-81ED-4DB2-BD59-A6C34878D82A}">
                    <a16:rowId xmlns:a16="http://schemas.microsoft.com/office/drawing/2014/main" val="3211208536"/>
                  </a:ext>
                </a:extLst>
              </a:tr>
              <a:tr h="512917">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Investment cost</a:t>
                      </a:r>
                    </a:p>
                  </a:txBody>
                  <a:tcPr marL="81280" marR="81280" marT="40640" marB="40640" anchor="ctr"/>
                </a:tc>
                <a:tc>
                  <a:txBody>
                    <a:bodyPr/>
                    <a:lstStyle/>
                    <a:p>
                      <a:pPr algn="ctr"/>
                      <a:r>
                        <a:rPr lang="en-US" sz="2200" dirty="0"/>
                        <a:t>$/</a:t>
                      </a:r>
                      <a:r>
                        <a:rPr lang="en-US" sz="2200" dirty="0" err="1"/>
                        <a:t>kWe</a:t>
                      </a:r>
                      <a:endParaRPr lang="en-US" sz="2200" dirty="0"/>
                    </a:p>
                  </a:txBody>
                  <a:tcPr marL="81280" marR="81280" marT="40640" marB="40640" anchor="ctr"/>
                </a:tc>
                <a:tc>
                  <a:txBody>
                    <a:bodyPr/>
                    <a:lstStyle/>
                    <a:p>
                      <a:pPr algn="ctr" fontAlgn="b"/>
                      <a:r>
                        <a:rPr lang="en-ID" sz="2200" b="0" u="none" strike="noStrike" dirty="0">
                          <a:solidFill>
                            <a:srgbClr val="000000"/>
                          </a:solidFill>
                          <a:effectLst/>
                        </a:rPr>
                        <a:t>6,217 </a:t>
                      </a:r>
                      <a:endParaRPr lang="en-ID" sz="2200" b="0" i="0" u="none" strike="noStrike" dirty="0">
                        <a:solidFill>
                          <a:srgbClr val="000000"/>
                        </a:solidFill>
                        <a:effectLst/>
                        <a:latin typeface="Arial" panose="020B0604020202020204" pitchFamily="34" charset="0"/>
                      </a:endParaRPr>
                    </a:p>
                  </a:txBody>
                  <a:tcPr marL="8467" marR="8467" marT="8467" marB="0" anchor="ctr"/>
                </a:tc>
                <a:tc>
                  <a:txBody>
                    <a:bodyPr/>
                    <a:lstStyle/>
                    <a:p>
                      <a:pPr algn="ctr" fontAlgn="b"/>
                      <a:r>
                        <a:rPr lang="en-ID" sz="2200" b="0" u="none" strike="noStrike" dirty="0">
                          <a:solidFill>
                            <a:srgbClr val="000000"/>
                          </a:solidFill>
                          <a:effectLst/>
                        </a:rPr>
                        <a:t>1,980</a:t>
                      </a:r>
                      <a:endParaRPr lang="en-ID" sz="2200" b="0" i="0" u="none" strike="noStrike" dirty="0">
                        <a:solidFill>
                          <a:srgbClr val="000000"/>
                        </a:solidFill>
                        <a:effectLst/>
                        <a:latin typeface="+mn-lt"/>
                      </a:endParaRPr>
                    </a:p>
                  </a:txBody>
                  <a:tcPr marL="8467" marR="8467" marT="8467" marB="0" anchor="ctr"/>
                </a:tc>
                <a:extLst>
                  <a:ext uri="{0D108BD9-81ED-4DB2-BD59-A6C34878D82A}">
                    <a16:rowId xmlns:a16="http://schemas.microsoft.com/office/drawing/2014/main" val="886316044"/>
                  </a:ext>
                </a:extLst>
              </a:tr>
              <a:tr h="674184">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200" dirty="0"/>
                        <a:t>Discount rate (social)</a:t>
                      </a:r>
                    </a:p>
                  </a:txBody>
                  <a:tcPr marL="81280" marR="81280" marT="40640" marB="40640" anchor="ctr"/>
                </a:tc>
                <a:tc>
                  <a:txBody>
                    <a:bodyPr/>
                    <a:lstStyle/>
                    <a:p>
                      <a:pPr algn="ctr"/>
                      <a:r>
                        <a:rPr lang="en-US" sz="2200" dirty="0"/>
                        <a:t>%</a:t>
                      </a:r>
                    </a:p>
                  </a:txBody>
                  <a:tcPr marL="81280" marR="81280" marT="40640" marB="40640" anchor="ctr"/>
                </a:tc>
                <a:tc gridSpan="2">
                  <a:txBody>
                    <a:bodyPr/>
                    <a:lstStyle/>
                    <a:p>
                      <a:pPr algn="ctr" fontAlgn="b"/>
                      <a:r>
                        <a:rPr lang="en-ID" sz="2200" b="0" u="none" strike="noStrike" dirty="0">
                          <a:solidFill>
                            <a:srgbClr val="000000"/>
                          </a:solidFill>
                          <a:effectLst/>
                        </a:rPr>
                        <a:t>7.5%</a:t>
                      </a:r>
                      <a:endParaRPr lang="en-ID" sz="2200" b="0" i="0" u="none" strike="noStrike" dirty="0">
                        <a:solidFill>
                          <a:srgbClr val="000000"/>
                        </a:solidFill>
                        <a:effectLst/>
                        <a:latin typeface="Arial" panose="020B0604020202020204" pitchFamily="34" charset="0"/>
                      </a:endParaRPr>
                    </a:p>
                  </a:txBody>
                  <a:tcPr marL="8467" marR="8467" marT="8467" marB="0" anchor="ctr"/>
                </a:tc>
                <a:tc hMerge="1">
                  <a:txBody>
                    <a:bodyPr/>
                    <a:lstStyle/>
                    <a:p>
                      <a:pPr algn="ctr" fontAlgn="b"/>
                      <a:endParaRPr lang="en-ID" sz="2200" b="0" i="0" u="none" strike="noStrike" dirty="0">
                        <a:solidFill>
                          <a:srgbClr val="000000"/>
                        </a:solidFill>
                        <a:effectLst/>
                        <a:latin typeface="+mn-lt"/>
                      </a:endParaRPr>
                    </a:p>
                  </a:txBody>
                  <a:tcPr marL="8467" marR="8467" marT="8467" marB="0" anchor="ctr"/>
                </a:tc>
                <a:extLst>
                  <a:ext uri="{0D108BD9-81ED-4DB2-BD59-A6C34878D82A}">
                    <a16:rowId xmlns:a16="http://schemas.microsoft.com/office/drawing/2014/main" val="1971177374"/>
                  </a:ext>
                </a:extLst>
              </a:tr>
            </a:tbl>
          </a:graphicData>
        </a:graphic>
      </p:graphicFrame>
      <p:graphicFrame>
        <p:nvGraphicFramePr>
          <p:cNvPr id="3" name="Table 2">
            <a:extLst>
              <a:ext uri="{FF2B5EF4-FFF2-40B4-BE49-F238E27FC236}">
                <a16:creationId xmlns:a16="http://schemas.microsoft.com/office/drawing/2014/main" id="{8251C830-79B7-134F-88F9-E725302AA7D1}"/>
              </a:ext>
            </a:extLst>
          </p:cNvPr>
          <p:cNvGraphicFramePr>
            <a:graphicFrameLocks noGrp="1"/>
          </p:cNvGraphicFramePr>
          <p:nvPr>
            <p:extLst>
              <p:ext uri="{D42A27DB-BD31-4B8C-83A1-F6EECF244321}">
                <p14:modId xmlns:p14="http://schemas.microsoft.com/office/powerpoint/2010/main" val="2060246974"/>
              </p:ext>
            </p:extLst>
          </p:nvPr>
        </p:nvGraphicFramePr>
        <p:xfrm>
          <a:off x="6885709" y="1966152"/>
          <a:ext cx="5029200" cy="2321655"/>
        </p:xfrm>
        <a:graphic>
          <a:graphicData uri="http://schemas.openxmlformats.org/drawingml/2006/table">
            <a:tbl>
              <a:tblPr firstRow="1" bandRow="1">
                <a:tableStyleId>{5A111915-BE36-4E01-A7E5-04B1672EAD32}</a:tableStyleId>
              </a:tblPr>
              <a:tblGrid>
                <a:gridCol w="1393095">
                  <a:extLst>
                    <a:ext uri="{9D8B030D-6E8A-4147-A177-3AD203B41FA5}">
                      <a16:colId xmlns:a16="http://schemas.microsoft.com/office/drawing/2014/main" val="2845626521"/>
                    </a:ext>
                  </a:extLst>
                </a:gridCol>
                <a:gridCol w="1349562">
                  <a:extLst>
                    <a:ext uri="{9D8B030D-6E8A-4147-A177-3AD203B41FA5}">
                      <a16:colId xmlns:a16="http://schemas.microsoft.com/office/drawing/2014/main" val="2256963806"/>
                    </a:ext>
                  </a:extLst>
                </a:gridCol>
                <a:gridCol w="1011925">
                  <a:extLst>
                    <a:ext uri="{9D8B030D-6E8A-4147-A177-3AD203B41FA5}">
                      <a16:colId xmlns:a16="http://schemas.microsoft.com/office/drawing/2014/main" val="169701396"/>
                    </a:ext>
                  </a:extLst>
                </a:gridCol>
                <a:gridCol w="1274618">
                  <a:extLst>
                    <a:ext uri="{9D8B030D-6E8A-4147-A177-3AD203B41FA5}">
                      <a16:colId xmlns:a16="http://schemas.microsoft.com/office/drawing/2014/main" val="3734935545"/>
                    </a:ext>
                  </a:extLst>
                </a:gridCol>
              </a:tblGrid>
              <a:tr h="426788">
                <a:tc>
                  <a:txBody>
                    <a:bodyPr/>
                    <a:lstStyle/>
                    <a:p>
                      <a:pPr algn="ctr"/>
                      <a:r>
                        <a:rPr lang="en-US" sz="2000" dirty="0"/>
                        <a:t>Parameter</a:t>
                      </a:r>
                    </a:p>
                  </a:txBody>
                  <a:tcPr marL="81280" marR="81280" marT="40640" marB="40640"/>
                </a:tc>
                <a:tc>
                  <a:txBody>
                    <a:bodyPr/>
                    <a:lstStyle/>
                    <a:p>
                      <a:pPr algn="ctr"/>
                      <a:r>
                        <a:rPr lang="en-US" sz="2000" dirty="0"/>
                        <a:t>Unit</a:t>
                      </a:r>
                    </a:p>
                  </a:txBody>
                  <a:tcPr marL="81280" marR="81280" marT="40640" marB="40640"/>
                </a:tc>
                <a:tc>
                  <a:txBody>
                    <a:bodyPr/>
                    <a:lstStyle/>
                    <a:p>
                      <a:pPr algn="ctr"/>
                      <a:r>
                        <a:rPr lang="en-US" sz="2000" dirty="0"/>
                        <a:t>SMR</a:t>
                      </a:r>
                    </a:p>
                  </a:txBody>
                  <a:tcPr marL="81280" marR="81280" marT="40640" marB="40640"/>
                </a:tc>
                <a:tc>
                  <a:txBody>
                    <a:bodyPr/>
                    <a:lstStyle/>
                    <a:p>
                      <a:pPr algn="ctr"/>
                      <a:r>
                        <a:rPr lang="en-US" sz="2000" dirty="0"/>
                        <a:t>Coal PP</a:t>
                      </a:r>
                    </a:p>
                  </a:txBody>
                  <a:tcPr marL="81280" marR="81280" marT="40640" marB="40640"/>
                </a:tc>
                <a:extLst>
                  <a:ext uri="{0D108BD9-81ED-4DB2-BD59-A6C34878D82A}">
                    <a16:rowId xmlns:a16="http://schemas.microsoft.com/office/drawing/2014/main" val="1849370937"/>
                  </a:ext>
                </a:extLst>
              </a:tr>
              <a:tr h="642092">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000" dirty="0"/>
                        <a:t>Externality cost</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000" dirty="0"/>
                        <a:t>Cent/kWh</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ID" sz="2000" dirty="0"/>
                        <a:t>8.838 × 10</a:t>
                      </a:r>
                      <a:r>
                        <a:rPr lang="en-ID" sz="2000" baseline="31999" dirty="0"/>
                        <a:t>-6</a:t>
                      </a:r>
                      <a:r>
                        <a:rPr lang="en-ID" sz="2000" dirty="0"/>
                        <a:t> </a:t>
                      </a:r>
                      <a:endParaRPr lang="en-US" sz="2000" dirty="0"/>
                    </a:p>
                  </a:txBody>
                  <a:tcPr marL="81280" marR="81280" marT="40640" marB="40640"/>
                </a:tc>
                <a:tc>
                  <a:txBody>
                    <a:bodyPr/>
                    <a:lstStyle/>
                    <a:p>
                      <a:pPr algn="ctr"/>
                      <a:r>
                        <a:rPr lang="en-ID" sz="2000" b="0" dirty="0">
                          <a:solidFill>
                            <a:schemeClr val="tx1"/>
                          </a:solidFill>
                        </a:rPr>
                        <a:t>0.0111 cents</a:t>
                      </a:r>
                      <a:endParaRPr lang="en-US" sz="2000" b="0" dirty="0">
                        <a:solidFill>
                          <a:schemeClr val="tx1"/>
                        </a:solidFill>
                      </a:endParaRPr>
                    </a:p>
                  </a:txBody>
                  <a:tcPr marL="81280" marR="81280" marT="40640" marB="40640"/>
                </a:tc>
                <a:extLst>
                  <a:ext uri="{0D108BD9-81ED-4DB2-BD59-A6C34878D82A}">
                    <a16:rowId xmlns:a16="http://schemas.microsoft.com/office/drawing/2014/main" val="1469049221"/>
                  </a:ext>
                </a:extLst>
              </a:tr>
              <a:tr h="448881">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000" dirty="0"/>
                        <a:t>CO2</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000" dirty="0"/>
                        <a:t>$/ton</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000" dirty="0"/>
                        <a:t>0</a:t>
                      </a:r>
                    </a:p>
                  </a:txBody>
                  <a:tcPr marL="81280" marR="81280" marT="40640" marB="40640"/>
                </a:tc>
                <a:tc>
                  <a:txBody>
                    <a:bodyPr/>
                    <a:lstStyle/>
                    <a:p>
                      <a:pPr algn="ctr"/>
                      <a:r>
                        <a:rPr lang="en-US" sz="2000" dirty="0"/>
                        <a:t>2.5</a:t>
                      </a:r>
                    </a:p>
                  </a:txBody>
                  <a:tcPr marL="81280" marR="81280" marT="40640" marB="40640"/>
                </a:tc>
                <a:extLst>
                  <a:ext uri="{0D108BD9-81ED-4DB2-BD59-A6C34878D82A}">
                    <a16:rowId xmlns:a16="http://schemas.microsoft.com/office/drawing/2014/main" val="1187489291"/>
                  </a:ext>
                </a:extLst>
              </a:tr>
              <a:tr h="755106">
                <a:tc>
                  <a:txBody>
                    <a:bodyPr/>
                    <a:lstStyle/>
                    <a:p>
                      <a:pPr marL="0" marR="0" lvl="0" indent="0" algn="l" defTabSz="1122502" rtl="0" eaLnBrk="1" fontAlgn="auto" latinLnBrk="0" hangingPunct="1">
                        <a:lnSpc>
                          <a:spcPct val="100000"/>
                        </a:lnSpc>
                        <a:spcBef>
                          <a:spcPts val="0"/>
                        </a:spcBef>
                        <a:spcAft>
                          <a:spcPts val="0"/>
                        </a:spcAft>
                        <a:buClrTx/>
                        <a:buSzTx/>
                        <a:buFontTx/>
                        <a:buNone/>
                        <a:tabLst/>
                        <a:defRPr/>
                      </a:pPr>
                      <a:r>
                        <a:rPr lang="en-US" sz="2000" dirty="0"/>
                        <a:t>Security of supply</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000" dirty="0"/>
                        <a:t>$/MWh</a:t>
                      </a:r>
                    </a:p>
                  </a:txBody>
                  <a:tcPr marL="81280" marR="81280" marT="40640" marB="40640"/>
                </a:tc>
                <a:tc>
                  <a:txBody>
                    <a:bodyPr/>
                    <a:lstStyle/>
                    <a:p>
                      <a:pPr marL="0" marR="0" lvl="0" indent="0" algn="ctr" defTabSz="1122502" rtl="0" eaLnBrk="1" fontAlgn="auto" latinLnBrk="0" hangingPunct="1">
                        <a:lnSpc>
                          <a:spcPct val="100000"/>
                        </a:lnSpc>
                        <a:spcBef>
                          <a:spcPts val="0"/>
                        </a:spcBef>
                        <a:spcAft>
                          <a:spcPts val="0"/>
                        </a:spcAft>
                        <a:buClrTx/>
                        <a:buSzTx/>
                        <a:buFontTx/>
                        <a:buNone/>
                        <a:tabLst/>
                        <a:defRPr/>
                      </a:pPr>
                      <a:r>
                        <a:rPr lang="en-US" sz="2000" dirty="0"/>
                        <a:t>0.29</a:t>
                      </a:r>
                    </a:p>
                  </a:txBody>
                  <a:tcPr marL="81280" marR="81280" marT="40640" marB="40640"/>
                </a:tc>
                <a:tc>
                  <a:txBody>
                    <a:bodyPr/>
                    <a:lstStyle/>
                    <a:p>
                      <a:pPr algn="ctr"/>
                      <a:r>
                        <a:rPr lang="en-US" sz="2000" dirty="0"/>
                        <a:t>6.41</a:t>
                      </a:r>
                    </a:p>
                  </a:txBody>
                  <a:tcPr marL="81280" marR="81280" marT="40640" marB="40640"/>
                </a:tc>
                <a:extLst>
                  <a:ext uri="{0D108BD9-81ED-4DB2-BD59-A6C34878D82A}">
                    <a16:rowId xmlns:a16="http://schemas.microsoft.com/office/drawing/2014/main" val="3814686761"/>
                  </a:ext>
                </a:extLst>
              </a:tr>
            </a:tbl>
          </a:graphicData>
        </a:graphic>
      </p:graphicFrame>
      <p:sp>
        <p:nvSpPr>
          <p:cNvPr id="4" name="TextBox 3">
            <a:extLst>
              <a:ext uri="{FF2B5EF4-FFF2-40B4-BE49-F238E27FC236}">
                <a16:creationId xmlns:a16="http://schemas.microsoft.com/office/drawing/2014/main" id="{174E139A-4E3C-E842-9071-ADE9C11A6768}"/>
              </a:ext>
            </a:extLst>
          </p:cNvPr>
          <p:cNvSpPr txBox="1"/>
          <p:nvPr/>
        </p:nvSpPr>
        <p:spPr>
          <a:xfrm>
            <a:off x="8271165" y="1441306"/>
            <a:ext cx="1703736" cy="523220"/>
          </a:xfrm>
          <a:prstGeom prst="rect">
            <a:avLst/>
          </a:prstGeom>
          <a:noFill/>
        </p:spPr>
        <p:txBody>
          <a:bodyPr wrap="none" rtlCol="0">
            <a:spAutoFit/>
          </a:bodyPr>
          <a:lstStyle/>
          <a:p>
            <a:r>
              <a:rPr lang="en-US" sz="2800" dirty="0"/>
              <a:t>Social cost</a:t>
            </a:r>
          </a:p>
        </p:txBody>
      </p:sp>
    </p:spTree>
    <p:extLst>
      <p:ext uri="{BB962C8B-B14F-4D97-AF65-F5344CB8AC3E}">
        <p14:creationId xmlns:p14="http://schemas.microsoft.com/office/powerpoint/2010/main" val="300299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13461</TotalTime>
  <Words>1082</Words>
  <Application>Microsoft Macintosh PowerPoint</Application>
  <PresentationFormat>Widescreen</PresentationFormat>
  <Paragraphs>180</Paragraphs>
  <Slides>16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-apple-system</vt:lpstr>
      <vt:lpstr>Arial</vt:lpstr>
      <vt:lpstr>Calibri</vt:lpstr>
      <vt:lpstr>Calibri Light</vt:lpstr>
      <vt:lpstr>ITC Bookman Light</vt:lpstr>
      <vt:lpstr>Times New Roman</vt:lpstr>
      <vt:lpstr>Office Theme</vt:lpstr>
      <vt:lpstr>1_Office Theme</vt:lpstr>
      <vt:lpstr>2_Office Theme</vt:lpstr>
      <vt:lpstr>PowerPoint Presentation</vt:lpstr>
      <vt:lpstr>Cost-Benefit Analysis of Small Modular Reactor Deployment for Electricity Generation in West Kalimantan</vt:lpstr>
      <vt:lpstr>PowerPoint Presentation</vt:lpstr>
      <vt:lpstr>INTRODUCTION: BACKGROUND AND OBJECTIVE</vt:lpstr>
      <vt:lpstr>METHODOLOGY: COST BENEFIT ANALYSIS </vt:lpstr>
      <vt:lpstr>WEST KALIMANTAN SITE</vt:lpstr>
      <vt:lpstr>METHODOLOGY: QUANTIFICATION OF NPP BENEFITS</vt:lpstr>
      <vt:lpstr>METHODOLOGY: CASH FLOW</vt:lpstr>
      <vt:lpstr>DATA PARAMETER</vt:lpstr>
      <vt:lpstr>OPERATION COST AND LCOE</vt:lpstr>
      <vt:lpstr>RESULT</vt:lpstr>
      <vt:lpstr>SENSTIVITY ANALISIS: INVESTMENT COST </vt:lpstr>
      <vt:lpstr>SENSTIVITY ANALISIS: CARBON TAX</vt:lpstr>
      <vt:lpstr>ANALYSIS</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Microsoft Office User</cp:lastModifiedBy>
  <cp:revision>23</cp:revision>
  <dcterms:created xsi:type="dcterms:W3CDTF">2019-10-29T08:33:20Z</dcterms:created>
  <dcterms:modified xsi:type="dcterms:W3CDTF">2024-10-21T16:23:25Z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