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</p:sldMasterIdLst>
  <p:sldIdLst>
    <p:sldId id="256" r:id="rId7"/>
    <p:sldId id="257" r:id="rId8"/>
    <p:sldId id="268" r:id="rId9"/>
    <p:sldId id="269" r:id="rId10"/>
    <p:sldId id="258" r:id="rId11"/>
    <p:sldId id="260" r:id="rId12"/>
    <p:sldId id="265" r:id="rId13"/>
    <p:sldId id="267" r:id="rId14"/>
    <p:sldId id="266" r:id="rId15"/>
    <p:sldId id="261" r:id="rId16"/>
    <p:sldId id="262" r:id="rId17"/>
    <p:sldId id="26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B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09" autoAdjust="0"/>
    <p:restoredTop sz="94660"/>
  </p:normalViewPr>
  <p:slideViewPr>
    <p:cSldViewPr snapToGrid="0">
      <p:cViewPr>
        <p:scale>
          <a:sx n="82" d="100"/>
          <a:sy n="82" d="100"/>
        </p:scale>
        <p:origin x="816" y="11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10" Type="http://schemas.openxmlformats.org/officeDocument/2006/relationships/slide" Target="slides/slide4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582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6AD5E-3EC1-4A47-8C25-533B04904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199"/>
            <a:ext cx="9144000" cy="1909763"/>
          </a:xfrm>
        </p:spPr>
        <p:txBody>
          <a:bodyPr anchor="b">
            <a:normAutofit/>
          </a:bodyPr>
          <a:lstStyle>
            <a:lvl1pPr algn="ctr"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40247C-7333-4888-973E-73963E4B9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759FE-B453-423D-8A3E-DBE4C176F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E082A-8926-41AB-A442-E74D00F4F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48BDA-51CA-4CEA-A280-C6361F5F3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8919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1B8BB-2B32-4C3B-AE7E-001194DFDD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1056"/>
            <a:ext cx="10515600" cy="4585907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4D69A-33C5-486D-BF72-5D6613E0B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86119-F657-4B77-BC2B-1F51CFBB3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83F7A-9B91-4CA6-8A2A-C74D3EE0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DC51232-3849-4FF5-B284-73C697C97A62}"/>
              </a:ext>
            </a:extLst>
          </p:cNvPr>
          <p:cNvSpPr txBox="1">
            <a:spLocks/>
          </p:cNvSpPr>
          <p:nvPr userDrawn="1"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38636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B71DE-9ADE-4FDA-914B-50ADFEFD7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6AFF7-5422-464D-9640-A343B2C65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A1CEB-4E9D-40A0-9676-277BC606A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E6A1F-11CE-4450-9164-57F6EFD42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D11E9-3210-4333-BE6C-2CC3AF9B7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32209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6AC1B-8870-45FB-996F-B7052614FC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6B249-818E-40C2-894A-72424F477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D5D8C-512C-42CB-AF28-79A4CF2D6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96C41C-9F54-4018-B6ED-D71C059E2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0CABD5-560E-442B-B16E-885272B0D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0271F8C-0430-4817-9691-A9152CDA6335}"/>
              </a:ext>
            </a:extLst>
          </p:cNvPr>
          <p:cNvSpPr txBox="1">
            <a:spLocks/>
          </p:cNvSpPr>
          <p:nvPr userDrawn="1"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91053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BCFA9-8C0B-4953-A523-605D10509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7BEC5-4045-45D8-9042-38CAAB45A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5B778C-F4A7-4281-B1E3-535B244FB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D156FA-5233-43BF-9D0C-0684E87C46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357067-4C60-4A3C-8D0C-E6ECBBF6A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E961C6-2BC2-4800-993C-24C4F6EF3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BD1F74-C816-4B43-8762-C03471C35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DB35753-45F7-4205-8B26-196B0355869B}"/>
              </a:ext>
            </a:extLst>
          </p:cNvPr>
          <p:cNvSpPr txBox="1">
            <a:spLocks/>
          </p:cNvSpPr>
          <p:nvPr userDrawn="1"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Click to edit Master title style</a:t>
            </a:r>
            <a:endParaRPr lang="en-GB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76217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7257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EBE28C-D55D-458D-A65A-6A7DEF3D6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5F28E1-7A4D-47A1-B72D-4744884C3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9372E-DC35-4589-A5D0-F116D3B6C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7178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6AD5E-3EC1-4A47-8C25-533B04904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40247C-7333-4888-973E-73963E4B9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0759FE-B453-423D-8A3E-DBE4C176F2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4E082A-8926-41AB-A442-E74D00F4F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E48BDA-51CA-4CEA-A280-C6361F5F3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83546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2EB9B2-A5AD-426B-A36E-14CA2DFACF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D1B8BB-2B32-4C3B-AE7E-001194DFD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C4D69A-33C5-486D-BF72-5D6613E0B4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586119-F657-4B77-BC2B-1F51CFBB3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883F7A-9B91-4CA6-8A2A-C74D3EE00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5583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B71DE-9ADE-4FDA-914B-50ADFEFD7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A6AFF7-5422-464D-9640-A343B2C65E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0A1CEB-4E9D-40A0-9676-277BC606A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9E6A1F-11CE-4450-9164-57F6EFD42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4D11E9-3210-4333-BE6C-2CC3AF9B79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7816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F8ABD7-C77C-46B5-8E32-90A2168AA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E6AC1B-8870-45FB-996F-B7052614FC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1F6B249-818E-40C2-894A-72424F477D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D5D8C-512C-42CB-AF28-79A4CF2D6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96C41C-9F54-4018-B6ED-D71C059E2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30CABD5-560E-442B-B16E-885272B0D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917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B32F5-3031-47F0-9B45-6741134A9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BCFA9-8C0B-4953-A523-605D10509E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17BEC5-4045-45D8-9042-38CAAB45A2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5B778C-F4A7-4281-B1E3-535B244FB9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D156FA-5233-43BF-9D0C-0684E87C46F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357067-4C60-4A3C-8D0C-E6ECBBF6A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E961C6-2BC2-4800-993C-24C4F6EF3B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BD1F74-C816-4B43-8762-C03471C35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78830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698E3-73A1-47DF-BE6D-AC36FE94C2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4D3C976-B07D-4478-AA37-DEF2D410F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F66520-0B13-46B6-A3D1-2B712CB1F8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BB3A0B-6EDF-463C-8982-24B539CA8E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49043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EBE28C-D55D-458D-A65A-6A7DEF3D6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00521-38F5-47E8-A68C-45F41C6028C1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25F28E1-7A4D-47A1-B72D-4744884C3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79372E-DC35-4589-A5D0-F116D3B6C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48606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46AD5E-3EC1-4A47-8C25-533B04904E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600199"/>
            <a:ext cx="9144000" cy="1909763"/>
          </a:xfrm>
        </p:spPr>
        <p:txBody>
          <a:bodyPr anchor="b">
            <a:normAutofit/>
          </a:bodyPr>
          <a:lstStyle>
            <a:lvl1pPr algn="ctr">
              <a:defRPr sz="5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A40247C-7333-4888-973E-73963E4B9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12479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3.jpe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FD1161-AE65-44C9-A58D-408A1E1A5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8E378-20D1-4B11-8035-DFFBA0588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F2FFD-FE8D-4437-A0BB-E08A99B2EE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00521-38F5-47E8-A68C-45F41C6028C1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80959-99FA-494F-BB88-70D09F091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08A22-D428-41F7-85C5-4BB92212B5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7FDCD2-E8B6-46B1-8D8E-FACA039FA12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7612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FD1161-AE65-44C9-A58D-408A1E1A5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8E378-20D1-4B11-8035-DFFBA0588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F2FFD-FE8D-4437-A0BB-E08A99B2EE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00521-38F5-47E8-A68C-45F41C6028C1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80959-99FA-494F-BB88-70D09F091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08A22-D428-41F7-85C5-4BB92212B5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7FDCD2-E8B6-46B1-8D8E-FACA039FA12D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4131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FD1161-AE65-44C9-A58D-408A1E1A57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58E378-20D1-4B11-8035-DFFBA0588F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CF2FFD-FE8D-4437-A0BB-E08A99B2EEA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00521-38F5-47E8-A68C-45F41C6028C1}" type="datetimeFigureOut">
              <a:rPr lang="en-GB" smtClean="0"/>
              <a:t>03/10/2024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80959-99FA-494F-BB88-70D09F091A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08A22-D428-41F7-85C5-4BB92212B5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3811D0-9594-4DB5-A4AA-7A4A397618D5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47FDCD2-E8B6-46B1-8D8E-FACA039FA12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92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84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tnu.no/iel/neres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01417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83BF16-C29B-FDAB-2810-410BD082C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B36944E-D2BB-6F81-A6D3-28269D84DCF4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Levelized cost of energy (LCOE*)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881AA5-4ABE-7A02-45AC-608BD9D0A24D}"/>
              </a:ext>
            </a:extLst>
          </p:cNvPr>
          <p:cNvSpPr txBox="1"/>
          <p:nvPr/>
        </p:nvSpPr>
        <p:spPr>
          <a:xfrm>
            <a:off x="2433035" y="1401923"/>
            <a:ext cx="2671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O" b="1" dirty="0"/>
              <a:t>Upper cost scenario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3DB82E-3619-2DE0-020E-4C5ADF7C3597}"/>
              </a:ext>
            </a:extLst>
          </p:cNvPr>
          <p:cNvSpPr txBox="1"/>
          <p:nvPr/>
        </p:nvSpPr>
        <p:spPr>
          <a:xfrm>
            <a:off x="7383066" y="1401923"/>
            <a:ext cx="2671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O" b="1" dirty="0"/>
              <a:t>Median cost scenario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9B271D2-3262-CE44-4818-7FB60815CCA4}"/>
              </a:ext>
            </a:extLst>
          </p:cNvPr>
          <p:cNvSpPr/>
          <p:nvPr/>
        </p:nvSpPr>
        <p:spPr>
          <a:xfrm>
            <a:off x="4409269" y="5841362"/>
            <a:ext cx="4003588" cy="783869"/>
          </a:xfrm>
          <a:prstGeom prst="rect">
            <a:avLst/>
          </a:prstGeom>
          <a:solidFill>
            <a:srgbClr val="FFCB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55ACC84-0409-1C12-80F2-6748026D57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3"/>
          <a:stretch/>
        </p:blipFill>
        <p:spPr>
          <a:xfrm>
            <a:off x="1354313" y="1771255"/>
            <a:ext cx="9727654" cy="382970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C1E029-9415-33F8-CDD0-93F3567D3DE5}"/>
                  </a:ext>
                </a:extLst>
              </p:cNvPr>
              <p:cNvSpPr txBox="1"/>
              <p:nvPr/>
            </p:nvSpPr>
            <p:spPr>
              <a:xfrm>
                <a:off x="4668209" y="5984253"/>
                <a:ext cx="3645794" cy="77508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NO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18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LCOE</m:t>
                        </m:r>
                      </m:e>
                      <m:sup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NO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NO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𝑒𝑙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NO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𝑡h</m:t>
                            </m:r>
                          </m:sub>
                        </m:sSub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NO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𝑒𝑙</m:t>
                            </m:r>
                          </m:sub>
                        </m:sSub>
                      </m:den>
                    </m:f>
                    <m:r>
                      <m:rPr>
                        <m:sty m:val="p"/>
                      </m:rPr>
                      <a:rPr lang="en-US" sz="18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LCOE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=</m:t>
                    </m:r>
                    <m:f>
                      <m:fPr>
                        <m:ctrlPr>
                          <a:rPr lang="en-NO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NO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𝑒𝑙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NO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𝑡𝑜𝑡</m:t>
                            </m:r>
                          </m:sub>
                        </m:sSub>
                      </m:den>
                    </m:f>
                    <m:r>
                      <m:rPr>
                        <m:sty m:val="p"/>
                      </m:rPr>
                      <a:rPr lang="en-US" sz="18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LCOE</m:t>
                    </m:r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:r>
                  <a:rPr lang="en-NO" dirty="0">
                    <a:effectLst/>
                  </a:rPr>
                  <a:t> </a:t>
                </a:r>
                <a:endParaRPr lang="en-NO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2C1E029-9415-33F8-CDD0-93F3567D3D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68209" y="5984253"/>
                <a:ext cx="3645794" cy="77508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13305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A6F1A7-C787-57B6-DBCF-DB9B01804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97911DF0-66DF-7D3F-F1EB-44FCA9347E4E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Long-term cost of electricity (LTCOE)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DC6853-F986-BAA5-D35B-9657B5432756}"/>
              </a:ext>
            </a:extLst>
          </p:cNvPr>
          <p:cNvSpPr txBox="1"/>
          <p:nvPr/>
        </p:nvSpPr>
        <p:spPr>
          <a:xfrm>
            <a:off x="2402036" y="1401923"/>
            <a:ext cx="2671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O" b="1" dirty="0"/>
              <a:t>15-year payback time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2C2B0B-FEC6-CB86-DED4-41E916197B3F}"/>
              </a:ext>
            </a:extLst>
          </p:cNvPr>
          <p:cNvSpPr txBox="1"/>
          <p:nvPr/>
        </p:nvSpPr>
        <p:spPr>
          <a:xfrm>
            <a:off x="7352067" y="1401923"/>
            <a:ext cx="2671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O" b="1" dirty="0"/>
              <a:t>20-year payback time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2F942DD-EFFB-4383-5A30-29933D48FCA9}"/>
              </a:ext>
            </a:extLst>
          </p:cNvPr>
          <p:cNvSpPr/>
          <p:nvPr/>
        </p:nvSpPr>
        <p:spPr>
          <a:xfrm>
            <a:off x="4055593" y="5841362"/>
            <a:ext cx="4495905" cy="783869"/>
          </a:xfrm>
          <a:prstGeom prst="rect">
            <a:avLst/>
          </a:prstGeom>
          <a:solidFill>
            <a:srgbClr val="FFCB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3426587-ED3F-61A1-5283-02BE725999F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7"/>
          <a:stretch/>
        </p:blipFill>
        <p:spPr>
          <a:xfrm>
            <a:off x="1323315" y="1771255"/>
            <a:ext cx="9727653" cy="382970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D6CBE0-B3B6-91AE-F035-0AA03C836E24}"/>
                  </a:ext>
                </a:extLst>
              </p:cNvPr>
              <p:cNvSpPr txBox="1"/>
              <p:nvPr/>
            </p:nvSpPr>
            <p:spPr>
              <a:xfrm>
                <a:off x="4105022" y="5903398"/>
                <a:ext cx="6098058" cy="65979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180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LTCOE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𝑑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NO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𝑁</m:t>
                        </m:r>
                      </m:num>
                      <m:den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⋅</m:t>
                    </m:r>
                    <m:d>
                      <m:dPr>
                        <m:ctrlPr>
                          <a:rPr lang="en-NO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NO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NO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𝑡𝑜𝑡</m:t>
                                </m:r>
                              </m:sub>
                            </m:sSub>
                          </m:num>
                          <m:den>
                            <m:nary>
                              <m:naryPr>
                                <m:chr m:val="∑"/>
                                <m:limLoc m:val="undOvr"/>
                                <m:ctrlPr>
                                  <a:rPr lang="en-NO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=0</m:t>
                                </m:r>
                              </m:sub>
                              <m:sup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𝑁</m:t>
                                </m:r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−1</m:t>
                                </m:r>
                              </m:sup>
                              <m:e>
                                <m:f>
                                  <m:fPr>
                                    <m:ctrlPr>
                                      <a:rPr lang="en-NO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𝑘𝑡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NO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(1+</m:t>
                                        </m:r>
                                        <m:r>
                                          <a:rPr lang="en-US" sz="18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𝑟</m:t>
                                        </m:r>
                                        <m:r>
                                          <a:rPr lang="en-US" sz="18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)</m:t>
                                        </m:r>
                                      </m:e>
                                      <m:sup>
                                        <m:r>
                                          <a:rPr lang="en-US" sz="18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𝑖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nary>
                          </m:den>
                        </m:f>
                        <m:r>
                          <a:rPr lang="en-US" sz="18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+ </m:t>
                        </m:r>
                        <m:f>
                          <m:fPr>
                            <m:ctrlPr>
                              <a:rPr lang="en-NO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2 </m:t>
                            </m:r>
                            <m:sSub>
                              <m:sSubPr>
                                <m:ctrlPr>
                                  <a:rPr lang="en-NO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𝑙𝑡𝑜</m:t>
                                </m:r>
                              </m:sub>
                            </m:sSub>
                          </m:num>
                          <m:den>
                            <m:nary>
                              <m:naryPr>
                                <m:chr m:val="∑"/>
                                <m:limLoc m:val="undOvr"/>
                                <m:ctrlPr>
                                  <a:rPr lang="en-NO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𝑖</m:t>
                                </m:r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=0</m:t>
                                </m:r>
                              </m:sub>
                              <m:sup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𝑁</m:t>
                                </m:r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−1</m:t>
                                </m:r>
                              </m:sup>
                              <m:e>
                                <m:f>
                                  <m:fPr>
                                    <m:ctrlPr>
                                      <a:rPr lang="en-NO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𝑘𝑡</m:t>
                                    </m:r>
                                  </m:num>
                                  <m:den>
                                    <m:sSup>
                                      <m:sSupPr>
                                        <m:ctrlPr>
                                          <a:rPr lang="en-NO" i="1">
                                            <a:effectLst/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r>
                                          <a:rPr lang="en-US" sz="18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(1+</m:t>
                                        </m:r>
                                        <m:r>
                                          <a:rPr lang="en-US" sz="18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𝑟</m:t>
                                        </m:r>
                                        <m:r>
                                          <a:rPr lang="en-US" sz="18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)</m:t>
                                        </m:r>
                                      </m:e>
                                      <m:sup>
                                        <m:r>
                                          <a:rPr lang="en-US" sz="1800" i="1">
                                            <a:effectLst/>
                                            <a:latin typeface="Cambria Math" panose="02040503050406030204" pitchFamily="18" charset="0"/>
                                            <a:ea typeface="Times New Roman" panose="02020603050405020304" pitchFamily="18" charset="0"/>
                                            <a:cs typeface="Times New Roman" panose="02020603050405020304" pitchFamily="18" charset="0"/>
                                          </a:rPr>
                                          <m:t>𝑖</m:t>
                                        </m:r>
                                      </m:sup>
                                    </m:sSup>
                                  </m:den>
                                </m:f>
                              </m:e>
                            </m:nary>
                          </m:den>
                        </m:f>
                      </m:e>
                    </m:d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:r>
                  <a:rPr lang="en-NO" dirty="0">
                    <a:effectLst/>
                  </a:rPr>
                  <a:t> </a:t>
                </a:r>
                <a:endParaRPr lang="en-NO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9D6CBE0-B3B6-91AE-F035-0AA03C836E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5022" y="5903398"/>
                <a:ext cx="6098058" cy="659796"/>
              </a:xfrm>
              <a:prstGeom prst="rect">
                <a:avLst/>
              </a:prstGeom>
              <a:blipFill>
                <a:blip r:embed="rId3"/>
                <a:stretch>
                  <a:fillRect t="-3774" b="-58491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555932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8CD765-D4FD-2272-B17F-9983D81A27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F2797D47-B51F-F55C-C043-0A996F2B6CBB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Concluding remarks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7947C3BA-593A-4436-381E-A76677A0689A}"/>
              </a:ext>
            </a:extLst>
          </p:cNvPr>
          <p:cNvSpPr txBox="1">
            <a:spLocks/>
          </p:cNvSpPr>
          <p:nvPr/>
        </p:nvSpPr>
        <p:spPr>
          <a:xfrm>
            <a:off x="441960" y="1591056"/>
            <a:ext cx="11414243" cy="511971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NO" dirty="0"/>
              <a:t>Large nuclear reactors benefit from </a:t>
            </a:r>
            <a:r>
              <a:rPr lang="en-NO" b="1" dirty="0"/>
              <a:t>economies of scale</a:t>
            </a:r>
            <a:r>
              <a:rPr lang="en-NO" dirty="0"/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NO" sz="8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NO" dirty="0"/>
              <a:t>Small modular reactors (SMRs) benefits form </a:t>
            </a:r>
            <a:r>
              <a:rPr lang="en-NO" b="1" dirty="0"/>
              <a:t>economics of volume</a:t>
            </a:r>
            <a:r>
              <a:rPr lang="en-NO" dirty="0"/>
              <a:t>, shorter construction times, and lower risk of cost overruns.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NO" sz="8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NO" dirty="0"/>
              <a:t>SMRs are expected to be more expensive in </a:t>
            </a:r>
            <a:r>
              <a:rPr lang="en-NO" b="1" dirty="0"/>
              <a:t>2030</a:t>
            </a:r>
            <a:r>
              <a:rPr lang="en-NO" dirty="0"/>
              <a:t> but cheaper in </a:t>
            </a:r>
            <a:r>
              <a:rPr lang="en-NO" b="1" dirty="0"/>
              <a:t>2050</a:t>
            </a:r>
            <a:r>
              <a:rPr lang="en-NO" dirty="0"/>
              <a:t>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NO" sz="8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NO" dirty="0"/>
              <a:t>SMRs are expected to initially have </a:t>
            </a:r>
            <a:r>
              <a:rPr lang="en-NO" b="1" dirty="0"/>
              <a:t>steep learning effects </a:t>
            </a:r>
            <a:r>
              <a:rPr lang="en-NO" dirty="0"/>
              <a:t>for the first 10 to 20 gigawatts of cumulative capacity before the learning curve flattens out. 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NO" sz="800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NO" dirty="0"/>
              <a:t>Utilization of heat can reduce energy costs by </a:t>
            </a:r>
            <a:r>
              <a:rPr lang="en-NO" b="1" dirty="0"/>
              <a:t>up to 60 %.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NO" sz="800" b="1" dirty="0"/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NO" dirty="0"/>
              <a:t>Considering a </a:t>
            </a:r>
            <a:r>
              <a:rPr lang="en-NO" b="1" dirty="0"/>
              <a:t>100-year time horizon </a:t>
            </a:r>
            <a:r>
              <a:rPr lang="en-NO" dirty="0"/>
              <a:t>with short capital recovery, the long-term cost of electricity could be </a:t>
            </a:r>
            <a:r>
              <a:rPr lang="en-NO" b="1" dirty="0"/>
              <a:t>40 % lower </a:t>
            </a:r>
            <a:r>
              <a:rPr lang="en-NO" dirty="0"/>
              <a:t>than the levelized cost of electricity.</a:t>
            </a:r>
          </a:p>
          <a:p>
            <a:pPr algn="l"/>
            <a:endParaRPr lang="en-NO" dirty="0"/>
          </a:p>
          <a:p>
            <a:pPr marL="514350" indent="-514350" algn="l">
              <a:buFont typeface="+mj-lt"/>
              <a:buAutoNum type="arabicPeriod"/>
            </a:pP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24440348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539F9C1-811F-4FE5-A656-1616D6F16D4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Future Cost Projections of Small Modular Reactors: A Model-Based Analysis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831E5A99-86B7-4696-9D98-C28D48D148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9490" y="3602038"/>
            <a:ext cx="9633020" cy="2814260"/>
          </a:xfrm>
        </p:spPr>
        <p:txBody>
          <a:bodyPr>
            <a:normAutofit lnSpcReduction="10000"/>
          </a:bodyPr>
          <a:lstStyle/>
          <a:p>
            <a:r>
              <a:rPr lang="en-GB" dirty="0"/>
              <a:t>Jonas Kristiansen Nøland, Martin </a:t>
            </a:r>
            <a:r>
              <a:rPr lang="en-GB" dirty="0" err="1"/>
              <a:t>Hjelmeland</a:t>
            </a:r>
            <a:r>
              <a:rPr lang="en-GB" dirty="0"/>
              <a:t>, and Magnus </a:t>
            </a:r>
            <a:r>
              <a:rPr lang="en-GB" dirty="0" err="1"/>
              <a:t>Korpås</a:t>
            </a:r>
            <a:endParaRPr lang="en-GB" dirty="0"/>
          </a:p>
          <a:p>
            <a:endParaRPr lang="en-GB" sz="1200" dirty="0"/>
          </a:p>
          <a:p>
            <a:r>
              <a:rPr lang="en-GB" dirty="0"/>
              <a:t>Department of Electric Energy, </a:t>
            </a:r>
          </a:p>
          <a:p>
            <a:r>
              <a:rPr lang="en-GB" dirty="0"/>
              <a:t>Norwegian University of Science and Technology (NTNU)</a:t>
            </a:r>
          </a:p>
          <a:p>
            <a:endParaRPr lang="en-GB" dirty="0"/>
          </a:p>
          <a:p>
            <a:r>
              <a:rPr lang="en-GB" dirty="0"/>
              <a:t>Session 15.1 – Economic and macroeconomic analysis and impact of technology development on the cost of SMRs</a:t>
            </a:r>
          </a:p>
        </p:txBody>
      </p:sp>
      <p:sp>
        <p:nvSpPr>
          <p:cNvPr id="2" name="Subtitle 4">
            <a:extLst>
              <a:ext uri="{FF2B5EF4-FFF2-40B4-BE49-F238E27FC236}">
                <a16:creationId xmlns:a16="http://schemas.microsoft.com/office/drawing/2014/main" id="{04FD75E1-1679-E612-3E54-6EE2CAFF1F89}"/>
              </a:ext>
            </a:extLst>
          </p:cNvPr>
          <p:cNvSpPr txBox="1">
            <a:spLocks/>
          </p:cNvSpPr>
          <p:nvPr/>
        </p:nvSpPr>
        <p:spPr>
          <a:xfrm>
            <a:off x="1431890" y="662523"/>
            <a:ext cx="9633020" cy="5537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Paper 57</a:t>
            </a:r>
          </a:p>
        </p:txBody>
      </p:sp>
    </p:spTree>
    <p:extLst>
      <p:ext uri="{BB962C8B-B14F-4D97-AF65-F5344CB8AC3E}">
        <p14:creationId xmlns:p14="http://schemas.microsoft.com/office/powerpoint/2010/main" val="1449761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7C5B57-CD1A-B356-D78A-330C8EAC95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5FF9E8C-7154-BE0A-7521-C152C12C8B78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NERES research project at NTNU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FBBD73F8-09C5-9CB3-5D47-89F8F4081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795" y="2435135"/>
            <a:ext cx="3290809" cy="31868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DF3EEEC-A775-4AAF-592B-FD27B3455EDA}"/>
              </a:ext>
            </a:extLst>
          </p:cNvPr>
          <p:cNvSpPr/>
          <p:nvPr/>
        </p:nvSpPr>
        <p:spPr>
          <a:xfrm>
            <a:off x="861448" y="1629075"/>
            <a:ext cx="1072482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3000" dirty="0">
                <a:latin typeface="Franklin Gothic Book" panose="020B0503020102020204" pitchFamily="34" charset="0"/>
              </a:rPr>
              <a:t>«Nuclear </a:t>
            </a:r>
            <a:r>
              <a:rPr lang="nb-NO" sz="3000" dirty="0" err="1">
                <a:latin typeface="Franklin Gothic Book" panose="020B0503020102020204" pitchFamily="34" charset="0"/>
              </a:rPr>
              <a:t>Energy’s</a:t>
            </a:r>
            <a:r>
              <a:rPr lang="nb-NO" sz="3000" dirty="0">
                <a:latin typeface="Franklin Gothic Book" panose="020B0503020102020204" pitchFamily="34" charset="0"/>
              </a:rPr>
              <a:t> </a:t>
            </a:r>
            <a:r>
              <a:rPr lang="nb-NO" sz="3000" dirty="0" err="1">
                <a:latin typeface="Franklin Gothic Book" panose="020B0503020102020204" pitchFamily="34" charset="0"/>
              </a:rPr>
              <a:t>role</a:t>
            </a:r>
            <a:r>
              <a:rPr lang="nb-NO" sz="3000" dirty="0">
                <a:latin typeface="Franklin Gothic Book" panose="020B0503020102020204" pitchFamily="34" charset="0"/>
              </a:rPr>
              <a:t> in a </a:t>
            </a:r>
            <a:r>
              <a:rPr lang="nb-NO" sz="3000" dirty="0" err="1">
                <a:latin typeface="Franklin Gothic Book" panose="020B0503020102020204" pitchFamily="34" charset="0"/>
              </a:rPr>
              <a:t>Renewable</a:t>
            </a:r>
            <a:r>
              <a:rPr lang="nb-NO" sz="3000" dirty="0">
                <a:latin typeface="Franklin Gothic Book" panose="020B0503020102020204" pitchFamily="34" charset="0"/>
              </a:rPr>
              <a:t> Energy System (NERES)»</a:t>
            </a:r>
          </a:p>
          <a:p>
            <a:endParaRPr lang="nb-NO" sz="3000" dirty="0">
              <a:latin typeface="Franklin Gothic Book" panose="020B0503020102020204" pitchFamily="34" charset="0"/>
            </a:endParaRPr>
          </a:p>
          <a:p>
            <a:endParaRPr lang="en-NO" sz="3000" dirty="0"/>
          </a:p>
        </p:txBody>
      </p:sp>
      <p:sp>
        <p:nvSpPr>
          <p:cNvPr id="7" name="Tittel 1">
            <a:extLst>
              <a:ext uri="{FF2B5EF4-FFF2-40B4-BE49-F238E27FC236}">
                <a16:creationId xmlns:a16="http://schemas.microsoft.com/office/drawing/2014/main" id="{BF730978-BE75-AF67-C57B-180834F35C55}"/>
              </a:ext>
            </a:extLst>
          </p:cNvPr>
          <p:cNvSpPr txBox="1">
            <a:spLocks/>
          </p:cNvSpPr>
          <p:nvPr/>
        </p:nvSpPr>
        <p:spPr>
          <a:xfrm>
            <a:off x="6096000" y="2410995"/>
            <a:ext cx="4648201" cy="122172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8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NO" sz="1600" b="0" dirty="0">
                <a:solidFill>
                  <a:schemeClr val="tx1"/>
                </a:solidFill>
              </a:rPr>
              <a:t>Funding:	 		Internally (NTNU)</a:t>
            </a:r>
          </a:p>
          <a:p>
            <a:r>
              <a:rPr lang="en-NO" sz="1600" b="0" dirty="0">
                <a:solidFill>
                  <a:schemeClr val="tx1"/>
                </a:solidFill>
              </a:rPr>
              <a:t>Timeframe: 		March 2023 – Dec 2025</a:t>
            </a:r>
          </a:p>
          <a:p>
            <a:r>
              <a:rPr lang="en-NO" sz="1600" b="0" dirty="0">
                <a:solidFill>
                  <a:schemeClr val="tx1"/>
                </a:solidFill>
              </a:rPr>
              <a:t>Homepage:	 	</a:t>
            </a:r>
            <a:r>
              <a:rPr lang="en-GB" sz="1600" b="0" dirty="0">
                <a:solidFill>
                  <a:schemeClr val="tx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https://www.ntnu.no/iel/neres</a:t>
            </a:r>
            <a:r>
              <a:rPr lang="en-GB" sz="1600" b="0" dirty="0">
                <a:solidFill>
                  <a:schemeClr val="tx1"/>
                </a:solidFill>
              </a:rPr>
              <a:t> </a:t>
            </a:r>
            <a:br>
              <a:rPr lang="en-GB" sz="1600" b="0" dirty="0">
                <a:solidFill>
                  <a:schemeClr val="tx1"/>
                </a:solidFill>
              </a:rPr>
            </a:br>
            <a:r>
              <a:rPr lang="en-GB" sz="1600" b="0" dirty="0">
                <a:solidFill>
                  <a:schemeClr val="tx1"/>
                </a:solidFill>
              </a:rPr>
              <a:t>Project leader: 		Magnus </a:t>
            </a:r>
            <a:r>
              <a:rPr lang="en-GB" sz="1600" b="0" dirty="0" err="1">
                <a:solidFill>
                  <a:schemeClr val="tx1"/>
                </a:solidFill>
              </a:rPr>
              <a:t>Korpås</a:t>
            </a:r>
            <a:endParaRPr lang="nb-NO" sz="1600" b="0" dirty="0">
              <a:solidFill>
                <a:schemeClr val="tx1"/>
              </a:solidFill>
            </a:endParaRPr>
          </a:p>
        </p:txBody>
      </p:sp>
      <p:pic>
        <p:nvPicPr>
          <p:cNvPr id="8" name="Picture 7" descr="A picture containing person, person, posing&#10;&#10;Description automatically generated">
            <a:extLst>
              <a:ext uri="{FF2B5EF4-FFF2-40B4-BE49-F238E27FC236}">
                <a16:creationId xmlns:a16="http://schemas.microsoft.com/office/drawing/2014/main" id="{8CBA74BE-171B-4E09-2DAB-417047C75C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4267" y="3706395"/>
            <a:ext cx="1334825" cy="133482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Tittel 1">
            <a:extLst>
              <a:ext uri="{FF2B5EF4-FFF2-40B4-BE49-F238E27FC236}">
                <a16:creationId xmlns:a16="http://schemas.microsoft.com/office/drawing/2014/main" id="{1C31B957-1A55-3531-9F6F-3E7C698E563B}"/>
              </a:ext>
            </a:extLst>
          </p:cNvPr>
          <p:cNvSpPr txBox="1">
            <a:spLocks/>
          </p:cNvSpPr>
          <p:nvPr/>
        </p:nvSpPr>
        <p:spPr>
          <a:xfrm>
            <a:off x="5759587" y="5228539"/>
            <a:ext cx="1784213" cy="49056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8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NO" sz="1500" b="0">
                <a:solidFill>
                  <a:schemeClr val="tx1"/>
                </a:solidFill>
              </a:rPr>
              <a:t>Postdoc</a:t>
            </a:r>
          </a:p>
          <a:p>
            <a:pPr algn="ctr"/>
            <a:r>
              <a:rPr lang="en-NO" sz="1500">
                <a:solidFill>
                  <a:schemeClr val="tx1"/>
                </a:solidFill>
              </a:rPr>
              <a:t>Martin Hjelmeland</a:t>
            </a:r>
            <a:endParaRPr lang="nb-NO" sz="1500">
              <a:solidFill>
                <a:schemeClr val="tx1"/>
              </a:solidFill>
            </a:endParaRPr>
          </a:p>
        </p:txBody>
      </p:sp>
      <p:pic>
        <p:nvPicPr>
          <p:cNvPr id="11" name="Picture 10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17629A4B-A2AF-62A3-7C60-9D60386DA3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78801" y="3706395"/>
            <a:ext cx="1334825" cy="133482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13" name="Picture 12" descr="A person in a suit&#10;&#10;Description automatically generated with medium confidence">
            <a:extLst>
              <a:ext uri="{FF2B5EF4-FFF2-40B4-BE49-F238E27FC236}">
                <a16:creationId xmlns:a16="http://schemas.microsoft.com/office/drawing/2014/main" id="{AD542602-21EA-0B33-9CA2-208B4DC4C5F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9685"/>
          <a:stretch/>
        </p:blipFill>
        <p:spPr>
          <a:xfrm>
            <a:off x="7543800" y="3706395"/>
            <a:ext cx="1300293" cy="133482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14" name="Tittel 1">
            <a:extLst>
              <a:ext uri="{FF2B5EF4-FFF2-40B4-BE49-F238E27FC236}">
                <a16:creationId xmlns:a16="http://schemas.microsoft.com/office/drawing/2014/main" id="{34CFBA0C-E998-889A-3584-5BBAB3FD4421}"/>
              </a:ext>
            </a:extLst>
          </p:cNvPr>
          <p:cNvSpPr txBox="1">
            <a:spLocks/>
          </p:cNvSpPr>
          <p:nvPr/>
        </p:nvSpPr>
        <p:spPr>
          <a:xfrm>
            <a:off x="7427298" y="5116460"/>
            <a:ext cx="1447039" cy="7465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8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NO" sz="1800" b="0">
                <a:solidFill>
                  <a:schemeClr val="tx1"/>
                </a:solidFill>
              </a:rPr>
              <a:t>Associate</a:t>
            </a:r>
          </a:p>
          <a:p>
            <a:pPr algn="ctr"/>
            <a:r>
              <a:rPr lang="nb-NO" sz="1800" b="0">
                <a:solidFill>
                  <a:schemeClr val="tx1"/>
                </a:solidFill>
              </a:rPr>
              <a:t>Professor</a:t>
            </a:r>
            <a:endParaRPr lang="en-NO" sz="1800" b="0">
              <a:solidFill>
                <a:schemeClr val="tx1"/>
              </a:solidFill>
            </a:endParaRPr>
          </a:p>
          <a:p>
            <a:pPr algn="ctr"/>
            <a:r>
              <a:rPr lang="en-NO" sz="1800">
                <a:solidFill>
                  <a:schemeClr val="tx1"/>
                </a:solidFill>
              </a:rPr>
              <a:t>Jonas Nøland</a:t>
            </a:r>
            <a:endParaRPr lang="nb-NO" sz="1800">
              <a:solidFill>
                <a:schemeClr val="tx1"/>
              </a:solidFill>
            </a:endParaRPr>
          </a:p>
        </p:txBody>
      </p:sp>
      <p:sp>
        <p:nvSpPr>
          <p:cNvPr id="16" name="Tittel 1">
            <a:extLst>
              <a:ext uri="{FF2B5EF4-FFF2-40B4-BE49-F238E27FC236}">
                <a16:creationId xmlns:a16="http://schemas.microsoft.com/office/drawing/2014/main" id="{F4429F5A-5107-7997-0C76-1870651AFD29}"/>
              </a:ext>
            </a:extLst>
          </p:cNvPr>
          <p:cNvSpPr txBox="1">
            <a:spLocks/>
          </p:cNvSpPr>
          <p:nvPr/>
        </p:nvSpPr>
        <p:spPr>
          <a:xfrm>
            <a:off x="9022693" y="5093137"/>
            <a:ext cx="1447039" cy="7465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b="1" i="0" kern="1200">
                <a:solidFill>
                  <a:schemeClr val="bg1">
                    <a:lumMod val="85000"/>
                  </a:schemeClr>
                </a:solidFill>
                <a:latin typeface="Arial"/>
                <a:ea typeface="+mj-ea"/>
                <a:cs typeface="Arial"/>
              </a:defRPr>
            </a:lvl1pPr>
          </a:lstStyle>
          <a:p>
            <a:pPr algn="ctr"/>
            <a:r>
              <a:rPr lang="en-NO" sz="1500" b="0">
                <a:solidFill>
                  <a:schemeClr val="tx1"/>
                </a:solidFill>
              </a:rPr>
              <a:t>Professor</a:t>
            </a:r>
          </a:p>
          <a:p>
            <a:pPr algn="ctr"/>
            <a:r>
              <a:rPr lang="en-NO" sz="1500">
                <a:solidFill>
                  <a:schemeClr val="tx1"/>
                </a:solidFill>
              </a:rPr>
              <a:t>Magnus</a:t>
            </a:r>
          </a:p>
          <a:p>
            <a:pPr algn="ctr"/>
            <a:r>
              <a:rPr lang="en-NO" sz="1500">
                <a:solidFill>
                  <a:schemeClr val="tx1"/>
                </a:solidFill>
              </a:rPr>
              <a:t>Korpås</a:t>
            </a:r>
            <a:endParaRPr lang="nb-NO" sz="150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73820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E5B1F3-33B4-8A45-DEC6-7CE975330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9789EB0-B42D-95FD-5906-501B98A1EF90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Ongoing academic debate 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A202CB-A33B-23B6-CBFF-BD5866F5C1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734" y="1546989"/>
            <a:ext cx="3536705" cy="488971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D18AFB2-8416-EC34-7AA5-9DA2F3CCB1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082" y="1531491"/>
            <a:ext cx="3754189" cy="488971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D428A7F-4230-8BE8-E019-B4FF36A7002D}"/>
              </a:ext>
            </a:extLst>
          </p:cNvPr>
          <p:cNvSpPr txBox="1"/>
          <p:nvPr/>
        </p:nvSpPr>
        <p:spPr>
          <a:xfrm>
            <a:off x="5730756" y="3776184"/>
            <a:ext cx="11933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O" sz="4000" b="1" dirty="0"/>
              <a:t>VS.</a:t>
            </a:r>
            <a:endParaRPr lang="en-NO" sz="4000" dirty="0"/>
          </a:p>
        </p:txBody>
      </p:sp>
    </p:spTree>
    <p:extLst>
      <p:ext uri="{BB962C8B-B14F-4D97-AF65-F5344CB8AC3E}">
        <p14:creationId xmlns:p14="http://schemas.microsoft.com/office/powerpoint/2010/main" val="27888429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3C0A6DAA-7930-0F5B-901C-0525BE15F612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Economies of scale vs. volume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2BCDD70-0DC2-C1BD-E962-0FC821E002CB}"/>
              </a:ext>
            </a:extLst>
          </p:cNvPr>
          <p:cNvSpPr txBox="1"/>
          <p:nvPr/>
        </p:nvSpPr>
        <p:spPr>
          <a:xfrm>
            <a:off x="2185061" y="1401923"/>
            <a:ext cx="2671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O" b="1" dirty="0"/>
              <a:t>Economies of scale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002192F-096E-490D-E77C-CCBDEFCA0D6F}"/>
              </a:ext>
            </a:extLst>
          </p:cNvPr>
          <p:cNvSpPr txBox="1"/>
          <p:nvPr/>
        </p:nvSpPr>
        <p:spPr>
          <a:xfrm>
            <a:off x="7135092" y="1401923"/>
            <a:ext cx="2671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O" b="1" dirty="0"/>
              <a:t>Economies of volume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F7E436A-7469-868B-16D1-5B6E2CAE4050}"/>
              </a:ext>
            </a:extLst>
          </p:cNvPr>
          <p:cNvSpPr/>
          <p:nvPr/>
        </p:nvSpPr>
        <p:spPr>
          <a:xfrm>
            <a:off x="2878916" y="5841362"/>
            <a:ext cx="1594021" cy="783869"/>
          </a:xfrm>
          <a:prstGeom prst="rect">
            <a:avLst/>
          </a:prstGeom>
          <a:solidFill>
            <a:srgbClr val="FFCB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9FA316-046D-9869-E96F-46B57D15BDC5}"/>
              </a:ext>
            </a:extLst>
          </p:cNvPr>
          <p:cNvSpPr/>
          <p:nvPr/>
        </p:nvSpPr>
        <p:spPr>
          <a:xfrm>
            <a:off x="7558219" y="5752619"/>
            <a:ext cx="1964726" cy="872611"/>
          </a:xfrm>
          <a:prstGeom prst="rect">
            <a:avLst/>
          </a:prstGeom>
          <a:solidFill>
            <a:srgbClr val="FFCB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042F932-0E24-35F6-FBD6-871DAF06F4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9"/>
          <a:stretch/>
        </p:blipFill>
        <p:spPr>
          <a:xfrm>
            <a:off x="1221714" y="1747619"/>
            <a:ext cx="9530957" cy="370845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4D0F670-A16D-66AC-B2BA-6DF84A7E1004}"/>
                  </a:ext>
                </a:extLst>
              </p:cNvPr>
              <p:cNvSpPr txBox="1"/>
              <p:nvPr/>
            </p:nvSpPr>
            <p:spPr>
              <a:xfrm>
                <a:off x="3002994" y="5903532"/>
                <a:ext cx="1469943" cy="8726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NO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sSub>
                          <m:sSubPr>
                            <m:ctrlPr>
                              <a:rPr lang="en-NO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sub>
                        </m:sSub>
                      </m:den>
                    </m:f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NO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NO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NO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𝑃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NO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𝑃</m:t>
                                    </m:r>
                                  </m:e>
                                  <m:sub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𝑏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  <m:sup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𝑘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:r>
                  <a:rPr lang="en-NO" dirty="0">
                    <a:effectLst/>
                  </a:rPr>
                  <a:t> </a:t>
                </a:r>
                <a:endParaRPr lang="en-NO" dirty="0"/>
              </a:p>
            </p:txBody>
          </p:sp>
        </mc:Choice>
        <mc:Fallback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44D0F670-A16D-66AC-B2BA-6DF84A7E10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02994" y="5903532"/>
                <a:ext cx="1469943" cy="8726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3AF8A55-E849-3FE7-9F41-84B5EC6BE3BE}"/>
                  </a:ext>
                </a:extLst>
              </p:cNvPr>
              <p:cNvSpPr txBox="1"/>
              <p:nvPr/>
            </p:nvSpPr>
            <p:spPr>
              <a:xfrm>
                <a:off x="7719064" y="5841361"/>
                <a:ext cx="1705026" cy="96173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lang="en-NO" i="1" smtClean="0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sSub>
                          <m:sSubPr>
                            <m:ctrlPr>
                              <a:rPr lang="en-NO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𝑐</m:t>
                            </m:r>
                          </m:e>
                          <m:sub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sub>
                        </m:sSub>
                      </m:den>
                    </m:f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NO" i="1">
                            <a:effectLst/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NO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NO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nary>
                                  <m:naryPr>
                                    <m:chr m:val="∑"/>
                                    <m:limLoc m:val="undOvr"/>
                                    <m:subHide m:val="on"/>
                                    <m:supHide m:val="on"/>
                                    <m:ctrlPr>
                                      <a:rPr lang="en-NO" i="1">
                                        <a:effectLst/>
                                        <a:latin typeface="Cambria Math" panose="02040503050406030204" pitchFamily="18" charset="0"/>
                                      </a:rPr>
                                    </m:ctrlPr>
                                  </m:naryPr>
                                  <m:sub/>
                                  <m:sup/>
                                  <m:e>
                                    <m:r>
                                      <a:rPr lang="en-US" sz="1800" i="1">
                                        <a:effectLst/>
                                        <a:latin typeface="Cambria Math" panose="02040503050406030204" pitchFamily="18" charset="0"/>
                                        <a:ea typeface="Times New Roman" panose="02020603050405020304" pitchFamily="18" charset="0"/>
                                        <a:cs typeface="Times New Roman" panose="02020603050405020304" pitchFamily="18" charset="0"/>
                                      </a:rPr>
                                      <m:t>𝑃</m:t>
                                    </m:r>
                                  </m:e>
                                </m:nary>
                              </m:num>
                              <m:den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𝑃</m:t>
                                </m:r>
                              </m:den>
                            </m:f>
                          </m:e>
                        </m:d>
                      </m:e>
                      <m:sup>
                        <m:f>
                          <m:fPr>
                            <m:ctrlPr>
                              <a:rPr lang="en-NO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func>
                              <m:funcPr>
                                <m:ctrlPr>
                                  <a:rPr lang="en-NO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ln</m:t>
                                </m:r>
                              </m:fName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(1−</m:t>
                                </m:r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</m:func>
                          </m:num>
                          <m:den>
                            <m:func>
                              <m:funcPr>
                                <m:ctrlPr>
                                  <a:rPr lang="en-NO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1800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ln</m:t>
                                </m:r>
                              </m:fName>
                              <m:e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func>
                          </m:den>
                        </m:f>
                      </m:sup>
                    </m:sSup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</a:t>
                </a:r>
                <a:r>
                  <a:rPr lang="en-NO" dirty="0">
                    <a:effectLst/>
                  </a:rPr>
                  <a:t> </a:t>
                </a:r>
                <a:endParaRPr lang="en-NO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3AF8A55-E849-3FE7-9F41-84B5EC6BE3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9064" y="5841361"/>
                <a:ext cx="1705026" cy="961738"/>
              </a:xfrm>
              <a:prstGeom prst="rect">
                <a:avLst/>
              </a:prstGeom>
              <a:blipFill>
                <a:blip r:embed="rId4"/>
                <a:stretch>
                  <a:fillRect t="-15584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4716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E56496-FE6F-B1D9-4B3C-342B3298C9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8B33C39-830C-6A8D-8FED-07B6B5810A76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Capital spending during construction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12DB84-E064-941C-1DF3-0301ECF1F3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7"/>
          <a:stretch/>
        </p:blipFill>
        <p:spPr>
          <a:xfrm>
            <a:off x="1108059" y="1771255"/>
            <a:ext cx="9407819" cy="37379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70C40EC-7D88-6B86-FFC4-DBB01EDBD8E1}"/>
              </a:ext>
            </a:extLst>
          </p:cNvPr>
          <p:cNvSpPr txBox="1"/>
          <p:nvPr/>
        </p:nvSpPr>
        <p:spPr>
          <a:xfrm>
            <a:off x="2185061" y="1401923"/>
            <a:ext cx="2671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O" b="1" dirty="0"/>
              <a:t>Cumulative spending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02F7EC-25A7-15BF-179E-F9A37BDC5272}"/>
              </a:ext>
            </a:extLst>
          </p:cNvPr>
          <p:cNvSpPr txBox="1"/>
          <p:nvPr/>
        </p:nvSpPr>
        <p:spPr>
          <a:xfrm>
            <a:off x="7135092" y="1401923"/>
            <a:ext cx="26719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O" b="1" dirty="0"/>
              <a:t>Spending distribution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9AC90F0-8ED4-0BA1-E2D3-3CE524F29E27}"/>
              </a:ext>
            </a:extLst>
          </p:cNvPr>
          <p:cNvSpPr/>
          <p:nvPr/>
        </p:nvSpPr>
        <p:spPr>
          <a:xfrm>
            <a:off x="2334096" y="5841362"/>
            <a:ext cx="2653541" cy="783869"/>
          </a:xfrm>
          <a:prstGeom prst="rect">
            <a:avLst/>
          </a:prstGeom>
          <a:solidFill>
            <a:srgbClr val="FFCB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9D0D181-9D3E-CBBB-597C-383C7A94C55B}"/>
                  </a:ext>
                </a:extLst>
              </p:cNvPr>
              <p:cNvSpPr txBox="1"/>
              <p:nvPr/>
            </p:nvSpPr>
            <p:spPr>
              <a:xfrm>
                <a:off x="2413265" y="5947905"/>
                <a:ext cx="2574372" cy="7838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i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d>
                      <m:dPr>
                        <m:ctrlPr>
                          <a:rPr lang="en-NO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NO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−</m:t>
                    </m:r>
                    <m:f>
                      <m:fPr>
                        <m:ctrlPr>
                          <a:rPr lang="en-NO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180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cos</m:t>
                    </m:r>
                    <m:d>
                      <m:dPr>
                        <m:ctrlPr>
                          <a:rPr lang="en-NO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∙</m:t>
                        </m:r>
                        <m:f>
                          <m:fPr>
                            <m:ctrlPr>
                              <a:rPr lang="en-NO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𝑡</m:t>
                            </m:r>
                          </m:num>
                          <m:den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𝑇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 </a:t>
                </a:r>
                <a:endParaRPr lang="en-NO" dirty="0"/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9D0D181-9D3E-CBBB-597C-383C7A94C5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3265" y="5947905"/>
                <a:ext cx="2574372" cy="783869"/>
              </a:xfrm>
              <a:prstGeom prst="rect">
                <a:avLst/>
              </a:prstGeom>
              <a:blipFill>
                <a:blip r:embed="rId3"/>
                <a:stretch>
                  <a:fillRect l="-985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Rectangle 11">
            <a:extLst>
              <a:ext uri="{FF2B5EF4-FFF2-40B4-BE49-F238E27FC236}">
                <a16:creationId xmlns:a16="http://schemas.microsoft.com/office/drawing/2014/main" id="{0A345993-83CC-9123-50A0-6F13570F7A1A}"/>
              </a:ext>
            </a:extLst>
          </p:cNvPr>
          <p:cNvSpPr/>
          <p:nvPr/>
        </p:nvSpPr>
        <p:spPr>
          <a:xfrm>
            <a:off x="7204365" y="5841361"/>
            <a:ext cx="2653541" cy="783869"/>
          </a:xfrm>
          <a:prstGeom prst="rect">
            <a:avLst/>
          </a:prstGeom>
          <a:solidFill>
            <a:srgbClr val="FFCB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229CF7B-3E2E-E441-E4F0-6C5BA9C3EF04}"/>
                  </a:ext>
                </a:extLst>
              </p:cNvPr>
              <p:cNvSpPr txBox="1"/>
              <p:nvPr/>
            </p:nvSpPr>
            <p:spPr>
              <a:xfrm>
                <a:off x="7320542" y="5947904"/>
                <a:ext cx="2458193" cy="7838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𝑓</m:t>
                    </m:r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′</m:t>
                    </m:r>
                    <m:d>
                      <m:dPr>
                        <m:ctrlPr>
                          <a:rPr lang="en-NO" i="1">
                            <a:effectLst/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𝑡</m:t>
                        </m:r>
                      </m:e>
                    </m:d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NO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𝑇</m:t>
                        </m:r>
                      </m:den>
                    </m:f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⋅</m:t>
                    </m:r>
                    <m:f>
                      <m:fPr>
                        <m:ctrlPr>
                          <a:rPr lang="en-NO" i="1">
                            <a:effectLst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𝑐</m:t>
                        </m:r>
                      </m:num>
                      <m:den>
                        <m:r>
                          <a:rPr lang="en-US" sz="1800" i="1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1800" i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  <m:func>
                      <m:funcPr>
                        <m:ctrlPr>
                          <a:rPr lang="en-NO" i="1">
                            <a:effectLst/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180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NO" i="1">
                                <a:effectLst/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  <m:r>
                              <a:rPr lang="en-US" sz="1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∙</m:t>
                            </m:r>
                            <m:f>
                              <m:fPr>
                                <m:ctrlPr>
                                  <a:rPr lang="en-NO" i="1">
                                    <a:effectLst/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𝑡</m:t>
                                </m:r>
                              </m:num>
                              <m:den>
                                <m:r>
                                  <a:rPr lang="en-US" sz="1800" i="1">
                                    <a:effectLst/>
                                    <a:latin typeface="Cambria Math" panose="02040503050406030204" pitchFamily="18" charset="0"/>
                                    <a:ea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𝑇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sz="18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		</a:t>
                </a:r>
                <a:r>
                  <a:rPr lang="en-NO" dirty="0">
                    <a:effectLst/>
                  </a:rPr>
                  <a:t> </a:t>
                </a:r>
                <a:endParaRPr lang="en-NO" dirty="0"/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229CF7B-3E2E-E441-E4F0-6C5BA9C3EF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0542" y="5947904"/>
                <a:ext cx="2458193" cy="783869"/>
              </a:xfrm>
              <a:prstGeom prst="rect">
                <a:avLst/>
              </a:prstGeom>
              <a:blipFill>
                <a:blip r:embed="rId4"/>
                <a:stretch>
                  <a:fillRect l="-1031"/>
                </a:stretch>
              </a:blipFill>
            </p:spPr>
            <p:txBody>
              <a:bodyPr/>
              <a:lstStyle/>
              <a:p>
                <a:r>
                  <a:rPr lang="en-NO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00532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92F97-A769-C963-C536-4B2755EDAB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17915D2-5978-D377-F0C3-D9833041FFAE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Overnight construction cost (OCC)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7C500CA-8905-A43D-C918-293F5362D107}"/>
              </a:ext>
            </a:extLst>
          </p:cNvPr>
          <p:cNvSpPr txBox="1"/>
          <p:nvPr/>
        </p:nvSpPr>
        <p:spPr>
          <a:xfrm>
            <a:off x="2392605" y="1401923"/>
            <a:ext cx="3363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O" b="1" dirty="0"/>
              <a:t>Small modular reactor (300 MW)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ECB01C3-7EB3-3ED9-E8E1-D031B85665D7}"/>
              </a:ext>
            </a:extLst>
          </p:cNvPr>
          <p:cNvSpPr txBox="1"/>
          <p:nvPr/>
        </p:nvSpPr>
        <p:spPr>
          <a:xfrm>
            <a:off x="7116393" y="1401923"/>
            <a:ext cx="3363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O" b="1" dirty="0"/>
              <a:t>Large nuclear reactor (1000 MW)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FEAFBB2-8F5E-3189-CF74-E18E93C3A6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410" t="-1" r="-1606" b="-2775"/>
          <a:stretch/>
        </p:blipFill>
        <p:spPr>
          <a:xfrm>
            <a:off x="1131372" y="1771255"/>
            <a:ext cx="10130589" cy="393600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5705458-800A-D6F8-35EE-3CB10F397EFB}"/>
              </a:ext>
            </a:extLst>
          </p:cNvPr>
          <p:cNvSpPr txBox="1"/>
          <p:nvPr/>
        </p:nvSpPr>
        <p:spPr>
          <a:xfrm>
            <a:off x="1459947" y="5899569"/>
            <a:ext cx="93184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O" b="1" dirty="0"/>
              <a:t>Source</a:t>
            </a:r>
            <a:r>
              <a:rPr lang="en-NO" dirty="0"/>
              <a:t>: LOHSE, C. S., et al., Meta-Analysis of Advanced Nuclear Reactor Cost Estimations, INL/RPT-24-77048-Revision-0, Idaho National Laboratory (INL), Idaho Falls, Idaho 83415, US, 2024.</a:t>
            </a:r>
          </a:p>
        </p:txBody>
      </p:sp>
    </p:spTree>
    <p:extLst>
      <p:ext uri="{BB962C8B-B14F-4D97-AF65-F5344CB8AC3E}">
        <p14:creationId xmlns:p14="http://schemas.microsoft.com/office/powerpoint/2010/main" val="30139410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E1376B-C5C0-AC22-8BAF-592D3829C5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EF70A2D7-1B4F-5803-EC82-6C44CF08DB5F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cost assumptions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E6736DB-6C08-BF66-1F7A-E9975201A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98" y="1760584"/>
            <a:ext cx="11994007" cy="26710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FF0274-36D0-C408-3172-04BBD21471C4}"/>
              </a:ext>
            </a:extLst>
          </p:cNvPr>
          <p:cNvSpPr txBox="1"/>
          <p:nvPr/>
        </p:nvSpPr>
        <p:spPr>
          <a:xfrm>
            <a:off x="1320465" y="5899569"/>
            <a:ext cx="931845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O" b="1" dirty="0"/>
              <a:t>Source</a:t>
            </a:r>
            <a:r>
              <a:rPr lang="en-NO" dirty="0"/>
              <a:t>: LOHSE, C. S., et al., Meta-Analysis of Advanced Nuclear Reactor Cost Estimations, INL/RPT-24-77048-Revision-0, Idaho National Laboratory (INL), Idaho Falls, Idaho 83415, US, 2024.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A0EED05-AA76-B6C1-4913-B91EB4905ECE}"/>
              </a:ext>
            </a:extLst>
          </p:cNvPr>
          <p:cNvSpPr/>
          <p:nvPr/>
        </p:nvSpPr>
        <p:spPr>
          <a:xfrm>
            <a:off x="2224809" y="4704900"/>
            <a:ext cx="8181639" cy="783869"/>
          </a:xfrm>
          <a:prstGeom prst="rect">
            <a:avLst/>
          </a:prstGeom>
          <a:solidFill>
            <a:srgbClr val="FFCB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7E721D6-BB36-FCCA-3872-5A3B62BB25BD}"/>
              </a:ext>
            </a:extLst>
          </p:cNvPr>
          <p:cNvSpPr txBox="1"/>
          <p:nvPr/>
        </p:nvSpPr>
        <p:spPr>
          <a:xfrm>
            <a:off x="2350850" y="4773670"/>
            <a:ext cx="81724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NO" b="1" dirty="0"/>
              <a:t>1.) Small modular reactors are considered faster to construct. </a:t>
            </a:r>
          </a:p>
          <a:p>
            <a:r>
              <a:rPr lang="en-NO" b="1" dirty="0"/>
              <a:t>2.) Operational costs are considered to be within the same range as large reactors.</a:t>
            </a:r>
            <a:endParaRPr lang="en-NO" dirty="0"/>
          </a:p>
        </p:txBody>
      </p:sp>
    </p:spTree>
    <p:extLst>
      <p:ext uri="{BB962C8B-B14F-4D97-AF65-F5344CB8AC3E}">
        <p14:creationId xmlns:p14="http://schemas.microsoft.com/office/powerpoint/2010/main" val="3092027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33D75-DE05-35B9-7430-C0B328003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6503DE5-D9D9-1E1D-79CC-397785587393}"/>
              </a:ext>
            </a:extLst>
          </p:cNvPr>
          <p:cNvSpPr txBox="1">
            <a:spLocks/>
          </p:cNvSpPr>
          <p:nvPr/>
        </p:nvSpPr>
        <p:spPr>
          <a:xfrm>
            <a:off x="441960" y="518160"/>
            <a:ext cx="10515600" cy="737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Levelized cost of electricity (LCOE)</a:t>
            </a:r>
            <a:endParaRPr lang="en-GB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266833-15AC-813F-0FE6-7AEE86E9E7DF}"/>
              </a:ext>
            </a:extLst>
          </p:cNvPr>
          <p:cNvSpPr txBox="1"/>
          <p:nvPr/>
        </p:nvSpPr>
        <p:spPr>
          <a:xfrm>
            <a:off x="2268621" y="1401923"/>
            <a:ext cx="3363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O" b="1" dirty="0"/>
              <a:t>Small modular reactor (300 MW)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8950C8-4686-1958-37BD-A97B6E13D6B4}"/>
              </a:ext>
            </a:extLst>
          </p:cNvPr>
          <p:cNvSpPr txBox="1"/>
          <p:nvPr/>
        </p:nvSpPr>
        <p:spPr>
          <a:xfrm>
            <a:off x="7209381" y="1401923"/>
            <a:ext cx="33631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O" b="1" dirty="0"/>
              <a:t>Large nuclear reactor (1000 MW)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844DAC3-BE15-1F1D-B787-3778A925939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426" t="-2982" r="-831" b="-3409"/>
          <a:stretch/>
        </p:blipFill>
        <p:spPr>
          <a:xfrm>
            <a:off x="1017989" y="1662769"/>
            <a:ext cx="10359189" cy="427121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02B289F-D498-F87E-CAFA-746F1FA46C76}"/>
              </a:ext>
            </a:extLst>
          </p:cNvPr>
          <p:cNvSpPr/>
          <p:nvPr/>
        </p:nvSpPr>
        <p:spPr>
          <a:xfrm>
            <a:off x="1047292" y="5986370"/>
            <a:ext cx="10359189" cy="783869"/>
          </a:xfrm>
          <a:prstGeom prst="rect">
            <a:avLst/>
          </a:prstGeom>
          <a:solidFill>
            <a:srgbClr val="FFCB66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O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4B88D5-6EF7-FDC6-5F3F-D7758552F536}"/>
              </a:ext>
            </a:extLst>
          </p:cNvPr>
          <p:cNvSpPr txBox="1"/>
          <p:nvPr/>
        </p:nvSpPr>
        <p:spPr>
          <a:xfrm>
            <a:off x="1033493" y="6039969"/>
            <a:ext cx="1035918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O" b="1" dirty="0"/>
              <a:t>Small modular reactors are expected to be more expensive than large reactors in 2030 but cheaper in 2050.</a:t>
            </a:r>
            <a:endParaRPr lang="en-NO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535511-AFBC-8347-0ACC-075ED10BCCDD}"/>
              </a:ext>
            </a:extLst>
          </p:cNvPr>
          <p:cNvSpPr txBox="1"/>
          <p:nvPr/>
        </p:nvSpPr>
        <p:spPr>
          <a:xfrm>
            <a:off x="4066846" y="6332843"/>
            <a:ext cx="349632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NO" b="1" dirty="0">
                <a:solidFill>
                  <a:srgbClr val="C00000"/>
                </a:solidFill>
              </a:rPr>
              <a:t>Assuming 5 % interest rate.</a:t>
            </a:r>
            <a:endParaRPr lang="en-NO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7263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B1572403A950A449F03D309DCDCB39C" ma:contentTypeVersion="18" ma:contentTypeDescription="Create a new document." ma:contentTypeScope="" ma:versionID="c3ff5bd11e6bfd98406c8a4dae36b260">
  <xsd:schema xmlns:xsd="http://www.w3.org/2001/XMLSchema" xmlns:xs="http://www.w3.org/2001/XMLSchema" xmlns:p="http://schemas.microsoft.com/office/2006/metadata/properties" xmlns:ns2="94bacced-d3e9-4230-8110-5185e6b8723a" xmlns:ns3="89039979-132d-4e33-b8d6-8b0f084d9471" xmlns:ns4="0311a6d6-6c49-40aa-926b-e98182ea64d2" targetNamespace="http://schemas.microsoft.com/office/2006/metadata/properties" ma:root="true" ma:fieldsID="12ff1ac6586bb3cc493a838c4adcd485" ns2:_="" ns3:_="" ns4:_="">
    <xsd:import namespace="94bacced-d3e9-4230-8110-5185e6b8723a"/>
    <xsd:import namespace="89039979-132d-4e33-b8d6-8b0f084d9471"/>
    <xsd:import namespace="0311a6d6-6c49-40aa-926b-e98182ea64d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Open_x0020_with_x0020_Seclore" minOccurs="0"/>
                <xsd:element ref="ns2:MediaServiceDateTaken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4:TaxCatchAll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bacced-d3e9-4230-8110-5185e6b8723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Open_x0020_with_x0020_Seclore" ma:index="14" nillable="true" ma:displayName="Open with Seclore" ma:hidden="true" ma:internalName="Open_x0020_with_x0020_Seclore">
      <xsd:simpleType>
        <xsd:restriction base="dms:Text"/>
      </xsd:simple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7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38c7bd71-0de2-450a-8d3d-78c5334383f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5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039979-132d-4e33-b8d6-8b0f084d9471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11a6d6-6c49-40aa-926b-e98182ea64d2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bec759ce-e5e5-4926-916d-bee7019b82dd}" ma:internalName="TaxCatchAll" ma:showField="CatchAllData" ma:web="0311a6d6-6c49-40aa-926b-e98182ea64d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4bacced-d3e9-4230-8110-5185e6b8723a">
      <Terms xmlns="http://schemas.microsoft.com/office/infopath/2007/PartnerControls"/>
    </lcf76f155ced4ddcb4097134ff3c332f>
    <TaxCatchAll xmlns="0311a6d6-6c49-40aa-926b-e98182ea64d2" xsi:nil="true"/>
    <Open_x0020_with_x0020_Seclore xmlns="94bacced-d3e9-4230-8110-5185e6b8723a" xsi:nil="true"/>
  </documentManagement>
</p:properties>
</file>

<file path=customXml/itemProps1.xml><?xml version="1.0" encoding="utf-8"?>
<ds:datastoreItem xmlns:ds="http://schemas.openxmlformats.org/officeDocument/2006/customXml" ds:itemID="{B4F7C2D9-DCD9-4091-AC19-AF672454B1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4bacced-d3e9-4230-8110-5185e6b8723a"/>
    <ds:schemaRef ds:uri="89039979-132d-4e33-b8d6-8b0f084d9471"/>
    <ds:schemaRef ds:uri="0311a6d6-6c49-40aa-926b-e98182ea64d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803D3D1-F39D-490F-A4CD-77C72E40E01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EF5A183-8DB8-4E33-A3B8-B56576635C6B}">
  <ds:schemaRefs>
    <ds:schemaRef ds:uri="http://schemas.microsoft.com/office/2006/metadata/properties"/>
    <ds:schemaRef ds:uri="http://schemas.microsoft.com/office/infopath/2007/PartnerControls"/>
    <ds:schemaRef ds:uri="2d1b3375-85a6-4ec3-9d45-85c3f7ff19cc"/>
    <ds:schemaRef ds:uri="a8853164-03d1-4052-89d1-ac895618168d"/>
    <ds:schemaRef ds:uri="28c46709-a72c-47b6-8a9d-476190a8ab3f"/>
    <ds:schemaRef ds:uri="94bacced-d3e9-4230-8110-5185e6b8723a"/>
    <ds:schemaRef ds:uri="0311a6d6-6c49-40aa-926b-e98182ea64d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1650</TotalTime>
  <Words>512</Words>
  <Application>Microsoft Macintosh PowerPoint</Application>
  <PresentationFormat>Widescreen</PresentationFormat>
  <Paragraphs>66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Arial</vt:lpstr>
      <vt:lpstr>Calibri</vt:lpstr>
      <vt:lpstr>Calibri Light</vt:lpstr>
      <vt:lpstr>Cambria Math</vt:lpstr>
      <vt:lpstr>Franklin Gothic Book</vt:lpstr>
      <vt:lpstr>Times New Roman</vt:lpstr>
      <vt:lpstr>Office Theme</vt:lpstr>
      <vt:lpstr>1_Office Theme</vt:lpstr>
      <vt:lpstr>2_Office Theme</vt:lpstr>
      <vt:lpstr>PowerPoint Presentation</vt:lpstr>
      <vt:lpstr>Future Cost Projections of Small Modular Reactors: A Model-Based Analysis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PARKER, Gregory</dc:creator>
  <cp:lastModifiedBy>Jonas Kristiansen Nøland</cp:lastModifiedBy>
  <cp:revision>37</cp:revision>
  <dcterms:created xsi:type="dcterms:W3CDTF">2019-10-29T08:33:20Z</dcterms:created>
  <dcterms:modified xsi:type="dcterms:W3CDTF">2024-10-04T16:49:28Z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0x010100DB1572403A950A449F03D309DCDCB39C</vt:lpwstr>
  </property>
  <property fmtid="{D5CDD505-2E9C-101B-9397-08002B2CF9AE}" pid="3" name="MediaServiceImageTags">
    <vt:lpwstr/>
  </property>
</Properties>
</file>