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8"/>
  </p:notesMasterIdLst>
  <p:sldIdLst>
    <p:sldId id="256" r:id="rId5"/>
    <p:sldId id="258" r:id="rId6"/>
    <p:sldId id="260" r:id="rId7"/>
    <p:sldId id="261" r:id="rId8"/>
    <p:sldId id="262" r:id="rId9"/>
    <p:sldId id="264" r:id="rId10"/>
    <p:sldId id="308" r:id="rId11"/>
    <p:sldId id="309" r:id="rId12"/>
    <p:sldId id="306" r:id="rId13"/>
    <p:sldId id="294" r:id="rId14"/>
    <p:sldId id="296" r:id="rId15"/>
    <p:sldId id="297" r:id="rId16"/>
    <p:sldId id="307" r:id="rId1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3A2D1F-0AD1-7C1F-0783-E6E908FE3EF8}" name="Daniel Dean" initials="DD" userId="S::daniel@deancapitalstrategies.onmicrosoft.com::1df7dfd5-4a03-4d26-baef-21bac6ec314d" providerId="AD"/>
  <p188:author id="{3074AFD3-A74D-7B33-E932-C5A9C1414612}" name="Milton Caplan" initials="MC" userId="3525db534185662d" providerId="Windows Live"/>
  <p188:author id="{F204A6F2-151D-B8D9-C6E3-4FA26F48F691}" name="Maddie Massmann" initials="MM" userId="S::maddie@5ivempls.com::04ad8772-b081-4e01-98d4-0f14fac704d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4C"/>
    <a:srgbClr val="005349"/>
    <a:srgbClr val="004145"/>
    <a:srgbClr val="0032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3041"/>
        </a:fontRef>
        <a:srgbClr val="003041"/>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rgbClr val="CACCCD"/>
          </a:solidFill>
        </a:fill>
      </a:tcStyle>
    </a:wholeTbl>
    <a:band2H>
      <a:tcTxStyle/>
      <a:tcStyle>
        <a:tcBdr/>
        <a:fill>
          <a:solidFill>
            <a:srgbClr val="E6E7E8"/>
          </a:solidFill>
        </a:fill>
      </a:tcStyle>
    </a:band2H>
    <a:firstCol>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chemeClr val="accent1"/>
          </a:solidFill>
        </a:fill>
      </a:tcStyle>
    </a:firstCol>
    <a:lastRow>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381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chemeClr val="accent1"/>
          </a:solidFill>
        </a:fill>
      </a:tcStyle>
    </a:lastRow>
    <a:firstRow>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381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3041"/>
        </a:fontRef>
        <a:srgbClr val="003041"/>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rgbClr val="CBE3DB"/>
          </a:solidFill>
        </a:fill>
      </a:tcStyle>
    </a:wholeTbl>
    <a:band2H>
      <a:tcTxStyle/>
      <a:tcStyle>
        <a:tcBdr/>
        <a:fill>
          <a:solidFill>
            <a:srgbClr val="E7F2EE"/>
          </a:solidFill>
        </a:fill>
      </a:tcStyle>
    </a:band2H>
    <a:firstCol>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chemeClr val="accent3"/>
          </a:solidFill>
        </a:fill>
      </a:tcStyle>
    </a:firstCol>
    <a:lastRow>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381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chemeClr val="accent3"/>
          </a:solidFill>
        </a:fill>
      </a:tcStyle>
    </a:lastRow>
    <a:firstRow>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381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chemeClr val="accent3"/>
          </a:solidFill>
        </a:fill>
      </a:tcStyle>
    </a:firstRow>
  </a:tblStyle>
  <a:tblStyle styleId="{EEE7283C-3CF3-47DC-8721-378D4A62B228}" styleName="">
    <a:tblBg/>
    <a:wholeTbl>
      <a:tcTxStyle b="off" i="off">
        <a:fontRef idx="major">
          <a:srgbClr val="003041"/>
        </a:fontRef>
        <a:srgbClr val="003041"/>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rgbClr val="F6F8F7"/>
          </a:solidFill>
        </a:fill>
      </a:tcStyle>
    </a:wholeTbl>
    <a:band2H>
      <a:tcTxStyle/>
      <a:tcStyle>
        <a:tcBdr/>
        <a:fill>
          <a:solidFill>
            <a:srgbClr val="FAFCFB"/>
          </a:solidFill>
        </a:fill>
      </a:tcStyle>
    </a:band2H>
    <a:firstCol>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chemeClr val="accent6"/>
          </a:solidFill>
        </a:fill>
      </a:tcStyle>
    </a:firstCol>
    <a:lastRow>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381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chemeClr val="accent6"/>
          </a:solidFill>
        </a:fill>
      </a:tcStyle>
    </a:lastRow>
    <a:firstRow>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381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3041"/>
        </a:fontRef>
        <a:srgbClr val="003041"/>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8"/>
          </a:solidFill>
        </a:fill>
      </a:tcStyle>
    </a:wholeTbl>
    <a:band2H>
      <a:tcTxStyle/>
      <a:tcStyle>
        <a:tcBdr/>
        <a:fill>
          <a:solidFill>
            <a:schemeClr val="accent6">
              <a:hueOff val="-8742858"/>
              <a:satOff val="-17073"/>
              <a:lumOff val="8039"/>
            </a:schemeClr>
          </a:solidFill>
        </a:fill>
      </a:tcStyle>
    </a:band2H>
    <a:firstCol>
      <a:tcTxStyle b="on" i="off">
        <a:fontRef idx="major">
          <a:schemeClr val="accent6">
            <a:hueOff val="-8742858"/>
            <a:satOff val="-17073"/>
            <a:lumOff val="8039"/>
          </a:schemeClr>
        </a:fontRef>
        <a:schemeClr val="accent6">
          <a:hueOff val="-8742858"/>
          <a:satOff val="-17073"/>
          <a:lumOff val="8039"/>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3041"/>
        </a:fontRef>
        <a:srgbClr val="003041"/>
      </a:tcTxStyle>
      <a:tcStyle>
        <a:tcBdr>
          <a:left>
            <a:ln w="12700" cap="flat">
              <a:noFill/>
              <a:miter lim="400000"/>
            </a:ln>
          </a:left>
          <a:right>
            <a:ln w="12700" cap="flat">
              <a:noFill/>
              <a:miter lim="400000"/>
            </a:ln>
          </a:right>
          <a:top>
            <a:ln w="50800" cap="flat">
              <a:solidFill>
                <a:srgbClr val="003041"/>
              </a:solidFill>
              <a:prstDash val="solid"/>
              <a:round/>
            </a:ln>
          </a:top>
          <a:bottom>
            <a:ln w="25400" cap="flat">
              <a:solidFill>
                <a:srgbClr val="003041"/>
              </a:solidFill>
              <a:prstDash val="solid"/>
              <a:round/>
            </a:ln>
          </a:bottom>
          <a:insideH>
            <a:ln w="12700" cap="flat">
              <a:noFill/>
              <a:miter lim="400000"/>
            </a:ln>
          </a:insideH>
          <a:insideV>
            <a:ln w="12700" cap="flat">
              <a:noFill/>
              <a:miter lim="400000"/>
            </a:ln>
          </a:insideV>
        </a:tcBdr>
        <a:fill>
          <a:solidFill>
            <a:schemeClr val="accent6">
              <a:hueOff val="-8742858"/>
              <a:satOff val="-17073"/>
              <a:lumOff val="8039"/>
            </a:schemeClr>
          </a:solidFill>
        </a:fill>
      </a:tcStyle>
    </a:lastRow>
    <a:firstRow>
      <a:tcTxStyle b="on" i="off">
        <a:fontRef idx="major">
          <a:schemeClr val="accent6">
            <a:hueOff val="-8742858"/>
            <a:satOff val="-17073"/>
            <a:lumOff val="8039"/>
          </a:schemeClr>
        </a:fontRef>
        <a:schemeClr val="accent6">
          <a:hueOff val="-8742858"/>
          <a:satOff val="-17073"/>
          <a:lumOff val="8039"/>
        </a:schemeClr>
      </a:tcTxStyle>
      <a:tcStyle>
        <a:tcBdr>
          <a:left>
            <a:ln w="12700" cap="flat">
              <a:noFill/>
              <a:miter lim="400000"/>
            </a:ln>
          </a:left>
          <a:right>
            <a:ln w="12700" cap="flat">
              <a:noFill/>
              <a:miter lim="400000"/>
            </a:ln>
          </a:right>
          <a:top>
            <a:ln w="25400" cap="flat">
              <a:solidFill>
                <a:srgbClr val="003041"/>
              </a:solidFill>
              <a:prstDash val="solid"/>
              <a:round/>
            </a:ln>
          </a:top>
          <a:bottom>
            <a:ln w="25400" cap="flat">
              <a:solidFill>
                <a:srgbClr val="003041"/>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3041"/>
        </a:fontRef>
        <a:srgbClr val="003041"/>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rgbClr val="CACCCD"/>
          </a:solidFill>
        </a:fill>
      </a:tcStyle>
    </a:wholeTbl>
    <a:band2H>
      <a:tcTxStyle/>
      <a:tcStyle>
        <a:tcBdr/>
        <a:fill>
          <a:solidFill>
            <a:srgbClr val="E6E7E8"/>
          </a:solidFill>
        </a:fill>
      </a:tcStyle>
    </a:band2H>
    <a:firstCol>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rgbClr val="003041"/>
          </a:solidFill>
        </a:fill>
      </a:tcStyle>
    </a:firstCol>
    <a:lastRow>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38100" cap="flat">
              <a:solidFill>
                <a:schemeClr val="accent6">
                  <a:hueOff val="-8742858"/>
                  <a:satOff val="-17073"/>
                  <a:lumOff val="8039"/>
                </a:schemeClr>
              </a:solidFill>
              <a:prstDash val="solid"/>
              <a:round/>
            </a:ln>
          </a:top>
          <a:bottom>
            <a:ln w="127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rgbClr val="003041"/>
          </a:solidFill>
        </a:fill>
      </a:tcStyle>
    </a:lastRow>
    <a:firstRow>
      <a:tcTxStyle b="on" i="off">
        <a:fontRef idx="major">
          <a:schemeClr val="accent6">
            <a:hueOff val="-8742858"/>
            <a:satOff val="-17073"/>
            <a:lumOff val="8039"/>
          </a:schemeClr>
        </a:fontRef>
        <a:schemeClr val="accent6">
          <a:hueOff val="-8742858"/>
          <a:satOff val="-17073"/>
          <a:lumOff val="8039"/>
        </a:schemeClr>
      </a:tcTxStyle>
      <a:tcStyle>
        <a:tcBdr>
          <a:left>
            <a:ln w="12700" cap="flat">
              <a:solidFill>
                <a:schemeClr val="accent6">
                  <a:hueOff val="-8742858"/>
                  <a:satOff val="-17073"/>
                  <a:lumOff val="8039"/>
                </a:schemeClr>
              </a:solidFill>
              <a:prstDash val="solid"/>
              <a:round/>
            </a:ln>
          </a:left>
          <a:right>
            <a:ln w="12700" cap="flat">
              <a:solidFill>
                <a:schemeClr val="accent6">
                  <a:hueOff val="-8742858"/>
                  <a:satOff val="-17073"/>
                  <a:lumOff val="8039"/>
                </a:schemeClr>
              </a:solidFill>
              <a:prstDash val="solid"/>
              <a:round/>
            </a:ln>
          </a:right>
          <a:top>
            <a:ln w="12700" cap="flat">
              <a:solidFill>
                <a:schemeClr val="accent6">
                  <a:hueOff val="-8742858"/>
                  <a:satOff val="-17073"/>
                  <a:lumOff val="8039"/>
                </a:schemeClr>
              </a:solidFill>
              <a:prstDash val="solid"/>
              <a:round/>
            </a:ln>
          </a:top>
          <a:bottom>
            <a:ln w="38100" cap="flat">
              <a:solidFill>
                <a:schemeClr val="accent6">
                  <a:hueOff val="-8742858"/>
                  <a:satOff val="-17073"/>
                  <a:lumOff val="8039"/>
                </a:schemeClr>
              </a:solidFill>
              <a:prstDash val="solid"/>
              <a:round/>
            </a:ln>
          </a:bottom>
          <a:insideH>
            <a:ln w="12700" cap="flat">
              <a:solidFill>
                <a:schemeClr val="accent6">
                  <a:hueOff val="-8742858"/>
                  <a:satOff val="-17073"/>
                  <a:lumOff val="8039"/>
                </a:schemeClr>
              </a:solidFill>
              <a:prstDash val="solid"/>
              <a:round/>
            </a:ln>
          </a:insideH>
          <a:insideV>
            <a:ln w="12700" cap="flat">
              <a:solidFill>
                <a:schemeClr val="accent6">
                  <a:hueOff val="-8742858"/>
                  <a:satOff val="-17073"/>
                  <a:lumOff val="8039"/>
                </a:schemeClr>
              </a:solidFill>
              <a:prstDash val="solid"/>
              <a:round/>
            </a:ln>
          </a:insideV>
        </a:tcBdr>
        <a:fill>
          <a:solidFill>
            <a:srgbClr val="003041"/>
          </a:solidFill>
        </a:fill>
      </a:tcStyle>
    </a:firstRow>
  </a:tblStyle>
  <a:tblStyle styleId="{2708684C-4D16-4618-839F-0558EEFCDFE6}" styleName="">
    <a:tblBg/>
    <a:wholeTbl>
      <a:tcTxStyle b="off" i="off">
        <a:fontRef idx="major">
          <a:srgbClr val="003041"/>
        </a:fontRef>
        <a:srgbClr val="003041"/>
      </a:tcTxStyle>
      <a:tcStyle>
        <a:tcBdr>
          <a:left>
            <a:ln w="12700" cap="flat">
              <a:solidFill>
                <a:srgbClr val="003041"/>
              </a:solidFill>
              <a:prstDash val="solid"/>
              <a:round/>
            </a:ln>
          </a:left>
          <a:right>
            <a:ln w="12700" cap="flat">
              <a:solidFill>
                <a:srgbClr val="003041"/>
              </a:solidFill>
              <a:prstDash val="solid"/>
              <a:round/>
            </a:ln>
          </a:right>
          <a:top>
            <a:ln w="12700" cap="flat">
              <a:solidFill>
                <a:srgbClr val="003041"/>
              </a:solidFill>
              <a:prstDash val="solid"/>
              <a:round/>
            </a:ln>
          </a:top>
          <a:bottom>
            <a:ln w="12700" cap="flat">
              <a:solidFill>
                <a:srgbClr val="003041"/>
              </a:solidFill>
              <a:prstDash val="solid"/>
              <a:round/>
            </a:ln>
          </a:bottom>
          <a:insideH>
            <a:ln w="12700" cap="flat">
              <a:solidFill>
                <a:srgbClr val="003041"/>
              </a:solidFill>
              <a:prstDash val="solid"/>
              <a:round/>
            </a:ln>
          </a:insideH>
          <a:insideV>
            <a:ln w="12700" cap="flat">
              <a:solidFill>
                <a:srgbClr val="003041"/>
              </a:solidFill>
              <a:prstDash val="solid"/>
              <a:round/>
            </a:ln>
          </a:insideV>
        </a:tcBdr>
        <a:fill>
          <a:solidFill>
            <a:srgbClr val="003041">
              <a:alpha val="20000"/>
            </a:srgbClr>
          </a:solidFill>
        </a:fill>
      </a:tcStyle>
    </a:wholeTbl>
    <a:band2H>
      <a:tcTxStyle/>
      <a:tcStyle>
        <a:tcBdr/>
        <a:fill>
          <a:solidFill>
            <a:schemeClr val="accent6">
              <a:hueOff val="-8742858"/>
              <a:satOff val="-17073"/>
              <a:lumOff val="8039"/>
            </a:schemeClr>
          </a:solidFill>
        </a:fill>
      </a:tcStyle>
    </a:band2H>
    <a:firstCol>
      <a:tcTxStyle b="on" i="off">
        <a:fontRef idx="major">
          <a:srgbClr val="003041"/>
        </a:fontRef>
        <a:srgbClr val="003041"/>
      </a:tcTxStyle>
      <a:tcStyle>
        <a:tcBdr>
          <a:left>
            <a:ln w="12700" cap="flat">
              <a:solidFill>
                <a:srgbClr val="003041"/>
              </a:solidFill>
              <a:prstDash val="solid"/>
              <a:round/>
            </a:ln>
          </a:left>
          <a:right>
            <a:ln w="12700" cap="flat">
              <a:solidFill>
                <a:srgbClr val="003041"/>
              </a:solidFill>
              <a:prstDash val="solid"/>
              <a:round/>
            </a:ln>
          </a:right>
          <a:top>
            <a:ln w="12700" cap="flat">
              <a:solidFill>
                <a:srgbClr val="003041"/>
              </a:solidFill>
              <a:prstDash val="solid"/>
              <a:round/>
            </a:ln>
          </a:top>
          <a:bottom>
            <a:ln w="12700" cap="flat">
              <a:solidFill>
                <a:srgbClr val="003041"/>
              </a:solidFill>
              <a:prstDash val="solid"/>
              <a:round/>
            </a:ln>
          </a:bottom>
          <a:insideH>
            <a:ln w="12700" cap="flat">
              <a:solidFill>
                <a:srgbClr val="003041"/>
              </a:solidFill>
              <a:prstDash val="solid"/>
              <a:round/>
            </a:ln>
          </a:insideH>
          <a:insideV>
            <a:ln w="12700" cap="flat">
              <a:solidFill>
                <a:srgbClr val="003041"/>
              </a:solidFill>
              <a:prstDash val="solid"/>
              <a:round/>
            </a:ln>
          </a:insideV>
        </a:tcBdr>
        <a:fill>
          <a:solidFill>
            <a:srgbClr val="003041">
              <a:alpha val="20000"/>
            </a:srgbClr>
          </a:solidFill>
        </a:fill>
      </a:tcStyle>
    </a:firstCol>
    <a:lastRow>
      <a:tcTxStyle b="on" i="off">
        <a:fontRef idx="major">
          <a:srgbClr val="003041"/>
        </a:fontRef>
        <a:srgbClr val="003041"/>
      </a:tcTxStyle>
      <a:tcStyle>
        <a:tcBdr>
          <a:left>
            <a:ln w="12700" cap="flat">
              <a:solidFill>
                <a:srgbClr val="003041"/>
              </a:solidFill>
              <a:prstDash val="solid"/>
              <a:round/>
            </a:ln>
          </a:left>
          <a:right>
            <a:ln w="12700" cap="flat">
              <a:solidFill>
                <a:srgbClr val="003041"/>
              </a:solidFill>
              <a:prstDash val="solid"/>
              <a:round/>
            </a:ln>
          </a:right>
          <a:top>
            <a:ln w="50800" cap="flat">
              <a:solidFill>
                <a:srgbClr val="003041"/>
              </a:solidFill>
              <a:prstDash val="solid"/>
              <a:round/>
            </a:ln>
          </a:top>
          <a:bottom>
            <a:ln w="12700" cap="flat">
              <a:solidFill>
                <a:srgbClr val="003041"/>
              </a:solidFill>
              <a:prstDash val="solid"/>
              <a:round/>
            </a:ln>
          </a:bottom>
          <a:insideH>
            <a:ln w="12700" cap="flat">
              <a:solidFill>
                <a:srgbClr val="003041"/>
              </a:solidFill>
              <a:prstDash val="solid"/>
              <a:round/>
            </a:ln>
          </a:insideH>
          <a:insideV>
            <a:ln w="12700" cap="flat">
              <a:solidFill>
                <a:srgbClr val="003041"/>
              </a:solidFill>
              <a:prstDash val="solid"/>
              <a:round/>
            </a:ln>
          </a:insideV>
        </a:tcBdr>
        <a:fill>
          <a:noFill/>
        </a:fill>
      </a:tcStyle>
    </a:lastRow>
    <a:firstRow>
      <a:tcTxStyle b="on" i="off">
        <a:fontRef idx="major">
          <a:srgbClr val="003041"/>
        </a:fontRef>
        <a:srgbClr val="003041"/>
      </a:tcTxStyle>
      <a:tcStyle>
        <a:tcBdr>
          <a:left>
            <a:ln w="12700" cap="flat">
              <a:solidFill>
                <a:srgbClr val="003041"/>
              </a:solidFill>
              <a:prstDash val="solid"/>
              <a:round/>
            </a:ln>
          </a:left>
          <a:right>
            <a:ln w="12700" cap="flat">
              <a:solidFill>
                <a:srgbClr val="003041"/>
              </a:solidFill>
              <a:prstDash val="solid"/>
              <a:round/>
            </a:ln>
          </a:right>
          <a:top>
            <a:ln w="12700" cap="flat">
              <a:solidFill>
                <a:srgbClr val="003041"/>
              </a:solidFill>
              <a:prstDash val="solid"/>
              <a:round/>
            </a:ln>
          </a:top>
          <a:bottom>
            <a:ln w="25400" cap="flat">
              <a:solidFill>
                <a:srgbClr val="003041"/>
              </a:solidFill>
              <a:prstDash val="solid"/>
              <a:round/>
            </a:ln>
          </a:bottom>
          <a:insideH>
            <a:ln w="12700" cap="flat">
              <a:solidFill>
                <a:srgbClr val="003041"/>
              </a:solidFill>
              <a:prstDash val="solid"/>
              <a:round/>
            </a:ln>
          </a:insideH>
          <a:insideV>
            <a:ln w="12700" cap="flat">
              <a:solidFill>
                <a:srgbClr val="003041"/>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06"/>
    <p:restoredTop sz="92117"/>
  </p:normalViewPr>
  <p:slideViewPr>
    <p:cSldViewPr snapToGrid="0">
      <p:cViewPr varScale="1">
        <p:scale>
          <a:sx n="102" d="100"/>
          <a:sy n="102" d="100"/>
        </p:scale>
        <p:origin x="648"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040F85-FE01-4A73-85C1-001453335FCA}" type="doc">
      <dgm:prSet loTypeId="urn:microsoft.com/office/officeart/2018/2/layout/IconVerticalSolidList" loCatId="icon" qsTypeId="urn:microsoft.com/office/officeart/2005/8/quickstyle/simple1" qsCatId="simple" csTypeId="urn:microsoft.com/office/officeart/2005/8/colors/accent1_4" csCatId="accent1" phldr="1"/>
      <dgm:spPr/>
      <dgm:t>
        <a:bodyPr/>
        <a:lstStyle/>
        <a:p>
          <a:endParaRPr lang="en-US"/>
        </a:p>
      </dgm:t>
    </dgm:pt>
    <dgm:pt modelId="{FB27AB3A-8C5A-41B6-B0B9-37474DE14B09}">
      <dgm:prSet/>
      <dgm:spPr/>
      <dgm:t>
        <a:bodyPr/>
        <a:lstStyle/>
        <a:p>
          <a:pPr>
            <a:lnSpc>
              <a:spcPct val="100000"/>
            </a:lnSpc>
          </a:pPr>
          <a:r>
            <a:rPr lang="en-US" b="0" i="0" baseline="0"/>
            <a:t>Project structuring </a:t>
          </a:r>
          <a:endParaRPr lang="en-US"/>
        </a:p>
      </dgm:t>
    </dgm:pt>
    <dgm:pt modelId="{550F1B78-843E-4F67-A4EC-9ABCBF5C33DC}" type="parTrans" cxnId="{BAB5632E-78C1-437D-A37D-6B31CEE258F2}">
      <dgm:prSet/>
      <dgm:spPr/>
      <dgm:t>
        <a:bodyPr/>
        <a:lstStyle/>
        <a:p>
          <a:endParaRPr lang="en-US"/>
        </a:p>
      </dgm:t>
    </dgm:pt>
    <dgm:pt modelId="{F7A0115D-BC58-4D86-B850-EE7F7C1913C4}" type="sibTrans" cxnId="{BAB5632E-78C1-437D-A37D-6B31CEE258F2}">
      <dgm:prSet/>
      <dgm:spPr/>
      <dgm:t>
        <a:bodyPr/>
        <a:lstStyle/>
        <a:p>
          <a:endParaRPr lang="en-US"/>
        </a:p>
      </dgm:t>
    </dgm:pt>
    <dgm:pt modelId="{07CB235F-A02F-4B58-9B1A-9B1B0FB6CA25}">
      <dgm:prSet/>
      <dgm:spPr/>
      <dgm:t>
        <a:bodyPr/>
        <a:lstStyle/>
        <a:p>
          <a:pPr>
            <a:lnSpc>
              <a:spcPct val="100000"/>
            </a:lnSpc>
          </a:pPr>
          <a:r>
            <a:rPr lang="en-US" b="0" i="0" baseline="0"/>
            <a:t>Project finance</a:t>
          </a:r>
          <a:endParaRPr lang="en-US"/>
        </a:p>
      </dgm:t>
    </dgm:pt>
    <dgm:pt modelId="{0205CE4C-AF25-4639-8EC9-8C76B289AF25}" type="parTrans" cxnId="{CC9162EE-0F54-47D2-BBFC-D33E63CAC3B0}">
      <dgm:prSet/>
      <dgm:spPr/>
      <dgm:t>
        <a:bodyPr/>
        <a:lstStyle/>
        <a:p>
          <a:endParaRPr lang="en-US"/>
        </a:p>
      </dgm:t>
    </dgm:pt>
    <dgm:pt modelId="{25D36201-B6E1-4753-AA6A-967FA9DC0C9C}" type="sibTrans" cxnId="{CC9162EE-0F54-47D2-BBFC-D33E63CAC3B0}">
      <dgm:prSet/>
      <dgm:spPr/>
      <dgm:t>
        <a:bodyPr/>
        <a:lstStyle/>
        <a:p>
          <a:endParaRPr lang="en-US"/>
        </a:p>
      </dgm:t>
    </dgm:pt>
    <dgm:pt modelId="{F1951C1E-C3EE-4BE2-828C-40268F99FD0E}">
      <dgm:prSet/>
      <dgm:spPr/>
      <dgm:t>
        <a:bodyPr/>
        <a:lstStyle/>
        <a:p>
          <a:pPr>
            <a:lnSpc>
              <a:spcPct val="100000"/>
            </a:lnSpc>
          </a:pPr>
          <a:r>
            <a:rPr lang="en-US" b="0" i="0" baseline="0"/>
            <a:t>Cost overrun PPA pain-share/gain-share</a:t>
          </a:r>
          <a:endParaRPr lang="en-US"/>
        </a:p>
      </dgm:t>
    </dgm:pt>
    <dgm:pt modelId="{7D7A29C7-EB00-47D7-9E9A-547ED2CAE74F}" type="parTrans" cxnId="{1DA86D76-377D-40E0-9FC3-81AB20765235}">
      <dgm:prSet/>
      <dgm:spPr/>
      <dgm:t>
        <a:bodyPr/>
        <a:lstStyle/>
        <a:p>
          <a:endParaRPr lang="en-US"/>
        </a:p>
      </dgm:t>
    </dgm:pt>
    <dgm:pt modelId="{53E91060-D719-4D8B-A62B-6466AC9CEAF4}" type="sibTrans" cxnId="{1DA86D76-377D-40E0-9FC3-81AB20765235}">
      <dgm:prSet/>
      <dgm:spPr/>
      <dgm:t>
        <a:bodyPr/>
        <a:lstStyle/>
        <a:p>
          <a:endParaRPr lang="en-US"/>
        </a:p>
      </dgm:t>
    </dgm:pt>
    <dgm:pt modelId="{A1DC3295-F1C5-4C8B-856D-9597C358CD9B}">
      <dgm:prSet/>
      <dgm:spPr/>
      <dgm:t>
        <a:bodyPr/>
        <a:lstStyle/>
        <a:p>
          <a:pPr>
            <a:lnSpc>
              <a:spcPct val="100000"/>
            </a:lnSpc>
          </a:pPr>
          <a:r>
            <a:rPr lang="en-US" b="0" i="0" baseline="0"/>
            <a:t>Fleet-level contingency finance</a:t>
          </a:r>
          <a:endParaRPr lang="en-US"/>
        </a:p>
      </dgm:t>
    </dgm:pt>
    <dgm:pt modelId="{916DF2B3-B10E-4C08-81F4-FEE21983AF47}" type="parTrans" cxnId="{ACD05C14-B741-4E70-8C28-4642BD9CEAD3}">
      <dgm:prSet/>
      <dgm:spPr/>
      <dgm:t>
        <a:bodyPr/>
        <a:lstStyle/>
        <a:p>
          <a:endParaRPr lang="en-US"/>
        </a:p>
      </dgm:t>
    </dgm:pt>
    <dgm:pt modelId="{B9C5E58B-CD34-4AE7-8907-1A90FCBA6216}" type="sibTrans" cxnId="{ACD05C14-B741-4E70-8C28-4642BD9CEAD3}">
      <dgm:prSet/>
      <dgm:spPr/>
      <dgm:t>
        <a:bodyPr/>
        <a:lstStyle/>
        <a:p>
          <a:endParaRPr lang="en-US"/>
        </a:p>
      </dgm:t>
    </dgm:pt>
    <dgm:pt modelId="{C66AFC16-8C42-47E0-8AB4-46BF2C47DB53}" type="pres">
      <dgm:prSet presAssocID="{45040F85-FE01-4A73-85C1-001453335FCA}" presName="root" presStyleCnt="0">
        <dgm:presLayoutVars>
          <dgm:dir/>
          <dgm:resizeHandles val="exact"/>
        </dgm:presLayoutVars>
      </dgm:prSet>
      <dgm:spPr/>
    </dgm:pt>
    <dgm:pt modelId="{B8E91B6B-5079-4628-B0C9-6895129A8A74}" type="pres">
      <dgm:prSet presAssocID="{FB27AB3A-8C5A-41B6-B0B9-37474DE14B09}" presName="compNode" presStyleCnt="0"/>
      <dgm:spPr/>
    </dgm:pt>
    <dgm:pt modelId="{90E70CAA-6FDD-44C4-8127-CF5A0E901C4E}" type="pres">
      <dgm:prSet presAssocID="{FB27AB3A-8C5A-41B6-B0B9-37474DE14B09}" presName="bgRect" presStyleLbl="bgShp" presStyleIdx="0" presStyleCnt="4"/>
      <dgm:spPr/>
    </dgm:pt>
    <dgm:pt modelId="{6375E608-5690-4502-93FF-B53EDFC864D4}" type="pres">
      <dgm:prSet presAssocID="{FB27AB3A-8C5A-41B6-B0B9-37474DE14B0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ierarchy"/>
        </a:ext>
      </dgm:extLst>
    </dgm:pt>
    <dgm:pt modelId="{D90899DA-48FE-4D12-8C17-26229033728A}" type="pres">
      <dgm:prSet presAssocID="{FB27AB3A-8C5A-41B6-B0B9-37474DE14B09}" presName="spaceRect" presStyleCnt="0"/>
      <dgm:spPr/>
    </dgm:pt>
    <dgm:pt modelId="{58E0C7E0-C98F-4117-BEDD-34B5CE6C35F3}" type="pres">
      <dgm:prSet presAssocID="{FB27AB3A-8C5A-41B6-B0B9-37474DE14B09}" presName="parTx" presStyleLbl="revTx" presStyleIdx="0" presStyleCnt="4">
        <dgm:presLayoutVars>
          <dgm:chMax val="0"/>
          <dgm:chPref val="0"/>
        </dgm:presLayoutVars>
      </dgm:prSet>
      <dgm:spPr/>
    </dgm:pt>
    <dgm:pt modelId="{3ECC284C-8F70-46B5-BF60-4B474CEB2237}" type="pres">
      <dgm:prSet presAssocID="{F7A0115D-BC58-4D86-B850-EE7F7C1913C4}" presName="sibTrans" presStyleCnt="0"/>
      <dgm:spPr/>
    </dgm:pt>
    <dgm:pt modelId="{90106EBF-04F6-45E8-A4B7-5C1C65ECB3E7}" type="pres">
      <dgm:prSet presAssocID="{07CB235F-A02F-4B58-9B1A-9B1B0FB6CA25}" presName="compNode" presStyleCnt="0"/>
      <dgm:spPr/>
    </dgm:pt>
    <dgm:pt modelId="{84ABDE6B-A24D-4A80-BAFB-1B68C8FDC6B3}" type="pres">
      <dgm:prSet presAssocID="{07CB235F-A02F-4B58-9B1A-9B1B0FB6CA25}" presName="bgRect" presStyleLbl="bgShp" presStyleIdx="1" presStyleCnt="4"/>
      <dgm:spPr/>
    </dgm:pt>
    <dgm:pt modelId="{477239F9-12E2-498D-80DE-24B0732D83DB}" type="pres">
      <dgm:prSet presAssocID="{07CB235F-A02F-4B58-9B1A-9B1B0FB6CA2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oney"/>
        </a:ext>
      </dgm:extLst>
    </dgm:pt>
    <dgm:pt modelId="{7029576E-A397-4B04-92CF-169FA2BE5399}" type="pres">
      <dgm:prSet presAssocID="{07CB235F-A02F-4B58-9B1A-9B1B0FB6CA25}" presName="spaceRect" presStyleCnt="0"/>
      <dgm:spPr/>
    </dgm:pt>
    <dgm:pt modelId="{EA3AC6A2-4D64-4E37-8759-79478AF4CB49}" type="pres">
      <dgm:prSet presAssocID="{07CB235F-A02F-4B58-9B1A-9B1B0FB6CA25}" presName="parTx" presStyleLbl="revTx" presStyleIdx="1" presStyleCnt="4">
        <dgm:presLayoutVars>
          <dgm:chMax val="0"/>
          <dgm:chPref val="0"/>
        </dgm:presLayoutVars>
      </dgm:prSet>
      <dgm:spPr/>
    </dgm:pt>
    <dgm:pt modelId="{F946E39F-B393-4B1F-B5E0-C7BC6A3F4561}" type="pres">
      <dgm:prSet presAssocID="{25D36201-B6E1-4753-AA6A-967FA9DC0C9C}" presName="sibTrans" presStyleCnt="0"/>
      <dgm:spPr/>
    </dgm:pt>
    <dgm:pt modelId="{C634E698-C49D-4E83-89C4-33F99BC387B5}" type="pres">
      <dgm:prSet presAssocID="{F1951C1E-C3EE-4BE2-828C-40268F99FD0E}" presName="compNode" presStyleCnt="0"/>
      <dgm:spPr/>
    </dgm:pt>
    <dgm:pt modelId="{5AA795A6-4150-4B83-B69B-7D0E9AED71D1}" type="pres">
      <dgm:prSet presAssocID="{F1951C1E-C3EE-4BE2-828C-40268F99FD0E}" presName="bgRect" presStyleLbl="bgShp" presStyleIdx="2" presStyleCnt="4"/>
      <dgm:spPr/>
    </dgm:pt>
    <dgm:pt modelId="{0AA16541-5123-4A77-B189-AF38C05830E9}" type="pres">
      <dgm:prSet presAssocID="{F1951C1E-C3EE-4BE2-828C-40268F99FD0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octor"/>
        </a:ext>
      </dgm:extLst>
    </dgm:pt>
    <dgm:pt modelId="{D6AF8F85-827D-4581-AF5D-720D1FBE7007}" type="pres">
      <dgm:prSet presAssocID="{F1951C1E-C3EE-4BE2-828C-40268F99FD0E}" presName="spaceRect" presStyleCnt="0"/>
      <dgm:spPr/>
    </dgm:pt>
    <dgm:pt modelId="{1E2901BE-E6AF-4614-BBD9-2031B8C1C45B}" type="pres">
      <dgm:prSet presAssocID="{F1951C1E-C3EE-4BE2-828C-40268F99FD0E}" presName="parTx" presStyleLbl="revTx" presStyleIdx="2" presStyleCnt="4">
        <dgm:presLayoutVars>
          <dgm:chMax val="0"/>
          <dgm:chPref val="0"/>
        </dgm:presLayoutVars>
      </dgm:prSet>
      <dgm:spPr/>
    </dgm:pt>
    <dgm:pt modelId="{7E079C58-4C83-4E8C-BEC7-BFB89F18AEA7}" type="pres">
      <dgm:prSet presAssocID="{53E91060-D719-4D8B-A62B-6466AC9CEAF4}" presName="sibTrans" presStyleCnt="0"/>
      <dgm:spPr/>
    </dgm:pt>
    <dgm:pt modelId="{B8ED1F0A-DA24-4306-AC1A-180553984722}" type="pres">
      <dgm:prSet presAssocID="{A1DC3295-F1C5-4C8B-856D-9597C358CD9B}" presName="compNode" presStyleCnt="0"/>
      <dgm:spPr/>
    </dgm:pt>
    <dgm:pt modelId="{748818A4-56F5-428E-8CF8-466ECC52FEA6}" type="pres">
      <dgm:prSet presAssocID="{A1DC3295-F1C5-4C8B-856D-9597C358CD9B}" presName="bgRect" presStyleLbl="bgShp" presStyleIdx="3" presStyleCnt="4"/>
      <dgm:spPr/>
    </dgm:pt>
    <dgm:pt modelId="{F08FA9C2-63A8-4344-A206-689CBAD6F8A9}" type="pres">
      <dgm:prSet presAssocID="{A1DC3295-F1C5-4C8B-856D-9597C358CD9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Dump truck"/>
        </a:ext>
      </dgm:extLst>
    </dgm:pt>
    <dgm:pt modelId="{2430668C-7731-475B-A795-25BC836A9CE9}" type="pres">
      <dgm:prSet presAssocID="{A1DC3295-F1C5-4C8B-856D-9597C358CD9B}" presName="spaceRect" presStyleCnt="0"/>
      <dgm:spPr/>
    </dgm:pt>
    <dgm:pt modelId="{9F32374A-8D07-458D-8056-8AED92267279}" type="pres">
      <dgm:prSet presAssocID="{A1DC3295-F1C5-4C8B-856D-9597C358CD9B}" presName="parTx" presStyleLbl="revTx" presStyleIdx="3" presStyleCnt="4">
        <dgm:presLayoutVars>
          <dgm:chMax val="0"/>
          <dgm:chPref val="0"/>
        </dgm:presLayoutVars>
      </dgm:prSet>
      <dgm:spPr/>
    </dgm:pt>
  </dgm:ptLst>
  <dgm:cxnLst>
    <dgm:cxn modelId="{ACD05C14-B741-4E70-8C28-4642BD9CEAD3}" srcId="{45040F85-FE01-4A73-85C1-001453335FCA}" destId="{A1DC3295-F1C5-4C8B-856D-9597C358CD9B}" srcOrd="3" destOrd="0" parTransId="{916DF2B3-B10E-4C08-81F4-FEE21983AF47}" sibTransId="{B9C5E58B-CD34-4AE7-8907-1A90FCBA6216}"/>
    <dgm:cxn modelId="{BAB5632E-78C1-437D-A37D-6B31CEE258F2}" srcId="{45040F85-FE01-4A73-85C1-001453335FCA}" destId="{FB27AB3A-8C5A-41B6-B0B9-37474DE14B09}" srcOrd="0" destOrd="0" parTransId="{550F1B78-843E-4F67-A4EC-9ABCBF5C33DC}" sibTransId="{F7A0115D-BC58-4D86-B850-EE7F7C1913C4}"/>
    <dgm:cxn modelId="{4285B059-B193-446C-934E-2ECDF3E49C31}" type="presOf" srcId="{07CB235F-A02F-4B58-9B1A-9B1B0FB6CA25}" destId="{EA3AC6A2-4D64-4E37-8759-79478AF4CB49}" srcOrd="0" destOrd="0" presId="urn:microsoft.com/office/officeart/2018/2/layout/IconVerticalSolidList"/>
    <dgm:cxn modelId="{1DA86D76-377D-40E0-9FC3-81AB20765235}" srcId="{45040F85-FE01-4A73-85C1-001453335FCA}" destId="{F1951C1E-C3EE-4BE2-828C-40268F99FD0E}" srcOrd="2" destOrd="0" parTransId="{7D7A29C7-EB00-47D7-9E9A-547ED2CAE74F}" sibTransId="{53E91060-D719-4D8B-A62B-6466AC9CEAF4}"/>
    <dgm:cxn modelId="{3C8B4CD6-CFCE-40AF-B35B-8C4F5D0BF66C}" type="presOf" srcId="{F1951C1E-C3EE-4BE2-828C-40268F99FD0E}" destId="{1E2901BE-E6AF-4614-BBD9-2031B8C1C45B}" srcOrd="0" destOrd="0" presId="urn:microsoft.com/office/officeart/2018/2/layout/IconVerticalSolidList"/>
    <dgm:cxn modelId="{67EF4CE7-1D87-463A-8C92-91ADBD97C118}" type="presOf" srcId="{FB27AB3A-8C5A-41B6-B0B9-37474DE14B09}" destId="{58E0C7E0-C98F-4117-BEDD-34B5CE6C35F3}" srcOrd="0" destOrd="0" presId="urn:microsoft.com/office/officeart/2018/2/layout/IconVerticalSolidList"/>
    <dgm:cxn modelId="{CC9162EE-0F54-47D2-BBFC-D33E63CAC3B0}" srcId="{45040F85-FE01-4A73-85C1-001453335FCA}" destId="{07CB235F-A02F-4B58-9B1A-9B1B0FB6CA25}" srcOrd="1" destOrd="0" parTransId="{0205CE4C-AF25-4639-8EC9-8C76B289AF25}" sibTransId="{25D36201-B6E1-4753-AA6A-967FA9DC0C9C}"/>
    <dgm:cxn modelId="{E6AA28F1-F396-4337-8837-DCB70DC19B8B}" type="presOf" srcId="{A1DC3295-F1C5-4C8B-856D-9597C358CD9B}" destId="{9F32374A-8D07-458D-8056-8AED92267279}" srcOrd="0" destOrd="0" presId="urn:microsoft.com/office/officeart/2018/2/layout/IconVerticalSolidList"/>
    <dgm:cxn modelId="{5B55DEF6-C562-4B01-8FA7-06293AD31464}" type="presOf" srcId="{45040F85-FE01-4A73-85C1-001453335FCA}" destId="{C66AFC16-8C42-47E0-8AB4-46BF2C47DB53}" srcOrd="0" destOrd="0" presId="urn:microsoft.com/office/officeart/2018/2/layout/IconVerticalSolidList"/>
    <dgm:cxn modelId="{74F7527F-7609-4339-8DC0-29F9933ACFBF}" type="presParOf" srcId="{C66AFC16-8C42-47E0-8AB4-46BF2C47DB53}" destId="{B8E91B6B-5079-4628-B0C9-6895129A8A74}" srcOrd="0" destOrd="0" presId="urn:microsoft.com/office/officeart/2018/2/layout/IconVerticalSolidList"/>
    <dgm:cxn modelId="{106781B4-631F-456C-AC17-3DA4ED4C46EC}" type="presParOf" srcId="{B8E91B6B-5079-4628-B0C9-6895129A8A74}" destId="{90E70CAA-6FDD-44C4-8127-CF5A0E901C4E}" srcOrd="0" destOrd="0" presId="urn:microsoft.com/office/officeart/2018/2/layout/IconVerticalSolidList"/>
    <dgm:cxn modelId="{2A887862-1C28-42AD-AFD8-24C8C5C17CF2}" type="presParOf" srcId="{B8E91B6B-5079-4628-B0C9-6895129A8A74}" destId="{6375E608-5690-4502-93FF-B53EDFC864D4}" srcOrd="1" destOrd="0" presId="urn:microsoft.com/office/officeart/2018/2/layout/IconVerticalSolidList"/>
    <dgm:cxn modelId="{662A4CFE-F193-41D0-94A8-546E952AF0FF}" type="presParOf" srcId="{B8E91B6B-5079-4628-B0C9-6895129A8A74}" destId="{D90899DA-48FE-4D12-8C17-26229033728A}" srcOrd="2" destOrd="0" presId="urn:microsoft.com/office/officeart/2018/2/layout/IconVerticalSolidList"/>
    <dgm:cxn modelId="{C1C4A521-BAFC-4BC9-B61F-5CF0224E7929}" type="presParOf" srcId="{B8E91B6B-5079-4628-B0C9-6895129A8A74}" destId="{58E0C7E0-C98F-4117-BEDD-34B5CE6C35F3}" srcOrd="3" destOrd="0" presId="urn:microsoft.com/office/officeart/2018/2/layout/IconVerticalSolidList"/>
    <dgm:cxn modelId="{0DC630A2-D436-4482-A961-052E6F1B13AD}" type="presParOf" srcId="{C66AFC16-8C42-47E0-8AB4-46BF2C47DB53}" destId="{3ECC284C-8F70-46B5-BF60-4B474CEB2237}" srcOrd="1" destOrd="0" presId="urn:microsoft.com/office/officeart/2018/2/layout/IconVerticalSolidList"/>
    <dgm:cxn modelId="{E6205246-DCCB-4AD7-B235-CCFC451EB6A4}" type="presParOf" srcId="{C66AFC16-8C42-47E0-8AB4-46BF2C47DB53}" destId="{90106EBF-04F6-45E8-A4B7-5C1C65ECB3E7}" srcOrd="2" destOrd="0" presId="urn:microsoft.com/office/officeart/2018/2/layout/IconVerticalSolidList"/>
    <dgm:cxn modelId="{48DE8072-8C6F-4519-9921-F2AAF7BC6EC3}" type="presParOf" srcId="{90106EBF-04F6-45E8-A4B7-5C1C65ECB3E7}" destId="{84ABDE6B-A24D-4A80-BAFB-1B68C8FDC6B3}" srcOrd="0" destOrd="0" presId="urn:microsoft.com/office/officeart/2018/2/layout/IconVerticalSolidList"/>
    <dgm:cxn modelId="{56895F38-8CF1-4EAB-B6C0-0B55EF7A06D0}" type="presParOf" srcId="{90106EBF-04F6-45E8-A4B7-5C1C65ECB3E7}" destId="{477239F9-12E2-498D-80DE-24B0732D83DB}" srcOrd="1" destOrd="0" presId="urn:microsoft.com/office/officeart/2018/2/layout/IconVerticalSolidList"/>
    <dgm:cxn modelId="{330DD39D-91FC-4702-A970-1A0778DEA2CA}" type="presParOf" srcId="{90106EBF-04F6-45E8-A4B7-5C1C65ECB3E7}" destId="{7029576E-A397-4B04-92CF-169FA2BE5399}" srcOrd="2" destOrd="0" presId="urn:microsoft.com/office/officeart/2018/2/layout/IconVerticalSolidList"/>
    <dgm:cxn modelId="{DE82189E-586B-4D04-93B7-EE0767A3960F}" type="presParOf" srcId="{90106EBF-04F6-45E8-A4B7-5C1C65ECB3E7}" destId="{EA3AC6A2-4D64-4E37-8759-79478AF4CB49}" srcOrd="3" destOrd="0" presId="urn:microsoft.com/office/officeart/2018/2/layout/IconVerticalSolidList"/>
    <dgm:cxn modelId="{2B71F17E-A68D-471A-95B4-BA3B7C097873}" type="presParOf" srcId="{C66AFC16-8C42-47E0-8AB4-46BF2C47DB53}" destId="{F946E39F-B393-4B1F-B5E0-C7BC6A3F4561}" srcOrd="3" destOrd="0" presId="urn:microsoft.com/office/officeart/2018/2/layout/IconVerticalSolidList"/>
    <dgm:cxn modelId="{3D443885-DEDE-4B1B-B256-793709B01072}" type="presParOf" srcId="{C66AFC16-8C42-47E0-8AB4-46BF2C47DB53}" destId="{C634E698-C49D-4E83-89C4-33F99BC387B5}" srcOrd="4" destOrd="0" presId="urn:microsoft.com/office/officeart/2018/2/layout/IconVerticalSolidList"/>
    <dgm:cxn modelId="{9E000E8D-36E1-422A-9281-6B80C8B7856E}" type="presParOf" srcId="{C634E698-C49D-4E83-89C4-33F99BC387B5}" destId="{5AA795A6-4150-4B83-B69B-7D0E9AED71D1}" srcOrd="0" destOrd="0" presId="urn:microsoft.com/office/officeart/2018/2/layout/IconVerticalSolidList"/>
    <dgm:cxn modelId="{C1F904CC-9E87-4212-A94F-D6187E53B1CB}" type="presParOf" srcId="{C634E698-C49D-4E83-89C4-33F99BC387B5}" destId="{0AA16541-5123-4A77-B189-AF38C05830E9}" srcOrd="1" destOrd="0" presId="urn:microsoft.com/office/officeart/2018/2/layout/IconVerticalSolidList"/>
    <dgm:cxn modelId="{D47FA2C6-8DDF-48BD-92F2-1ACDD0153E7E}" type="presParOf" srcId="{C634E698-C49D-4E83-89C4-33F99BC387B5}" destId="{D6AF8F85-827D-4581-AF5D-720D1FBE7007}" srcOrd="2" destOrd="0" presId="urn:microsoft.com/office/officeart/2018/2/layout/IconVerticalSolidList"/>
    <dgm:cxn modelId="{8C433964-6B90-4A7C-B7B1-CFFBBB2E5BCD}" type="presParOf" srcId="{C634E698-C49D-4E83-89C4-33F99BC387B5}" destId="{1E2901BE-E6AF-4614-BBD9-2031B8C1C45B}" srcOrd="3" destOrd="0" presId="urn:microsoft.com/office/officeart/2018/2/layout/IconVerticalSolidList"/>
    <dgm:cxn modelId="{E364A703-965C-45D4-A334-DCFEB7DB4601}" type="presParOf" srcId="{C66AFC16-8C42-47E0-8AB4-46BF2C47DB53}" destId="{7E079C58-4C83-4E8C-BEC7-BFB89F18AEA7}" srcOrd="5" destOrd="0" presId="urn:microsoft.com/office/officeart/2018/2/layout/IconVerticalSolidList"/>
    <dgm:cxn modelId="{B4C7F2BC-9029-4145-97CD-FB68599A827A}" type="presParOf" srcId="{C66AFC16-8C42-47E0-8AB4-46BF2C47DB53}" destId="{B8ED1F0A-DA24-4306-AC1A-180553984722}" srcOrd="6" destOrd="0" presId="urn:microsoft.com/office/officeart/2018/2/layout/IconVerticalSolidList"/>
    <dgm:cxn modelId="{D3BCC0F9-73C9-4ADF-A78D-CE04F7192E82}" type="presParOf" srcId="{B8ED1F0A-DA24-4306-AC1A-180553984722}" destId="{748818A4-56F5-428E-8CF8-466ECC52FEA6}" srcOrd="0" destOrd="0" presId="urn:microsoft.com/office/officeart/2018/2/layout/IconVerticalSolidList"/>
    <dgm:cxn modelId="{F13C6C9D-5174-4D18-82D6-B3A8EFE65C78}" type="presParOf" srcId="{B8ED1F0A-DA24-4306-AC1A-180553984722}" destId="{F08FA9C2-63A8-4344-A206-689CBAD6F8A9}" srcOrd="1" destOrd="0" presId="urn:microsoft.com/office/officeart/2018/2/layout/IconVerticalSolidList"/>
    <dgm:cxn modelId="{3E3EEA4F-526E-41D4-86C8-47D3D4684234}" type="presParOf" srcId="{B8ED1F0A-DA24-4306-AC1A-180553984722}" destId="{2430668C-7731-475B-A795-25BC836A9CE9}" srcOrd="2" destOrd="0" presId="urn:microsoft.com/office/officeart/2018/2/layout/IconVerticalSolidList"/>
    <dgm:cxn modelId="{DB0F6583-166D-4B6F-A715-DDC0CD8A46E9}" type="presParOf" srcId="{B8ED1F0A-DA24-4306-AC1A-180553984722}" destId="{9F32374A-8D07-458D-8056-8AED9226727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70CAA-6FDD-44C4-8127-CF5A0E901C4E}">
      <dsp:nvSpPr>
        <dsp:cNvPr id="0" name=""/>
        <dsp:cNvSpPr/>
      </dsp:nvSpPr>
      <dsp:spPr>
        <a:xfrm>
          <a:off x="0" y="2319"/>
          <a:ext cx="6245265" cy="1175727"/>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75E608-5690-4502-93FF-B53EDFC864D4}">
      <dsp:nvSpPr>
        <dsp:cNvPr id="0" name=""/>
        <dsp:cNvSpPr/>
      </dsp:nvSpPr>
      <dsp:spPr>
        <a:xfrm>
          <a:off x="355657" y="266858"/>
          <a:ext cx="646650" cy="6466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E0C7E0-C98F-4117-BEDD-34B5CE6C35F3}">
      <dsp:nvSpPr>
        <dsp:cNvPr id="0" name=""/>
        <dsp:cNvSpPr/>
      </dsp:nvSpPr>
      <dsp:spPr>
        <a:xfrm>
          <a:off x="1357965" y="231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100000"/>
            </a:lnSpc>
            <a:spcBef>
              <a:spcPct val="0"/>
            </a:spcBef>
            <a:spcAft>
              <a:spcPct val="35000"/>
            </a:spcAft>
            <a:buNone/>
          </a:pPr>
          <a:r>
            <a:rPr lang="en-US" sz="2200" b="0" i="0" kern="1200" baseline="0"/>
            <a:t>Project structuring </a:t>
          </a:r>
          <a:endParaRPr lang="en-US" sz="2200" kern="1200"/>
        </a:p>
      </dsp:txBody>
      <dsp:txXfrm>
        <a:off x="1357965" y="2319"/>
        <a:ext cx="4887299" cy="1175727"/>
      </dsp:txXfrm>
    </dsp:sp>
    <dsp:sp modelId="{84ABDE6B-A24D-4A80-BAFB-1B68C8FDC6B3}">
      <dsp:nvSpPr>
        <dsp:cNvPr id="0" name=""/>
        <dsp:cNvSpPr/>
      </dsp:nvSpPr>
      <dsp:spPr>
        <a:xfrm>
          <a:off x="0" y="1471979"/>
          <a:ext cx="6245265" cy="1175727"/>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7239F9-12E2-498D-80DE-24B0732D83DB}">
      <dsp:nvSpPr>
        <dsp:cNvPr id="0" name=""/>
        <dsp:cNvSpPr/>
      </dsp:nvSpPr>
      <dsp:spPr>
        <a:xfrm>
          <a:off x="355657" y="1736518"/>
          <a:ext cx="646650" cy="6466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3AC6A2-4D64-4E37-8759-79478AF4CB49}">
      <dsp:nvSpPr>
        <dsp:cNvPr id="0" name=""/>
        <dsp:cNvSpPr/>
      </dsp:nvSpPr>
      <dsp:spPr>
        <a:xfrm>
          <a:off x="1357965" y="147197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100000"/>
            </a:lnSpc>
            <a:spcBef>
              <a:spcPct val="0"/>
            </a:spcBef>
            <a:spcAft>
              <a:spcPct val="35000"/>
            </a:spcAft>
            <a:buNone/>
          </a:pPr>
          <a:r>
            <a:rPr lang="en-US" sz="2200" b="0" i="0" kern="1200" baseline="0"/>
            <a:t>Project finance</a:t>
          </a:r>
          <a:endParaRPr lang="en-US" sz="2200" kern="1200"/>
        </a:p>
      </dsp:txBody>
      <dsp:txXfrm>
        <a:off x="1357965" y="1471979"/>
        <a:ext cx="4887299" cy="1175727"/>
      </dsp:txXfrm>
    </dsp:sp>
    <dsp:sp modelId="{5AA795A6-4150-4B83-B69B-7D0E9AED71D1}">
      <dsp:nvSpPr>
        <dsp:cNvPr id="0" name=""/>
        <dsp:cNvSpPr/>
      </dsp:nvSpPr>
      <dsp:spPr>
        <a:xfrm>
          <a:off x="0" y="2941639"/>
          <a:ext cx="6245265" cy="1175727"/>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A16541-5123-4A77-B189-AF38C05830E9}">
      <dsp:nvSpPr>
        <dsp:cNvPr id="0" name=""/>
        <dsp:cNvSpPr/>
      </dsp:nvSpPr>
      <dsp:spPr>
        <a:xfrm>
          <a:off x="355657" y="3206178"/>
          <a:ext cx="646650" cy="6466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2901BE-E6AF-4614-BBD9-2031B8C1C45B}">
      <dsp:nvSpPr>
        <dsp:cNvPr id="0" name=""/>
        <dsp:cNvSpPr/>
      </dsp:nvSpPr>
      <dsp:spPr>
        <a:xfrm>
          <a:off x="1357965" y="294163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100000"/>
            </a:lnSpc>
            <a:spcBef>
              <a:spcPct val="0"/>
            </a:spcBef>
            <a:spcAft>
              <a:spcPct val="35000"/>
            </a:spcAft>
            <a:buNone/>
          </a:pPr>
          <a:r>
            <a:rPr lang="en-US" sz="2200" b="0" i="0" kern="1200" baseline="0"/>
            <a:t>Cost overrun PPA pain-share/gain-share</a:t>
          </a:r>
          <a:endParaRPr lang="en-US" sz="2200" kern="1200"/>
        </a:p>
      </dsp:txBody>
      <dsp:txXfrm>
        <a:off x="1357965" y="2941639"/>
        <a:ext cx="4887299" cy="1175727"/>
      </dsp:txXfrm>
    </dsp:sp>
    <dsp:sp modelId="{748818A4-56F5-428E-8CF8-466ECC52FEA6}">
      <dsp:nvSpPr>
        <dsp:cNvPr id="0" name=""/>
        <dsp:cNvSpPr/>
      </dsp:nvSpPr>
      <dsp:spPr>
        <a:xfrm>
          <a:off x="0" y="4411299"/>
          <a:ext cx="6245265" cy="1175727"/>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8FA9C2-63A8-4344-A206-689CBAD6F8A9}">
      <dsp:nvSpPr>
        <dsp:cNvPr id="0" name=""/>
        <dsp:cNvSpPr/>
      </dsp:nvSpPr>
      <dsp:spPr>
        <a:xfrm>
          <a:off x="355657" y="4675838"/>
          <a:ext cx="646650" cy="6466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32374A-8D07-458D-8056-8AED92267279}">
      <dsp:nvSpPr>
        <dsp:cNvPr id="0" name=""/>
        <dsp:cNvSpPr/>
      </dsp:nvSpPr>
      <dsp:spPr>
        <a:xfrm>
          <a:off x="1357965" y="441129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100000"/>
            </a:lnSpc>
            <a:spcBef>
              <a:spcPct val="0"/>
            </a:spcBef>
            <a:spcAft>
              <a:spcPct val="35000"/>
            </a:spcAft>
            <a:buNone/>
          </a:pPr>
          <a:r>
            <a:rPr lang="en-US" sz="2200" b="0" i="0" kern="1200" baseline="0"/>
            <a:t>Fleet-level contingency finance</a:t>
          </a:r>
          <a:endParaRPr lang="en-US" sz="2200" kern="1200"/>
        </a:p>
      </dsp:txBody>
      <dsp:txXfrm>
        <a:off x="1357965" y="4411299"/>
        <a:ext cx="4887299" cy="117572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9" name="Shape 149"/>
          <p:cNvSpPr>
            <a:spLocks noGrp="1" noRot="1" noChangeAspect="1"/>
          </p:cNvSpPr>
          <p:nvPr>
            <p:ph type="sldImg"/>
          </p:nvPr>
        </p:nvSpPr>
        <p:spPr>
          <a:xfrm>
            <a:off x="1143000" y="685800"/>
            <a:ext cx="4572000" cy="3429000"/>
          </a:xfrm>
          <a:prstGeom prst="rect">
            <a:avLst/>
          </a:prstGeom>
        </p:spPr>
        <p:txBody>
          <a:bodyPr/>
          <a:lstStyle/>
          <a:p>
            <a:endParaRPr/>
          </a:p>
        </p:txBody>
      </p:sp>
      <p:sp>
        <p:nvSpPr>
          <p:cNvPr id="150" name="Shape 15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945028053"/>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noRot="1" noChangeAspect="1"/>
          </p:cNvSpPr>
          <p:nvPr>
            <p:ph type="sldImg"/>
          </p:nvPr>
        </p:nvSpPr>
        <p:spPr>
          <a:xfrm>
            <a:off x="381000" y="685800"/>
            <a:ext cx="6096000" cy="3429000"/>
          </a:xfrm>
          <a:prstGeom prst="rect">
            <a:avLst/>
          </a:prstGeom>
        </p:spPr>
        <p:txBody>
          <a:bodyPr/>
          <a:lstStyle/>
          <a:p>
            <a:endParaRPr/>
          </a:p>
        </p:txBody>
      </p:sp>
      <p:sp>
        <p:nvSpPr>
          <p:cNvPr id="157" name="Shape 157"/>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14031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Shape 252"/>
          <p:cNvSpPr>
            <a:spLocks noGrp="1" noRot="1" noChangeAspect="1"/>
          </p:cNvSpPr>
          <p:nvPr>
            <p:ph type="sldImg"/>
          </p:nvPr>
        </p:nvSpPr>
        <p:spPr>
          <a:xfrm>
            <a:off x="381000" y="685800"/>
            <a:ext cx="6096000" cy="3429000"/>
          </a:xfrm>
          <a:prstGeom prst="rect">
            <a:avLst/>
          </a:prstGeom>
        </p:spPr>
        <p:txBody>
          <a:bodyPr/>
          <a:lstStyle/>
          <a:p>
            <a:endParaRPr/>
          </a:p>
        </p:txBody>
      </p:sp>
      <p:sp>
        <p:nvSpPr>
          <p:cNvPr id="253" name="Shape 253"/>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 name="Shape 518"/>
          <p:cNvSpPr>
            <a:spLocks noGrp="1" noRot="1" noChangeAspect="1"/>
          </p:cNvSpPr>
          <p:nvPr>
            <p:ph type="sldImg"/>
          </p:nvPr>
        </p:nvSpPr>
        <p:spPr>
          <a:xfrm>
            <a:off x="381000" y="685800"/>
            <a:ext cx="6096000" cy="3429000"/>
          </a:xfrm>
          <a:prstGeom prst="rect">
            <a:avLst/>
          </a:prstGeom>
        </p:spPr>
        <p:txBody>
          <a:bodyPr/>
          <a:lstStyle/>
          <a:p>
            <a:endParaRPr/>
          </a:p>
        </p:txBody>
      </p:sp>
      <p:sp>
        <p:nvSpPr>
          <p:cNvPr id="519" name="Shape 519"/>
          <p:cNvSpPr>
            <a:spLocks noGrp="1"/>
          </p:cNvSpPr>
          <p:nvPr>
            <p:ph type="body" sz="quarter" idx="1"/>
          </p:nvPr>
        </p:nvSpPr>
        <p:spPr>
          <a:prstGeom prst="rect">
            <a:avLst/>
          </a:prstGeom>
        </p:spPr>
        <p:txBody>
          <a:bodyPr/>
          <a:lstStyle/>
          <a:p>
            <a:endParaRPr dirty="0"/>
          </a:p>
        </p:txBody>
      </p:sp>
    </p:spTree>
    <p:extLst>
      <p:ext uri="{BB962C8B-B14F-4D97-AF65-F5344CB8AC3E}">
        <p14:creationId xmlns:p14="http://schemas.microsoft.com/office/powerpoint/2010/main" val="63739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1"/>
        </a:solidFill>
        <a:effectLst/>
      </p:bgPr>
    </p:bg>
    <p:spTree>
      <p:nvGrpSpPr>
        <p:cNvPr id="1" name=""/>
        <p:cNvGrpSpPr/>
        <p:nvPr/>
      </p:nvGrpSpPr>
      <p:grpSpPr>
        <a:xfrm>
          <a:off x="0" y="0"/>
          <a:ext cx="0" cy="0"/>
          <a:chOff x="0" y="0"/>
          <a:chExt cx="0" cy="0"/>
        </a:xfrm>
      </p:grpSpPr>
      <p:sp>
        <p:nvSpPr>
          <p:cNvPr id="11" name="Introduction toClean Air Task Force"/>
          <p:cNvSpPr txBox="1">
            <a:spLocks noGrp="1"/>
          </p:cNvSpPr>
          <p:nvPr>
            <p:ph type="title" hasCustomPrompt="1"/>
          </p:nvPr>
        </p:nvSpPr>
        <p:spPr>
          <a:xfrm>
            <a:off x="914400" y="2816780"/>
            <a:ext cx="8690834" cy="1846660"/>
          </a:xfrm>
          <a:prstGeom prst="rect">
            <a:avLst/>
          </a:prstGeom>
        </p:spPr>
        <p:txBody>
          <a:bodyPr anchor="b">
            <a:normAutofit/>
          </a:bodyPr>
          <a:lstStyle>
            <a:lvl1pPr>
              <a:lnSpc>
                <a:spcPct val="100000"/>
              </a:lnSpc>
              <a:defRPr sz="6000">
                <a:solidFill>
                  <a:schemeClr val="accent6">
                    <a:hueOff val="-8742858"/>
                    <a:satOff val="-17073"/>
                    <a:lumOff val="8039"/>
                  </a:schemeClr>
                </a:solidFill>
              </a:defRPr>
            </a:lvl1pPr>
          </a:lstStyle>
          <a:p>
            <a:r>
              <a:t>Introduction toClean Air Task Force</a:t>
            </a:r>
          </a:p>
        </p:txBody>
      </p:sp>
      <p:sp>
        <p:nvSpPr>
          <p:cNvPr id="12" name="Body Level One…"/>
          <p:cNvSpPr txBox="1">
            <a:spLocks noGrp="1"/>
          </p:cNvSpPr>
          <p:nvPr>
            <p:ph type="body" sz="quarter" idx="1" hasCustomPrompt="1"/>
          </p:nvPr>
        </p:nvSpPr>
        <p:spPr>
          <a:xfrm>
            <a:off x="914399" y="5825659"/>
            <a:ext cx="8690833" cy="229359"/>
          </a:xfrm>
          <a:prstGeom prst="rect">
            <a:avLst/>
          </a:prstGeom>
        </p:spPr>
        <p:txBody>
          <a:bodyPr anchor="b">
            <a:normAutofit/>
          </a:bodyPr>
          <a:lstStyle>
            <a:lvl1pPr marL="0" indent="0">
              <a:lnSpc>
                <a:spcPct val="150000"/>
              </a:lnSpc>
              <a:spcBef>
                <a:spcPts val="0"/>
              </a:spcBef>
              <a:buSzTx/>
              <a:buFontTx/>
              <a:buNone/>
              <a:defRPr sz="1100">
                <a:solidFill>
                  <a:schemeClr val="accent6">
                    <a:hueOff val="-8742858"/>
                    <a:satOff val="-17073"/>
                    <a:lumOff val="8039"/>
                  </a:schemeClr>
                </a:solidFill>
              </a:defRPr>
            </a:lvl1pPr>
            <a:lvl2pPr marL="614362" indent="-157162">
              <a:lnSpc>
                <a:spcPct val="150000"/>
              </a:lnSpc>
              <a:spcBef>
                <a:spcPts val="0"/>
              </a:spcBef>
              <a:buFontTx/>
              <a:defRPr sz="1100">
                <a:solidFill>
                  <a:schemeClr val="accent6">
                    <a:hueOff val="-8742858"/>
                    <a:satOff val="-17073"/>
                    <a:lumOff val="8039"/>
                  </a:schemeClr>
                </a:solidFill>
              </a:defRPr>
            </a:lvl2pPr>
            <a:lvl3pPr marL="1071562" indent="-157162">
              <a:lnSpc>
                <a:spcPct val="150000"/>
              </a:lnSpc>
              <a:spcBef>
                <a:spcPts val="0"/>
              </a:spcBef>
              <a:buFontTx/>
              <a:defRPr sz="1100">
                <a:solidFill>
                  <a:schemeClr val="accent6">
                    <a:hueOff val="-8742858"/>
                    <a:satOff val="-17073"/>
                    <a:lumOff val="8039"/>
                  </a:schemeClr>
                </a:solidFill>
              </a:defRPr>
            </a:lvl3pPr>
            <a:lvl4pPr marL="1551214" indent="-179614">
              <a:lnSpc>
                <a:spcPct val="150000"/>
              </a:lnSpc>
              <a:spcBef>
                <a:spcPts val="0"/>
              </a:spcBef>
              <a:buFontTx/>
              <a:defRPr sz="1100">
                <a:solidFill>
                  <a:schemeClr val="accent6">
                    <a:hueOff val="-8742858"/>
                    <a:satOff val="-17073"/>
                    <a:lumOff val="8039"/>
                  </a:schemeClr>
                </a:solidFill>
              </a:defRPr>
            </a:lvl4pPr>
            <a:lvl5pPr marL="2008414" indent="-179614">
              <a:lnSpc>
                <a:spcPct val="150000"/>
              </a:lnSpc>
              <a:spcBef>
                <a:spcPts val="0"/>
              </a:spcBef>
              <a:buFontTx/>
              <a:defRPr sz="1100">
                <a:solidFill>
                  <a:schemeClr val="accent6">
                    <a:hueOff val="-8742858"/>
                    <a:satOff val="-17073"/>
                    <a:lumOff val="8039"/>
                  </a:schemeClr>
                </a:solidFill>
              </a:defRPr>
            </a:lvl5pPr>
          </a:lstStyle>
          <a:p>
            <a:r>
              <a:t>Optional Disclaimer Text</a:t>
            </a:r>
          </a:p>
          <a:p>
            <a:pPr lvl="1"/>
            <a:endParaRPr/>
          </a:p>
          <a:p>
            <a:pPr lvl="2"/>
            <a:endParaRPr/>
          </a:p>
          <a:p>
            <a:pPr lvl="3"/>
            <a:endParaRPr/>
          </a:p>
          <a:p>
            <a:pPr lvl="4"/>
            <a:endParaRPr/>
          </a:p>
        </p:txBody>
      </p:sp>
      <p:sp>
        <p:nvSpPr>
          <p:cNvPr id="13" name="Text Placeholder 17"/>
          <p:cNvSpPr>
            <a:spLocks noGrp="1"/>
          </p:cNvSpPr>
          <p:nvPr>
            <p:ph type="body" sz="quarter" idx="21" hasCustomPrompt="1"/>
          </p:nvPr>
        </p:nvSpPr>
        <p:spPr>
          <a:xfrm>
            <a:off x="914399" y="4979270"/>
            <a:ext cx="8690834" cy="357086"/>
          </a:xfrm>
          <a:prstGeom prst="rect">
            <a:avLst/>
          </a:prstGeom>
        </p:spPr>
        <p:txBody>
          <a:bodyPr>
            <a:normAutofit/>
          </a:bodyPr>
          <a:lstStyle>
            <a:lvl1pPr marL="0" indent="0">
              <a:buSzTx/>
              <a:buFontTx/>
              <a:buNone/>
              <a:defRPr sz="2200">
                <a:solidFill>
                  <a:schemeClr val="accent6">
                    <a:hueOff val="-8742858"/>
                    <a:satOff val="-17073"/>
                    <a:lumOff val="8039"/>
                  </a:schemeClr>
                </a:solidFill>
              </a:defRPr>
            </a:lvl1pPr>
          </a:lstStyle>
          <a:p>
            <a:r>
              <a:t>Presentation Subtitle here</a:t>
            </a:r>
          </a:p>
        </p:txBody>
      </p:sp>
      <p:sp>
        <p:nvSpPr>
          <p:cNvPr id="14" name="Slide Number"/>
          <p:cNvSpPr txBox="1">
            <a:spLocks noGrp="1"/>
          </p:cNvSpPr>
          <p:nvPr>
            <p:ph type="sldNum" sz="quarter" idx="2"/>
          </p:nvPr>
        </p:nvSpPr>
        <p:spPr>
          <a:xfrm>
            <a:off x="5892800" y="6172200"/>
            <a:ext cx="2844800" cy="368301"/>
          </a:xfrm>
          <a:prstGeom prst="rect">
            <a:avLst/>
          </a:prstGeom>
        </p:spPr>
        <p:txBody>
          <a:bodyPr lIns="45719" tIns="45719" rIns="45719" bIns="45719"/>
          <a:lstStyle>
            <a:lvl1pPr algn="r">
              <a:defRPr sz="1200">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bg>
      <p:bgPr>
        <a:solidFill>
          <a:schemeClr val="accent1"/>
        </a:solidFill>
        <a:effectLst/>
      </p:bgPr>
    </p:bg>
    <p:spTree>
      <p:nvGrpSpPr>
        <p:cNvPr id="1" name=""/>
        <p:cNvGrpSpPr/>
        <p:nvPr/>
      </p:nvGrpSpPr>
      <p:grpSpPr>
        <a:xfrm>
          <a:off x="0" y="0"/>
          <a:ext cx="0" cy="0"/>
          <a:chOff x="0" y="0"/>
          <a:chExt cx="0" cy="0"/>
        </a:xfrm>
      </p:grpSpPr>
      <p:sp>
        <p:nvSpPr>
          <p:cNvPr id="101" name="Slide Number"/>
          <p:cNvSpPr txBox="1">
            <a:spLocks noGrp="1"/>
          </p:cNvSpPr>
          <p:nvPr>
            <p:ph type="sldNum" sz="quarter" idx="2"/>
          </p:nvPr>
        </p:nvSpPr>
        <p:spPr>
          <a:prstGeom prst="rect">
            <a:avLst/>
          </a:prstGeom>
        </p:spPr>
        <p:txBody>
          <a:bodyPr/>
          <a:lstStyle>
            <a:lvl1pPr>
              <a:defRPr>
                <a:solidFill>
                  <a:schemeClr val="accent6">
                    <a:hueOff val="-8742858"/>
                    <a:satOff val="-17073"/>
                    <a:lumOff val="8039"/>
                  </a:schemeClr>
                </a:solidFill>
              </a:defRPr>
            </a:lvl1pPr>
          </a:lstStyle>
          <a:p>
            <a:fld id="{86CB4B4D-7CA3-9044-876B-883B54F8677D}" type="slidenum">
              <a:t>‹#›</a:t>
            </a:fld>
            <a:endParaRPr/>
          </a:p>
        </p:txBody>
      </p:sp>
      <p:sp>
        <p:nvSpPr>
          <p:cNvPr id="102" name="Bigger slide statement: Lorem ipsum dolor sit amet, consectetur adipiscing elit, sed do eiusmod tempor incididunt ut labore et dolore."/>
          <p:cNvSpPr txBox="1">
            <a:spLocks noGrp="1"/>
          </p:cNvSpPr>
          <p:nvPr>
            <p:ph type="title" hasCustomPrompt="1"/>
          </p:nvPr>
        </p:nvSpPr>
        <p:spPr>
          <a:xfrm>
            <a:off x="914400" y="1179575"/>
            <a:ext cx="7863841" cy="4498849"/>
          </a:xfrm>
          <a:prstGeom prst="rect">
            <a:avLst/>
          </a:prstGeom>
        </p:spPr>
        <p:txBody>
          <a:bodyPr anchor="ctr">
            <a:normAutofit/>
          </a:bodyPr>
          <a:lstStyle>
            <a:lvl1pPr>
              <a:defRPr sz="3600">
                <a:solidFill>
                  <a:schemeClr val="accent6">
                    <a:hueOff val="-8742858"/>
                    <a:satOff val="-17073"/>
                    <a:lumOff val="8039"/>
                  </a:schemeClr>
                </a:solidFill>
              </a:defRPr>
            </a:lvl1pPr>
          </a:lstStyle>
          <a:p>
            <a:r>
              <a:t>Bigger slide statement: Lorem ipsum dolor sit amet, consectetur adipiscing elit, sed do eiusmod tempor incididunt ut labore et dolore.</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Section Light Blue">
    <p:bg>
      <p:bgPr>
        <a:solidFill>
          <a:schemeClr val="accent3"/>
        </a:solidFill>
        <a:effectLst/>
      </p:bgPr>
    </p:bg>
    <p:spTree>
      <p:nvGrpSpPr>
        <p:cNvPr id="1" name=""/>
        <p:cNvGrpSpPr/>
        <p:nvPr/>
      </p:nvGrpSpPr>
      <p:grpSpPr>
        <a:xfrm>
          <a:off x="0" y="0"/>
          <a:ext cx="0" cy="0"/>
          <a:chOff x="0" y="0"/>
          <a:chExt cx="0" cy="0"/>
        </a:xfrm>
      </p:grpSpPr>
      <p:sp>
        <p:nvSpPr>
          <p:cNvPr id="134" name="Big Section Title"/>
          <p:cNvSpPr txBox="1">
            <a:spLocks noGrp="1"/>
          </p:cNvSpPr>
          <p:nvPr>
            <p:ph type="title" hasCustomPrompt="1"/>
          </p:nvPr>
        </p:nvSpPr>
        <p:spPr>
          <a:xfrm>
            <a:off x="914400" y="1700408"/>
            <a:ext cx="9144000" cy="3457184"/>
          </a:xfrm>
          <a:prstGeom prst="rect">
            <a:avLst/>
          </a:prstGeom>
        </p:spPr>
        <p:txBody>
          <a:bodyPr anchor="ctr">
            <a:normAutofit/>
          </a:bodyPr>
          <a:lstStyle>
            <a:lvl1pPr>
              <a:lnSpc>
                <a:spcPct val="100000"/>
              </a:lnSpc>
              <a:defRPr sz="6000">
                <a:solidFill>
                  <a:schemeClr val="accent6">
                    <a:hueOff val="-8742858"/>
                    <a:satOff val="-17073"/>
                    <a:lumOff val="8039"/>
                  </a:schemeClr>
                </a:solidFill>
              </a:defRPr>
            </a:lvl1pPr>
          </a:lstStyle>
          <a:p>
            <a:r>
              <a:t>Big Section Title</a:t>
            </a:r>
          </a:p>
        </p:txBody>
      </p:sp>
      <p:sp>
        <p:nvSpPr>
          <p:cNvPr id="135" name="Slide Number"/>
          <p:cNvSpPr txBox="1">
            <a:spLocks noGrp="1"/>
          </p:cNvSpPr>
          <p:nvPr>
            <p:ph type="sldNum" sz="quarter" idx="2"/>
          </p:nvPr>
        </p:nvSpPr>
        <p:spPr>
          <a:prstGeom prst="rect">
            <a:avLst/>
          </a:prstGeom>
        </p:spPr>
        <p:txBody>
          <a:bodyPr/>
          <a:lstStyle>
            <a:lvl1pPr>
              <a:defRPr>
                <a:solidFill>
                  <a:schemeClr val="accent6">
                    <a:hueOff val="-8742858"/>
                    <a:satOff val="-17073"/>
                    <a:lumOff val="8039"/>
                  </a:schemeClr>
                </a:solidFill>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End Slide">
    <p:bg>
      <p:bgPr>
        <a:solidFill>
          <a:schemeClr val="accent1"/>
        </a:solidFill>
        <a:effectLst/>
      </p:bgPr>
    </p:bg>
    <p:spTree>
      <p:nvGrpSpPr>
        <p:cNvPr id="1" name=""/>
        <p:cNvGrpSpPr/>
        <p:nvPr/>
      </p:nvGrpSpPr>
      <p:grpSpPr>
        <a:xfrm>
          <a:off x="0" y="0"/>
          <a:ext cx="0" cy="0"/>
          <a:chOff x="0" y="0"/>
          <a:chExt cx="0" cy="0"/>
        </a:xfrm>
      </p:grpSpPr>
      <p:sp>
        <p:nvSpPr>
          <p:cNvPr id="142" name="Thank you"/>
          <p:cNvSpPr txBox="1">
            <a:spLocks noGrp="1"/>
          </p:cNvSpPr>
          <p:nvPr>
            <p:ph type="title" hasCustomPrompt="1"/>
          </p:nvPr>
        </p:nvSpPr>
        <p:spPr>
          <a:xfrm>
            <a:off x="914400" y="1700408"/>
            <a:ext cx="9144000" cy="3457184"/>
          </a:xfrm>
          <a:prstGeom prst="rect">
            <a:avLst/>
          </a:prstGeom>
        </p:spPr>
        <p:txBody>
          <a:bodyPr anchor="ctr">
            <a:normAutofit/>
          </a:bodyPr>
          <a:lstStyle>
            <a:lvl1pPr>
              <a:lnSpc>
                <a:spcPct val="100000"/>
              </a:lnSpc>
              <a:defRPr sz="6000">
                <a:solidFill>
                  <a:schemeClr val="accent6">
                    <a:hueOff val="-8742858"/>
                    <a:satOff val="-17073"/>
                    <a:lumOff val="8039"/>
                  </a:schemeClr>
                </a:solidFill>
              </a:defRPr>
            </a:lvl1pPr>
          </a:lstStyle>
          <a:p>
            <a:r>
              <a:t>Thank you</a:t>
            </a:r>
          </a:p>
        </p:txBody>
      </p:sp>
      <p:sp>
        <p:nvSpPr>
          <p:cNvPr id="143" name="Slide Number"/>
          <p:cNvSpPr txBox="1">
            <a:spLocks noGrp="1"/>
          </p:cNvSpPr>
          <p:nvPr>
            <p:ph type="sldNum" sz="quarter" idx="2"/>
          </p:nvPr>
        </p:nvSpPr>
        <p:spPr>
          <a:xfrm>
            <a:off x="5892800" y="6172200"/>
            <a:ext cx="2844800" cy="368301"/>
          </a:xfrm>
          <a:prstGeom prst="rect">
            <a:avLst/>
          </a:prstGeom>
        </p:spPr>
        <p:txBody>
          <a:bodyPr lIns="45719" tIns="45719" rIns="45719" bIns="45719"/>
          <a:lstStyle>
            <a:lvl1pPr algn="r">
              <a:defRPr sz="1200">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86415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ext Slide A">
    <p:spTree>
      <p:nvGrpSpPr>
        <p:cNvPr id="1" name=""/>
        <p:cNvGrpSpPr/>
        <p:nvPr/>
      </p:nvGrpSpPr>
      <p:grpSpPr>
        <a:xfrm>
          <a:off x="0" y="0"/>
          <a:ext cx="0" cy="0"/>
          <a:chOff x="0" y="0"/>
          <a:chExt cx="0" cy="0"/>
        </a:xfrm>
      </p:grpSpPr>
      <p:sp>
        <p:nvSpPr>
          <p:cNvPr id="21" name="Insert Slide Title"/>
          <p:cNvSpPr txBox="1">
            <a:spLocks noGrp="1"/>
          </p:cNvSpPr>
          <p:nvPr>
            <p:ph type="title" hasCustomPrompt="1"/>
          </p:nvPr>
        </p:nvSpPr>
        <p:spPr>
          <a:xfrm>
            <a:off x="914400" y="914400"/>
            <a:ext cx="9144000" cy="454548"/>
          </a:xfrm>
          <a:prstGeom prst="rect">
            <a:avLst/>
          </a:prstGeom>
        </p:spPr>
        <p:txBody>
          <a:bodyPr>
            <a:normAutofit/>
          </a:bodyPr>
          <a:lstStyle/>
          <a:p>
            <a:r>
              <a:t>Insert Slide Title</a:t>
            </a:r>
          </a:p>
        </p:txBody>
      </p:sp>
      <p:sp>
        <p:nvSpPr>
          <p:cNvPr id="22" name="Body Level One…"/>
          <p:cNvSpPr txBox="1">
            <a:spLocks noGrp="1"/>
          </p:cNvSpPr>
          <p:nvPr>
            <p:ph type="body" sz="half" idx="1" hasCustomPrompt="1"/>
          </p:nvPr>
        </p:nvSpPr>
        <p:spPr>
          <a:xfrm>
            <a:off x="914400" y="1828800"/>
            <a:ext cx="9144000" cy="3590000"/>
          </a:xfrm>
          <a:prstGeom prst="rect">
            <a:avLst/>
          </a:prstGeom>
        </p:spPr>
        <p:txBody>
          <a:bodyPr>
            <a:normAutofit/>
          </a:bodyPr>
          <a:lstStyle>
            <a:lvl1pPr marL="0" indent="0">
              <a:spcBef>
                <a:spcPts val="1500"/>
              </a:spcBef>
              <a:buSzTx/>
              <a:buFontTx/>
              <a:buNone/>
            </a:lvl1pPr>
            <a:lvl2pPr>
              <a:spcBef>
                <a:spcPts val="1500"/>
              </a:spcBef>
              <a:buFontTx/>
            </a:lvl2pPr>
            <a:lvl3pPr>
              <a:spcBef>
                <a:spcPts val="1500"/>
              </a:spcBef>
              <a:buFontTx/>
            </a:lvl3pPr>
            <a:lvl4pPr>
              <a:spcBef>
                <a:spcPts val="1500"/>
              </a:spcBef>
              <a:buFontTx/>
            </a:lvl4pPr>
            <a:lvl5pPr>
              <a:spcBef>
                <a:spcPts val="1500"/>
              </a:spcBef>
              <a:buFontTx/>
            </a:lvl5pPr>
          </a:lstStyle>
          <a:p>
            <a:r>
              <a:t>Insert body text here…</a:t>
            </a:r>
          </a:p>
          <a:p>
            <a:pPr lvl="1"/>
            <a:endParaRPr/>
          </a:p>
          <a:p>
            <a:pPr lvl="2"/>
            <a:endParaRPr/>
          </a:p>
          <a:p>
            <a:pPr lvl="3"/>
            <a:endParaRPr/>
          </a:p>
          <a:p>
            <a:pPr lvl="4"/>
            <a:endParaRP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entered Text Slide B">
    <p:spTree>
      <p:nvGrpSpPr>
        <p:cNvPr id="1" name=""/>
        <p:cNvGrpSpPr/>
        <p:nvPr/>
      </p:nvGrpSpPr>
      <p:grpSpPr>
        <a:xfrm>
          <a:off x="0" y="0"/>
          <a:ext cx="0" cy="0"/>
          <a:chOff x="0" y="0"/>
          <a:chExt cx="0" cy="0"/>
        </a:xfrm>
      </p:grpSpPr>
      <p:sp>
        <p:nvSpPr>
          <p:cNvPr id="38" name="Smaller slide title"/>
          <p:cNvSpPr txBox="1">
            <a:spLocks noGrp="1"/>
          </p:cNvSpPr>
          <p:nvPr>
            <p:ph type="title" hasCustomPrompt="1"/>
          </p:nvPr>
        </p:nvSpPr>
        <p:spPr>
          <a:xfrm>
            <a:off x="1844039" y="914400"/>
            <a:ext cx="8503921" cy="357150"/>
          </a:xfrm>
          <a:prstGeom prst="rect">
            <a:avLst/>
          </a:prstGeom>
        </p:spPr>
        <p:txBody>
          <a:bodyPr>
            <a:normAutofit/>
          </a:bodyPr>
          <a:lstStyle>
            <a:lvl1pPr algn="ctr">
              <a:defRPr sz="2200"/>
            </a:lvl1pPr>
          </a:lstStyle>
          <a:p>
            <a:r>
              <a:t>Smaller slide title</a:t>
            </a:r>
          </a:p>
        </p:txBody>
      </p:sp>
      <p:sp>
        <p:nvSpPr>
          <p:cNvPr id="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46" name="Insert Slide Title"/>
          <p:cNvSpPr txBox="1">
            <a:spLocks noGrp="1"/>
          </p:cNvSpPr>
          <p:nvPr>
            <p:ph type="title" hasCustomPrompt="1"/>
          </p:nvPr>
        </p:nvSpPr>
        <p:spPr>
          <a:xfrm>
            <a:off x="914400" y="914400"/>
            <a:ext cx="9144000" cy="454548"/>
          </a:xfrm>
          <a:prstGeom prst="rect">
            <a:avLst/>
          </a:prstGeom>
        </p:spPr>
        <p:txBody>
          <a:bodyPr>
            <a:normAutofit/>
          </a:bodyPr>
          <a:lstStyle/>
          <a:p>
            <a:r>
              <a:t>Insert Slide Title</a:t>
            </a:r>
          </a:p>
        </p:txBody>
      </p:sp>
      <p:sp>
        <p:nvSpPr>
          <p:cNvPr id="47" name="Body Level One…"/>
          <p:cNvSpPr txBox="1">
            <a:spLocks noGrp="1"/>
          </p:cNvSpPr>
          <p:nvPr>
            <p:ph type="body" sz="half" idx="1" hasCustomPrompt="1"/>
          </p:nvPr>
        </p:nvSpPr>
        <p:spPr>
          <a:xfrm>
            <a:off x="914400" y="1828800"/>
            <a:ext cx="9144000" cy="3590000"/>
          </a:xfrm>
          <a:prstGeom prst="rect">
            <a:avLst/>
          </a:prstGeom>
        </p:spPr>
        <p:txBody>
          <a:bodyPr>
            <a:normAutofit/>
          </a:bodyPr>
          <a:lstStyle>
            <a:lvl1pPr marL="285750" indent="-285750">
              <a:buFont typeface="Wingdings" pitchFamily="2" charset="2"/>
              <a:buChar char="§"/>
              <a:defRPr/>
            </a:lvl1pPr>
            <a:lvl2pPr marL="685800" indent="-228600">
              <a:buFont typeface="Wingdings" pitchFamily="2" charset="2"/>
              <a:buChar char="§"/>
              <a:defRPr/>
            </a:lvl2pPr>
            <a:lvl3pPr marL="1143000" indent="-228600">
              <a:buFont typeface="Wingdings" pitchFamily="2" charset="2"/>
              <a:buChar char="§"/>
              <a:defRPr/>
            </a:lvl3pPr>
            <a:lvl4pPr marL="1632857" indent="-261257">
              <a:buFont typeface="Wingdings" pitchFamily="2" charset="2"/>
              <a:buChar char="§"/>
              <a:defRPr/>
            </a:lvl4pPr>
            <a:lvl5pPr marL="2090057" indent="-261257">
              <a:buFont typeface="Wingdings" pitchFamily="2" charset="2"/>
              <a:buChar char="§"/>
              <a:defRPr/>
            </a:lvl5pPr>
          </a:lstStyle>
          <a:p>
            <a:r>
              <a:rPr dirty="0"/>
              <a:t>Insert body text here…</a:t>
            </a:r>
          </a:p>
          <a:p>
            <a:pPr lvl="1"/>
            <a:endParaRPr dirty="0"/>
          </a:p>
          <a:p>
            <a:pPr lvl="2"/>
            <a:endParaRPr dirty="0"/>
          </a:p>
          <a:p>
            <a:pPr lvl="3"/>
            <a:endParaRPr dirty="0"/>
          </a:p>
          <a:p>
            <a:pPr lvl="4"/>
            <a:endParaRPr dirty="0"/>
          </a:p>
        </p:txBody>
      </p:sp>
      <p:sp>
        <p:nvSpPr>
          <p:cNvPr id="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2-Column">
    <p:spTree>
      <p:nvGrpSpPr>
        <p:cNvPr id="1" name=""/>
        <p:cNvGrpSpPr/>
        <p:nvPr/>
      </p:nvGrpSpPr>
      <p:grpSpPr>
        <a:xfrm>
          <a:off x="0" y="0"/>
          <a:ext cx="0" cy="0"/>
          <a:chOff x="0" y="0"/>
          <a:chExt cx="0" cy="0"/>
        </a:xfrm>
      </p:grpSpPr>
      <p:sp>
        <p:nvSpPr>
          <p:cNvPr id="55" name="Insert Slide Title"/>
          <p:cNvSpPr txBox="1">
            <a:spLocks noGrp="1"/>
          </p:cNvSpPr>
          <p:nvPr>
            <p:ph type="title" hasCustomPrompt="1"/>
          </p:nvPr>
        </p:nvSpPr>
        <p:spPr>
          <a:xfrm>
            <a:off x="914399" y="914400"/>
            <a:ext cx="9144001" cy="454548"/>
          </a:xfrm>
          <a:prstGeom prst="rect">
            <a:avLst/>
          </a:prstGeom>
        </p:spPr>
        <p:txBody>
          <a:bodyPr>
            <a:normAutofit/>
          </a:bodyPr>
          <a:lstStyle/>
          <a:p>
            <a:r>
              <a:t>Insert Slide Title</a:t>
            </a:r>
          </a:p>
        </p:txBody>
      </p:sp>
      <p:sp>
        <p:nvSpPr>
          <p:cNvPr id="56" name="Body Level One…"/>
          <p:cNvSpPr txBox="1">
            <a:spLocks noGrp="1"/>
          </p:cNvSpPr>
          <p:nvPr>
            <p:ph type="body" sz="quarter" idx="1" hasCustomPrompt="1"/>
          </p:nvPr>
        </p:nvSpPr>
        <p:spPr>
          <a:xfrm>
            <a:off x="914399" y="2057400"/>
            <a:ext cx="4343401" cy="259752"/>
          </a:xfrm>
          <a:prstGeom prst="rect">
            <a:avLst/>
          </a:prstGeom>
        </p:spPr>
        <p:txBody>
          <a:bodyPr>
            <a:normAutofit/>
          </a:bodyPr>
          <a:lstStyle>
            <a:lvl1pPr marL="285750" indent="-285750">
              <a:buFontTx/>
              <a:buChar char="▪"/>
            </a:lvl1pPr>
            <a:lvl2pPr>
              <a:buFontTx/>
            </a:lvl2pPr>
            <a:lvl3pPr>
              <a:buFontTx/>
            </a:lvl3pPr>
            <a:lvl4pPr>
              <a:buFontTx/>
            </a:lvl4pPr>
            <a:lvl5pPr>
              <a:buFontTx/>
            </a:lvl5pPr>
          </a:lstStyle>
          <a:p>
            <a:r>
              <a:t>Insert body text here…</a:t>
            </a:r>
          </a:p>
          <a:p>
            <a:pPr lvl="1"/>
            <a:endParaRPr/>
          </a:p>
          <a:p>
            <a:pPr lvl="2"/>
            <a:endParaRPr/>
          </a:p>
          <a:p>
            <a:pPr lvl="3"/>
            <a:endParaRPr/>
          </a:p>
          <a:p>
            <a:pPr lvl="4"/>
            <a:endParaRPr/>
          </a:p>
        </p:txBody>
      </p:sp>
      <p:sp>
        <p:nvSpPr>
          <p:cNvPr id="5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8" name="Text Placeholder 26"/>
          <p:cNvSpPr>
            <a:spLocks noGrp="1"/>
          </p:cNvSpPr>
          <p:nvPr>
            <p:ph type="body" sz="quarter" idx="21" hasCustomPrompt="1"/>
          </p:nvPr>
        </p:nvSpPr>
        <p:spPr>
          <a:xfrm>
            <a:off x="6095998" y="2057399"/>
            <a:ext cx="4343401" cy="259753"/>
          </a:xfrm>
          <a:prstGeom prst="rect">
            <a:avLst/>
          </a:prstGeom>
        </p:spPr>
        <p:txBody>
          <a:bodyPr>
            <a:normAutofit/>
          </a:bodyPr>
          <a:lstStyle>
            <a:lvl1pPr marL="285750" indent="-285750">
              <a:buFontTx/>
              <a:buChar char="▪"/>
            </a:lvl1pPr>
          </a:lstStyle>
          <a:p>
            <a:r>
              <a:t>Insert body text here…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ext 2-Column Gray">
    <p:spTree>
      <p:nvGrpSpPr>
        <p:cNvPr id="1" name=""/>
        <p:cNvGrpSpPr/>
        <p:nvPr/>
      </p:nvGrpSpPr>
      <p:grpSpPr>
        <a:xfrm>
          <a:off x="0" y="0"/>
          <a:ext cx="0" cy="0"/>
          <a:chOff x="0" y="0"/>
          <a:chExt cx="0" cy="0"/>
        </a:xfrm>
      </p:grpSpPr>
      <p:sp>
        <p:nvSpPr>
          <p:cNvPr id="65" name="Insert Slide Title"/>
          <p:cNvSpPr txBox="1">
            <a:spLocks noGrp="1"/>
          </p:cNvSpPr>
          <p:nvPr>
            <p:ph type="title" hasCustomPrompt="1"/>
          </p:nvPr>
        </p:nvSpPr>
        <p:spPr>
          <a:xfrm>
            <a:off x="914400" y="914400"/>
            <a:ext cx="4343400" cy="454548"/>
          </a:xfrm>
          <a:prstGeom prst="rect">
            <a:avLst/>
          </a:prstGeom>
        </p:spPr>
        <p:txBody>
          <a:bodyPr>
            <a:normAutofit/>
          </a:bodyPr>
          <a:lstStyle/>
          <a:p>
            <a:r>
              <a:t>Insert Slide Title</a:t>
            </a:r>
          </a:p>
        </p:txBody>
      </p:sp>
      <p:sp>
        <p:nvSpPr>
          <p:cNvPr id="66" name="Rectangle 1"/>
          <p:cNvSpPr/>
          <p:nvPr/>
        </p:nvSpPr>
        <p:spPr>
          <a:xfrm>
            <a:off x="6095998" y="16438"/>
            <a:ext cx="6096002" cy="6858001"/>
          </a:xfrm>
          <a:prstGeom prst="rect">
            <a:avLst/>
          </a:prstGeom>
          <a:solidFill>
            <a:srgbClr val="F3F3F3"/>
          </a:solidFill>
          <a:ln w="12700">
            <a:miter lim="400000"/>
          </a:ln>
        </p:spPr>
        <p:txBody>
          <a:bodyPr lIns="45719" rIns="45719" anchor="ctr"/>
          <a:lstStyle/>
          <a:p>
            <a:pPr algn="ctr">
              <a:defRPr>
                <a:solidFill>
                  <a:schemeClr val="accent6">
                    <a:hueOff val="-8742858"/>
                    <a:satOff val="-17073"/>
                    <a:lumOff val="8039"/>
                  </a:schemeClr>
                </a:solidFill>
              </a:defRPr>
            </a:pPr>
            <a:endParaRPr/>
          </a:p>
        </p:txBody>
      </p:sp>
      <p:sp>
        <p:nvSpPr>
          <p:cNvPr id="67" name="Body Level One…"/>
          <p:cNvSpPr txBox="1">
            <a:spLocks noGrp="1"/>
          </p:cNvSpPr>
          <p:nvPr>
            <p:ph type="body" sz="quarter" idx="1" hasCustomPrompt="1"/>
          </p:nvPr>
        </p:nvSpPr>
        <p:spPr>
          <a:xfrm>
            <a:off x="914399" y="2057400"/>
            <a:ext cx="4206241" cy="259752"/>
          </a:xfrm>
          <a:prstGeom prst="rect">
            <a:avLst/>
          </a:prstGeom>
        </p:spPr>
        <p:txBody>
          <a:bodyPr>
            <a:normAutofit/>
          </a:bodyPr>
          <a:lstStyle>
            <a:lvl1pPr marL="0" indent="0">
              <a:buSzTx/>
              <a:buFontTx/>
              <a:buNone/>
            </a:lvl1pPr>
            <a:lvl2pPr>
              <a:buFontTx/>
            </a:lvl2pPr>
            <a:lvl3pPr>
              <a:buFontTx/>
            </a:lvl3pPr>
            <a:lvl4pPr>
              <a:buFontTx/>
            </a:lvl4pPr>
            <a:lvl5pPr>
              <a:buFontTx/>
            </a:lvl5pPr>
          </a:lstStyle>
          <a:p>
            <a:r>
              <a:t>Insert body text here…</a:t>
            </a:r>
          </a:p>
          <a:p>
            <a:pPr lvl="1"/>
            <a:endParaRPr/>
          </a:p>
          <a:p>
            <a:pPr lvl="2"/>
            <a:endParaRPr/>
          </a:p>
          <a:p>
            <a:pPr lvl="3"/>
            <a:endParaRPr/>
          </a:p>
          <a:p>
            <a:pPr lvl="4"/>
            <a:endParaRP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9" name="Text Placeholder 26"/>
          <p:cNvSpPr>
            <a:spLocks noGrp="1"/>
          </p:cNvSpPr>
          <p:nvPr>
            <p:ph type="body" sz="quarter" idx="21" hasCustomPrompt="1"/>
          </p:nvPr>
        </p:nvSpPr>
        <p:spPr>
          <a:xfrm>
            <a:off x="7095280" y="2057399"/>
            <a:ext cx="4206241" cy="259753"/>
          </a:xfrm>
          <a:prstGeom prst="rect">
            <a:avLst/>
          </a:prstGeom>
        </p:spPr>
        <p:txBody>
          <a:bodyPr>
            <a:normAutofit/>
          </a:bodyPr>
          <a:lstStyle>
            <a:lvl1pPr marL="0" indent="0">
              <a:buSzTx/>
              <a:buFontTx/>
              <a:buNone/>
            </a:lvl1pPr>
          </a:lstStyle>
          <a:p>
            <a:r>
              <a:t>Insert body text here…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ext 2-Column Blue">
    <p:spTree>
      <p:nvGrpSpPr>
        <p:cNvPr id="1" name=""/>
        <p:cNvGrpSpPr/>
        <p:nvPr/>
      </p:nvGrpSpPr>
      <p:grpSpPr>
        <a:xfrm>
          <a:off x="0" y="0"/>
          <a:ext cx="0" cy="0"/>
          <a:chOff x="0" y="0"/>
          <a:chExt cx="0" cy="0"/>
        </a:xfrm>
      </p:grpSpPr>
      <p:sp>
        <p:nvSpPr>
          <p:cNvPr id="76" name="Insert Slide Title"/>
          <p:cNvSpPr txBox="1">
            <a:spLocks noGrp="1"/>
          </p:cNvSpPr>
          <p:nvPr>
            <p:ph type="title" hasCustomPrompt="1"/>
          </p:nvPr>
        </p:nvSpPr>
        <p:spPr>
          <a:xfrm>
            <a:off x="914400" y="914400"/>
            <a:ext cx="4343400" cy="454548"/>
          </a:xfrm>
          <a:prstGeom prst="rect">
            <a:avLst/>
          </a:prstGeom>
        </p:spPr>
        <p:txBody>
          <a:bodyPr>
            <a:normAutofit/>
          </a:bodyPr>
          <a:lstStyle/>
          <a:p>
            <a:r>
              <a:t>Insert Slide Title</a:t>
            </a:r>
          </a:p>
        </p:txBody>
      </p:sp>
      <p:sp>
        <p:nvSpPr>
          <p:cNvPr id="77" name="Rectangle 1"/>
          <p:cNvSpPr/>
          <p:nvPr/>
        </p:nvSpPr>
        <p:spPr>
          <a:xfrm>
            <a:off x="6095998" y="16438"/>
            <a:ext cx="6096002" cy="6858001"/>
          </a:xfrm>
          <a:prstGeom prst="rect">
            <a:avLst/>
          </a:prstGeom>
          <a:solidFill>
            <a:schemeClr val="accent1"/>
          </a:solidFill>
          <a:ln w="12700">
            <a:miter lim="400000"/>
          </a:ln>
        </p:spPr>
        <p:txBody>
          <a:bodyPr lIns="45719" rIns="45719" anchor="ctr"/>
          <a:lstStyle/>
          <a:p>
            <a:pPr algn="ctr">
              <a:defRPr>
                <a:solidFill>
                  <a:schemeClr val="accent6">
                    <a:hueOff val="-8742858"/>
                    <a:satOff val="-17073"/>
                    <a:lumOff val="8039"/>
                  </a:schemeClr>
                </a:solidFill>
              </a:defRPr>
            </a:pPr>
            <a:endParaRPr/>
          </a:p>
        </p:txBody>
      </p:sp>
      <p:sp>
        <p:nvSpPr>
          <p:cNvPr id="78" name="Body Level One…"/>
          <p:cNvSpPr txBox="1">
            <a:spLocks noGrp="1"/>
          </p:cNvSpPr>
          <p:nvPr>
            <p:ph type="body" sz="quarter" idx="1" hasCustomPrompt="1"/>
          </p:nvPr>
        </p:nvSpPr>
        <p:spPr>
          <a:xfrm>
            <a:off x="914399" y="2057400"/>
            <a:ext cx="4206241" cy="259752"/>
          </a:xfrm>
          <a:prstGeom prst="rect">
            <a:avLst/>
          </a:prstGeom>
        </p:spPr>
        <p:txBody>
          <a:bodyPr>
            <a:normAutofit/>
          </a:bodyPr>
          <a:lstStyle>
            <a:lvl1pPr marL="0" indent="0">
              <a:buSzTx/>
              <a:buFontTx/>
              <a:buNone/>
            </a:lvl1pPr>
            <a:lvl2pPr>
              <a:buFontTx/>
            </a:lvl2pPr>
            <a:lvl3pPr>
              <a:buFontTx/>
            </a:lvl3pPr>
            <a:lvl4pPr>
              <a:buFontTx/>
            </a:lvl4pPr>
            <a:lvl5pPr>
              <a:buFontTx/>
            </a:lvl5pPr>
          </a:lstStyle>
          <a:p>
            <a:r>
              <a:t>Insert body text here…</a:t>
            </a:r>
          </a:p>
          <a:p>
            <a:pPr lvl="1"/>
            <a:endParaRPr/>
          </a:p>
          <a:p>
            <a:pPr lvl="2"/>
            <a:endParaRPr/>
          </a:p>
          <a:p>
            <a:pPr lvl="3"/>
            <a:endParaRPr/>
          </a:p>
          <a:p>
            <a:pPr lvl="4"/>
            <a:endParaRPr/>
          </a:p>
        </p:txBody>
      </p:sp>
      <p:sp>
        <p:nvSpPr>
          <p:cNvPr id="79" name="Slide Number"/>
          <p:cNvSpPr txBox="1">
            <a:spLocks noGrp="1"/>
          </p:cNvSpPr>
          <p:nvPr>
            <p:ph type="sldNum" sz="quarter" idx="2"/>
          </p:nvPr>
        </p:nvSpPr>
        <p:spPr>
          <a:prstGeom prst="rect">
            <a:avLst/>
          </a:prstGeom>
        </p:spPr>
        <p:txBody>
          <a:bodyPr/>
          <a:lstStyle>
            <a:lvl1pPr>
              <a:defRPr>
                <a:solidFill>
                  <a:srgbClr val="002169"/>
                </a:solidFill>
              </a:defRPr>
            </a:lvl1pPr>
          </a:lstStyle>
          <a:p>
            <a:fld id="{86CB4B4D-7CA3-9044-876B-883B54F8677D}" type="slidenum">
              <a:t>‹#›</a:t>
            </a:fld>
            <a:endParaRPr/>
          </a:p>
        </p:txBody>
      </p:sp>
      <p:sp>
        <p:nvSpPr>
          <p:cNvPr id="80" name="Text Placeholder 26"/>
          <p:cNvSpPr>
            <a:spLocks noGrp="1"/>
          </p:cNvSpPr>
          <p:nvPr>
            <p:ph type="body" sz="quarter" idx="21" hasCustomPrompt="1"/>
          </p:nvPr>
        </p:nvSpPr>
        <p:spPr>
          <a:xfrm>
            <a:off x="7095280" y="2057399"/>
            <a:ext cx="4206241" cy="259753"/>
          </a:xfrm>
          <a:prstGeom prst="rect">
            <a:avLst/>
          </a:prstGeom>
        </p:spPr>
        <p:txBody>
          <a:bodyPr>
            <a:normAutofit/>
          </a:bodyPr>
          <a:lstStyle>
            <a:lvl1pPr marL="0" indent="0">
              <a:buSzTx/>
              <a:buFontTx/>
              <a:buNone/>
              <a:defRPr>
                <a:solidFill>
                  <a:schemeClr val="accent6">
                    <a:hueOff val="-8742858"/>
                    <a:satOff val="-17073"/>
                    <a:lumOff val="8039"/>
                  </a:schemeClr>
                </a:solidFill>
              </a:defRPr>
            </a:lvl1pPr>
          </a:lstStyle>
          <a:p>
            <a:r>
              <a:t>Insert body text here…</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8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lank Dark">
    <p:bg>
      <p:bgPr>
        <a:solidFill>
          <a:schemeClr val="accent1"/>
        </a:solidFill>
        <a:effectLst/>
      </p:bgPr>
    </p:bg>
    <p:spTree>
      <p:nvGrpSpPr>
        <p:cNvPr id="1" name=""/>
        <p:cNvGrpSpPr/>
        <p:nvPr/>
      </p:nvGrpSpPr>
      <p:grpSpPr>
        <a:xfrm>
          <a:off x="0" y="0"/>
          <a:ext cx="0" cy="0"/>
          <a:chOff x="0" y="0"/>
          <a:chExt cx="0" cy="0"/>
        </a:xfrm>
      </p:grpSpPr>
      <p:sp>
        <p:nvSpPr>
          <p:cNvPr id="94" name="Slide Number"/>
          <p:cNvSpPr txBox="1">
            <a:spLocks noGrp="1"/>
          </p:cNvSpPr>
          <p:nvPr>
            <p:ph type="sldNum" sz="quarter" idx="2"/>
          </p:nvPr>
        </p:nvSpPr>
        <p:spPr>
          <a:prstGeom prst="rect">
            <a:avLst/>
          </a:prstGeom>
        </p:spPr>
        <p:txBody>
          <a:bodyPr/>
          <a:lstStyle>
            <a:lvl1pPr>
              <a:defRPr>
                <a:solidFill>
                  <a:schemeClr val="accent6">
                    <a:hueOff val="-8742858"/>
                    <a:satOff val="-17073"/>
                    <a:lumOff val="8039"/>
                  </a:schemeClr>
                </a:solidFill>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hueOff val="-8742858"/>
            <a:satOff val="-17073"/>
            <a:lumOff val="8039"/>
          </a:schemeClr>
        </a:solidFill>
        <a:effectLst/>
      </p:bgPr>
    </p:bg>
    <p:spTree>
      <p:nvGrpSpPr>
        <p:cNvPr id="1" name=""/>
        <p:cNvGrpSpPr/>
        <p:nvPr/>
      </p:nvGrpSpPr>
      <p:grpSpPr>
        <a:xfrm>
          <a:off x="0" y="0"/>
          <a:ext cx="0" cy="0"/>
          <a:chOff x="0" y="0"/>
          <a:chExt cx="0" cy="0"/>
        </a:xfrm>
      </p:grpSpPr>
      <p:sp>
        <p:nvSpPr>
          <p:cNvPr id="2" name="Slide Number"/>
          <p:cNvSpPr txBox="1">
            <a:spLocks noGrp="1"/>
          </p:cNvSpPr>
          <p:nvPr>
            <p:ph type="sldNum" sz="quarter" idx="2"/>
          </p:nvPr>
        </p:nvSpPr>
        <p:spPr>
          <a:xfrm>
            <a:off x="274320" y="6439561"/>
            <a:ext cx="153963" cy="152401"/>
          </a:xfrm>
          <a:prstGeom prst="rect">
            <a:avLst/>
          </a:prstGeom>
          <a:ln w="12700">
            <a:miter lim="400000"/>
          </a:ln>
        </p:spPr>
        <p:txBody>
          <a:bodyPr wrap="none" lIns="0" tIns="0" rIns="0" bIns="0" anchor="ctr">
            <a:spAutoFit/>
          </a:bodyPr>
          <a:lstStyle>
            <a:lvl1pPr>
              <a:defRPr sz="1000">
                <a:latin typeface="+mn-lt"/>
                <a:ea typeface="+mn-ea"/>
                <a:cs typeface="+mn-cs"/>
                <a:sym typeface="Helvetica"/>
              </a:defRPr>
            </a:lvl1pPr>
          </a:lstStyle>
          <a:p>
            <a:fld id="{86CB4B4D-7CA3-9044-876B-883B54F8677D}" type="slidenum">
              <a:t>‹#›</a:t>
            </a:fld>
            <a:endParaRPr/>
          </a:p>
        </p:txBody>
      </p:sp>
      <p:sp>
        <p:nvSpPr>
          <p:cNvPr id="3" name="Title Text"/>
          <p:cNvSpPr txBox="1">
            <a:spLocks noGrp="1"/>
          </p:cNvSpPr>
          <p:nvPr>
            <p:ph type="title"/>
          </p:nvPr>
        </p:nvSpPr>
        <p:spPr>
          <a:xfrm>
            <a:off x="609600" y="274637"/>
            <a:ext cx="10972800" cy="1325564"/>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r>
              <a:t>Title Text</a:t>
            </a:r>
          </a:p>
        </p:txBody>
      </p:sp>
      <p:sp>
        <p:nvSpPr>
          <p:cNvPr id="4"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3" r:id="rId11"/>
    <p:sldLayoutId id="2147483664" r:id="rId12"/>
    <p:sldLayoutId id="2147483665" r:id="rId13"/>
  </p:sldLayoutIdLst>
  <p:transition spd="med"/>
  <p:txStyles>
    <p:titleStyle>
      <a:lvl1pPr marL="0" marR="0" indent="0" algn="l" defTabSz="914400" rtl="0" latinLnBrk="0">
        <a:lnSpc>
          <a:spcPct val="110000"/>
        </a:lnSpc>
        <a:spcBef>
          <a:spcPts val="0"/>
        </a:spcBef>
        <a:spcAft>
          <a:spcPts val="0"/>
        </a:spcAft>
        <a:buClrTx/>
        <a:buSzTx/>
        <a:buFontTx/>
        <a:buNone/>
        <a:tabLst/>
        <a:defRPr sz="2800" b="0" i="0" u="none" strike="noStrike" cap="none" spc="0" baseline="0">
          <a:solidFill>
            <a:srgbClr val="003041"/>
          </a:solidFill>
          <a:uFillTx/>
          <a:latin typeface="+mn-lt"/>
          <a:ea typeface="+mn-ea"/>
          <a:cs typeface="+mn-cs"/>
          <a:sym typeface="Helvetica"/>
        </a:defRPr>
      </a:lvl1pPr>
      <a:lvl2pPr marL="0" marR="0" indent="0" algn="l" defTabSz="914400" rtl="0" latinLnBrk="0">
        <a:lnSpc>
          <a:spcPct val="110000"/>
        </a:lnSpc>
        <a:spcBef>
          <a:spcPts val="0"/>
        </a:spcBef>
        <a:spcAft>
          <a:spcPts val="0"/>
        </a:spcAft>
        <a:buClrTx/>
        <a:buSzTx/>
        <a:buFontTx/>
        <a:buNone/>
        <a:tabLst/>
        <a:defRPr sz="2800" b="0" i="0" u="none" strike="noStrike" cap="none" spc="0" baseline="0">
          <a:solidFill>
            <a:srgbClr val="003041"/>
          </a:solidFill>
          <a:uFillTx/>
          <a:latin typeface="+mn-lt"/>
          <a:ea typeface="+mn-ea"/>
          <a:cs typeface="+mn-cs"/>
          <a:sym typeface="Helvetica"/>
        </a:defRPr>
      </a:lvl2pPr>
      <a:lvl3pPr marL="0" marR="0" indent="0" algn="l" defTabSz="914400" rtl="0" latinLnBrk="0">
        <a:lnSpc>
          <a:spcPct val="110000"/>
        </a:lnSpc>
        <a:spcBef>
          <a:spcPts val="0"/>
        </a:spcBef>
        <a:spcAft>
          <a:spcPts val="0"/>
        </a:spcAft>
        <a:buClrTx/>
        <a:buSzTx/>
        <a:buFontTx/>
        <a:buNone/>
        <a:tabLst/>
        <a:defRPr sz="2800" b="0" i="0" u="none" strike="noStrike" cap="none" spc="0" baseline="0">
          <a:solidFill>
            <a:srgbClr val="003041"/>
          </a:solidFill>
          <a:uFillTx/>
          <a:latin typeface="+mn-lt"/>
          <a:ea typeface="+mn-ea"/>
          <a:cs typeface="+mn-cs"/>
          <a:sym typeface="Helvetica"/>
        </a:defRPr>
      </a:lvl3pPr>
      <a:lvl4pPr marL="0" marR="0" indent="0" algn="l" defTabSz="914400" rtl="0" latinLnBrk="0">
        <a:lnSpc>
          <a:spcPct val="110000"/>
        </a:lnSpc>
        <a:spcBef>
          <a:spcPts val="0"/>
        </a:spcBef>
        <a:spcAft>
          <a:spcPts val="0"/>
        </a:spcAft>
        <a:buClrTx/>
        <a:buSzTx/>
        <a:buFontTx/>
        <a:buNone/>
        <a:tabLst/>
        <a:defRPr sz="2800" b="0" i="0" u="none" strike="noStrike" cap="none" spc="0" baseline="0">
          <a:solidFill>
            <a:srgbClr val="003041"/>
          </a:solidFill>
          <a:uFillTx/>
          <a:latin typeface="+mn-lt"/>
          <a:ea typeface="+mn-ea"/>
          <a:cs typeface="+mn-cs"/>
          <a:sym typeface="Helvetica"/>
        </a:defRPr>
      </a:lvl4pPr>
      <a:lvl5pPr marL="0" marR="0" indent="0" algn="l" defTabSz="914400" rtl="0" latinLnBrk="0">
        <a:lnSpc>
          <a:spcPct val="110000"/>
        </a:lnSpc>
        <a:spcBef>
          <a:spcPts val="0"/>
        </a:spcBef>
        <a:spcAft>
          <a:spcPts val="0"/>
        </a:spcAft>
        <a:buClrTx/>
        <a:buSzTx/>
        <a:buFontTx/>
        <a:buNone/>
        <a:tabLst/>
        <a:defRPr sz="2800" b="0" i="0" u="none" strike="noStrike" cap="none" spc="0" baseline="0">
          <a:solidFill>
            <a:srgbClr val="003041"/>
          </a:solidFill>
          <a:uFillTx/>
          <a:latin typeface="+mn-lt"/>
          <a:ea typeface="+mn-ea"/>
          <a:cs typeface="+mn-cs"/>
          <a:sym typeface="Helvetica"/>
        </a:defRPr>
      </a:lvl5pPr>
      <a:lvl6pPr marL="0" marR="0" indent="0" algn="l" defTabSz="914400" rtl="0" latinLnBrk="0">
        <a:lnSpc>
          <a:spcPct val="110000"/>
        </a:lnSpc>
        <a:spcBef>
          <a:spcPts val="0"/>
        </a:spcBef>
        <a:spcAft>
          <a:spcPts val="0"/>
        </a:spcAft>
        <a:buClrTx/>
        <a:buSzTx/>
        <a:buFontTx/>
        <a:buNone/>
        <a:tabLst/>
        <a:defRPr sz="2800" b="0" i="0" u="none" strike="noStrike" cap="none" spc="0" baseline="0">
          <a:solidFill>
            <a:srgbClr val="003041"/>
          </a:solidFill>
          <a:uFillTx/>
          <a:latin typeface="+mn-lt"/>
          <a:ea typeface="+mn-ea"/>
          <a:cs typeface="+mn-cs"/>
          <a:sym typeface="Helvetica"/>
        </a:defRPr>
      </a:lvl6pPr>
      <a:lvl7pPr marL="0" marR="0" indent="0" algn="l" defTabSz="914400" rtl="0" latinLnBrk="0">
        <a:lnSpc>
          <a:spcPct val="110000"/>
        </a:lnSpc>
        <a:spcBef>
          <a:spcPts val="0"/>
        </a:spcBef>
        <a:spcAft>
          <a:spcPts val="0"/>
        </a:spcAft>
        <a:buClrTx/>
        <a:buSzTx/>
        <a:buFontTx/>
        <a:buNone/>
        <a:tabLst/>
        <a:defRPr sz="2800" b="0" i="0" u="none" strike="noStrike" cap="none" spc="0" baseline="0">
          <a:solidFill>
            <a:srgbClr val="003041"/>
          </a:solidFill>
          <a:uFillTx/>
          <a:latin typeface="+mn-lt"/>
          <a:ea typeface="+mn-ea"/>
          <a:cs typeface="+mn-cs"/>
          <a:sym typeface="Helvetica"/>
        </a:defRPr>
      </a:lvl7pPr>
      <a:lvl8pPr marL="0" marR="0" indent="0" algn="l" defTabSz="914400" rtl="0" latinLnBrk="0">
        <a:lnSpc>
          <a:spcPct val="110000"/>
        </a:lnSpc>
        <a:spcBef>
          <a:spcPts val="0"/>
        </a:spcBef>
        <a:spcAft>
          <a:spcPts val="0"/>
        </a:spcAft>
        <a:buClrTx/>
        <a:buSzTx/>
        <a:buFontTx/>
        <a:buNone/>
        <a:tabLst/>
        <a:defRPr sz="2800" b="0" i="0" u="none" strike="noStrike" cap="none" spc="0" baseline="0">
          <a:solidFill>
            <a:srgbClr val="003041"/>
          </a:solidFill>
          <a:uFillTx/>
          <a:latin typeface="+mn-lt"/>
          <a:ea typeface="+mn-ea"/>
          <a:cs typeface="+mn-cs"/>
          <a:sym typeface="Helvetica"/>
        </a:defRPr>
      </a:lvl8pPr>
      <a:lvl9pPr marL="0" marR="0" indent="0" algn="l" defTabSz="914400" rtl="0" latinLnBrk="0">
        <a:lnSpc>
          <a:spcPct val="110000"/>
        </a:lnSpc>
        <a:spcBef>
          <a:spcPts val="0"/>
        </a:spcBef>
        <a:spcAft>
          <a:spcPts val="0"/>
        </a:spcAft>
        <a:buClrTx/>
        <a:buSzTx/>
        <a:buFontTx/>
        <a:buNone/>
        <a:tabLst/>
        <a:defRPr sz="2800" b="0" i="0" u="none" strike="noStrike" cap="none" spc="0" baseline="0">
          <a:solidFill>
            <a:srgbClr val="003041"/>
          </a:solidFill>
          <a:uFillTx/>
          <a:latin typeface="+mn-lt"/>
          <a:ea typeface="+mn-ea"/>
          <a:cs typeface="+mn-cs"/>
          <a:sym typeface="Helvetica"/>
        </a:defRPr>
      </a:lvl9pPr>
    </p:titleStyle>
    <p:bodyStyle>
      <a:lvl1pPr marL="228600" marR="0" indent="-228600" algn="l" defTabSz="914400" rtl="0" latinLnBrk="0">
        <a:lnSpc>
          <a:spcPct val="110000"/>
        </a:lnSpc>
        <a:spcBef>
          <a:spcPts val="1000"/>
        </a:spcBef>
        <a:spcAft>
          <a:spcPts val="0"/>
        </a:spcAft>
        <a:buClrTx/>
        <a:buSzPct val="100000"/>
        <a:buFont typeface="Arial"/>
        <a:buChar char="•"/>
        <a:tabLst/>
        <a:defRPr sz="1600" b="0" i="0" u="none" strike="noStrike" cap="none" spc="0" baseline="0">
          <a:solidFill>
            <a:srgbClr val="003041"/>
          </a:solidFill>
          <a:uFillTx/>
          <a:latin typeface="+mn-lt"/>
          <a:ea typeface="+mn-ea"/>
          <a:cs typeface="+mn-cs"/>
          <a:sym typeface="Helvetica"/>
        </a:defRPr>
      </a:lvl1pPr>
      <a:lvl2pPr marL="685800" marR="0" indent="-228600" algn="l" defTabSz="914400" rtl="0" latinLnBrk="0">
        <a:lnSpc>
          <a:spcPct val="110000"/>
        </a:lnSpc>
        <a:spcBef>
          <a:spcPts val="1000"/>
        </a:spcBef>
        <a:spcAft>
          <a:spcPts val="0"/>
        </a:spcAft>
        <a:buClrTx/>
        <a:buSzPct val="100000"/>
        <a:buFont typeface="Arial"/>
        <a:buChar char="•"/>
        <a:tabLst/>
        <a:defRPr sz="1600" b="0" i="0" u="none" strike="noStrike" cap="none" spc="0" baseline="0">
          <a:solidFill>
            <a:srgbClr val="003041"/>
          </a:solidFill>
          <a:uFillTx/>
          <a:latin typeface="+mn-lt"/>
          <a:ea typeface="+mn-ea"/>
          <a:cs typeface="+mn-cs"/>
          <a:sym typeface="Helvetica"/>
        </a:defRPr>
      </a:lvl2pPr>
      <a:lvl3pPr marL="1143000" marR="0" indent="-228600" algn="l" defTabSz="914400" rtl="0" latinLnBrk="0">
        <a:lnSpc>
          <a:spcPct val="110000"/>
        </a:lnSpc>
        <a:spcBef>
          <a:spcPts val="1000"/>
        </a:spcBef>
        <a:spcAft>
          <a:spcPts val="0"/>
        </a:spcAft>
        <a:buClrTx/>
        <a:buSzPct val="100000"/>
        <a:buFont typeface="Arial"/>
        <a:buChar char="•"/>
        <a:tabLst/>
        <a:defRPr sz="1600" b="0" i="0" u="none" strike="noStrike" cap="none" spc="0" baseline="0">
          <a:solidFill>
            <a:srgbClr val="003041"/>
          </a:solidFill>
          <a:uFillTx/>
          <a:latin typeface="+mn-lt"/>
          <a:ea typeface="+mn-ea"/>
          <a:cs typeface="+mn-cs"/>
          <a:sym typeface="Helvetica"/>
        </a:defRPr>
      </a:lvl3pPr>
      <a:lvl4pPr marL="1632857" marR="0" indent="-261257" algn="l" defTabSz="914400" rtl="0" latinLnBrk="0">
        <a:lnSpc>
          <a:spcPct val="110000"/>
        </a:lnSpc>
        <a:spcBef>
          <a:spcPts val="1000"/>
        </a:spcBef>
        <a:spcAft>
          <a:spcPts val="0"/>
        </a:spcAft>
        <a:buClrTx/>
        <a:buSzPct val="100000"/>
        <a:buFont typeface="Arial"/>
        <a:buChar char="•"/>
        <a:tabLst/>
        <a:defRPr sz="1600" b="0" i="0" u="none" strike="noStrike" cap="none" spc="0" baseline="0">
          <a:solidFill>
            <a:srgbClr val="003041"/>
          </a:solidFill>
          <a:uFillTx/>
          <a:latin typeface="+mn-lt"/>
          <a:ea typeface="+mn-ea"/>
          <a:cs typeface="+mn-cs"/>
          <a:sym typeface="Helvetica"/>
        </a:defRPr>
      </a:lvl4pPr>
      <a:lvl5pPr marL="2090057" marR="0" indent="-261257" algn="l" defTabSz="914400" rtl="0" latinLnBrk="0">
        <a:lnSpc>
          <a:spcPct val="110000"/>
        </a:lnSpc>
        <a:spcBef>
          <a:spcPts val="1000"/>
        </a:spcBef>
        <a:spcAft>
          <a:spcPts val="0"/>
        </a:spcAft>
        <a:buClrTx/>
        <a:buSzPct val="100000"/>
        <a:buFont typeface="Arial"/>
        <a:buChar char="•"/>
        <a:tabLst/>
        <a:defRPr sz="1600" b="0" i="0" u="none" strike="noStrike" cap="none" spc="0" baseline="0">
          <a:solidFill>
            <a:srgbClr val="003041"/>
          </a:solidFill>
          <a:uFillTx/>
          <a:latin typeface="+mn-lt"/>
          <a:ea typeface="+mn-ea"/>
          <a:cs typeface="+mn-cs"/>
          <a:sym typeface="Helvetica"/>
        </a:defRPr>
      </a:lvl5pPr>
      <a:lvl6pPr marL="2489200" marR="0" indent="-203200" algn="l" defTabSz="914400" rtl="0" latinLnBrk="0">
        <a:lnSpc>
          <a:spcPct val="110000"/>
        </a:lnSpc>
        <a:spcBef>
          <a:spcPts val="1000"/>
        </a:spcBef>
        <a:spcAft>
          <a:spcPts val="0"/>
        </a:spcAft>
        <a:buClrTx/>
        <a:buSzPct val="100000"/>
        <a:buFont typeface="Arial"/>
        <a:buChar char="•"/>
        <a:tabLst/>
        <a:defRPr sz="1600" b="0" i="0" u="none" strike="noStrike" cap="none" spc="0" baseline="0">
          <a:solidFill>
            <a:srgbClr val="003041"/>
          </a:solidFill>
          <a:uFillTx/>
          <a:latin typeface="+mn-lt"/>
          <a:ea typeface="+mn-ea"/>
          <a:cs typeface="+mn-cs"/>
          <a:sym typeface="Helvetica"/>
        </a:defRPr>
      </a:lvl6pPr>
      <a:lvl7pPr marL="2946400" marR="0" indent="-203200" algn="l" defTabSz="914400" rtl="0" latinLnBrk="0">
        <a:lnSpc>
          <a:spcPct val="110000"/>
        </a:lnSpc>
        <a:spcBef>
          <a:spcPts val="1000"/>
        </a:spcBef>
        <a:spcAft>
          <a:spcPts val="0"/>
        </a:spcAft>
        <a:buClrTx/>
        <a:buSzPct val="100000"/>
        <a:buFont typeface="Arial"/>
        <a:buChar char="•"/>
        <a:tabLst/>
        <a:defRPr sz="1600" b="0" i="0" u="none" strike="noStrike" cap="none" spc="0" baseline="0">
          <a:solidFill>
            <a:srgbClr val="003041"/>
          </a:solidFill>
          <a:uFillTx/>
          <a:latin typeface="+mn-lt"/>
          <a:ea typeface="+mn-ea"/>
          <a:cs typeface="+mn-cs"/>
          <a:sym typeface="Helvetica"/>
        </a:defRPr>
      </a:lvl7pPr>
      <a:lvl8pPr marL="3403600" marR="0" indent="-203200" algn="l" defTabSz="914400" rtl="0" latinLnBrk="0">
        <a:lnSpc>
          <a:spcPct val="110000"/>
        </a:lnSpc>
        <a:spcBef>
          <a:spcPts val="1000"/>
        </a:spcBef>
        <a:spcAft>
          <a:spcPts val="0"/>
        </a:spcAft>
        <a:buClrTx/>
        <a:buSzPct val="100000"/>
        <a:buFont typeface="Arial"/>
        <a:buChar char="•"/>
        <a:tabLst/>
        <a:defRPr sz="1600" b="0" i="0" u="none" strike="noStrike" cap="none" spc="0" baseline="0">
          <a:solidFill>
            <a:srgbClr val="003041"/>
          </a:solidFill>
          <a:uFillTx/>
          <a:latin typeface="+mn-lt"/>
          <a:ea typeface="+mn-ea"/>
          <a:cs typeface="+mn-cs"/>
          <a:sym typeface="Helvetica"/>
        </a:defRPr>
      </a:lvl8pPr>
      <a:lvl9pPr marL="3860800" marR="0" indent="-203200" algn="l" defTabSz="914400" rtl="0" latinLnBrk="0">
        <a:lnSpc>
          <a:spcPct val="110000"/>
        </a:lnSpc>
        <a:spcBef>
          <a:spcPts val="1000"/>
        </a:spcBef>
        <a:spcAft>
          <a:spcPts val="0"/>
        </a:spcAft>
        <a:buClrTx/>
        <a:buSzPct val="100000"/>
        <a:buFont typeface="Arial"/>
        <a:buChar char="•"/>
        <a:tabLst/>
        <a:defRPr sz="1600" b="0" i="0" u="none" strike="noStrike" cap="none" spc="0" baseline="0">
          <a:solidFill>
            <a:srgbClr val="003041"/>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1pPr>
      <a:lvl2pPr marL="0" marR="0" indent="457200" algn="l"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2pPr>
      <a:lvl3pPr marL="0" marR="0" indent="914400" algn="l"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3pPr>
      <a:lvl4pPr marL="0" marR="0" indent="1371600" algn="l"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4pPr>
      <a:lvl5pPr marL="0" marR="0" indent="1828800" algn="l"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5pPr>
      <a:lvl6pPr marL="0" marR="0" indent="2286000" algn="l"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6pPr>
      <a:lvl7pPr marL="0" marR="0" indent="2743200" algn="l"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7pPr>
      <a:lvl8pPr marL="0" marR="0" indent="3200400" algn="l"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8pPr>
      <a:lvl9pPr marL="0" marR="0" indent="3657600" algn="l"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hyperlink" Target="mailto:www.nuclearbank-io-sag.org" TargetMode="External"/><Relationship Id="rId7" Type="http://schemas.openxmlformats.org/officeDocument/2006/relationships/image" Target="../media/image15.jpeg"/><Relationship Id="rId2" Type="http://schemas.openxmlformats.org/officeDocument/2006/relationships/hyperlink" Target="mailto:d.dean@nuclearbank-io-sag.org" TargetMode="Externa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jpe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itle 1"/>
          <p:cNvSpPr txBox="1">
            <a:spLocks noGrp="1"/>
          </p:cNvSpPr>
          <p:nvPr>
            <p:ph type="title"/>
          </p:nvPr>
        </p:nvSpPr>
        <p:spPr>
          <a:xfrm>
            <a:off x="914399" y="2415581"/>
            <a:ext cx="8690835" cy="2792458"/>
          </a:xfrm>
          <a:prstGeom prst="rect">
            <a:avLst/>
          </a:prstGeom>
        </p:spPr>
        <p:txBody>
          <a:bodyPr anchor="ctr">
            <a:normAutofit/>
          </a:bodyPr>
          <a:lstStyle/>
          <a:p>
            <a:pPr hangingPunct="1"/>
            <a:r>
              <a:rPr lang="en-US" sz="4800" b="1" dirty="0">
                <a:solidFill>
                  <a:schemeClr val="bg1"/>
                </a:solidFill>
              </a:rPr>
              <a:t>INNOVATIVE FINANCING SOLUTION TO SCALE NUCLEAR INVESTMENTS</a:t>
            </a:r>
            <a:endParaRPr lang="en-GB" sz="4800" dirty="0">
              <a:solidFill>
                <a:schemeClr val="bg1"/>
              </a:solidFill>
            </a:endParaRPr>
          </a:p>
        </p:txBody>
      </p:sp>
      <p:sp>
        <p:nvSpPr>
          <p:cNvPr id="153" name="Text Placeholder 3"/>
          <p:cNvSpPr txBox="1">
            <a:spLocks noGrp="1"/>
          </p:cNvSpPr>
          <p:nvPr>
            <p:ph type="body" sz="quarter" idx="1"/>
          </p:nvPr>
        </p:nvSpPr>
        <p:spPr>
          <a:xfrm>
            <a:off x="914398" y="5825659"/>
            <a:ext cx="8690834" cy="229359"/>
          </a:xfrm>
          <a:prstGeom prst="rect">
            <a:avLst/>
          </a:prstGeom>
        </p:spPr>
        <p:txBody>
          <a:bodyPr anchor="ctr">
            <a:normAutofit/>
          </a:bodyPr>
          <a:lstStyle/>
          <a:p>
            <a:pPr>
              <a:defRPr>
                <a:solidFill>
                  <a:schemeClr val="accent6"/>
                </a:solidFill>
              </a:defRPr>
            </a:pPr>
            <a:r>
              <a:rPr lang="en-US" dirty="0"/>
              <a:t>21-25 October, 2024, Vienna, </a:t>
            </a:r>
            <a:endParaRPr dirty="0"/>
          </a:p>
        </p:txBody>
      </p:sp>
      <p:pic>
        <p:nvPicPr>
          <p:cNvPr id="155" name="Picture 2" descr="Picture 2"/>
          <p:cNvPicPr>
            <a:picLocks noChangeAspect="1"/>
          </p:cNvPicPr>
          <p:nvPr/>
        </p:nvPicPr>
        <p:blipFill>
          <a:blip r:embed="rId3"/>
          <a:srcRect t="7924" r="8400"/>
          <a:stretch>
            <a:fillRect/>
          </a:stretch>
        </p:blipFill>
        <p:spPr>
          <a:xfrm>
            <a:off x="7082369" y="0"/>
            <a:ext cx="5045726" cy="4480757"/>
          </a:xfrm>
          <a:prstGeom prst="rect">
            <a:avLst/>
          </a:prstGeom>
          <a:ln w="12700">
            <a:miter lim="400000"/>
          </a:ln>
        </p:spPr>
      </p:pic>
      <p:sp>
        <p:nvSpPr>
          <p:cNvPr id="2" name="Rectangle 1"/>
          <p:cNvSpPr/>
          <p:nvPr/>
        </p:nvSpPr>
        <p:spPr>
          <a:xfrm>
            <a:off x="905621" y="5235231"/>
            <a:ext cx="9049388" cy="461665"/>
          </a:xfrm>
          <a:prstGeom prst="rect">
            <a:avLst/>
          </a:prstGeom>
        </p:spPr>
        <p:txBody>
          <a:bodyPr wrap="square">
            <a:spAutoFit/>
          </a:bodyPr>
          <a:lstStyle/>
          <a:p>
            <a:pPr hangingPunct="1"/>
            <a:r>
              <a:rPr lang="en-US" sz="2400" b="1" dirty="0">
                <a:solidFill>
                  <a:schemeClr val="bg1"/>
                </a:solidFill>
              </a:rPr>
              <a:t>The International Bank for Nuclear Infrastructure Initiative</a:t>
            </a:r>
            <a:endParaRPr lang="en-GB" sz="2400" dirty="0">
              <a:solidFill>
                <a:schemeClr val="bg1"/>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95" name="Title 1"/>
          <p:cNvSpPr txBox="1">
            <a:spLocks noGrp="1"/>
          </p:cNvSpPr>
          <p:nvPr>
            <p:ph type="title"/>
          </p:nvPr>
        </p:nvSpPr>
        <p:spPr>
          <a:xfrm>
            <a:off x="914400" y="914400"/>
            <a:ext cx="9144000" cy="615553"/>
          </a:xfrm>
          <a:prstGeom prst="rect">
            <a:avLst/>
          </a:prstGeom>
        </p:spPr>
        <p:txBody>
          <a:bodyPr/>
          <a:lstStyle>
            <a:lvl1pPr>
              <a:lnSpc>
                <a:spcPct val="100000"/>
              </a:lnSpc>
              <a:defRPr sz="4000">
                <a:solidFill>
                  <a:schemeClr val="accent6">
                    <a:hueOff val="-8742858"/>
                    <a:satOff val="-17073"/>
                    <a:lumOff val="8039"/>
                  </a:schemeClr>
                </a:solidFill>
              </a:defRPr>
            </a:lvl1pPr>
          </a:lstStyle>
          <a:p>
            <a:r>
              <a:t>Conclusions</a:t>
            </a:r>
          </a:p>
        </p:txBody>
      </p:sp>
      <p:sp>
        <p:nvSpPr>
          <p:cNvPr id="796" name="Slide Number Placeholder 3"/>
          <p:cNvSpPr txBox="1">
            <a:spLocks noGrp="1"/>
          </p:cNvSpPr>
          <p:nvPr>
            <p:ph type="sldNum" sz="quarter" idx="2"/>
          </p:nvPr>
        </p:nvSpPr>
        <p:spPr>
          <a:xfrm>
            <a:off x="274319" y="6439561"/>
            <a:ext cx="153964" cy="152401"/>
          </a:xfrm>
          <a:prstGeom prst="rect">
            <a:avLst/>
          </a:prstGeom>
          <a:extLst>
            <a:ext uri="{C572A759-6A51-4108-AA02-DFA0A04FC94B}">
              <ma14:wrappingTextBoxFlag xmlns="" xmlns:ma14="http://schemas.microsoft.com/office/mac/drawingml/2011/main" val="1"/>
            </a:ext>
          </a:extLst>
        </p:spPr>
        <p:txBody>
          <a:bodyPr/>
          <a:lstStyle>
            <a:lvl1pPr>
              <a:defRPr>
                <a:solidFill>
                  <a:schemeClr val="accent6">
                    <a:hueOff val="-8742858"/>
                    <a:satOff val="-17073"/>
                    <a:lumOff val="8039"/>
                  </a:schemeClr>
                </a:solidFill>
              </a:defRPr>
            </a:lvl1pPr>
          </a:lstStyle>
          <a:p>
            <a:fld id="{86CB4B4D-7CA3-9044-876B-883B54F8677D}" type="slidenum">
              <a:rPr/>
              <a:t>10</a:t>
            </a:fld>
            <a:endParaRPr/>
          </a:p>
        </p:txBody>
      </p:sp>
      <p:sp>
        <p:nvSpPr>
          <p:cNvPr id="797" name="Text Placeholder 3"/>
          <p:cNvSpPr txBox="1">
            <a:spLocks noGrp="1"/>
          </p:cNvSpPr>
          <p:nvPr>
            <p:ph type="body" sz="quarter" idx="1"/>
          </p:nvPr>
        </p:nvSpPr>
        <p:spPr>
          <a:xfrm>
            <a:off x="8131626" y="2331626"/>
            <a:ext cx="2888471" cy="2867109"/>
          </a:xfrm>
          <a:prstGeom prst="rect">
            <a:avLst/>
          </a:prstGeom>
        </p:spPr>
        <p:txBody>
          <a:bodyPr>
            <a:normAutofit/>
          </a:bodyPr>
          <a:lstStyle/>
          <a:p>
            <a:pPr defTabSz="886968">
              <a:spcBef>
                <a:spcPts val="1400"/>
              </a:spcBef>
              <a:defRPr sz="1358" b="1" spc="97">
                <a:solidFill>
                  <a:schemeClr val="accent4"/>
                </a:solidFill>
              </a:defRPr>
            </a:pPr>
            <a:r>
              <a:rPr dirty="0">
                <a:solidFill>
                  <a:schemeClr val="accent4"/>
                </a:solidFill>
              </a:rPr>
              <a:t>IBNI</a:t>
            </a:r>
            <a:r>
              <a:rPr lang="en-US" dirty="0">
                <a:solidFill>
                  <a:schemeClr val="accent4"/>
                </a:solidFill>
              </a:rPr>
              <a:t> INITIATIVE</a:t>
            </a:r>
            <a:r>
              <a:rPr dirty="0">
                <a:solidFill>
                  <a:schemeClr val="accent4"/>
                </a:solidFill>
              </a:rPr>
              <a:t> (NGO)</a:t>
            </a:r>
          </a:p>
          <a:p>
            <a:pPr defTabSz="886968">
              <a:spcBef>
                <a:spcPts val="1400"/>
              </a:spcBef>
              <a:defRPr sz="1358">
                <a:solidFill>
                  <a:schemeClr val="accent6">
                    <a:hueOff val="-8742858"/>
                    <a:satOff val="-17073"/>
                    <a:lumOff val="8039"/>
                  </a:schemeClr>
                </a:solidFill>
              </a:defRPr>
            </a:pPr>
            <a:r>
              <a:rPr dirty="0">
                <a:solidFill>
                  <a:schemeClr val="bg1"/>
                </a:solidFill>
              </a:rPr>
              <a:t>Advocacy and donor funding for the not-for-profit IBNI</a:t>
            </a:r>
            <a:r>
              <a:rPr lang="en-US" dirty="0">
                <a:solidFill>
                  <a:schemeClr val="bg1"/>
                </a:solidFill>
              </a:rPr>
              <a:t> Initiative</a:t>
            </a:r>
            <a:r>
              <a:rPr dirty="0">
                <a:solidFill>
                  <a:schemeClr val="bg1"/>
                </a:solidFill>
              </a:rPr>
              <a:t> (NGO) </a:t>
            </a:r>
            <a:r>
              <a:rPr lang="en-CA" dirty="0">
                <a:solidFill>
                  <a:schemeClr val="bg1"/>
                </a:solidFill>
              </a:rPr>
              <a:t>is </a:t>
            </a:r>
            <a:r>
              <a:rPr dirty="0">
                <a:solidFill>
                  <a:schemeClr val="bg1"/>
                </a:solidFill>
              </a:rPr>
              <a:t>essential in order to assemble a broad and diversified coalition of sovereign governments, IGOs, industry, financial markets, NGOs and philanthropy required to establish and support IBNI</a:t>
            </a:r>
            <a:r>
              <a:rPr lang="en-US" dirty="0">
                <a:solidFill>
                  <a:schemeClr val="bg1"/>
                </a:solidFill>
              </a:rPr>
              <a:t>.</a:t>
            </a:r>
            <a:endParaRPr strike="sngStrike" dirty="0">
              <a:solidFill>
                <a:schemeClr val="bg1"/>
              </a:solidFill>
            </a:endParaRPr>
          </a:p>
        </p:txBody>
      </p:sp>
      <p:sp>
        <p:nvSpPr>
          <p:cNvPr id="798" name="Text Placeholder 3"/>
          <p:cNvSpPr txBox="1"/>
          <p:nvPr/>
        </p:nvSpPr>
        <p:spPr>
          <a:xfrm>
            <a:off x="914400" y="2331626"/>
            <a:ext cx="2664823" cy="2543838"/>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nSpc>
                <a:spcPct val="110000"/>
              </a:lnSpc>
              <a:spcBef>
                <a:spcPts val="1500"/>
              </a:spcBef>
              <a:defRPr sz="1400" b="1" spc="100">
                <a:solidFill>
                  <a:schemeClr val="accent4"/>
                </a:solidFill>
                <a:latin typeface="+mn-lt"/>
                <a:ea typeface="+mn-ea"/>
                <a:cs typeface="+mn-cs"/>
                <a:sym typeface="Helvetica"/>
              </a:defRPr>
            </a:pPr>
            <a:r>
              <a:rPr dirty="0"/>
              <a:t>NUCLEAR ENERGY</a:t>
            </a:r>
            <a:endParaRPr sz="1600" spc="114" dirty="0"/>
          </a:p>
          <a:p>
            <a:pPr>
              <a:lnSpc>
                <a:spcPct val="110000"/>
              </a:lnSpc>
              <a:spcBef>
                <a:spcPts val="1500"/>
              </a:spcBef>
              <a:defRPr sz="1400">
                <a:solidFill>
                  <a:schemeClr val="accent6">
                    <a:hueOff val="-8742858"/>
                    <a:satOff val="-17073"/>
                    <a:lumOff val="8039"/>
                  </a:schemeClr>
                </a:solidFill>
                <a:latin typeface="+mn-lt"/>
                <a:ea typeface="+mn-ea"/>
                <a:cs typeface="+mn-cs"/>
                <a:sym typeface="Helvetica"/>
              </a:defRPr>
            </a:pPr>
            <a:r>
              <a:rPr dirty="0"/>
              <a:t>A </a:t>
            </a:r>
            <a:r>
              <a:rPr dirty="0">
                <a:solidFill>
                  <a:schemeClr val="bg1"/>
                </a:solidFill>
              </a:rPr>
              <a:t>very rapid and significant scale-up</a:t>
            </a:r>
            <a:r>
              <a:rPr lang="fr-FR" dirty="0">
                <a:solidFill>
                  <a:schemeClr val="bg1"/>
                </a:solidFill>
              </a:rPr>
              <a:t> </a:t>
            </a:r>
            <a:r>
              <a:rPr dirty="0">
                <a:solidFill>
                  <a:schemeClr val="bg1"/>
                </a:solidFill>
              </a:rPr>
              <a:t>in global nuclear energy capacity is necessary between now and 2050 in order to achieve 2050 Net Zero and </a:t>
            </a:r>
            <a:r>
              <a:rPr lang="en-CA" dirty="0">
                <a:solidFill>
                  <a:schemeClr val="bg1"/>
                </a:solidFill>
              </a:rPr>
              <a:t>other </a:t>
            </a:r>
            <a:r>
              <a:rPr dirty="0" err="1">
                <a:solidFill>
                  <a:schemeClr val="bg1"/>
                </a:solidFill>
              </a:rPr>
              <a:t>compl</a:t>
            </a:r>
            <a:r>
              <a:rPr lang="fr-FR" dirty="0">
                <a:solidFill>
                  <a:schemeClr val="bg1"/>
                </a:solidFill>
              </a:rPr>
              <a:t>e</a:t>
            </a:r>
            <a:r>
              <a:rPr dirty="0" err="1">
                <a:solidFill>
                  <a:schemeClr val="bg1"/>
                </a:solidFill>
              </a:rPr>
              <a:t>mentary</a:t>
            </a:r>
            <a:r>
              <a:rPr dirty="0">
                <a:solidFill>
                  <a:schemeClr val="bg1"/>
                </a:solidFill>
              </a:rPr>
              <a:t> policy goals.</a:t>
            </a:r>
            <a:r>
              <a:rPr lang="en-CA" dirty="0">
                <a:solidFill>
                  <a:schemeClr val="bg1"/>
                </a:solidFill>
              </a:rPr>
              <a:t>  This will require a step change increase in global nuclear energy investment.</a:t>
            </a:r>
            <a:endParaRPr dirty="0">
              <a:solidFill>
                <a:schemeClr val="bg1"/>
              </a:solidFill>
            </a:endParaRPr>
          </a:p>
        </p:txBody>
      </p:sp>
      <p:sp>
        <p:nvSpPr>
          <p:cNvPr id="799" name="Text Placeholder 3"/>
          <p:cNvSpPr txBox="1"/>
          <p:nvPr/>
        </p:nvSpPr>
        <p:spPr>
          <a:xfrm>
            <a:off x="4208414" y="2331626"/>
            <a:ext cx="3294019" cy="159588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nSpc>
                <a:spcPct val="110000"/>
              </a:lnSpc>
              <a:spcBef>
                <a:spcPts val="1500"/>
              </a:spcBef>
              <a:defRPr sz="1400" b="1" spc="100">
                <a:solidFill>
                  <a:schemeClr val="accent4"/>
                </a:solidFill>
                <a:latin typeface="+mn-lt"/>
                <a:ea typeface="+mn-ea"/>
                <a:cs typeface="+mn-cs"/>
                <a:sym typeface="Helvetica"/>
              </a:defRPr>
            </a:pPr>
            <a:r>
              <a:rPr dirty="0"/>
              <a:t>IBNI</a:t>
            </a:r>
            <a:endParaRPr sz="1600" spc="114" dirty="0"/>
          </a:p>
          <a:p>
            <a:pPr>
              <a:lnSpc>
                <a:spcPct val="110000"/>
              </a:lnSpc>
              <a:spcBef>
                <a:spcPts val="1500"/>
              </a:spcBef>
              <a:defRPr sz="1400">
                <a:solidFill>
                  <a:schemeClr val="accent6">
                    <a:hueOff val="-8742858"/>
                    <a:satOff val="-17073"/>
                    <a:lumOff val="8039"/>
                  </a:schemeClr>
                </a:solidFill>
                <a:latin typeface="+mn-lt"/>
                <a:ea typeface="+mn-ea"/>
                <a:cs typeface="+mn-cs"/>
                <a:sym typeface="Helvetica"/>
              </a:defRPr>
            </a:pPr>
            <a:r>
              <a:rPr lang="en-CA" dirty="0">
                <a:solidFill>
                  <a:schemeClr val="bg1"/>
                </a:solidFill>
              </a:rPr>
              <a:t>B</a:t>
            </a:r>
            <a:r>
              <a:rPr dirty="0" err="1">
                <a:solidFill>
                  <a:schemeClr val="bg1"/>
                </a:solidFill>
              </a:rPr>
              <a:t>ased</a:t>
            </a:r>
            <a:r>
              <a:rPr dirty="0">
                <a:solidFill>
                  <a:schemeClr val="bg1"/>
                </a:solidFill>
              </a:rPr>
              <a:t> on proven multilateral financing models</a:t>
            </a:r>
            <a:r>
              <a:rPr lang="en-CA" dirty="0">
                <a:solidFill>
                  <a:schemeClr val="bg1"/>
                </a:solidFill>
              </a:rPr>
              <a:t>, IBNI will enable deployment of </a:t>
            </a:r>
            <a:r>
              <a:rPr dirty="0">
                <a:solidFill>
                  <a:schemeClr val="bg1"/>
                </a:solidFill>
              </a:rPr>
              <a:t>nuclear energy</a:t>
            </a:r>
            <a:r>
              <a:rPr lang="en-US" dirty="0">
                <a:solidFill>
                  <a:schemeClr val="bg1"/>
                </a:solidFill>
              </a:rPr>
              <a:t> </a:t>
            </a:r>
            <a:r>
              <a:rPr lang="en-CA" dirty="0">
                <a:solidFill>
                  <a:schemeClr val="bg1"/>
                </a:solidFill>
              </a:rPr>
              <a:t>to grow</a:t>
            </a:r>
            <a:r>
              <a:rPr dirty="0">
                <a:solidFill>
                  <a:schemeClr val="bg1"/>
                </a:solidFill>
              </a:rPr>
              <a:t> </a:t>
            </a:r>
            <a:r>
              <a:rPr lang="en-CA" dirty="0">
                <a:solidFill>
                  <a:schemeClr val="bg1"/>
                </a:solidFill>
              </a:rPr>
              <a:t>at the pace and scale required to attain global decarbonisation policy objectives.</a:t>
            </a:r>
            <a:r>
              <a:rPr strike="sngStrike" dirty="0">
                <a:solidFill>
                  <a:schemeClr val="bg1"/>
                </a:solidFill>
              </a:rPr>
              <a:t> </a:t>
            </a:r>
            <a:endParaRPr sz="1600" strike="sngStrike" dirty="0">
              <a:solidFill>
                <a:schemeClr val="bg1"/>
              </a:solidFill>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 name="Title 35"/>
          <p:cNvSpPr txBox="1">
            <a:spLocks noGrp="1"/>
          </p:cNvSpPr>
          <p:nvPr>
            <p:ph type="title"/>
          </p:nvPr>
        </p:nvSpPr>
        <p:spPr>
          <a:xfrm>
            <a:off x="914400" y="914399"/>
            <a:ext cx="9144000" cy="454549"/>
          </a:xfrm>
          <a:prstGeom prst="rect">
            <a:avLst/>
          </a:prstGeom>
        </p:spPr>
        <p:txBody>
          <a:bodyPr>
            <a:normAutofit/>
          </a:bodyPr>
          <a:lstStyle/>
          <a:p>
            <a:r>
              <a:t>Contact</a:t>
            </a:r>
          </a:p>
        </p:txBody>
      </p:sp>
      <p:sp>
        <p:nvSpPr>
          <p:cNvPr id="884" name="Slide Number Placeholder 3"/>
          <p:cNvSpPr txBox="1">
            <a:spLocks noGrp="1"/>
          </p:cNvSpPr>
          <p:nvPr>
            <p:ph type="sldNum" sz="quarter" idx="2"/>
          </p:nvPr>
        </p:nvSpPr>
        <p:spPr>
          <a:xfrm>
            <a:off x="274319" y="6439561"/>
            <a:ext cx="153964" cy="152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t>11</a:t>
            </a:fld>
            <a:endParaRPr/>
          </a:p>
        </p:txBody>
      </p:sp>
      <p:sp>
        <p:nvSpPr>
          <p:cNvPr id="885" name="Text Placeholder 2"/>
          <p:cNvSpPr txBox="1"/>
          <p:nvPr/>
        </p:nvSpPr>
        <p:spPr>
          <a:xfrm>
            <a:off x="2365088" y="3544399"/>
            <a:ext cx="5405847" cy="99719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nSpc>
                <a:spcPct val="110000"/>
              </a:lnSpc>
              <a:spcBef>
                <a:spcPts val="1500"/>
              </a:spcBef>
              <a:defRPr sz="1400" b="1">
                <a:latin typeface="+mn-lt"/>
                <a:ea typeface="+mn-ea"/>
                <a:cs typeface="+mn-cs"/>
                <a:sym typeface="Helvetica"/>
              </a:defRPr>
            </a:pPr>
            <a:r>
              <a:rPr lang="en-GB" dirty="0"/>
              <a:t>Milko Kovachev</a:t>
            </a:r>
            <a:r>
              <a:rPr b="0" dirty="0"/>
              <a:t>– </a:t>
            </a:r>
            <a:r>
              <a:rPr lang="en-GB" b="0" dirty="0"/>
              <a:t>Sofia</a:t>
            </a:r>
            <a:r>
              <a:rPr b="0" dirty="0"/>
              <a:t>, </a:t>
            </a:r>
            <a:r>
              <a:rPr lang="en-GB" b="0" dirty="0"/>
              <a:t>Bulgaria</a:t>
            </a:r>
            <a:endParaRPr sz="1600" dirty="0">
              <a:solidFill>
                <a:srgbClr val="002169"/>
              </a:solidFill>
            </a:endParaRPr>
          </a:p>
          <a:p>
            <a:pPr>
              <a:lnSpc>
                <a:spcPct val="110000"/>
              </a:lnSpc>
              <a:spcBef>
                <a:spcPts val="400"/>
              </a:spcBef>
              <a:defRPr sz="1200">
                <a:latin typeface="+mn-lt"/>
                <a:ea typeface="+mn-ea"/>
                <a:cs typeface="+mn-cs"/>
                <a:sym typeface="Helvetica"/>
              </a:defRPr>
            </a:pPr>
            <a:r>
              <a:rPr dirty="0"/>
              <a:t>Telephone: +</a:t>
            </a:r>
            <a:r>
              <a:rPr lang="en-GB" dirty="0"/>
              <a:t>359 877 656 233</a:t>
            </a:r>
            <a:endParaRPr sz="1600" dirty="0">
              <a:solidFill>
                <a:srgbClr val="002169"/>
              </a:solidFill>
            </a:endParaRPr>
          </a:p>
          <a:p>
            <a:pPr>
              <a:lnSpc>
                <a:spcPct val="110000"/>
              </a:lnSpc>
              <a:spcBef>
                <a:spcPts val="400"/>
              </a:spcBef>
              <a:defRPr sz="1200">
                <a:latin typeface="+mn-lt"/>
                <a:ea typeface="+mn-ea"/>
                <a:cs typeface="+mn-cs"/>
                <a:sym typeface="Helvetica"/>
              </a:defRPr>
            </a:pPr>
            <a:r>
              <a:rPr dirty="0"/>
              <a:t>Email: </a:t>
            </a:r>
            <a:r>
              <a:rPr lang="en-GB" u="sng" dirty="0">
                <a:solidFill>
                  <a:srgbClr val="0047BA"/>
                </a:solidFill>
                <a:uFill>
                  <a:solidFill>
                    <a:srgbClr val="0047BA"/>
                  </a:solidFill>
                </a:uFill>
                <a:hlinkClick r:id="rId2"/>
              </a:rPr>
              <a:t>m.kovachev</a:t>
            </a:r>
            <a:r>
              <a:rPr u="sng" dirty="0">
                <a:solidFill>
                  <a:srgbClr val="0047BA"/>
                </a:solidFill>
                <a:uFill>
                  <a:solidFill>
                    <a:srgbClr val="0047BA"/>
                  </a:solidFill>
                </a:uFill>
                <a:hlinkClick r:id="rId2"/>
              </a:rPr>
              <a:t>@nuclearbank-io-sag.org</a:t>
            </a:r>
            <a:r>
              <a:rPr dirty="0"/>
              <a:t> </a:t>
            </a:r>
            <a:endParaRPr sz="1600" dirty="0">
              <a:solidFill>
                <a:srgbClr val="002169"/>
              </a:solidFill>
            </a:endParaRPr>
          </a:p>
          <a:p>
            <a:pPr>
              <a:lnSpc>
                <a:spcPct val="110000"/>
              </a:lnSpc>
              <a:spcBef>
                <a:spcPts val="400"/>
              </a:spcBef>
              <a:defRPr sz="1200">
                <a:latin typeface="+mn-lt"/>
                <a:ea typeface="+mn-ea"/>
                <a:cs typeface="+mn-cs"/>
                <a:sym typeface="Helvetica"/>
              </a:defRPr>
            </a:pPr>
            <a:r>
              <a:rPr dirty="0"/>
              <a:t>Website: </a:t>
            </a:r>
            <a:r>
              <a:rPr u="sng" dirty="0">
                <a:solidFill>
                  <a:srgbClr val="0047BA"/>
                </a:solidFill>
                <a:uFill>
                  <a:solidFill>
                    <a:srgbClr val="0047BA"/>
                  </a:solidFill>
                </a:uFill>
                <a:hlinkClick r:id="rId3"/>
              </a:rPr>
              <a:t>www.nuclearbank-io-sag.org</a:t>
            </a:r>
          </a:p>
        </p:txBody>
      </p:sp>
      <p:sp>
        <p:nvSpPr>
          <p:cNvPr id="886" name="Text Placeholder 2"/>
          <p:cNvSpPr txBox="1"/>
          <p:nvPr/>
        </p:nvSpPr>
        <p:spPr>
          <a:xfrm>
            <a:off x="2365087" y="2128693"/>
            <a:ext cx="6464711" cy="69088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p>
            <a:pPr>
              <a:lnSpc>
                <a:spcPct val="110000"/>
              </a:lnSpc>
              <a:spcBef>
                <a:spcPts val="1500"/>
              </a:spcBef>
              <a:defRPr sz="1400">
                <a:latin typeface="+mn-lt"/>
                <a:ea typeface="+mn-ea"/>
                <a:cs typeface="+mn-cs"/>
                <a:sym typeface="Helvetica"/>
              </a:defRPr>
            </a:pPr>
            <a:r>
              <a:rPr dirty="0"/>
              <a:t>For more information on the IBNI initiative, please review the </a:t>
            </a:r>
            <a:r>
              <a:rPr b="1" dirty="0"/>
              <a:t>IBNI Initial Report and Action Plan (IRAP)</a:t>
            </a:r>
            <a:r>
              <a:rPr dirty="0"/>
              <a:t> and the </a:t>
            </a:r>
            <a:r>
              <a:rPr b="1" dirty="0"/>
              <a:t>Executive Summary Presentation</a:t>
            </a:r>
            <a:r>
              <a:rPr dirty="0"/>
              <a:t>, which can be downloaded from the </a:t>
            </a:r>
            <a:r>
              <a:rPr lang="fr-FR" dirty="0"/>
              <a:t>IBNI</a:t>
            </a:r>
            <a:r>
              <a:rPr lang="en-CA" dirty="0">
                <a:solidFill>
                  <a:srgbClr val="FF0000"/>
                </a:solidFill>
              </a:rPr>
              <a:t> </a:t>
            </a:r>
            <a:r>
              <a:rPr dirty="0"/>
              <a:t>website.</a:t>
            </a:r>
          </a:p>
        </p:txBody>
      </p:sp>
      <p:pic>
        <p:nvPicPr>
          <p:cNvPr id="889" name="Picture 1" descr="Picture 1"/>
          <p:cNvPicPr>
            <a:picLocks noChangeAspect="1"/>
          </p:cNvPicPr>
          <p:nvPr/>
        </p:nvPicPr>
        <p:blipFill>
          <a:blip r:embed="rId4"/>
          <a:stretch>
            <a:fillRect/>
          </a:stretch>
        </p:blipFill>
        <p:spPr>
          <a:xfrm>
            <a:off x="939800" y="1949115"/>
            <a:ext cx="1050037" cy="1050037"/>
          </a:xfrm>
          <a:prstGeom prst="rect">
            <a:avLst/>
          </a:prstGeom>
          <a:ln w="12700">
            <a:miter lim="400000"/>
          </a:ln>
        </p:spPr>
      </p:pic>
      <p:pic>
        <p:nvPicPr>
          <p:cNvPr id="9" name="Picture 63" descr="Picture 63"/>
          <p:cNvPicPr>
            <a:picLocks noChangeAspect="1"/>
          </p:cNvPicPr>
          <p:nvPr/>
        </p:nvPicPr>
        <p:blipFill>
          <a:blip r:embed="rId5"/>
          <a:srcRect t="3846" r="21" b="3866"/>
          <a:stretch>
            <a:fillRect/>
          </a:stretch>
        </p:blipFill>
        <p:spPr>
          <a:xfrm>
            <a:off x="949318" y="3544645"/>
            <a:ext cx="921656" cy="919387"/>
          </a:xfrm>
          <a:custGeom>
            <a:avLst/>
            <a:gdLst/>
            <a:ahLst/>
            <a:cxnLst>
              <a:cxn ang="0">
                <a:pos x="wd2" y="hd2"/>
              </a:cxn>
              <a:cxn ang="5400000">
                <a:pos x="wd2" y="hd2"/>
              </a:cxn>
              <a:cxn ang="10800000">
                <a:pos x="wd2" y="hd2"/>
              </a:cxn>
              <a:cxn ang="16200000">
                <a:pos x="wd2" y="hd2"/>
              </a:cxn>
            </a:cxnLst>
            <a:rect l="0" t="0" r="r" b="b"/>
            <a:pathLst>
              <a:path w="21600" h="21600" extrusionOk="0">
                <a:moveTo>
                  <a:pt x="10806" y="0"/>
                </a:moveTo>
                <a:cubicBezTo>
                  <a:pt x="4840" y="0"/>
                  <a:pt x="0" y="4840"/>
                  <a:pt x="0" y="10806"/>
                </a:cubicBezTo>
                <a:cubicBezTo>
                  <a:pt x="0" y="16772"/>
                  <a:pt x="4840" y="21600"/>
                  <a:pt x="10806" y="21600"/>
                </a:cubicBezTo>
                <a:cubicBezTo>
                  <a:pt x="16772" y="21600"/>
                  <a:pt x="21600" y="16772"/>
                  <a:pt x="21600" y="10806"/>
                </a:cubicBezTo>
                <a:cubicBezTo>
                  <a:pt x="21600" y="4840"/>
                  <a:pt x="16772" y="0"/>
                  <a:pt x="10806" y="0"/>
                </a:cubicBezTo>
                <a:close/>
              </a:path>
            </a:pathLst>
          </a:custGeom>
          <a:ln w="19050" cap="flat">
            <a:solidFill>
              <a:schemeClr val="accent6">
                <a:hueOff val="-8742858"/>
                <a:satOff val="-17073"/>
                <a:lumOff val="8039"/>
              </a:schemeClr>
            </a:solidFill>
            <a:prstDash val="solid"/>
            <a:round/>
          </a:ln>
          <a:effectLst/>
        </p:spPr>
      </p:pic>
      <p:grpSp>
        <p:nvGrpSpPr>
          <p:cNvPr id="10" name="Group 40"/>
          <p:cNvGrpSpPr/>
          <p:nvPr/>
        </p:nvGrpSpPr>
        <p:grpSpPr>
          <a:xfrm>
            <a:off x="5699953" y="3712222"/>
            <a:ext cx="2299981" cy="777134"/>
            <a:chOff x="0" y="0"/>
            <a:chExt cx="2299980" cy="777132"/>
          </a:xfrm>
        </p:grpSpPr>
        <p:grpSp>
          <p:nvGrpSpPr>
            <p:cNvPr id="11" name="Rounded Rectangle 41"/>
            <p:cNvGrpSpPr/>
            <p:nvPr/>
          </p:nvGrpSpPr>
          <p:grpSpPr>
            <a:xfrm>
              <a:off x="381678" y="0"/>
              <a:ext cx="1918303" cy="777133"/>
              <a:chOff x="0" y="0"/>
              <a:chExt cx="1918301" cy="777132"/>
            </a:xfrm>
          </p:grpSpPr>
          <p:sp>
            <p:nvSpPr>
              <p:cNvPr id="13" name="Rounded Rectangle"/>
              <p:cNvSpPr/>
              <p:nvPr/>
            </p:nvSpPr>
            <p:spPr>
              <a:xfrm>
                <a:off x="0" y="0"/>
                <a:ext cx="1918302" cy="777133"/>
              </a:xfrm>
              <a:prstGeom prst="roundRect">
                <a:avLst>
                  <a:gd name="adj" fmla="val 50000"/>
                </a:avLst>
              </a:prstGeom>
              <a:solidFill>
                <a:srgbClr val="F3F3F3"/>
              </a:solidFill>
              <a:ln w="12700" cap="flat">
                <a:noFill/>
                <a:miter lim="400000"/>
              </a:ln>
              <a:effectLst/>
            </p:spPr>
            <p:txBody>
              <a:bodyPr wrap="square" lIns="45719" tIns="45719" rIns="45719" bIns="45719" numCol="1" anchor="ctr">
                <a:noAutofit/>
              </a:bodyPr>
              <a:lstStyle/>
              <a:p>
                <a:pPr defTabSz="400050">
                  <a:lnSpc>
                    <a:spcPct val="90000"/>
                  </a:lnSpc>
                  <a:spcBef>
                    <a:spcPts val="200"/>
                  </a:spcBef>
                  <a:defRPr>
                    <a:solidFill>
                      <a:schemeClr val="accent6">
                        <a:hueOff val="-8742858"/>
                        <a:satOff val="-17073"/>
                        <a:lumOff val="8039"/>
                      </a:schemeClr>
                    </a:solidFill>
                  </a:defRPr>
                </a:pPr>
                <a:endParaRPr/>
              </a:p>
            </p:txBody>
          </p:sp>
          <p:sp>
            <p:nvSpPr>
              <p:cNvPr id="14" name="Fabienne Pehuet Lucet…"/>
              <p:cNvSpPr txBox="1"/>
              <p:nvPr/>
            </p:nvSpPr>
            <p:spPr>
              <a:xfrm>
                <a:off x="516142" y="107642"/>
                <a:ext cx="1288353" cy="56184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4864" tIns="54864" rIns="54864" bIns="54864" numCol="1" anchor="ctr">
                <a:spAutoFit/>
              </a:bodyPr>
              <a:lstStyle/>
              <a:p>
                <a:pPr defTabSz="400050">
                  <a:lnSpc>
                    <a:spcPct val="90000"/>
                  </a:lnSpc>
                  <a:spcBef>
                    <a:spcPts val="200"/>
                  </a:spcBef>
                  <a:defRPr sz="1000" b="1">
                    <a:latin typeface="+mn-lt"/>
                    <a:ea typeface="+mn-ea"/>
                    <a:cs typeface="+mn-cs"/>
                    <a:sym typeface="Helvetica"/>
                  </a:defRPr>
                </a:pPr>
                <a:r>
                  <a:t>Fabienne Pehuet Lucet</a:t>
                </a:r>
              </a:p>
              <a:p>
                <a:pPr defTabSz="400050">
                  <a:lnSpc>
                    <a:spcPct val="90000"/>
                  </a:lnSpc>
                  <a:spcBef>
                    <a:spcPts val="200"/>
                  </a:spcBef>
                  <a:defRPr sz="1000">
                    <a:latin typeface="+mn-lt"/>
                    <a:ea typeface="+mn-ea"/>
                    <a:cs typeface="+mn-cs"/>
                    <a:sym typeface="Helvetica"/>
                  </a:defRPr>
                </a:pPr>
                <a:r>
                  <a:t>Paris, France</a:t>
                </a:r>
              </a:p>
            </p:txBody>
          </p:sp>
        </p:grpSp>
        <p:pic>
          <p:nvPicPr>
            <p:cNvPr id="12" name="Picture 42" descr="Picture 42"/>
            <p:cNvPicPr>
              <a:picLocks noChangeAspect="1"/>
            </p:cNvPicPr>
            <p:nvPr/>
          </p:nvPicPr>
          <p:blipFill>
            <a:blip r:embed="rId6"/>
            <a:srcRect t="2597" r="21" b="2617"/>
            <a:stretch>
              <a:fillRect/>
            </a:stretch>
          </p:blipFill>
          <p:spPr>
            <a:xfrm>
              <a:off x="-1" y="6886"/>
              <a:ext cx="763192" cy="763191"/>
            </a:xfrm>
            <a:custGeom>
              <a:avLst/>
              <a:gdLst/>
              <a:ahLst/>
              <a:cxnLst>
                <a:cxn ang="0">
                  <a:pos x="wd2" y="hd2"/>
                </a:cxn>
                <a:cxn ang="5400000">
                  <a:pos x="wd2" y="hd2"/>
                </a:cxn>
                <a:cxn ang="10800000">
                  <a:pos x="wd2" y="hd2"/>
                </a:cxn>
                <a:cxn ang="16200000">
                  <a:pos x="wd2" y="hd2"/>
                </a:cxn>
              </a:cxnLst>
              <a:rect l="0" t="0" r="r" b="b"/>
              <a:pathLst>
                <a:path w="21600" h="21600" extrusionOk="0">
                  <a:moveTo>
                    <a:pt x="10806" y="0"/>
                  </a:moveTo>
                  <a:cubicBezTo>
                    <a:pt x="4840" y="0"/>
                    <a:pt x="0" y="4840"/>
                    <a:pt x="0" y="10806"/>
                  </a:cubicBezTo>
                  <a:cubicBezTo>
                    <a:pt x="0" y="16772"/>
                    <a:pt x="4840" y="21600"/>
                    <a:pt x="10806" y="21600"/>
                  </a:cubicBezTo>
                  <a:cubicBezTo>
                    <a:pt x="16772" y="21600"/>
                    <a:pt x="21600" y="16772"/>
                    <a:pt x="21600" y="10806"/>
                  </a:cubicBezTo>
                  <a:cubicBezTo>
                    <a:pt x="21600" y="4840"/>
                    <a:pt x="16772" y="0"/>
                    <a:pt x="10806" y="0"/>
                  </a:cubicBezTo>
                  <a:close/>
                </a:path>
              </a:pathLst>
            </a:custGeom>
            <a:ln w="19050" cap="flat">
              <a:solidFill>
                <a:schemeClr val="accent6">
                  <a:hueOff val="-8742858"/>
                  <a:satOff val="-17073"/>
                  <a:lumOff val="8039"/>
                </a:schemeClr>
              </a:solidFill>
              <a:prstDash val="solid"/>
              <a:round/>
            </a:ln>
            <a:effectLst/>
          </p:spPr>
        </p:pic>
      </p:grpSp>
      <p:grpSp>
        <p:nvGrpSpPr>
          <p:cNvPr id="15" name="Group 67"/>
          <p:cNvGrpSpPr/>
          <p:nvPr/>
        </p:nvGrpSpPr>
        <p:grpSpPr>
          <a:xfrm>
            <a:off x="8266152" y="3720767"/>
            <a:ext cx="2399940" cy="763192"/>
            <a:chOff x="0" y="0"/>
            <a:chExt cx="2399938" cy="763190"/>
          </a:xfrm>
        </p:grpSpPr>
        <p:grpSp>
          <p:nvGrpSpPr>
            <p:cNvPr id="16" name="Rounded Rectangle 68"/>
            <p:cNvGrpSpPr/>
            <p:nvPr/>
          </p:nvGrpSpPr>
          <p:grpSpPr>
            <a:xfrm>
              <a:off x="381678" y="90488"/>
              <a:ext cx="2018261" cy="582378"/>
              <a:chOff x="0" y="0"/>
              <a:chExt cx="2018260" cy="582376"/>
            </a:xfrm>
          </p:grpSpPr>
          <p:sp>
            <p:nvSpPr>
              <p:cNvPr id="18" name="Rounded Rectangle"/>
              <p:cNvSpPr/>
              <p:nvPr/>
            </p:nvSpPr>
            <p:spPr>
              <a:xfrm>
                <a:off x="0" y="0"/>
                <a:ext cx="2018261" cy="582377"/>
              </a:xfrm>
              <a:prstGeom prst="roundRect">
                <a:avLst>
                  <a:gd name="adj" fmla="val 50000"/>
                </a:avLst>
              </a:prstGeom>
              <a:solidFill>
                <a:srgbClr val="F3F3F3"/>
              </a:solidFill>
              <a:ln w="12700" cap="flat">
                <a:noFill/>
                <a:miter lim="400000"/>
              </a:ln>
              <a:effectLst/>
            </p:spPr>
            <p:txBody>
              <a:bodyPr wrap="square" lIns="45719" tIns="45719" rIns="45719" bIns="45719" numCol="1" anchor="ctr">
                <a:noAutofit/>
              </a:bodyPr>
              <a:lstStyle/>
              <a:p>
                <a:pPr defTabSz="400050">
                  <a:lnSpc>
                    <a:spcPct val="90000"/>
                  </a:lnSpc>
                  <a:spcBef>
                    <a:spcPts val="200"/>
                  </a:spcBef>
                  <a:defRPr>
                    <a:solidFill>
                      <a:schemeClr val="accent6">
                        <a:hueOff val="-8742858"/>
                        <a:satOff val="-17073"/>
                        <a:lumOff val="8039"/>
                      </a:schemeClr>
                    </a:solidFill>
                  </a:defRPr>
                </a:pPr>
                <a:endParaRPr/>
              </a:p>
            </p:txBody>
          </p:sp>
          <p:sp>
            <p:nvSpPr>
              <p:cNvPr id="19" name="Elina Teplinsky…"/>
              <p:cNvSpPr txBox="1"/>
              <p:nvPr/>
            </p:nvSpPr>
            <p:spPr>
              <a:xfrm>
                <a:off x="487622" y="78844"/>
                <a:ext cx="1445352" cy="42468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4864" tIns="54864" rIns="54864" bIns="54864" numCol="1" anchor="ctr">
                <a:spAutoFit/>
              </a:bodyPr>
              <a:lstStyle/>
              <a:p>
                <a:pPr defTabSz="400050">
                  <a:lnSpc>
                    <a:spcPct val="90000"/>
                  </a:lnSpc>
                  <a:spcBef>
                    <a:spcPts val="200"/>
                  </a:spcBef>
                  <a:defRPr sz="1000" b="1">
                    <a:latin typeface="+mn-lt"/>
                    <a:ea typeface="+mn-ea"/>
                    <a:cs typeface="+mn-cs"/>
                    <a:sym typeface="Helvetica"/>
                  </a:defRPr>
                </a:pPr>
                <a:r>
                  <a:rPr dirty="0"/>
                  <a:t>Elina Teplinsky</a:t>
                </a:r>
              </a:p>
              <a:p>
                <a:pPr defTabSz="400050">
                  <a:lnSpc>
                    <a:spcPct val="90000"/>
                  </a:lnSpc>
                  <a:spcBef>
                    <a:spcPts val="200"/>
                  </a:spcBef>
                  <a:defRPr sz="1000">
                    <a:latin typeface="+mn-lt"/>
                    <a:ea typeface="+mn-ea"/>
                    <a:cs typeface="+mn-cs"/>
                    <a:sym typeface="Helvetica"/>
                  </a:defRPr>
                </a:pPr>
                <a:r>
                  <a:rPr dirty="0"/>
                  <a:t>Washington, DC, USA</a:t>
                </a:r>
              </a:p>
            </p:txBody>
          </p:sp>
        </p:grpSp>
        <p:pic>
          <p:nvPicPr>
            <p:cNvPr id="17" name="Picture 69" descr="Picture 69"/>
            <p:cNvPicPr>
              <a:picLocks noChangeAspect="1"/>
            </p:cNvPicPr>
            <p:nvPr/>
          </p:nvPicPr>
          <p:blipFill>
            <a:blip r:embed="rId7"/>
            <a:srcRect t="3204" r="21" b="3225"/>
            <a:stretch>
              <a:fillRect/>
            </a:stretch>
          </p:blipFill>
          <p:spPr>
            <a:xfrm>
              <a:off x="0" y="-1"/>
              <a:ext cx="763191" cy="763192"/>
            </a:xfrm>
            <a:custGeom>
              <a:avLst/>
              <a:gdLst/>
              <a:ahLst/>
              <a:cxnLst>
                <a:cxn ang="0">
                  <a:pos x="wd2" y="hd2"/>
                </a:cxn>
                <a:cxn ang="5400000">
                  <a:pos x="wd2" y="hd2"/>
                </a:cxn>
                <a:cxn ang="10800000">
                  <a:pos x="wd2" y="hd2"/>
                </a:cxn>
                <a:cxn ang="16200000">
                  <a:pos x="wd2" y="hd2"/>
                </a:cxn>
              </a:cxnLst>
              <a:rect l="0" t="0" r="r" b="b"/>
              <a:pathLst>
                <a:path w="21600" h="21600" extrusionOk="0">
                  <a:moveTo>
                    <a:pt x="10806" y="0"/>
                  </a:moveTo>
                  <a:cubicBezTo>
                    <a:pt x="4840" y="0"/>
                    <a:pt x="0" y="4840"/>
                    <a:pt x="0" y="10806"/>
                  </a:cubicBezTo>
                  <a:cubicBezTo>
                    <a:pt x="0" y="16772"/>
                    <a:pt x="4840" y="21600"/>
                    <a:pt x="10806" y="21600"/>
                  </a:cubicBezTo>
                  <a:cubicBezTo>
                    <a:pt x="16772" y="21600"/>
                    <a:pt x="21600" y="16772"/>
                    <a:pt x="21600" y="10806"/>
                  </a:cubicBezTo>
                  <a:cubicBezTo>
                    <a:pt x="21600" y="4840"/>
                    <a:pt x="16772" y="0"/>
                    <a:pt x="10806" y="0"/>
                  </a:cubicBezTo>
                  <a:close/>
                </a:path>
              </a:pathLst>
            </a:custGeom>
            <a:ln w="19050" cap="flat">
              <a:solidFill>
                <a:schemeClr val="accent6">
                  <a:hueOff val="-8742858"/>
                  <a:satOff val="-17073"/>
                  <a:lumOff val="8039"/>
                </a:schemeClr>
              </a:solidFill>
              <a:prstDash val="solid"/>
              <a:round/>
            </a:ln>
            <a:effectLst/>
          </p:spPr>
        </p:pic>
      </p:grpSp>
      <p:grpSp>
        <p:nvGrpSpPr>
          <p:cNvPr id="20" name="Group 76"/>
          <p:cNvGrpSpPr/>
          <p:nvPr/>
        </p:nvGrpSpPr>
        <p:grpSpPr>
          <a:xfrm>
            <a:off x="5595302" y="5130153"/>
            <a:ext cx="2387620" cy="763191"/>
            <a:chOff x="0" y="0"/>
            <a:chExt cx="2387618" cy="763190"/>
          </a:xfrm>
        </p:grpSpPr>
        <p:grpSp>
          <p:nvGrpSpPr>
            <p:cNvPr id="21" name="Rounded Rectangle 77"/>
            <p:cNvGrpSpPr/>
            <p:nvPr/>
          </p:nvGrpSpPr>
          <p:grpSpPr>
            <a:xfrm>
              <a:off x="381678" y="90489"/>
              <a:ext cx="2005941" cy="582378"/>
              <a:chOff x="0" y="0"/>
              <a:chExt cx="2005940" cy="582376"/>
            </a:xfrm>
          </p:grpSpPr>
          <p:sp>
            <p:nvSpPr>
              <p:cNvPr id="23" name="Rounded Rectangle"/>
              <p:cNvSpPr/>
              <p:nvPr/>
            </p:nvSpPr>
            <p:spPr>
              <a:xfrm>
                <a:off x="0" y="0"/>
                <a:ext cx="2005941" cy="582377"/>
              </a:xfrm>
              <a:prstGeom prst="roundRect">
                <a:avLst>
                  <a:gd name="adj" fmla="val 50000"/>
                </a:avLst>
              </a:prstGeom>
              <a:solidFill>
                <a:srgbClr val="F3F3F3"/>
              </a:solidFill>
              <a:ln w="12700" cap="flat">
                <a:noFill/>
                <a:miter lim="400000"/>
              </a:ln>
              <a:effectLst/>
            </p:spPr>
            <p:txBody>
              <a:bodyPr wrap="square" lIns="45719" tIns="45719" rIns="45719" bIns="45719" numCol="1" anchor="ctr">
                <a:noAutofit/>
              </a:bodyPr>
              <a:lstStyle/>
              <a:p>
                <a:pPr defTabSz="400050">
                  <a:lnSpc>
                    <a:spcPct val="90000"/>
                  </a:lnSpc>
                  <a:spcBef>
                    <a:spcPts val="200"/>
                  </a:spcBef>
                  <a:defRPr>
                    <a:solidFill>
                      <a:schemeClr val="accent6">
                        <a:hueOff val="-8742858"/>
                        <a:satOff val="-17073"/>
                        <a:lumOff val="8039"/>
                      </a:schemeClr>
                    </a:solidFill>
                  </a:defRPr>
                </a:pPr>
                <a:endParaRPr/>
              </a:p>
            </p:txBody>
          </p:sp>
          <p:sp>
            <p:nvSpPr>
              <p:cNvPr id="24" name="David Stearns…"/>
              <p:cNvSpPr txBox="1"/>
              <p:nvPr/>
            </p:nvSpPr>
            <p:spPr>
              <a:xfrm>
                <a:off x="487621" y="78844"/>
                <a:ext cx="1433034" cy="42468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4864" tIns="54864" rIns="54864" bIns="54864" numCol="1" anchor="ctr">
                <a:spAutoFit/>
              </a:bodyPr>
              <a:lstStyle/>
              <a:p>
                <a:pPr defTabSz="400050">
                  <a:lnSpc>
                    <a:spcPct val="90000"/>
                  </a:lnSpc>
                  <a:spcBef>
                    <a:spcPts val="200"/>
                  </a:spcBef>
                  <a:defRPr sz="1000" b="1">
                    <a:latin typeface="+mn-lt"/>
                    <a:ea typeface="+mn-ea"/>
                    <a:cs typeface="+mn-cs"/>
                    <a:sym typeface="Helvetica"/>
                  </a:defRPr>
                </a:pPr>
                <a:r>
                  <a:rPr dirty="0"/>
                  <a:t>David Stearns</a:t>
                </a:r>
                <a:endParaRPr dirty="0">
                  <a:solidFill>
                    <a:schemeClr val="accent6">
                      <a:hueOff val="-8742858"/>
                      <a:satOff val="-17073"/>
                      <a:lumOff val="8039"/>
                    </a:schemeClr>
                  </a:solidFill>
                </a:endParaRPr>
              </a:p>
              <a:p>
                <a:pPr defTabSz="400050">
                  <a:lnSpc>
                    <a:spcPct val="90000"/>
                  </a:lnSpc>
                  <a:spcBef>
                    <a:spcPts val="200"/>
                  </a:spcBef>
                  <a:defRPr sz="1000">
                    <a:latin typeface="+mn-lt"/>
                    <a:ea typeface="+mn-ea"/>
                    <a:cs typeface="+mn-cs"/>
                    <a:sym typeface="Helvetica"/>
                  </a:defRPr>
                </a:pPr>
                <a:r>
                  <a:rPr dirty="0"/>
                  <a:t>London, UK</a:t>
                </a:r>
              </a:p>
            </p:txBody>
          </p:sp>
        </p:grpSp>
        <p:pic>
          <p:nvPicPr>
            <p:cNvPr id="22" name="Picture 78" descr="Picture 78"/>
            <p:cNvPicPr>
              <a:picLocks noChangeAspect="1"/>
            </p:cNvPicPr>
            <p:nvPr/>
          </p:nvPicPr>
          <p:blipFill>
            <a:blip r:embed="rId8"/>
            <a:srcRect t="6548" r="21" b="6566"/>
            <a:stretch>
              <a:fillRect/>
            </a:stretch>
          </p:blipFill>
          <p:spPr>
            <a:xfrm>
              <a:off x="0" y="-1"/>
              <a:ext cx="763191" cy="763192"/>
            </a:xfrm>
            <a:custGeom>
              <a:avLst/>
              <a:gdLst/>
              <a:ahLst/>
              <a:cxnLst>
                <a:cxn ang="0">
                  <a:pos x="wd2" y="hd2"/>
                </a:cxn>
                <a:cxn ang="5400000">
                  <a:pos x="wd2" y="hd2"/>
                </a:cxn>
                <a:cxn ang="10800000">
                  <a:pos x="wd2" y="hd2"/>
                </a:cxn>
                <a:cxn ang="16200000">
                  <a:pos x="wd2" y="hd2"/>
                </a:cxn>
              </a:cxnLst>
              <a:rect l="0" t="0" r="r" b="b"/>
              <a:pathLst>
                <a:path w="21600" h="21600" extrusionOk="0">
                  <a:moveTo>
                    <a:pt x="10806" y="0"/>
                  </a:moveTo>
                  <a:cubicBezTo>
                    <a:pt x="4840" y="0"/>
                    <a:pt x="0" y="4840"/>
                    <a:pt x="0" y="10806"/>
                  </a:cubicBezTo>
                  <a:cubicBezTo>
                    <a:pt x="0" y="16772"/>
                    <a:pt x="4840" y="21600"/>
                    <a:pt x="10806" y="21600"/>
                  </a:cubicBezTo>
                  <a:cubicBezTo>
                    <a:pt x="16772" y="21600"/>
                    <a:pt x="21600" y="16772"/>
                    <a:pt x="21600" y="10806"/>
                  </a:cubicBezTo>
                  <a:cubicBezTo>
                    <a:pt x="21600" y="4840"/>
                    <a:pt x="16772" y="0"/>
                    <a:pt x="10806" y="0"/>
                  </a:cubicBezTo>
                  <a:close/>
                </a:path>
              </a:pathLst>
            </a:custGeom>
            <a:ln w="19050" cap="flat">
              <a:solidFill>
                <a:schemeClr val="accent6">
                  <a:hueOff val="-8742858"/>
                  <a:satOff val="-17073"/>
                  <a:lumOff val="8039"/>
                </a:schemeClr>
              </a:solidFill>
              <a:prstDash val="solid"/>
              <a:round/>
            </a:ln>
            <a:effectLst/>
          </p:spPr>
        </p:pic>
      </p:grpSp>
      <p:grpSp>
        <p:nvGrpSpPr>
          <p:cNvPr id="28" name="Rounded Rectangle 41">
            <a:extLst>
              <a:ext uri="{FF2B5EF4-FFF2-40B4-BE49-F238E27FC236}">
                <a16:creationId xmlns:a16="http://schemas.microsoft.com/office/drawing/2014/main" id="{1B8B4AEA-B9CE-F382-8E02-FACC982B2A94}"/>
              </a:ext>
            </a:extLst>
          </p:cNvPr>
          <p:cNvGrpSpPr/>
          <p:nvPr/>
        </p:nvGrpSpPr>
        <p:grpSpPr>
          <a:xfrm>
            <a:off x="8618131" y="4955837"/>
            <a:ext cx="1836296" cy="1008181"/>
            <a:chOff x="0" y="0"/>
            <a:chExt cx="1918302" cy="777133"/>
          </a:xfrm>
        </p:grpSpPr>
        <p:sp>
          <p:nvSpPr>
            <p:cNvPr id="26" name="Rounded Rectangle">
              <a:extLst>
                <a:ext uri="{FF2B5EF4-FFF2-40B4-BE49-F238E27FC236}">
                  <a16:creationId xmlns:a16="http://schemas.microsoft.com/office/drawing/2014/main" id="{201756AD-FC2A-53B0-7145-928BED370636}"/>
                </a:ext>
              </a:extLst>
            </p:cNvPr>
            <p:cNvSpPr/>
            <p:nvPr/>
          </p:nvSpPr>
          <p:spPr>
            <a:xfrm>
              <a:off x="0" y="0"/>
              <a:ext cx="1918302" cy="777133"/>
            </a:xfrm>
            <a:prstGeom prst="roundRect">
              <a:avLst>
                <a:gd name="adj" fmla="val 50000"/>
              </a:avLst>
            </a:prstGeom>
            <a:solidFill>
              <a:srgbClr val="F3F3F3"/>
            </a:solidFill>
            <a:ln w="12700" cap="flat">
              <a:noFill/>
              <a:miter lim="400000"/>
            </a:ln>
            <a:effectLst/>
          </p:spPr>
          <p:txBody>
            <a:bodyPr wrap="square" lIns="45719" tIns="45719" rIns="45719" bIns="45719"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9pPr>
            </a:lstStyle>
            <a:p>
              <a:pPr defTabSz="400050">
                <a:lnSpc>
                  <a:spcPct val="90000"/>
                </a:lnSpc>
                <a:spcBef>
                  <a:spcPts val="200"/>
                </a:spcBef>
                <a:defRPr>
                  <a:solidFill>
                    <a:schemeClr val="accent6">
                      <a:hueOff val="-8742858"/>
                      <a:satOff val="-17073"/>
                      <a:lumOff val="8039"/>
                    </a:schemeClr>
                  </a:solidFill>
                </a:defRPr>
              </a:pPr>
              <a:endParaRPr/>
            </a:p>
          </p:txBody>
        </p:sp>
        <p:sp>
          <p:nvSpPr>
            <p:cNvPr id="27" name="Fabienne Pehuet Lucet…">
              <a:extLst>
                <a:ext uri="{FF2B5EF4-FFF2-40B4-BE49-F238E27FC236}">
                  <a16:creationId xmlns:a16="http://schemas.microsoft.com/office/drawing/2014/main" id="{FA490971-82B3-F6F7-8269-10C22E4A1DED}"/>
                </a:ext>
              </a:extLst>
            </p:cNvPr>
            <p:cNvSpPr txBox="1"/>
            <p:nvPr/>
          </p:nvSpPr>
          <p:spPr>
            <a:xfrm>
              <a:off x="516142" y="181843"/>
              <a:ext cx="1288353" cy="413445"/>
            </a:xfrm>
            <a:prstGeom prst="rect">
              <a:avLst/>
            </a:prstGeom>
            <a:noFill/>
            <a:ln w="12700" cap="flat">
              <a:noFill/>
              <a:miter lim="400000"/>
            </a:ln>
            <a:effectLst/>
            <a:extLst>
              <a:ext uri="{C572A759-6A51-4108-AA02-DFA0A04FC94B}">
                <ma14:wrappingTextBoxFlag xmlns:ma14="http://schemas.microsoft.com/office/mac/drawingml/2011/main" xmlns="" xmlns:lc="http://schemas.openxmlformats.org/drawingml/2006/lockedCanvas" val="1"/>
              </a:ext>
            </a:extLst>
          </p:spPr>
          <p:txBody>
            <a:bodyPr wrap="square" lIns="54864" tIns="54864" rIns="54864" bIns="54864" numCol="1"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lvl9pPr>
            </a:lstStyle>
            <a:p>
              <a:pPr defTabSz="400050">
                <a:lnSpc>
                  <a:spcPct val="90000"/>
                </a:lnSpc>
                <a:spcBef>
                  <a:spcPts val="200"/>
                </a:spcBef>
                <a:defRPr sz="1000" b="1">
                  <a:latin typeface="+mn-lt"/>
                  <a:ea typeface="+mn-ea"/>
                  <a:cs typeface="+mn-cs"/>
                  <a:sym typeface="Helvetica"/>
                </a:defRPr>
              </a:pPr>
              <a:r>
                <a:rPr lang="en-US" dirty="0"/>
                <a:t>Carlos Leipner</a:t>
              </a:r>
              <a:endParaRPr dirty="0"/>
            </a:p>
            <a:p>
              <a:pPr defTabSz="400050">
                <a:lnSpc>
                  <a:spcPct val="90000"/>
                </a:lnSpc>
                <a:spcBef>
                  <a:spcPts val="200"/>
                </a:spcBef>
                <a:defRPr sz="1000">
                  <a:latin typeface="+mn-lt"/>
                  <a:ea typeface="+mn-ea"/>
                  <a:cs typeface="+mn-cs"/>
                  <a:sym typeface="Helvetica"/>
                </a:defRPr>
              </a:pPr>
              <a:r>
                <a:rPr lang="en-US" dirty="0"/>
                <a:t>Orlando, FL, USA</a:t>
              </a:r>
              <a:endParaRPr dirty="0"/>
            </a:p>
          </p:txBody>
        </p:sp>
      </p:grpSp>
      <p:pic>
        <p:nvPicPr>
          <p:cNvPr id="3" name="Picture 2" descr="A person in a suit and tie&#10;&#10;Description automatically generated">
            <a:extLst>
              <a:ext uri="{FF2B5EF4-FFF2-40B4-BE49-F238E27FC236}">
                <a16:creationId xmlns:a16="http://schemas.microsoft.com/office/drawing/2014/main" id="{193E0C94-C831-7E49-7C6F-DA30DF1012B8}"/>
              </a:ext>
            </a:extLst>
          </p:cNvPr>
          <p:cNvPicPr>
            <a:picLocks noChangeAspect="1"/>
          </p:cNvPicPr>
          <p:nvPr/>
        </p:nvPicPr>
        <p:blipFill>
          <a:blip r:embed="rId9" cstate="print">
            <a:extLst>
              <a:ext uri="{28A0092B-C50C-407E-A947-70E740481C1C}">
                <a14:useLocalDpi xmlns:a14="http://schemas.microsoft.com/office/drawing/2010/main" val="0"/>
              </a:ext>
            </a:extLst>
          </a:blip>
          <a:srcRect b="35340"/>
          <a:stretch/>
        </p:blipFill>
        <p:spPr>
          <a:xfrm>
            <a:off x="8266152" y="5116879"/>
            <a:ext cx="834610" cy="809491"/>
          </a:xfrm>
          <a:prstGeom prst="flowChartConnector">
            <a:avLst/>
          </a:prstGeom>
        </p:spPr>
      </p:pic>
      <p:sp>
        <p:nvSpPr>
          <p:cNvPr id="4" name="Text Placeholder 2">
            <a:extLst>
              <a:ext uri="{FF2B5EF4-FFF2-40B4-BE49-F238E27FC236}">
                <a16:creationId xmlns:a16="http://schemas.microsoft.com/office/drawing/2014/main" id="{21BDD220-F800-E9F0-E6D2-14E67AE4C35F}"/>
              </a:ext>
            </a:extLst>
          </p:cNvPr>
          <p:cNvSpPr txBox="1">
            <a:spLocks/>
          </p:cNvSpPr>
          <p:nvPr/>
        </p:nvSpPr>
        <p:spPr>
          <a:xfrm>
            <a:off x="2365088" y="5070858"/>
            <a:ext cx="5405846" cy="127896"/>
          </a:xfrm>
          <a:prstGeom prst="rect">
            <a:avLst/>
          </a:prstGeom>
        </p:spPr>
        <p:txBody>
          <a:bodyPr vert="horz" lIns="0" tIns="0" rIns="0" bIns="0" rtlCol="0" anchor="t" anchorCtr="0">
            <a:noAutofit/>
          </a:bodyPr>
          <a:lstStyle>
            <a:lvl1pPr marL="0" indent="0" algn="l" defTabSz="914400" rtl="0" eaLnBrk="1" latinLnBrk="0" hangingPunct="1">
              <a:lnSpc>
                <a:spcPct val="110000"/>
              </a:lnSpc>
              <a:spcBef>
                <a:spcPts val="1500"/>
              </a:spcBef>
              <a:buFont typeface="Arial" panose="020B0604020202020204" pitchFamily="34" charset="0"/>
              <a:buNone/>
              <a:defRPr sz="1600" kern="1200">
                <a:solidFill>
                  <a:srgbClr val="002169"/>
                </a:solidFill>
                <a:latin typeface="Helvetica" pitchFamily="2" charset="0"/>
                <a:ea typeface="+mn-ea"/>
                <a:cs typeface="+mn-cs"/>
              </a:defRPr>
            </a:lvl1pPr>
            <a:lvl2pPr marL="685800" indent="-228600" algn="l" defTabSz="914400" rtl="0" eaLnBrk="1" latinLnBrk="0" hangingPunct="1">
              <a:lnSpc>
                <a:spcPct val="110000"/>
              </a:lnSpc>
              <a:spcBef>
                <a:spcPts val="1000"/>
              </a:spcBef>
              <a:buFont typeface="Arial" panose="020B0604020202020204" pitchFamily="34" charset="0"/>
              <a:buChar char="•"/>
              <a:defRPr sz="1600" kern="1200">
                <a:solidFill>
                  <a:schemeClr val="tx1"/>
                </a:solidFill>
                <a:latin typeface="Helvetica" pitchFamily="2" charset="0"/>
                <a:ea typeface="+mn-ea"/>
                <a:cs typeface="+mn-cs"/>
              </a:defRPr>
            </a:lvl2pPr>
            <a:lvl3pPr marL="1143000" indent="-228600" algn="l" defTabSz="914400" rtl="0" eaLnBrk="1" latinLnBrk="0" hangingPunct="1">
              <a:lnSpc>
                <a:spcPct val="110000"/>
              </a:lnSpc>
              <a:spcBef>
                <a:spcPts val="1000"/>
              </a:spcBef>
              <a:buFont typeface="Arial" panose="020B0604020202020204" pitchFamily="34" charset="0"/>
              <a:buChar char="•"/>
              <a:defRPr sz="1600" kern="1200">
                <a:solidFill>
                  <a:schemeClr val="tx1"/>
                </a:solidFill>
                <a:latin typeface="Helvetica" pitchFamily="2" charset="0"/>
                <a:ea typeface="+mn-ea"/>
                <a:cs typeface="+mn-cs"/>
              </a:defRPr>
            </a:lvl3pPr>
            <a:lvl4pPr marL="1600200" indent="-228600" algn="l" defTabSz="914400" rtl="0" eaLnBrk="1" latinLnBrk="0" hangingPunct="1">
              <a:lnSpc>
                <a:spcPct val="110000"/>
              </a:lnSpc>
              <a:spcBef>
                <a:spcPts val="1000"/>
              </a:spcBef>
              <a:buFont typeface="Arial" panose="020B0604020202020204" pitchFamily="34" charset="0"/>
              <a:buChar char="•"/>
              <a:defRPr sz="1400" kern="1200">
                <a:solidFill>
                  <a:schemeClr val="tx1"/>
                </a:solidFill>
                <a:latin typeface="Helvetica" pitchFamily="2" charset="0"/>
                <a:ea typeface="+mn-ea"/>
                <a:cs typeface="+mn-cs"/>
              </a:defRPr>
            </a:lvl4pPr>
            <a:lvl5pPr marL="2057400" indent="-228600" algn="l" defTabSz="914400" rtl="0" eaLnBrk="1" latinLnBrk="0" hangingPunct="1">
              <a:lnSpc>
                <a:spcPct val="110000"/>
              </a:lnSpc>
              <a:spcBef>
                <a:spcPts val="1000"/>
              </a:spcBef>
              <a:buFont typeface="Arial" panose="020B0604020202020204" pitchFamily="34" charset="0"/>
              <a:buChar char="•"/>
              <a:defRPr sz="14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b="1" dirty="0">
                <a:solidFill>
                  <a:schemeClr val="tx1"/>
                </a:solidFill>
              </a:rPr>
              <a:t>Daniel Dean</a:t>
            </a:r>
            <a:r>
              <a:rPr lang="en-US" sz="1400" dirty="0">
                <a:solidFill>
                  <a:schemeClr val="tx1"/>
                </a:solidFill>
              </a:rPr>
              <a:t> – Vienna, Austria</a:t>
            </a:r>
          </a:p>
          <a:p>
            <a:pPr>
              <a:spcBef>
                <a:spcPts val="400"/>
              </a:spcBef>
            </a:pPr>
            <a:r>
              <a:rPr lang="en-US" sz="1200" dirty="0">
                <a:solidFill>
                  <a:schemeClr val="tx1"/>
                </a:solidFill>
              </a:rPr>
              <a:t>Telephone: +43 1 293 6321</a:t>
            </a:r>
          </a:p>
          <a:p>
            <a:pPr>
              <a:spcBef>
                <a:spcPts val="400"/>
              </a:spcBef>
            </a:pPr>
            <a:r>
              <a:rPr lang="en-US" sz="1200" dirty="0">
                <a:solidFill>
                  <a:schemeClr val="tx1"/>
                </a:solidFill>
              </a:rPr>
              <a:t>Email: </a:t>
            </a:r>
            <a:r>
              <a:rPr lang="en-US" sz="1200" dirty="0" err="1">
                <a:solidFill>
                  <a:schemeClr val="tx1"/>
                </a:solidFill>
                <a:hlinkClick r:id="rId2">
                  <a:extLst>
                    <a:ext uri="{A12FA001-AC4F-418D-AE19-62706E023703}">
                      <ahyp:hlinkClr xmlns:ahyp="http://schemas.microsoft.com/office/drawing/2018/hyperlinkcolor" val="tx"/>
                    </a:ext>
                  </a:extLst>
                </a:hlinkClick>
              </a:rPr>
              <a:t>d.dean@nuclearbank-io</a:t>
            </a:r>
            <a:r>
              <a:rPr lang="en-US" sz="1200" dirty="0">
                <a:solidFill>
                  <a:schemeClr val="tx1"/>
                </a:solidFill>
                <a:hlinkClick r:id="rId2">
                  <a:extLst>
                    <a:ext uri="{A12FA001-AC4F-418D-AE19-62706E023703}">
                      <ahyp:hlinkClr xmlns:ahyp="http://schemas.microsoft.com/office/drawing/2018/hyperlinkcolor" val="tx"/>
                    </a:ext>
                  </a:extLst>
                </a:hlinkClick>
              </a:rPr>
              <a:t>-sag.org</a:t>
            </a:r>
            <a:r>
              <a:rPr lang="en-US" sz="1200" dirty="0">
                <a:solidFill>
                  <a:schemeClr val="tx1"/>
                </a:solidFill>
              </a:rPr>
              <a:t> </a:t>
            </a:r>
          </a:p>
          <a:p>
            <a:pPr>
              <a:spcBef>
                <a:spcPts val="400"/>
              </a:spcBef>
            </a:pPr>
            <a:r>
              <a:rPr lang="en-US" sz="1200" dirty="0">
                <a:solidFill>
                  <a:schemeClr val="tx1"/>
                </a:solidFill>
              </a:rPr>
              <a:t>Website: </a:t>
            </a:r>
            <a:r>
              <a:rPr lang="en-US" sz="1200" dirty="0" err="1">
                <a:solidFill>
                  <a:schemeClr val="tx1"/>
                </a:solidFill>
                <a:hlinkClick r:id="rId3">
                  <a:extLst>
                    <a:ext uri="{A12FA001-AC4F-418D-AE19-62706E023703}">
                      <ahyp:hlinkClr xmlns:ahyp="http://schemas.microsoft.com/office/drawing/2018/hyperlinkcolor" val="tx"/>
                    </a:ext>
                  </a:extLst>
                </a:hlinkClick>
              </a:rPr>
              <a:t>www.nuclearbank-io</a:t>
            </a:r>
            <a:r>
              <a:rPr lang="en-US" sz="1200" dirty="0">
                <a:solidFill>
                  <a:schemeClr val="tx1"/>
                </a:solidFill>
                <a:hlinkClick r:id="rId3">
                  <a:extLst>
                    <a:ext uri="{A12FA001-AC4F-418D-AE19-62706E023703}">
                      <ahyp:hlinkClr xmlns:ahyp="http://schemas.microsoft.com/office/drawing/2018/hyperlinkcolor" val="tx"/>
                    </a:ext>
                  </a:extLst>
                </a:hlinkClick>
              </a:rPr>
              <a:t>-sag.org</a:t>
            </a:r>
            <a:endParaRPr lang="en-US" sz="1400" dirty="0">
              <a:solidFill>
                <a:schemeClr val="tx1"/>
              </a:solidFill>
            </a:endParaRPr>
          </a:p>
        </p:txBody>
      </p:sp>
      <p:pic>
        <p:nvPicPr>
          <p:cNvPr id="5" name="Picture 3" descr="Picture 3">
            <a:extLst>
              <a:ext uri="{FF2B5EF4-FFF2-40B4-BE49-F238E27FC236}">
                <a16:creationId xmlns:a16="http://schemas.microsoft.com/office/drawing/2014/main" id="{50078C14-EB9C-A52A-C662-855A1781E3AE}"/>
              </a:ext>
            </a:extLst>
          </p:cNvPr>
          <p:cNvPicPr>
            <a:picLocks noChangeAspect="1"/>
          </p:cNvPicPr>
          <p:nvPr/>
        </p:nvPicPr>
        <p:blipFill>
          <a:blip r:embed="rId10"/>
          <a:stretch>
            <a:fillRect/>
          </a:stretch>
        </p:blipFill>
        <p:spPr>
          <a:xfrm>
            <a:off x="906207" y="5130151"/>
            <a:ext cx="1050037" cy="1050037"/>
          </a:xfrm>
          <a:prstGeom prst="ellipse">
            <a:avLst/>
          </a:prstGeom>
          <a:ln w="12700">
            <a:miter lim="400000"/>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 name="Title 1"/>
          <p:cNvSpPr txBox="1">
            <a:spLocks noGrp="1"/>
          </p:cNvSpPr>
          <p:nvPr>
            <p:ph type="title"/>
          </p:nvPr>
        </p:nvSpPr>
        <p:spPr>
          <a:xfrm>
            <a:off x="914400" y="1700408"/>
            <a:ext cx="9144000" cy="3457184"/>
          </a:xfrm>
          <a:prstGeom prst="rect">
            <a:avLst/>
          </a:prstGeom>
        </p:spPr>
        <p:txBody>
          <a:bodyPr/>
          <a:lstStyle/>
          <a:p>
            <a:r>
              <a:t>Thank you</a:t>
            </a:r>
          </a:p>
        </p:txBody>
      </p:sp>
      <p:pic>
        <p:nvPicPr>
          <p:cNvPr id="892" name="Picture 2" descr="Picture 2"/>
          <p:cNvPicPr>
            <a:picLocks noChangeAspect="1"/>
          </p:cNvPicPr>
          <p:nvPr/>
        </p:nvPicPr>
        <p:blipFill>
          <a:blip r:embed="rId2"/>
          <a:srcRect t="7924" r="8400"/>
          <a:stretch>
            <a:fillRect/>
          </a:stretch>
        </p:blipFill>
        <p:spPr>
          <a:xfrm>
            <a:off x="7146274" y="-1"/>
            <a:ext cx="5045726" cy="4480757"/>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10">
            <a:extLst>
              <a:ext uri="{FF2B5EF4-FFF2-40B4-BE49-F238E27FC236}">
                <a16:creationId xmlns:a16="http://schemas.microsoft.com/office/drawing/2014/main" id="{86FD7672-78BE-4D6F-A711-2CDB79B52D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Right Triangle 1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4A62647B-1222-407C-8740-5A497612B1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83235" y="704498"/>
            <a:ext cx="4594412" cy="4818770"/>
          </a:xfrm>
        </p:spPr>
        <p:txBody>
          <a:bodyPr vert="horz" lIns="91440" tIns="45720" rIns="91440" bIns="45720" rtlCol="0" anchor="b">
            <a:normAutofit/>
          </a:bodyPr>
          <a:lstStyle/>
          <a:p>
            <a:pPr>
              <a:lnSpc>
                <a:spcPct val="90000"/>
              </a:lnSpc>
              <a:spcBef>
                <a:spcPct val="0"/>
              </a:spcBef>
            </a:pPr>
            <a:r>
              <a:rPr lang="en-US" sz="3300" kern="1200" dirty="0">
                <a:solidFill>
                  <a:schemeClr val="tx1"/>
                </a:solidFill>
                <a:latin typeface="+mj-lt"/>
                <a:ea typeface="+mj-ea"/>
                <a:cs typeface="+mj-cs"/>
              </a:rPr>
              <a:t>Use Case 1:</a:t>
            </a:r>
            <a:br>
              <a:rPr lang="en-US" sz="3300" kern="1200" dirty="0">
                <a:solidFill>
                  <a:schemeClr val="tx1"/>
                </a:solidFill>
                <a:latin typeface="+mj-lt"/>
                <a:ea typeface="+mj-ea"/>
                <a:cs typeface="+mj-cs"/>
              </a:rPr>
            </a:br>
            <a:br>
              <a:rPr lang="en-US" sz="3300" kern="1200" dirty="0">
                <a:solidFill>
                  <a:schemeClr val="tx1"/>
                </a:solidFill>
                <a:latin typeface="+mj-lt"/>
                <a:ea typeface="+mj-ea"/>
                <a:cs typeface="+mj-cs"/>
              </a:rPr>
            </a:br>
            <a:r>
              <a:rPr lang="en-US" sz="3300" kern="1200" dirty="0">
                <a:solidFill>
                  <a:schemeClr val="tx1"/>
                </a:solidFill>
                <a:latin typeface="+mj-lt"/>
                <a:ea typeface="+mj-ea"/>
                <a:cs typeface="+mj-cs"/>
              </a:rPr>
              <a:t>Help Owners of commercial large-reactor expansion projects achieve timely Final Investment Decision (FID)*</a:t>
            </a:r>
          </a:p>
        </p:txBody>
      </p:sp>
      <p:sp>
        <p:nvSpPr>
          <p:cNvPr id="5" name="TextBox 4">
            <a:extLst>
              <a:ext uri="{FF2B5EF4-FFF2-40B4-BE49-F238E27FC236}">
                <a16:creationId xmlns:a16="http://schemas.microsoft.com/office/drawing/2014/main" id="{563DD3CA-F466-A26F-AAE3-2E721DC4B217}"/>
              </a:ext>
            </a:extLst>
          </p:cNvPr>
          <p:cNvSpPr txBox="1"/>
          <p:nvPr/>
        </p:nvSpPr>
        <p:spPr>
          <a:xfrm>
            <a:off x="641774" y="6346248"/>
            <a:ext cx="4609593"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3041"/>
                </a:solidFill>
                <a:effectLst/>
                <a:uFillTx/>
                <a:latin typeface="+mj-lt"/>
                <a:ea typeface="+mj-ea"/>
                <a:cs typeface="+mj-cs"/>
                <a:sym typeface="Calibri"/>
              </a:rPr>
              <a:t>* Average bid-FID delays of 3-6 years since 2004</a:t>
            </a:r>
          </a:p>
        </p:txBody>
      </p:sp>
    </p:spTree>
    <p:extLst>
      <p:ext uri="{BB962C8B-B14F-4D97-AF65-F5344CB8AC3E}">
        <p14:creationId xmlns:p14="http://schemas.microsoft.com/office/powerpoint/2010/main" val="390655904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63" name="Title 1"/>
          <p:cNvSpPr txBox="1">
            <a:spLocks noGrp="1"/>
          </p:cNvSpPr>
          <p:nvPr>
            <p:ph type="title"/>
          </p:nvPr>
        </p:nvSpPr>
        <p:spPr>
          <a:xfrm>
            <a:off x="914400" y="914399"/>
            <a:ext cx="9144000" cy="454549"/>
          </a:xfrm>
          <a:prstGeom prst="rect">
            <a:avLst/>
          </a:prstGeom>
        </p:spPr>
        <p:txBody>
          <a:bodyPr/>
          <a:lstStyle>
            <a:lvl1pPr>
              <a:lnSpc>
                <a:spcPct val="100000"/>
              </a:lnSpc>
            </a:lvl1pPr>
          </a:lstStyle>
          <a:p>
            <a:r>
              <a:t>Key Points</a:t>
            </a:r>
          </a:p>
        </p:txBody>
      </p:sp>
      <p:sp>
        <p:nvSpPr>
          <p:cNvPr id="164" name="Slide Number Placeholder 3"/>
          <p:cNvSpPr txBox="1">
            <a:spLocks noGrp="1"/>
          </p:cNvSpPr>
          <p:nvPr>
            <p:ph type="sldNum" sz="quarter" idx="2"/>
          </p:nvPr>
        </p:nvSpPr>
        <p:spPr>
          <a:xfrm>
            <a:off x="274319" y="6439561"/>
            <a:ext cx="127001" cy="152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t>2</a:t>
            </a:fld>
            <a:endParaRPr/>
          </a:p>
        </p:txBody>
      </p:sp>
      <p:sp>
        <p:nvSpPr>
          <p:cNvPr id="165" name="TextBox 5"/>
          <p:cNvSpPr txBox="1"/>
          <p:nvPr/>
        </p:nvSpPr>
        <p:spPr>
          <a:xfrm>
            <a:off x="914400" y="5971311"/>
            <a:ext cx="9542206"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defRPr sz="900">
                <a:solidFill>
                  <a:schemeClr val="accent5"/>
                </a:solidFill>
                <a:latin typeface="+mn-lt"/>
                <a:ea typeface="+mn-ea"/>
                <a:cs typeface="+mn-cs"/>
                <a:sym typeface="Helvetica"/>
              </a:defRPr>
            </a:pPr>
            <a:r>
              <a:rPr dirty="0"/>
              <a:t>Notes: (1)  Full details regarding the proposed </a:t>
            </a:r>
            <a:r>
              <a:rPr b="1" dirty="0"/>
              <a:t>International Bank for Nuclear Infrastructure (IBNI) </a:t>
            </a:r>
            <a:r>
              <a:rPr dirty="0"/>
              <a:t>can be found at </a:t>
            </a:r>
            <a:r>
              <a:rPr b="1" dirty="0" err="1"/>
              <a:t>www.nuclearbank</a:t>
            </a:r>
            <a:r>
              <a:rPr b="1" dirty="0"/>
              <a:t>-io-</a:t>
            </a:r>
            <a:r>
              <a:rPr b="1" dirty="0" err="1"/>
              <a:t>sag.org</a:t>
            </a:r>
            <a:r>
              <a:rPr dirty="0"/>
              <a:t>. </a:t>
            </a:r>
          </a:p>
        </p:txBody>
      </p:sp>
      <p:grpSp>
        <p:nvGrpSpPr>
          <p:cNvPr id="170" name="Group 18"/>
          <p:cNvGrpSpPr/>
          <p:nvPr/>
        </p:nvGrpSpPr>
        <p:grpSpPr>
          <a:xfrm>
            <a:off x="914399" y="1828799"/>
            <a:ext cx="2795455" cy="3963154"/>
            <a:chOff x="0" y="0"/>
            <a:chExt cx="2795453" cy="3963153"/>
          </a:xfrm>
        </p:grpSpPr>
        <p:grpSp>
          <p:nvGrpSpPr>
            <p:cNvPr id="168" name="Text Placeholder 2"/>
            <p:cNvGrpSpPr/>
            <p:nvPr/>
          </p:nvGrpSpPr>
          <p:grpSpPr>
            <a:xfrm>
              <a:off x="0" y="597748"/>
              <a:ext cx="2795453" cy="3365405"/>
              <a:chOff x="0" y="0"/>
              <a:chExt cx="2795452" cy="3365403"/>
            </a:xfrm>
          </p:grpSpPr>
          <p:sp>
            <p:nvSpPr>
              <p:cNvPr id="166" name="Rectangle"/>
              <p:cNvSpPr/>
              <p:nvPr/>
            </p:nvSpPr>
            <p:spPr>
              <a:xfrm>
                <a:off x="0" y="0"/>
                <a:ext cx="2795452" cy="3143809"/>
              </a:xfrm>
              <a:prstGeom prst="rect">
                <a:avLst/>
              </a:prstGeom>
              <a:solidFill>
                <a:schemeClr val="accent6">
                  <a:hueOff val="-8742858"/>
                  <a:satOff val="-17073"/>
                  <a:lumOff val="8039"/>
                </a:schemeClr>
              </a:solidFill>
              <a:ln w="12700" cap="flat">
                <a:noFill/>
                <a:miter lim="400000"/>
              </a:ln>
              <a:effectLst/>
            </p:spPr>
            <p:txBody>
              <a:bodyPr wrap="square" lIns="45719" tIns="45719" rIns="45719" bIns="45719" numCol="1" anchor="t">
                <a:noAutofit/>
              </a:bodyPr>
              <a:lstStyle/>
              <a:p>
                <a:pPr>
                  <a:lnSpc>
                    <a:spcPct val="120000"/>
                  </a:lnSpc>
                  <a:spcBef>
                    <a:spcPts val="1000"/>
                  </a:spcBef>
                  <a:defRPr sz="1600">
                    <a:solidFill>
                      <a:srgbClr val="002169"/>
                    </a:solidFill>
                    <a:latin typeface="+mn-lt"/>
                    <a:ea typeface="+mn-ea"/>
                    <a:cs typeface="+mn-cs"/>
                    <a:sym typeface="Helvetica"/>
                  </a:defRPr>
                </a:pPr>
                <a:endParaRPr/>
              </a:p>
            </p:txBody>
          </p:sp>
          <p:sp>
            <p:nvSpPr>
              <p:cNvPr id="167" name="Nuclear energy provides clean firm dispatchable energy for power, zero carbon fuels and industrial heat that will be needednecessary to achieve global 2050 Net Zero, sSustainable dDecarbonization, jJust eEnergy tTransition and eEnergy sSecurity objective"/>
              <p:cNvSpPr txBox="1"/>
              <p:nvPr/>
            </p:nvSpPr>
            <p:spPr>
              <a:xfrm>
                <a:off x="0" y="0"/>
                <a:ext cx="2795452" cy="3365403"/>
              </a:xfrm>
              <a:prstGeom prst="rect">
                <a:avLst/>
              </a:prstGeom>
              <a:solidFill>
                <a:schemeClr val="bg1"/>
              </a:solidFill>
              <a:ln w="12700" cap="flat">
                <a:noFill/>
                <a:miter lim="400000"/>
              </a:ln>
              <a:effectLst/>
              <a:extLst>
                <a:ext uri="{C572A759-6A51-4108-AA02-DFA0A04FC94B}">
                  <ma14:wrappingTextBoxFlag xmlns="" xmlns:ma14="http://schemas.microsoft.com/office/mac/drawingml/2011/main" val="1"/>
                </a:ext>
              </a:extLst>
            </p:spPr>
            <p:txBody>
              <a:bodyPr wrap="square" lIns="182879" tIns="182879" rIns="182879" bIns="182879" numCol="1" anchor="t">
                <a:spAutoFit/>
              </a:bodyPr>
              <a:lstStyle/>
              <a:p>
                <a:pPr>
                  <a:lnSpc>
                    <a:spcPct val="120000"/>
                  </a:lnSpc>
                  <a:spcBef>
                    <a:spcPts val="1000"/>
                  </a:spcBef>
                  <a:defRPr sz="1200">
                    <a:latin typeface="+mn-lt"/>
                    <a:ea typeface="+mn-ea"/>
                    <a:cs typeface="+mn-cs"/>
                    <a:sym typeface="Helvetica"/>
                  </a:defRPr>
                </a:pPr>
                <a:r>
                  <a:rPr dirty="0"/>
                  <a:t>Nuclear energy </a:t>
                </a:r>
                <a:r>
                  <a:rPr b="1" dirty="0">
                    <a:solidFill>
                      <a:schemeClr val="tx1"/>
                    </a:solidFill>
                  </a:rPr>
                  <a:t>provides clean </a:t>
                </a:r>
                <a:r>
                  <a:rPr b="1" dirty="0"/>
                  <a:t>firm dispatchable energy for power, zero carbon fuels and industrial heat that will be</a:t>
                </a:r>
                <a:r>
                  <a:rPr b="1" strike="sngStrike" dirty="0">
                    <a:solidFill>
                      <a:srgbClr val="FF0000"/>
                    </a:solidFill>
                  </a:rPr>
                  <a:t> </a:t>
                </a:r>
                <a:r>
                  <a:rPr b="1" dirty="0">
                    <a:solidFill>
                      <a:schemeClr val="tx1"/>
                    </a:solidFill>
                  </a:rPr>
                  <a:t>necessary </a:t>
                </a:r>
                <a:r>
                  <a:rPr b="1" dirty="0"/>
                  <a:t>to achieve global 2050 Net Zero, </a:t>
                </a:r>
                <a:r>
                  <a:rPr b="1" dirty="0">
                    <a:solidFill>
                      <a:schemeClr val="tx1"/>
                    </a:solidFill>
                  </a:rPr>
                  <a:t>Sustainable Decarbonization, Just Energy Transition and Energy Security </a:t>
                </a:r>
                <a:r>
                  <a:rPr b="1" dirty="0"/>
                  <a:t>objectives.</a:t>
                </a:r>
                <a:endParaRPr sz="1600" dirty="0">
                  <a:solidFill>
                    <a:srgbClr val="002169"/>
                  </a:solidFill>
                </a:endParaRPr>
              </a:p>
              <a:p>
                <a:pPr>
                  <a:lnSpc>
                    <a:spcPct val="120000"/>
                  </a:lnSpc>
                  <a:spcBef>
                    <a:spcPts val="1000"/>
                  </a:spcBef>
                  <a:defRPr sz="1200" b="1" strike="sngStrike">
                    <a:solidFill>
                      <a:srgbClr val="FF0000"/>
                    </a:solidFill>
                    <a:latin typeface="+mn-lt"/>
                    <a:ea typeface="+mn-ea"/>
                    <a:cs typeface="+mn-cs"/>
                    <a:sym typeface="Helvetica"/>
                  </a:defRPr>
                </a:pPr>
                <a:r>
                  <a:rPr b="0" strike="noStrike" dirty="0">
                    <a:solidFill>
                      <a:schemeClr val="tx1"/>
                    </a:solidFill>
                  </a:rPr>
                  <a:t>Nuclear</a:t>
                </a:r>
                <a:r>
                  <a:rPr strike="noStrike" dirty="0">
                    <a:solidFill>
                      <a:schemeClr val="tx1"/>
                    </a:solidFill>
                  </a:rPr>
                  <a:t> complements variable renewables and offers a substitute for fossil fuel generation.</a:t>
                </a:r>
              </a:p>
            </p:txBody>
          </p:sp>
        </p:grpSp>
        <p:sp>
          <p:nvSpPr>
            <p:cNvPr id="169" name="Text Placeholder 2"/>
            <p:cNvSpPr txBox="1"/>
            <p:nvPr/>
          </p:nvSpPr>
          <p:spPr>
            <a:xfrm>
              <a:off x="0" y="0"/>
              <a:ext cx="2795452" cy="581660"/>
            </a:xfrm>
            <a:prstGeom prst="rect">
              <a:avLst/>
            </a:prstGeom>
            <a:solidFill>
              <a:schemeClr val="accent1"/>
            </a:solidFill>
            <a:ln w="12700" cap="flat">
              <a:noFill/>
              <a:miter lim="400000"/>
            </a:ln>
            <a:effectLst/>
            <a:extLst>
              <a:ext uri="{C572A759-6A51-4108-AA02-DFA0A04FC94B}">
                <ma14:wrappingTextBoxFlag xmlns="" xmlns:ma14="http://schemas.microsoft.com/office/mac/drawingml/2011/main" val="1"/>
              </a:ext>
            </a:extLst>
          </p:spPr>
          <p:txBody>
            <a:bodyPr wrap="square" lIns="182879" tIns="182879" rIns="182879" bIns="182879" numCol="1" anchor="t">
              <a:spAutoFit/>
            </a:bodyPr>
            <a:lstStyle>
              <a:lvl1pPr>
                <a:lnSpc>
                  <a:spcPct val="110000"/>
                </a:lnSpc>
                <a:spcBef>
                  <a:spcPts val="1500"/>
                </a:spcBef>
                <a:defRPr sz="1400" b="1">
                  <a:solidFill>
                    <a:schemeClr val="accent6">
                      <a:hueOff val="-8742858"/>
                      <a:satOff val="-17073"/>
                      <a:lumOff val="8039"/>
                    </a:schemeClr>
                  </a:solidFill>
                  <a:latin typeface="+mn-lt"/>
                  <a:ea typeface="+mn-ea"/>
                  <a:cs typeface="+mn-cs"/>
                  <a:sym typeface="Helvetica"/>
                </a:defRPr>
              </a:lvl1pPr>
            </a:lstStyle>
            <a:p>
              <a:r>
                <a:rPr dirty="0"/>
                <a:t>Why Nuclear?</a:t>
              </a:r>
            </a:p>
          </p:txBody>
        </p:sp>
      </p:grpSp>
      <p:grpSp>
        <p:nvGrpSpPr>
          <p:cNvPr id="175" name="Group 17"/>
          <p:cNvGrpSpPr/>
          <p:nvPr/>
        </p:nvGrpSpPr>
        <p:grpSpPr>
          <a:xfrm>
            <a:off x="3918854" y="1828799"/>
            <a:ext cx="3474725" cy="4176268"/>
            <a:chOff x="-2" y="0"/>
            <a:chExt cx="3474724" cy="4176266"/>
          </a:xfrm>
        </p:grpSpPr>
        <p:grpSp>
          <p:nvGrpSpPr>
            <p:cNvPr id="173" name="Text Placeholder 2"/>
            <p:cNvGrpSpPr/>
            <p:nvPr/>
          </p:nvGrpSpPr>
          <p:grpSpPr>
            <a:xfrm>
              <a:off x="-2" y="596636"/>
              <a:ext cx="3474724" cy="3579630"/>
              <a:chOff x="-1" y="-1112"/>
              <a:chExt cx="3474722" cy="3579628"/>
            </a:xfrm>
          </p:grpSpPr>
          <p:sp>
            <p:nvSpPr>
              <p:cNvPr id="171" name="Rectangle"/>
              <p:cNvSpPr/>
              <p:nvPr/>
            </p:nvSpPr>
            <p:spPr>
              <a:xfrm>
                <a:off x="-1" y="-1"/>
                <a:ext cx="3474722" cy="3365402"/>
              </a:xfrm>
              <a:prstGeom prst="rect">
                <a:avLst/>
              </a:prstGeom>
              <a:solidFill>
                <a:schemeClr val="accent6">
                  <a:hueOff val="-8742858"/>
                  <a:satOff val="-17073"/>
                  <a:lumOff val="8039"/>
                </a:schemeClr>
              </a:solidFill>
              <a:ln w="12700" cap="flat">
                <a:noFill/>
                <a:miter lim="400000"/>
              </a:ln>
              <a:effectLst/>
            </p:spPr>
            <p:txBody>
              <a:bodyPr wrap="square" lIns="45719" tIns="45719" rIns="45719" bIns="45719" numCol="1" anchor="t">
                <a:noAutofit/>
              </a:bodyPr>
              <a:lstStyle/>
              <a:p>
                <a:pPr>
                  <a:lnSpc>
                    <a:spcPct val="120000"/>
                  </a:lnSpc>
                  <a:spcBef>
                    <a:spcPts val="1000"/>
                  </a:spcBef>
                  <a:defRPr sz="1600">
                    <a:solidFill>
                      <a:srgbClr val="002169"/>
                    </a:solidFill>
                    <a:latin typeface="+mn-lt"/>
                    <a:ea typeface="+mn-ea"/>
                    <a:cs typeface="+mn-cs"/>
                    <a:sym typeface="Helvetica"/>
                  </a:defRPr>
                </a:pPr>
                <a:endParaRPr/>
              </a:p>
            </p:txBody>
          </p:sp>
          <p:sp>
            <p:nvSpPr>
              <p:cNvPr id="172" name="Current global financial markets, governments and institutions are insufficient to enable nuclear to scale and existing multilaterals are not positioned to support the nuclear sector. This currently blocks a critical path for nuclear to provide a rapidly"/>
              <p:cNvSpPr txBox="1"/>
              <p:nvPr/>
            </p:nvSpPr>
            <p:spPr>
              <a:xfrm>
                <a:off x="-1" y="-1112"/>
                <a:ext cx="3474722" cy="357962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182879" tIns="182879" rIns="182879" bIns="182879" numCol="1" anchor="t">
                <a:spAutoFit/>
              </a:bodyPr>
              <a:lstStyle/>
              <a:p>
                <a:pPr>
                  <a:lnSpc>
                    <a:spcPct val="120000"/>
                  </a:lnSpc>
                  <a:spcBef>
                    <a:spcPts val="1000"/>
                  </a:spcBef>
                  <a:defRPr sz="1200">
                    <a:latin typeface="+mn-lt"/>
                    <a:ea typeface="+mn-ea"/>
                    <a:cs typeface="+mn-cs"/>
                    <a:sym typeface="Helvetica"/>
                  </a:defRPr>
                </a:pPr>
                <a:r>
                  <a:rPr lang="en-US" dirty="0">
                    <a:solidFill>
                      <a:schemeClr val="tx1"/>
                    </a:solidFill>
                  </a:rPr>
                  <a:t>Nuclear requires multiple trillions of dollars of cost-efficient capital to grow at the pace and scale required.  </a:t>
                </a:r>
                <a:r>
                  <a:rPr dirty="0">
                    <a:solidFill>
                      <a:schemeClr val="tx1"/>
                    </a:solidFill>
                  </a:rPr>
                  <a:t>Current global financial markets, governments and institutions </a:t>
                </a:r>
                <a:r>
                  <a:rPr b="1" dirty="0">
                    <a:solidFill>
                      <a:schemeClr val="tx1"/>
                    </a:solidFill>
                  </a:rPr>
                  <a:t>are insufficient to </a:t>
                </a:r>
                <a:r>
                  <a:rPr lang="en-GB" b="1" dirty="0">
                    <a:solidFill>
                      <a:schemeClr val="tx1"/>
                    </a:solidFill>
                  </a:rPr>
                  <a:t>scale</a:t>
                </a:r>
                <a:r>
                  <a:rPr b="1" dirty="0">
                    <a:solidFill>
                      <a:schemeClr val="tx1"/>
                    </a:solidFill>
                  </a:rPr>
                  <a:t> nuclear </a:t>
                </a:r>
                <a:r>
                  <a:rPr dirty="0">
                    <a:solidFill>
                      <a:schemeClr val="tx1"/>
                    </a:solidFill>
                  </a:rPr>
                  <a:t>and existing multilaterals are not positioned to support the nuclear sector.</a:t>
                </a:r>
                <a:endParaRPr sz="1600" strike="sngStrike" dirty="0">
                  <a:solidFill>
                    <a:schemeClr val="tx1"/>
                  </a:solidFill>
                </a:endParaRPr>
              </a:p>
              <a:p>
                <a:pPr>
                  <a:lnSpc>
                    <a:spcPct val="120000"/>
                  </a:lnSpc>
                  <a:spcBef>
                    <a:spcPts val="1000"/>
                  </a:spcBef>
                  <a:defRPr sz="1200">
                    <a:latin typeface="+mn-lt"/>
                    <a:ea typeface="+mn-ea"/>
                    <a:cs typeface="+mn-cs"/>
                    <a:sym typeface="Helvetica"/>
                  </a:defRPr>
                </a:pPr>
                <a:r>
                  <a:rPr dirty="0">
                    <a:solidFill>
                      <a:schemeClr val="tx1"/>
                    </a:solidFill>
                  </a:rPr>
                  <a:t>The </a:t>
                </a:r>
                <a:r>
                  <a:rPr b="1" dirty="0">
                    <a:solidFill>
                      <a:schemeClr val="tx1"/>
                    </a:solidFill>
                  </a:rPr>
                  <a:t>proposed International Bank for Nuclear Infrastructure (IBNI)</a:t>
                </a:r>
                <a:r>
                  <a:rPr b="1" baseline="30000" dirty="0">
                    <a:solidFill>
                      <a:schemeClr val="tx1"/>
                    </a:solidFill>
                  </a:rPr>
                  <a:t>1</a:t>
                </a:r>
                <a:r>
                  <a:rPr b="1" dirty="0">
                    <a:solidFill>
                      <a:schemeClr val="tx1"/>
                    </a:solidFill>
                  </a:rPr>
                  <a:t> </a:t>
                </a:r>
                <a:r>
                  <a:rPr dirty="0">
                    <a:solidFill>
                      <a:schemeClr val="tx1"/>
                    </a:solidFill>
                  </a:rPr>
                  <a:t>will</a:t>
                </a:r>
                <a:r>
                  <a:rPr lang="en-US" dirty="0">
                    <a:solidFill>
                      <a:schemeClr val="tx1"/>
                    </a:solidFill>
                  </a:rPr>
                  <a:t> act to rapidly </a:t>
                </a:r>
                <a:r>
                  <a:rPr lang="en-US" b="1" dirty="0">
                    <a:solidFill>
                      <a:schemeClr val="tx1"/>
                    </a:solidFill>
                  </a:rPr>
                  <a:t>mobilize the deployment of multiple trillions of dollars</a:t>
                </a:r>
                <a:r>
                  <a:rPr lang="en-US" dirty="0">
                    <a:solidFill>
                      <a:schemeClr val="tx1"/>
                    </a:solidFill>
                  </a:rPr>
                  <a:t> in</a:t>
                </a:r>
                <a:r>
                  <a:rPr dirty="0">
                    <a:solidFill>
                      <a:schemeClr val="tx1"/>
                    </a:solidFill>
                  </a:rPr>
                  <a:t> global capital </a:t>
                </a:r>
                <a:r>
                  <a:rPr lang="en-US" dirty="0">
                    <a:solidFill>
                      <a:schemeClr val="tx1"/>
                    </a:solidFill>
                  </a:rPr>
                  <a:t>investments </a:t>
                </a:r>
                <a:r>
                  <a:rPr dirty="0">
                    <a:solidFill>
                      <a:schemeClr val="tx1"/>
                    </a:solidFill>
                  </a:rPr>
                  <a:t>in </a:t>
                </a:r>
                <a:r>
                  <a:rPr lang="en-US" dirty="0">
                    <a:solidFill>
                      <a:schemeClr val="tx1"/>
                    </a:solidFill>
                  </a:rPr>
                  <a:t>sustainable </a:t>
                </a:r>
                <a:r>
                  <a:rPr dirty="0">
                    <a:solidFill>
                      <a:schemeClr val="tx1"/>
                    </a:solidFill>
                  </a:rPr>
                  <a:t>nuclear energy</a:t>
                </a:r>
                <a:r>
                  <a:rPr lang="en-US" dirty="0">
                    <a:solidFill>
                      <a:schemeClr val="tx1"/>
                    </a:solidFill>
                  </a:rPr>
                  <a:t> necessary to achieve the speed and scale to fulfill global policy aims.</a:t>
                </a:r>
                <a:endParaRPr strike="sngStrike" dirty="0">
                  <a:solidFill>
                    <a:schemeClr val="tx1"/>
                  </a:solidFill>
                </a:endParaRPr>
              </a:p>
            </p:txBody>
          </p:sp>
        </p:grpSp>
        <p:sp>
          <p:nvSpPr>
            <p:cNvPr id="174" name="Text Placeholder 2"/>
            <p:cNvSpPr txBox="1"/>
            <p:nvPr/>
          </p:nvSpPr>
          <p:spPr>
            <a:xfrm>
              <a:off x="-1" y="0"/>
              <a:ext cx="3474722" cy="596636"/>
            </a:xfrm>
            <a:prstGeom prst="rect">
              <a:avLst/>
            </a:prstGeom>
            <a:solidFill>
              <a:schemeClr val="accent2"/>
            </a:solidFill>
            <a:ln w="12700" cap="flat">
              <a:noFill/>
              <a:miter lim="400000"/>
            </a:ln>
            <a:effectLst/>
            <a:extLst>
              <a:ext uri="{C572A759-6A51-4108-AA02-DFA0A04FC94B}">
                <ma14:wrappingTextBoxFlag xmlns="" xmlns:ma14="http://schemas.microsoft.com/office/mac/drawingml/2011/main" val="1"/>
              </a:ext>
            </a:extLst>
          </p:spPr>
          <p:txBody>
            <a:bodyPr wrap="square" lIns="182879" tIns="182879" rIns="182879" bIns="182879" numCol="1" anchor="t">
              <a:spAutoFit/>
            </a:bodyPr>
            <a:lstStyle/>
            <a:p>
              <a:pPr>
                <a:lnSpc>
                  <a:spcPct val="110000"/>
                </a:lnSpc>
                <a:spcBef>
                  <a:spcPts val="1500"/>
                </a:spcBef>
                <a:defRPr sz="1400" b="1">
                  <a:solidFill>
                    <a:schemeClr val="accent6">
                      <a:hueOff val="-8742858"/>
                      <a:satOff val="-17073"/>
                      <a:lumOff val="8039"/>
                    </a:schemeClr>
                  </a:solidFill>
                  <a:latin typeface="+mn-lt"/>
                  <a:ea typeface="+mn-ea"/>
                  <a:cs typeface="+mn-cs"/>
                  <a:sym typeface="Helvetica"/>
                </a:defRPr>
              </a:pPr>
              <a:r>
                <a:rPr dirty="0"/>
                <a:t>Why IBNI </a:t>
              </a:r>
              <a:r>
                <a:rPr dirty="0">
                  <a:solidFill>
                    <a:schemeClr val="bg1"/>
                  </a:solidFill>
                </a:rPr>
                <a:t>(Multilateral Bank)?</a:t>
              </a:r>
            </a:p>
          </p:txBody>
        </p:sp>
      </p:grpSp>
      <p:grpSp>
        <p:nvGrpSpPr>
          <p:cNvPr id="180" name="Group 16"/>
          <p:cNvGrpSpPr/>
          <p:nvPr/>
        </p:nvGrpSpPr>
        <p:grpSpPr>
          <a:xfrm>
            <a:off x="7602581" y="1828798"/>
            <a:ext cx="3474725" cy="3963153"/>
            <a:chOff x="-2" y="-1"/>
            <a:chExt cx="3474724" cy="3963152"/>
          </a:xfrm>
        </p:grpSpPr>
        <p:grpSp>
          <p:nvGrpSpPr>
            <p:cNvPr id="178" name="Text Placeholder 2"/>
            <p:cNvGrpSpPr/>
            <p:nvPr/>
          </p:nvGrpSpPr>
          <p:grpSpPr>
            <a:xfrm>
              <a:off x="-2" y="597746"/>
              <a:ext cx="3474724" cy="3365405"/>
              <a:chOff x="-1" y="-1"/>
              <a:chExt cx="3474722" cy="3365404"/>
            </a:xfrm>
          </p:grpSpPr>
          <p:sp>
            <p:nvSpPr>
              <p:cNvPr id="176" name="Rectangle"/>
              <p:cNvSpPr/>
              <p:nvPr/>
            </p:nvSpPr>
            <p:spPr>
              <a:xfrm>
                <a:off x="-1" y="-1"/>
                <a:ext cx="3474722" cy="3143811"/>
              </a:xfrm>
              <a:prstGeom prst="rect">
                <a:avLst/>
              </a:prstGeom>
              <a:solidFill>
                <a:schemeClr val="accent6">
                  <a:hueOff val="-8742858"/>
                  <a:satOff val="-17073"/>
                  <a:lumOff val="8039"/>
                </a:schemeClr>
              </a:solidFill>
              <a:ln w="12700" cap="flat">
                <a:noFill/>
                <a:miter lim="400000"/>
              </a:ln>
              <a:effectLst/>
            </p:spPr>
            <p:txBody>
              <a:bodyPr wrap="square" lIns="45719" tIns="45719" rIns="45719" bIns="45719" numCol="1" anchor="t">
                <a:noAutofit/>
              </a:bodyPr>
              <a:lstStyle/>
              <a:p>
                <a:pPr>
                  <a:lnSpc>
                    <a:spcPct val="120000"/>
                  </a:lnSpc>
                  <a:spcBef>
                    <a:spcPts val="1000"/>
                  </a:spcBef>
                  <a:defRPr sz="1600">
                    <a:solidFill>
                      <a:srgbClr val="002169"/>
                    </a:solidFill>
                    <a:latin typeface="+mn-lt"/>
                    <a:ea typeface="+mn-ea"/>
                    <a:cs typeface="+mn-cs"/>
                    <a:sym typeface="Helvetica"/>
                  </a:defRPr>
                </a:pPr>
                <a:endParaRPr/>
              </a:p>
            </p:txBody>
          </p:sp>
          <p:sp>
            <p:nvSpPr>
              <p:cNvPr id="177" name="IBNI-Implementation Organization (IBNI-IO) is a proposed not-for-profit organization (NGO) that will assemble a broad and diversified international coalition of sovereign government stakeholders, IGOs, industry, financial markets, NGOs and philanthropies"/>
              <p:cNvSpPr txBox="1"/>
              <p:nvPr/>
            </p:nvSpPr>
            <p:spPr>
              <a:xfrm>
                <a:off x="-1" y="-1"/>
                <a:ext cx="3474722" cy="3365404"/>
              </a:xfrm>
              <a:prstGeom prst="rect">
                <a:avLst/>
              </a:prstGeom>
              <a:solidFill>
                <a:schemeClr val="accent6">
                  <a:hueOff val="-8742858"/>
                  <a:satOff val="-17073"/>
                  <a:lumOff val="8039"/>
                </a:schemeClr>
              </a:solidFill>
              <a:ln w="12700" cap="flat">
                <a:noFill/>
                <a:miter lim="400000"/>
              </a:ln>
              <a:effectLst/>
              <a:extLst>
                <a:ext uri="{C572A759-6A51-4108-AA02-DFA0A04FC94B}">
                  <ma14:wrappingTextBoxFlag xmlns="" xmlns:ma14="http://schemas.microsoft.com/office/mac/drawingml/2011/main" val="1"/>
                </a:ext>
              </a:extLst>
            </p:spPr>
            <p:txBody>
              <a:bodyPr wrap="square" lIns="182879" tIns="182879" rIns="182879" bIns="182879" numCol="1" anchor="t">
                <a:noAutofit/>
              </a:bodyPr>
              <a:lstStyle/>
              <a:p>
                <a:pPr>
                  <a:lnSpc>
                    <a:spcPct val="120000"/>
                  </a:lnSpc>
                  <a:spcBef>
                    <a:spcPts val="1000"/>
                  </a:spcBef>
                  <a:defRPr sz="1200" b="1">
                    <a:latin typeface="+mn-lt"/>
                    <a:ea typeface="+mn-ea"/>
                    <a:cs typeface="+mn-cs"/>
                    <a:sym typeface="Helvetica"/>
                  </a:defRPr>
                </a:pPr>
                <a:endParaRPr lang="en-US" dirty="0"/>
              </a:p>
              <a:p>
                <a:pPr>
                  <a:lnSpc>
                    <a:spcPct val="120000"/>
                  </a:lnSpc>
                  <a:spcBef>
                    <a:spcPts val="1000"/>
                  </a:spcBef>
                  <a:defRPr sz="1200" b="1">
                    <a:latin typeface="+mn-lt"/>
                    <a:ea typeface="+mn-ea"/>
                    <a:cs typeface="+mn-cs"/>
                    <a:sym typeface="Helvetica"/>
                  </a:defRPr>
                </a:pPr>
                <a:r>
                  <a:rPr lang="en-US" dirty="0">
                    <a:solidFill>
                      <a:schemeClr val="tx1"/>
                    </a:solidFill>
                  </a:rPr>
                  <a:t>The </a:t>
                </a:r>
                <a:r>
                  <a:rPr dirty="0">
                    <a:solidFill>
                      <a:schemeClr val="tx1"/>
                    </a:solidFill>
                  </a:rPr>
                  <a:t>IBNI</a:t>
                </a:r>
                <a:r>
                  <a:rPr lang="en-US" dirty="0">
                    <a:solidFill>
                      <a:schemeClr val="tx1"/>
                    </a:solidFill>
                  </a:rPr>
                  <a:t>-Implementation Organization</a:t>
                </a:r>
                <a:r>
                  <a:rPr dirty="0">
                    <a:solidFill>
                      <a:schemeClr val="tx1"/>
                    </a:solidFill>
                  </a:rPr>
                  <a:t> </a:t>
                </a:r>
                <a:r>
                  <a:rPr b="0" dirty="0">
                    <a:solidFill>
                      <a:schemeClr val="tx1"/>
                    </a:solidFill>
                  </a:rPr>
                  <a:t>is a proposed not-for-profit organization that will </a:t>
                </a:r>
                <a:r>
                  <a:rPr lang="fr-FR" b="0" dirty="0" err="1">
                    <a:solidFill>
                      <a:schemeClr val="tx1"/>
                    </a:solidFill>
                  </a:rPr>
                  <a:t>federate</a:t>
                </a:r>
                <a:r>
                  <a:rPr b="0" dirty="0">
                    <a:solidFill>
                      <a:schemeClr val="tx1"/>
                    </a:solidFill>
                  </a:rPr>
                  <a:t> a broad and diversified international coalition of sovereign government </a:t>
                </a:r>
                <a:r>
                  <a:rPr lang="en-US" b="0" dirty="0">
                    <a:solidFill>
                      <a:schemeClr val="tx1"/>
                    </a:solidFill>
                  </a:rPr>
                  <a:t>and intergovernmental </a:t>
                </a:r>
                <a:r>
                  <a:rPr b="0" dirty="0">
                    <a:solidFill>
                      <a:schemeClr val="tx1"/>
                    </a:solidFill>
                  </a:rPr>
                  <a:t>stakeholders, industry, financial markets, NGOs and philanthropies committed to supporting nuclear energy and</a:t>
                </a:r>
                <a:r>
                  <a:rPr dirty="0">
                    <a:solidFill>
                      <a:schemeClr val="tx1"/>
                    </a:solidFill>
                  </a:rPr>
                  <a:t> </a:t>
                </a:r>
                <a:r>
                  <a:rPr lang="en-GB" dirty="0">
                    <a:solidFill>
                      <a:schemeClr val="tx1"/>
                    </a:solidFill>
                  </a:rPr>
                  <a:t>facilitate </a:t>
                </a:r>
                <a:r>
                  <a:rPr dirty="0">
                    <a:solidFill>
                      <a:schemeClr val="tx1"/>
                    </a:solidFill>
                  </a:rPr>
                  <a:t>the near-term </a:t>
                </a:r>
                <a:r>
                  <a:rPr lang="en-US" dirty="0">
                    <a:solidFill>
                      <a:schemeClr val="tx1"/>
                    </a:solidFill>
                  </a:rPr>
                  <a:t>implementation </a:t>
                </a:r>
                <a:r>
                  <a:rPr dirty="0">
                    <a:solidFill>
                      <a:schemeClr val="tx1"/>
                    </a:solidFill>
                  </a:rPr>
                  <a:t>of IBNI.</a:t>
                </a:r>
                <a:endParaRPr sz="1600" dirty="0">
                  <a:solidFill>
                    <a:schemeClr val="tx1"/>
                  </a:solidFill>
                </a:endParaRPr>
              </a:p>
            </p:txBody>
          </p:sp>
        </p:grpSp>
        <p:sp>
          <p:nvSpPr>
            <p:cNvPr id="179" name="Text Placeholder 2"/>
            <p:cNvSpPr txBox="1"/>
            <p:nvPr/>
          </p:nvSpPr>
          <p:spPr>
            <a:xfrm>
              <a:off x="-1" y="-1"/>
              <a:ext cx="3474722" cy="824904"/>
            </a:xfrm>
            <a:prstGeom prst="rect">
              <a:avLst/>
            </a:prstGeom>
            <a:solidFill>
              <a:schemeClr val="accent4"/>
            </a:solidFill>
            <a:ln w="12700" cap="flat">
              <a:noFill/>
              <a:miter lim="400000"/>
            </a:ln>
            <a:effectLst/>
            <a:extLst>
              <a:ext uri="{C572A759-6A51-4108-AA02-DFA0A04FC94B}">
                <ma14:wrappingTextBoxFlag xmlns="" xmlns:ma14="http://schemas.microsoft.com/office/mac/drawingml/2011/main" val="1"/>
              </a:ext>
            </a:extLst>
          </p:spPr>
          <p:txBody>
            <a:bodyPr wrap="square" lIns="182879" tIns="182879" rIns="182879" bIns="182879" numCol="1" anchor="t">
              <a:spAutoFit/>
            </a:bodyPr>
            <a:lstStyle/>
            <a:p>
              <a:pPr>
                <a:lnSpc>
                  <a:spcPct val="110000"/>
                </a:lnSpc>
                <a:spcBef>
                  <a:spcPts val="1500"/>
                </a:spcBef>
                <a:defRPr sz="1400" b="1">
                  <a:latin typeface="+mn-lt"/>
                  <a:ea typeface="+mn-ea"/>
                  <a:cs typeface="+mn-cs"/>
                  <a:sym typeface="Helvetica"/>
                </a:defRPr>
              </a:pPr>
              <a:r>
                <a:rPr dirty="0">
                  <a:solidFill>
                    <a:schemeClr val="tx1"/>
                  </a:solidFill>
                </a:rPr>
                <a:t>Why IBNI</a:t>
              </a:r>
              <a:r>
                <a:rPr lang="en-US" dirty="0">
                  <a:solidFill>
                    <a:schemeClr val="tx1"/>
                  </a:solidFill>
                </a:rPr>
                <a:t>-Implementation </a:t>
              </a:r>
              <a:r>
                <a:rPr lang="en-US" dirty="0" err="1">
                  <a:solidFill>
                    <a:schemeClr val="tx1"/>
                  </a:solidFill>
                </a:rPr>
                <a:t>Organisation</a:t>
              </a:r>
              <a:r>
                <a:rPr lang="en-US" dirty="0">
                  <a:solidFill>
                    <a:schemeClr val="tx1"/>
                  </a:solidFill>
                </a:rPr>
                <a:t> </a:t>
              </a:r>
              <a:r>
                <a:rPr dirty="0">
                  <a:solidFill>
                    <a:schemeClr val="tx1"/>
                  </a:solidFill>
                </a:rPr>
                <a:t>(NGO)?</a:t>
              </a:r>
            </a:p>
          </p:txBody>
        </p:sp>
      </p:gr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itle 1"/>
          <p:cNvSpPr txBox="1">
            <a:spLocks noGrp="1"/>
          </p:cNvSpPr>
          <p:nvPr>
            <p:ph type="title"/>
          </p:nvPr>
        </p:nvSpPr>
        <p:spPr>
          <a:xfrm>
            <a:off x="914400" y="914399"/>
            <a:ext cx="9144000" cy="454549"/>
          </a:xfrm>
          <a:prstGeom prst="rect">
            <a:avLst/>
          </a:prstGeom>
        </p:spPr>
        <p:txBody>
          <a:bodyPr>
            <a:normAutofit/>
          </a:bodyPr>
          <a:lstStyle/>
          <a:p>
            <a:r>
              <a:t>Scaling Nuclear Opportunity</a:t>
            </a:r>
          </a:p>
        </p:txBody>
      </p:sp>
      <p:sp>
        <p:nvSpPr>
          <p:cNvPr id="186" name="Text Placeholder 2"/>
          <p:cNvSpPr txBox="1">
            <a:spLocks noGrp="1"/>
          </p:cNvSpPr>
          <p:nvPr>
            <p:ph type="body" sz="half" idx="1"/>
          </p:nvPr>
        </p:nvSpPr>
        <p:spPr>
          <a:xfrm>
            <a:off x="914399" y="1828798"/>
            <a:ext cx="7116317" cy="4443939"/>
          </a:xfrm>
          <a:prstGeom prst="rect">
            <a:avLst/>
          </a:prstGeom>
        </p:spPr>
        <p:txBody>
          <a:bodyPr>
            <a:normAutofit/>
          </a:bodyPr>
          <a:lstStyle/>
          <a:p>
            <a:pPr marL="274320" indent="-274320" defTabSz="877823">
              <a:spcBef>
                <a:spcPts val="900"/>
              </a:spcBef>
              <a:defRPr sz="1344"/>
            </a:pPr>
            <a:r>
              <a:rPr lang="en-GB" sz="1400" dirty="0"/>
              <a:t>The Conference of the Contracting Parties (COP28) to the UNFCC held in Dubai 2023 has become the “Nuclear COP” with its unprecedented reference to nuclear in the </a:t>
            </a:r>
            <a:r>
              <a:rPr lang="en-GB" sz="1400" b="1" dirty="0"/>
              <a:t>Global Stocktake </a:t>
            </a:r>
            <a:r>
              <a:rPr lang="en-GB" sz="1400" dirty="0"/>
              <a:t>document known as “</a:t>
            </a:r>
            <a:r>
              <a:rPr lang="en-GB" sz="1400" b="1" dirty="0"/>
              <a:t>UAE consensus</a:t>
            </a:r>
            <a:r>
              <a:rPr lang="en-GB" sz="1400" dirty="0"/>
              <a:t>” </a:t>
            </a:r>
          </a:p>
          <a:p>
            <a:pPr marL="274320" indent="-274320" defTabSz="877823">
              <a:spcBef>
                <a:spcPts val="900"/>
              </a:spcBef>
              <a:defRPr sz="1344"/>
            </a:pPr>
            <a:r>
              <a:rPr lang="en-GB" sz="1400" b="1" dirty="0"/>
              <a:t>25 countries </a:t>
            </a:r>
            <a:r>
              <a:rPr lang="en-GB" sz="1400" dirty="0"/>
              <a:t>signed the Ministerial declaration setting the goal for </a:t>
            </a:r>
            <a:r>
              <a:rPr lang="en-GB" sz="1400" b="1" dirty="0"/>
              <a:t>tripling nuclear capacity </a:t>
            </a:r>
            <a:r>
              <a:rPr lang="en-GB" sz="1400" dirty="0"/>
              <a:t>by 2050</a:t>
            </a:r>
          </a:p>
          <a:p>
            <a:pPr marL="274320" indent="-274320" defTabSz="877823">
              <a:spcBef>
                <a:spcPts val="900"/>
              </a:spcBef>
              <a:defRPr sz="1344"/>
            </a:pPr>
            <a:r>
              <a:rPr lang="en-GB" sz="1400" dirty="0"/>
              <a:t>The Nuclear industry, made </a:t>
            </a:r>
            <a:r>
              <a:rPr lang="en-GB" sz="1400" b="1" dirty="0"/>
              <a:t>Net Zero Nuclear Industry Pledge </a:t>
            </a:r>
            <a:r>
              <a:rPr lang="en-GB" sz="1400" dirty="0"/>
              <a:t>supported by more than </a:t>
            </a:r>
            <a:r>
              <a:rPr lang="en-GB" sz="1400" b="1" dirty="0"/>
              <a:t>120 companies </a:t>
            </a:r>
          </a:p>
          <a:p>
            <a:pPr marL="274320" indent="-274320" defTabSz="877823">
              <a:spcBef>
                <a:spcPts val="900"/>
              </a:spcBef>
              <a:defRPr sz="1344"/>
            </a:pPr>
            <a:r>
              <a:rPr lang="en-US" sz="1400" dirty="0"/>
              <a:t>The OECD Arrangement package reform in 2023, amended the Nuclear Sector Understanding </a:t>
            </a:r>
            <a:r>
              <a:rPr lang="en-US" sz="1400" b="1" dirty="0"/>
              <a:t>by increasing the maximum repayment terms</a:t>
            </a:r>
            <a:r>
              <a:rPr lang="en-US" sz="1400" dirty="0"/>
              <a:t> allowed (up to 22 years post plant construction) and adding further </a:t>
            </a:r>
            <a:r>
              <a:rPr lang="en-US" sz="1400" b="1" dirty="0"/>
              <a:t>repayment flexibilities </a:t>
            </a:r>
            <a:r>
              <a:rPr lang="en-US" sz="1400" dirty="0"/>
              <a:t>for ECAs </a:t>
            </a:r>
          </a:p>
          <a:p>
            <a:pPr marL="274320" indent="-274320" defTabSz="877823">
              <a:spcBef>
                <a:spcPts val="900"/>
              </a:spcBef>
              <a:defRPr sz="1344"/>
            </a:pPr>
            <a:r>
              <a:rPr lang="en-GB" sz="1400" b="1" dirty="0"/>
              <a:t>14 Major Global Banks and Financial Institutions </a:t>
            </a:r>
            <a:r>
              <a:rPr lang="en-GB" sz="1400" dirty="0"/>
              <a:t>express support to Triple Nuclear Energy by 2050</a:t>
            </a:r>
          </a:p>
          <a:p>
            <a:pPr marL="274320" indent="-274320" defTabSz="877823">
              <a:spcBef>
                <a:spcPts val="900"/>
              </a:spcBef>
              <a:defRPr sz="1344"/>
            </a:pPr>
            <a:r>
              <a:rPr lang="en-US" sz="1400" dirty="0"/>
              <a:t>However the </a:t>
            </a:r>
            <a:r>
              <a:rPr lang="en-US" sz="1400" b="1" dirty="0"/>
              <a:t>lending policies </a:t>
            </a:r>
            <a:r>
              <a:rPr lang="en-US" sz="1400" dirty="0"/>
              <a:t>of existing International Financial Institutions (IFIs) are </a:t>
            </a:r>
            <a:r>
              <a:rPr lang="en-US" sz="1400" b="1" dirty="0"/>
              <a:t>not aligned</a:t>
            </a:r>
            <a:r>
              <a:rPr lang="en-US" sz="1400" dirty="0"/>
              <a:t> with the need to support all low carbon sources, including nuclear</a:t>
            </a:r>
            <a:r>
              <a:rPr lang="en-GB" sz="1400" dirty="0"/>
              <a:t> </a:t>
            </a:r>
          </a:p>
        </p:txBody>
      </p:sp>
      <p:sp>
        <p:nvSpPr>
          <p:cNvPr id="187" name="Slide Number Placeholder 3"/>
          <p:cNvSpPr txBox="1">
            <a:spLocks noGrp="1"/>
          </p:cNvSpPr>
          <p:nvPr>
            <p:ph type="sldNum" sz="quarter" idx="2"/>
          </p:nvPr>
        </p:nvSpPr>
        <p:spPr>
          <a:xfrm>
            <a:off x="274319" y="6439561"/>
            <a:ext cx="127001" cy="152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t>3</a:t>
            </a:fld>
            <a:endParaRPr/>
          </a:p>
        </p:txBody>
      </p:sp>
      <p:pic>
        <p:nvPicPr>
          <p:cNvPr id="188" name="Picture 6" descr="Picture 6"/>
          <p:cNvPicPr>
            <a:picLocks noChangeAspect="1"/>
          </p:cNvPicPr>
          <p:nvPr/>
        </p:nvPicPr>
        <p:blipFill>
          <a:blip r:embed="rId2"/>
          <a:srcRect l="31285" r="31285"/>
          <a:stretch>
            <a:fillRect/>
          </a:stretch>
        </p:blipFill>
        <p:spPr>
          <a:xfrm>
            <a:off x="8769426" y="0"/>
            <a:ext cx="3422574" cy="6858000"/>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itle 1"/>
          <p:cNvSpPr txBox="1">
            <a:spLocks noGrp="1"/>
          </p:cNvSpPr>
          <p:nvPr>
            <p:ph type="title"/>
          </p:nvPr>
        </p:nvSpPr>
        <p:spPr>
          <a:xfrm>
            <a:off x="914400" y="914399"/>
            <a:ext cx="9144000" cy="454549"/>
          </a:xfrm>
          <a:prstGeom prst="rect">
            <a:avLst/>
          </a:prstGeom>
        </p:spPr>
        <p:txBody>
          <a:bodyPr>
            <a:normAutofit/>
          </a:bodyPr>
          <a:lstStyle/>
          <a:p>
            <a:r>
              <a:rPr dirty="0"/>
              <a:t>Nuclear Financing </a:t>
            </a:r>
            <a:r>
              <a:rPr dirty="0">
                <a:solidFill>
                  <a:schemeClr val="tx1"/>
                </a:solidFill>
              </a:rPr>
              <a:t>Challenges</a:t>
            </a:r>
            <a:r>
              <a:rPr lang="en-GB" dirty="0">
                <a:solidFill>
                  <a:schemeClr val="tx1"/>
                </a:solidFill>
              </a:rPr>
              <a:t> remains</a:t>
            </a:r>
            <a:endParaRPr dirty="0">
              <a:solidFill>
                <a:schemeClr val="tx1"/>
              </a:solidFill>
            </a:endParaRPr>
          </a:p>
        </p:txBody>
      </p:sp>
      <p:sp>
        <p:nvSpPr>
          <p:cNvPr id="191" name="Text Placeholder 2"/>
          <p:cNvSpPr txBox="1">
            <a:spLocks noGrp="1"/>
          </p:cNvSpPr>
          <p:nvPr>
            <p:ph type="body" sz="quarter" idx="1"/>
          </p:nvPr>
        </p:nvSpPr>
        <p:spPr>
          <a:xfrm>
            <a:off x="914401" y="1959428"/>
            <a:ext cx="4171166" cy="3689023"/>
          </a:xfrm>
          <a:prstGeom prst="rect">
            <a:avLst/>
          </a:prstGeom>
        </p:spPr>
        <p:txBody>
          <a:bodyPr>
            <a:noAutofit/>
          </a:bodyPr>
          <a:lstStyle/>
          <a:p>
            <a:pPr marL="0" indent="0" defTabSz="822959">
              <a:spcBef>
                <a:spcPts val="900"/>
              </a:spcBef>
              <a:buSzTx/>
              <a:buFont typeface="Wingdings"/>
              <a:buNone/>
              <a:defRPr sz="1260" b="1" strike="sngStrike">
                <a:solidFill>
                  <a:srgbClr val="FF0000"/>
                </a:solidFill>
              </a:defRPr>
            </a:pPr>
            <a:r>
              <a:rPr sz="1400" strike="noStrike" dirty="0">
                <a:solidFill>
                  <a:schemeClr val="tx1"/>
                </a:solidFill>
              </a:rPr>
              <a:t>Historically, most funding and financing of nuclear projects is derived from government </a:t>
            </a:r>
            <a:r>
              <a:rPr lang="en-US" sz="1400" strike="noStrike" dirty="0">
                <a:solidFill>
                  <a:schemeClr val="tx1"/>
                </a:solidFill>
              </a:rPr>
              <a:t>re</a:t>
            </a:r>
            <a:r>
              <a:rPr sz="1400" strike="noStrike" dirty="0">
                <a:solidFill>
                  <a:schemeClr val="tx1"/>
                </a:solidFill>
              </a:rPr>
              <a:t>sources. </a:t>
            </a:r>
            <a:r>
              <a:rPr sz="1400" b="0" strike="noStrike" dirty="0">
                <a:solidFill>
                  <a:schemeClr val="tx1"/>
                </a:solidFill>
              </a:rPr>
              <a:t>The global financial markets have seen nuclear projects as </a:t>
            </a:r>
            <a:r>
              <a:rPr lang="fr-FR" sz="1400" b="0" strike="noStrike" dirty="0" err="1">
                <a:solidFill>
                  <a:schemeClr val="tx1"/>
                </a:solidFill>
              </a:rPr>
              <a:t>excessively</a:t>
            </a:r>
            <a:r>
              <a:rPr lang="fr-FR" sz="1400" b="0" strike="noStrike" dirty="0">
                <a:solidFill>
                  <a:schemeClr val="tx1"/>
                </a:solidFill>
              </a:rPr>
              <a:t> </a:t>
            </a:r>
            <a:r>
              <a:rPr sz="1400" b="0" strike="noStrike" dirty="0">
                <a:solidFill>
                  <a:schemeClr val="tx1"/>
                </a:solidFill>
              </a:rPr>
              <a:t>risk</a:t>
            </a:r>
            <a:r>
              <a:rPr lang="fr-FR" sz="1400" b="0" strike="noStrike" dirty="0">
                <a:solidFill>
                  <a:schemeClr val="tx1"/>
                </a:solidFill>
              </a:rPr>
              <a:t>y </a:t>
            </a:r>
            <a:r>
              <a:rPr sz="1400" b="0" strike="noStrike" dirty="0">
                <a:solidFill>
                  <a:schemeClr val="tx1"/>
                </a:solidFill>
              </a:rPr>
              <a:t>for decades</a:t>
            </a:r>
            <a:r>
              <a:rPr lang="fr-FR" sz="1400" b="0" strike="noStrike" dirty="0">
                <a:solidFill>
                  <a:srgbClr val="003041"/>
                </a:solidFill>
              </a:rPr>
              <a:t>.</a:t>
            </a:r>
            <a:endParaRPr sz="1400" b="0" strike="noStrike" dirty="0">
              <a:solidFill>
                <a:srgbClr val="003041"/>
              </a:solidFill>
            </a:endParaRPr>
          </a:p>
          <a:p>
            <a:pPr marL="257175" indent="-150019" defTabSz="822959">
              <a:spcBef>
                <a:spcPts val="900"/>
              </a:spcBef>
              <a:defRPr sz="1079"/>
            </a:pPr>
            <a:r>
              <a:rPr sz="1200" dirty="0"/>
              <a:t>Many domestic nuclear programs are supported through State-Owned Enterprise (SOEs) and/or state sponsored grant, loan and guarantee programs.</a:t>
            </a:r>
          </a:p>
          <a:p>
            <a:pPr marL="257175" indent="-150019" defTabSz="822959">
              <a:spcBef>
                <a:spcPts val="900"/>
              </a:spcBef>
              <a:defRPr sz="1079"/>
            </a:pPr>
            <a:r>
              <a:rPr sz="1200" dirty="0"/>
              <a:t>Nuclear exports are largely supported through export credit and other bilateral funding agreements, which tie together technology and financing</a:t>
            </a:r>
            <a:r>
              <a:rPr sz="1200" dirty="0">
                <a:solidFill>
                  <a:schemeClr val="tx1"/>
                </a:solidFill>
              </a:rPr>
              <a:t>.</a:t>
            </a:r>
            <a:endParaRPr lang="en-US" sz="1200" b="1" dirty="0">
              <a:solidFill>
                <a:schemeClr val="tx1"/>
              </a:solidFill>
            </a:endParaRPr>
          </a:p>
          <a:p>
            <a:pPr marL="257175" indent="-150019" defTabSz="822959">
              <a:spcBef>
                <a:spcPts val="900"/>
              </a:spcBef>
              <a:defRPr sz="1079"/>
            </a:pPr>
            <a:r>
              <a:rPr lang="en-US" sz="1200" dirty="0"/>
              <a:t>Existing government-backed domestic and export nuclear financing is limited and is insufficient to enable rapid global scaling of nuclear capacities.</a:t>
            </a:r>
          </a:p>
        </p:txBody>
      </p:sp>
      <p:sp>
        <p:nvSpPr>
          <p:cNvPr id="192" name="Slide Number Placeholder 3"/>
          <p:cNvSpPr txBox="1">
            <a:spLocks noGrp="1"/>
          </p:cNvSpPr>
          <p:nvPr>
            <p:ph type="sldNum" sz="quarter" idx="2"/>
          </p:nvPr>
        </p:nvSpPr>
        <p:spPr>
          <a:xfrm>
            <a:off x="274319" y="6439561"/>
            <a:ext cx="127001" cy="152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t>4</a:t>
            </a:fld>
            <a:endParaRPr/>
          </a:p>
        </p:txBody>
      </p:sp>
      <p:sp>
        <p:nvSpPr>
          <p:cNvPr id="193" name="Text Placeholder 2"/>
          <p:cNvSpPr txBox="1"/>
          <p:nvPr/>
        </p:nvSpPr>
        <p:spPr>
          <a:xfrm>
            <a:off x="5974915" y="1959428"/>
            <a:ext cx="5098369" cy="252120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ct val="110000"/>
              </a:lnSpc>
              <a:spcBef>
                <a:spcPts val="1000"/>
              </a:spcBef>
              <a:defRPr sz="1400" b="1" strike="sngStrike">
                <a:solidFill>
                  <a:srgbClr val="FF0000"/>
                </a:solidFill>
                <a:latin typeface="+mn-lt"/>
                <a:ea typeface="+mn-ea"/>
                <a:cs typeface="+mn-cs"/>
                <a:sym typeface="Helvetica"/>
              </a:defRPr>
            </a:pPr>
            <a:r>
              <a:rPr sz="1400" strike="noStrike" dirty="0">
                <a:solidFill>
                  <a:schemeClr val="tx1"/>
                </a:solidFill>
              </a:rPr>
              <a:t>Developing countries that are pursuing major infrastructure projects have access to multilateral development banks (MDBs) </a:t>
            </a:r>
            <a:r>
              <a:rPr sz="1400" b="0" strike="noStrike" dirty="0">
                <a:solidFill>
                  <a:schemeClr val="tx1"/>
                </a:solidFill>
              </a:rPr>
              <a:t>(e.g. the World Bank, EBRD, ADB, etc.), however none of the major MDB’s are currently supporting nuclear expansion</a:t>
            </a:r>
            <a:endParaRPr sz="1600" dirty="0">
              <a:solidFill>
                <a:schemeClr val="tx1"/>
              </a:solidFill>
            </a:endParaRPr>
          </a:p>
          <a:p>
            <a:pPr marL="290513" indent="-171450">
              <a:lnSpc>
                <a:spcPct val="110000"/>
              </a:lnSpc>
              <a:spcBef>
                <a:spcPts val="1000"/>
              </a:spcBef>
              <a:buSzPct val="100000"/>
              <a:buFont typeface="Wingdings" pitchFamily="2" charset="2"/>
              <a:buChar char="§"/>
              <a:defRPr sz="1200" strike="sngStrike">
                <a:solidFill>
                  <a:srgbClr val="FF0000"/>
                </a:solidFill>
                <a:latin typeface="+mn-lt"/>
                <a:ea typeface="+mn-ea"/>
                <a:cs typeface="+mn-cs"/>
                <a:sym typeface="Helvetica"/>
              </a:defRPr>
            </a:pPr>
            <a:r>
              <a:rPr sz="1200" strike="noStrike" dirty="0">
                <a:solidFill>
                  <a:schemeClr val="tx1"/>
                </a:solidFill>
              </a:rPr>
              <a:t>While changes to MDBs’</a:t>
            </a:r>
            <a:r>
              <a:rPr lang="en-US" sz="1200" strike="noStrike" dirty="0">
                <a:solidFill>
                  <a:schemeClr val="tx1"/>
                </a:solidFill>
              </a:rPr>
              <a:t> </a:t>
            </a:r>
            <a:r>
              <a:rPr sz="1200" strike="noStrike" dirty="0">
                <a:solidFill>
                  <a:schemeClr val="tx1"/>
                </a:solidFill>
              </a:rPr>
              <a:t>longstanding policies in favor of supporting nuclear would be welcome, they do not have the global mandate, and expertise that would enable global nuclear scaling.</a:t>
            </a:r>
            <a:endParaRPr sz="1600" dirty="0">
              <a:solidFill>
                <a:schemeClr val="tx1"/>
              </a:solidFill>
            </a:endParaRPr>
          </a:p>
          <a:p>
            <a:pPr>
              <a:lnSpc>
                <a:spcPct val="110000"/>
              </a:lnSpc>
              <a:spcBef>
                <a:spcPts val="1000"/>
              </a:spcBef>
              <a:defRPr sz="1400" b="1" strike="sngStrike">
                <a:solidFill>
                  <a:srgbClr val="FF0000"/>
                </a:solidFill>
                <a:latin typeface="+mn-lt"/>
                <a:ea typeface="+mn-ea"/>
                <a:cs typeface="+mn-cs"/>
                <a:sym typeface="Helvetica"/>
              </a:defRPr>
            </a:pPr>
            <a:r>
              <a:rPr sz="1400" b="0" strike="noStrike" dirty="0">
                <a:solidFill>
                  <a:schemeClr val="tx1"/>
                </a:solidFill>
              </a:rPr>
              <a:t>In addition to developing countries, IBNI is also urgently needed in developed and advanced economies in order to facilitate rapid global decarbonization.</a:t>
            </a:r>
            <a:endParaRPr sz="1400" b="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Title 1"/>
          <p:cNvSpPr txBox="1">
            <a:spLocks noGrp="1"/>
          </p:cNvSpPr>
          <p:nvPr>
            <p:ph type="title"/>
          </p:nvPr>
        </p:nvSpPr>
        <p:spPr>
          <a:xfrm>
            <a:off x="914400" y="914399"/>
            <a:ext cx="9144000" cy="454549"/>
          </a:xfrm>
          <a:prstGeom prst="rect">
            <a:avLst/>
          </a:prstGeom>
        </p:spPr>
        <p:txBody>
          <a:bodyPr>
            <a:normAutofit/>
          </a:bodyPr>
          <a:lstStyle/>
          <a:p>
            <a:r>
              <a:rPr lang="en-GB" dirty="0"/>
              <a:t>How to Make Money Flow - </a:t>
            </a:r>
            <a:r>
              <a:rPr dirty="0"/>
              <a:t>The Role of IBNI</a:t>
            </a:r>
          </a:p>
        </p:txBody>
      </p:sp>
      <p:sp>
        <p:nvSpPr>
          <p:cNvPr id="196" name="Text Placeholder 2"/>
          <p:cNvSpPr txBox="1">
            <a:spLocks noGrp="1"/>
          </p:cNvSpPr>
          <p:nvPr>
            <p:ph type="body" sz="half" idx="1"/>
          </p:nvPr>
        </p:nvSpPr>
        <p:spPr>
          <a:xfrm>
            <a:off x="914400" y="1999620"/>
            <a:ext cx="4783017" cy="3590001"/>
          </a:xfrm>
          <a:prstGeom prst="rect">
            <a:avLst/>
          </a:prstGeom>
        </p:spPr>
        <p:txBody>
          <a:bodyPr>
            <a:normAutofit lnSpcReduction="10000"/>
          </a:bodyPr>
          <a:lstStyle/>
          <a:p>
            <a:pPr marL="0" indent="0" defTabSz="886968">
              <a:spcBef>
                <a:spcPts val="900"/>
              </a:spcBef>
              <a:buNone/>
              <a:defRPr sz="1358" b="1"/>
            </a:pPr>
            <a:r>
              <a:rPr lang="en-US" i="1" dirty="0">
                <a:solidFill>
                  <a:schemeClr val="tx1"/>
                </a:solidFill>
              </a:rPr>
              <a:t>IBNI will…</a:t>
            </a:r>
          </a:p>
          <a:p>
            <a:pPr marL="277177" indent="-277177" defTabSz="886968">
              <a:spcBef>
                <a:spcPts val="900"/>
              </a:spcBef>
              <a:defRPr sz="1358" b="1"/>
            </a:pPr>
            <a:r>
              <a:rPr dirty="0">
                <a:solidFill>
                  <a:schemeClr val="tx1"/>
                </a:solidFill>
              </a:rPr>
              <a:t>address the funding and finance gaps </a:t>
            </a:r>
            <a:r>
              <a:rPr b="0" dirty="0">
                <a:solidFill>
                  <a:schemeClr val="tx1"/>
                </a:solidFill>
              </a:rPr>
              <a:t>on </a:t>
            </a:r>
            <a:br>
              <a:rPr b="0" dirty="0">
                <a:solidFill>
                  <a:schemeClr val="tx1"/>
                </a:solidFill>
              </a:rPr>
            </a:br>
            <a:r>
              <a:rPr b="0" dirty="0">
                <a:solidFill>
                  <a:schemeClr val="tx1"/>
                </a:solidFill>
              </a:rPr>
              <a:t>both the supply and market demand side that inhibit the nuclear sector’s ability to scale globally.</a:t>
            </a:r>
          </a:p>
          <a:p>
            <a:pPr marL="277177" indent="-277177" defTabSz="886968">
              <a:spcBef>
                <a:spcPts val="900"/>
              </a:spcBef>
              <a:defRPr sz="1358" b="1"/>
            </a:pPr>
            <a:r>
              <a:rPr lang="en-US" dirty="0">
                <a:solidFill>
                  <a:schemeClr val="tx1"/>
                </a:solidFill>
              </a:rPr>
              <a:t>p</a:t>
            </a:r>
            <a:r>
              <a:rPr dirty="0">
                <a:solidFill>
                  <a:schemeClr val="tx1"/>
                </a:solidFill>
              </a:rPr>
              <a:t>rovid</a:t>
            </a:r>
            <a:r>
              <a:rPr lang="en-US" dirty="0">
                <a:solidFill>
                  <a:schemeClr val="tx1"/>
                </a:solidFill>
              </a:rPr>
              <a:t>e</a:t>
            </a:r>
            <a:r>
              <a:rPr dirty="0">
                <a:solidFill>
                  <a:schemeClr val="tx1"/>
                </a:solidFill>
              </a:rPr>
              <a:t> capital and </a:t>
            </a:r>
            <a:r>
              <a:rPr dirty="0" err="1">
                <a:solidFill>
                  <a:schemeClr val="tx1"/>
                </a:solidFill>
              </a:rPr>
              <a:t>cro</a:t>
            </a:r>
            <a:r>
              <a:rPr lang="fr-FR" dirty="0" err="1">
                <a:solidFill>
                  <a:schemeClr val="tx1"/>
                </a:solidFill>
              </a:rPr>
              <a:t>wd</a:t>
            </a:r>
            <a:r>
              <a:rPr dirty="0">
                <a:solidFill>
                  <a:schemeClr val="tx1"/>
                </a:solidFill>
              </a:rPr>
              <a:t>-in cost-efficient </a:t>
            </a:r>
            <a:br>
              <a:rPr dirty="0">
                <a:solidFill>
                  <a:schemeClr val="tx1"/>
                </a:solidFill>
              </a:rPr>
            </a:br>
            <a:r>
              <a:rPr dirty="0">
                <a:solidFill>
                  <a:schemeClr val="tx1"/>
                </a:solidFill>
              </a:rPr>
              <a:t>market capital </a:t>
            </a:r>
            <a:r>
              <a:rPr b="0" dirty="0">
                <a:solidFill>
                  <a:schemeClr val="tx1"/>
                </a:solidFill>
              </a:rPr>
              <a:t>comparable to other de-risked energy technologies to projects in all member countries.</a:t>
            </a:r>
          </a:p>
          <a:p>
            <a:pPr marL="277177" indent="-277177" defTabSz="886968">
              <a:spcBef>
                <a:spcPts val="900"/>
              </a:spcBef>
              <a:defRPr sz="1358"/>
            </a:pPr>
            <a:r>
              <a:rPr lang="en-US" b="1" dirty="0">
                <a:solidFill>
                  <a:schemeClr val="tx1"/>
                </a:solidFill>
              </a:rPr>
              <a:t>utilize</a:t>
            </a:r>
            <a:r>
              <a:rPr b="1" dirty="0">
                <a:solidFill>
                  <a:schemeClr val="tx1"/>
                </a:solidFill>
              </a:rPr>
              <a:t> the</a:t>
            </a:r>
            <a:r>
              <a:rPr dirty="0">
                <a:solidFill>
                  <a:schemeClr val="tx1"/>
                </a:solidFill>
              </a:rPr>
              <a:t> </a:t>
            </a:r>
            <a:r>
              <a:rPr b="1" dirty="0">
                <a:solidFill>
                  <a:schemeClr val="tx1"/>
                </a:solidFill>
              </a:rPr>
              <a:t>proven models </a:t>
            </a:r>
            <a:r>
              <a:rPr dirty="0">
                <a:solidFill>
                  <a:schemeClr val="tx1"/>
                </a:solidFill>
              </a:rPr>
              <a:t>of existing multilateral institutions, while developing additional approaches to managing capital cost premiums i</a:t>
            </a:r>
            <a:r>
              <a:rPr lang="en-US" dirty="0">
                <a:solidFill>
                  <a:schemeClr val="tx1"/>
                </a:solidFill>
              </a:rPr>
              <a:t>n </a:t>
            </a:r>
            <a:r>
              <a:rPr dirty="0">
                <a:solidFill>
                  <a:schemeClr val="tx1"/>
                </a:solidFill>
              </a:rPr>
              <a:t>all economies. </a:t>
            </a:r>
          </a:p>
          <a:p>
            <a:pPr marL="277177" indent="-277177" defTabSz="886968">
              <a:spcBef>
                <a:spcPts val="900"/>
              </a:spcBef>
              <a:defRPr sz="1358" b="1"/>
            </a:pPr>
            <a:r>
              <a:rPr lang="en-US" dirty="0">
                <a:solidFill>
                  <a:schemeClr val="tx1"/>
                </a:solidFill>
              </a:rPr>
              <a:t>take a market-</a:t>
            </a:r>
            <a:r>
              <a:rPr dirty="0">
                <a:solidFill>
                  <a:schemeClr val="tx1"/>
                </a:solidFill>
              </a:rPr>
              <a:t>, vendor</a:t>
            </a:r>
            <a:r>
              <a:rPr lang="en-US" dirty="0">
                <a:solidFill>
                  <a:schemeClr val="tx1"/>
                </a:solidFill>
              </a:rPr>
              <a:t>-</a:t>
            </a:r>
            <a:r>
              <a:rPr dirty="0">
                <a:solidFill>
                  <a:schemeClr val="tx1"/>
                </a:solidFill>
              </a:rPr>
              <a:t> and technology-neutral approach </a:t>
            </a:r>
            <a:r>
              <a:rPr b="0" dirty="0">
                <a:solidFill>
                  <a:schemeClr val="tx1"/>
                </a:solidFill>
              </a:rPr>
              <a:t>to financing and supporting nuclear new builds project and programs, global supply chains and nuclear infrastructure within all IBNI’s member countries.</a:t>
            </a:r>
          </a:p>
        </p:txBody>
      </p:sp>
      <p:sp>
        <p:nvSpPr>
          <p:cNvPr id="197" name="Slide Number Placeholder 3"/>
          <p:cNvSpPr txBox="1">
            <a:spLocks noGrp="1"/>
          </p:cNvSpPr>
          <p:nvPr>
            <p:ph type="sldNum" sz="quarter" idx="2"/>
          </p:nvPr>
        </p:nvSpPr>
        <p:spPr>
          <a:xfrm>
            <a:off x="274319" y="6439561"/>
            <a:ext cx="127001" cy="152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t>5</a:t>
            </a:fld>
            <a:endParaRPr/>
          </a:p>
        </p:txBody>
      </p:sp>
      <p:sp>
        <p:nvSpPr>
          <p:cNvPr id="198" name="Text Placeholder 2"/>
          <p:cNvSpPr txBox="1"/>
          <p:nvPr/>
        </p:nvSpPr>
        <p:spPr>
          <a:xfrm>
            <a:off x="6330462" y="1999620"/>
            <a:ext cx="4612193" cy="271670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marL="285750" indent="-285750">
              <a:lnSpc>
                <a:spcPct val="110000"/>
              </a:lnSpc>
              <a:spcBef>
                <a:spcPts val="1000"/>
              </a:spcBef>
              <a:buSzPct val="100000"/>
              <a:buFont typeface="Wingdings" pitchFamily="2" charset="2"/>
              <a:buChar char="§"/>
              <a:defRPr sz="1400" b="1">
                <a:latin typeface="+mn-lt"/>
                <a:ea typeface="+mn-ea"/>
                <a:cs typeface="+mn-cs"/>
                <a:sym typeface="Helvetica"/>
              </a:defRPr>
            </a:pPr>
            <a:r>
              <a:rPr lang="en-US" dirty="0" err="1"/>
              <a:t>p</a:t>
            </a:r>
            <a:r>
              <a:rPr dirty="0" err="1"/>
              <a:t>rovi</a:t>
            </a:r>
            <a:r>
              <a:rPr lang="fr-FR" dirty="0"/>
              <a:t>de</a:t>
            </a:r>
            <a:r>
              <a:rPr dirty="0">
                <a:solidFill>
                  <a:srgbClr val="FF0000"/>
                </a:solidFill>
              </a:rPr>
              <a:t> </a:t>
            </a:r>
            <a:r>
              <a:rPr dirty="0">
                <a:solidFill>
                  <a:schemeClr val="tx1"/>
                </a:solidFill>
              </a:rPr>
              <a:t>the early and</a:t>
            </a:r>
            <a:r>
              <a:rPr lang="fr-FR" dirty="0">
                <a:solidFill>
                  <a:schemeClr val="tx1"/>
                </a:solidFill>
              </a:rPr>
              <a:t>/or</a:t>
            </a:r>
            <a:r>
              <a:rPr dirty="0">
                <a:solidFill>
                  <a:schemeClr val="tx1"/>
                </a:solidFill>
              </a:rPr>
              <a:t> patient capital </a:t>
            </a:r>
            <a:r>
              <a:rPr b="0" dirty="0">
                <a:solidFill>
                  <a:schemeClr val="tx1"/>
                </a:solidFill>
              </a:rPr>
              <a:t>from early-stage </a:t>
            </a:r>
            <a:r>
              <a:rPr lang="en-US" b="0" dirty="0">
                <a:solidFill>
                  <a:schemeClr val="tx1"/>
                </a:solidFill>
              </a:rPr>
              <a:t>nuclear projects, </a:t>
            </a:r>
            <a:r>
              <a:rPr b="0" dirty="0">
                <a:solidFill>
                  <a:schemeClr val="tx1"/>
                </a:solidFill>
              </a:rPr>
              <a:t>technologies</a:t>
            </a:r>
            <a:r>
              <a:rPr lang="en-US" b="0" dirty="0">
                <a:solidFill>
                  <a:schemeClr val="tx1"/>
                </a:solidFill>
              </a:rPr>
              <a:t>, industries</a:t>
            </a:r>
            <a:r>
              <a:rPr b="0" dirty="0">
                <a:solidFill>
                  <a:schemeClr val="tx1"/>
                </a:solidFill>
              </a:rPr>
              <a:t> and programs through decommissioning and waste management that is needed to move serialized global nuclear reactor deployment toward standardized fleets that are built to cost and schedule.</a:t>
            </a:r>
            <a:endParaRPr sz="1600" dirty="0">
              <a:solidFill>
                <a:schemeClr val="tx1"/>
              </a:solidFill>
            </a:endParaRPr>
          </a:p>
          <a:p>
            <a:pPr marL="285750" indent="-285750">
              <a:lnSpc>
                <a:spcPct val="110000"/>
              </a:lnSpc>
              <a:spcBef>
                <a:spcPts val="1000"/>
              </a:spcBef>
              <a:buSzPct val="100000"/>
              <a:buFont typeface="Wingdings" pitchFamily="2" charset="2"/>
              <a:buChar char="§"/>
              <a:defRPr sz="1400" b="1" strike="sngStrike">
                <a:solidFill>
                  <a:srgbClr val="FF0000"/>
                </a:solidFill>
                <a:latin typeface="+mn-lt"/>
                <a:ea typeface="+mn-ea"/>
                <a:cs typeface="+mn-cs"/>
                <a:sym typeface="Helvetica"/>
              </a:defRPr>
            </a:pPr>
            <a:r>
              <a:rPr strike="noStrike" dirty="0">
                <a:solidFill>
                  <a:schemeClr val="tx1"/>
                </a:solidFill>
              </a:rPr>
              <a:t>drive scaling, de-risking and market confidence</a:t>
            </a:r>
            <a:r>
              <a:rPr b="0" strike="noStrike" dirty="0">
                <a:solidFill>
                  <a:schemeClr val="tx1"/>
                </a:solidFill>
              </a:rPr>
              <a:t> throughout the global nuclear sector by way of demonstrating repetitive successful nuclear financings, across borders under a set of universally accepted IBNI Standards &amp; Criteria best international practices.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Title 1"/>
          <p:cNvSpPr txBox="1">
            <a:spLocks noGrp="1"/>
          </p:cNvSpPr>
          <p:nvPr>
            <p:ph type="title"/>
          </p:nvPr>
        </p:nvSpPr>
        <p:spPr>
          <a:xfrm>
            <a:off x="914400" y="914399"/>
            <a:ext cx="9144000" cy="454549"/>
          </a:xfrm>
          <a:prstGeom prst="rect">
            <a:avLst/>
          </a:prstGeom>
        </p:spPr>
        <p:txBody>
          <a:bodyPr>
            <a:normAutofit/>
          </a:bodyPr>
          <a:lstStyle/>
          <a:p>
            <a:r>
              <a:rPr lang="en-US" dirty="0">
                <a:solidFill>
                  <a:schemeClr val="tx1"/>
                </a:solidFill>
              </a:rPr>
              <a:t>IBNI funding and finance instruments</a:t>
            </a:r>
            <a:endParaRPr strike="sngStrike" dirty="0">
              <a:solidFill>
                <a:schemeClr val="tx1"/>
              </a:solidFill>
            </a:endParaRPr>
          </a:p>
        </p:txBody>
      </p:sp>
      <p:sp>
        <p:nvSpPr>
          <p:cNvPr id="214" name="TextBox 19"/>
          <p:cNvSpPr txBox="1"/>
          <p:nvPr/>
        </p:nvSpPr>
        <p:spPr>
          <a:xfrm>
            <a:off x="914398" y="5788999"/>
            <a:ext cx="9904290" cy="635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defRPr sz="800">
                <a:solidFill>
                  <a:srgbClr val="BFBFBF"/>
                </a:solidFill>
                <a:latin typeface="+mn-lt"/>
                <a:ea typeface="+mn-ea"/>
                <a:cs typeface="+mn-cs"/>
                <a:sym typeface="Helvetica"/>
              </a:defRPr>
            </a:pPr>
            <a:r>
              <a:rPr dirty="0"/>
              <a:t>Notes:</a:t>
            </a:r>
            <a:r>
              <a:rPr lang="en-US" dirty="0"/>
              <a:t> (1) assumed be funded incre</a:t>
            </a:r>
            <a:r>
              <a:rPr lang="en-US" dirty="0">
                <a:solidFill>
                  <a:schemeClr val="bg1">
                    <a:lumMod val="75000"/>
                  </a:schemeClr>
                </a:solidFill>
              </a:rPr>
              <a:t>ment</a:t>
            </a:r>
            <a:r>
              <a:rPr lang="en-US" dirty="0"/>
              <a:t>ally over time and after demonstration of certain program successes</a:t>
            </a:r>
            <a:r>
              <a:rPr dirty="0"/>
              <a:t>;  </a:t>
            </a:r>
            <a:r>
              <a:rPr lang="en-US" dirty="0"/>
              <a:t>(2) </a:t>
            </a:r>
            <a:r>
              <a:rPr dirty="0"/>
              <a:t>it is currently estimated that the initial government shareholder capital requirement of IBNI Ordinary Operations Fund will be US $ 50 billion (of which 50% or US $ 25 billion will be paid-in capital and 50% or US $ 25 billion will be callable capital).  Additional debt capital will be raised in the global bond markets.  </a:t>
            </a:r>
            <a:r>
              <a:rPr lang="en-US" dirty="0"/>
              <a:t>(3) </a:t>
            </a:r>
            <a:r>
              <a:rPr dirty="0"/>
              <a:t>it is currently estimated that a subset of IBNI Member States will elect to initially fund the Special Operations Fund in the amount of US $ 5 billion, which will leverage private sector funding.  All funding estimates are subject to further research, analysis and discussions. </a:t>
            </a:r>
            <a:r>
              <a:rPr lang="en-US" dirty="0"/>
              <a:t> (4) </a:t>
            </a:r>
            <a:r>
              <a:rPr dirty="0"/>
              <a:t>SIB refers to ‘Social Impact Bonds’ (and Loans) which is a broad category including ‘Climate Impact Bonds’ (and loans) and ‘Sustainability Impact Bond’ (and loan) programs that are envisaged to be supported through the Special Operations Fund.</a:t>
            </a:r>
          </a:p>
        </p:txBody>
      </p:sp>
      <p:grpSp>
        <p:nvGrpSpPr>
          <p:cNvPr id="218" name="Rectangle: Rounded Corners 19"/>
          <p:cNvGrpSpPr/>
          <p:nvPr/>
        </p:nvGrpSpPr>
        <p:grpSpPr>
          <a:xfrm>
            <a:off x="971898" y="2316716"/>
            <a:ext cx="2304942" cy="492443"/>
            <a:chOff x="0" y="0"/>
            <a:chExt cx="2304941" cy="492441"/>
          </a:xfrm>
        </p:grpSpPr>
        <p:sp>
          <p:nvSpPr>
            <p:cNvPr id="216" name="Rectangle"/>
            <p:cNvSpPr/>
            <p:nvPr/>
          </p:nvSpPr>
          <p:spPr>
            <a:xfrm>
              <a:off x="0" y="0"/>
              <a:ext cx="2304942" cy="492442"/>
            </a:xfrm>
            <a:prstGeom prst="roundRect">
              <a:avLst>
                <a:gd name="adj" fmla="val 0"/>
              </a:avLst>
            </a:prstGeom>
            <a:solidFill>
              <a:schemeClr val="accent2">
                <a:alpha val="90000"/>
              </a:schemeClr>
            </a:solidFill>
            <a:ln w="12700" cap="flat">
              <a:noFill/>
              <a:miter lim="400000"/>
            </a:ln>
            <a:effectLst/>
          </p:spPr>
          <p:txBody>
            <a:bodyPr wrap="square" lIns="45719" tIns="45719" rIns="45719" bIns="45719" numCol="1" anchor="ctr">
              <a:noAutofit/>
            </a:bodyPr>
            <a:lstStyle/>
            <a:p>
              <a:pPr algn="ctr">
                <a:defRPr>
                  <a:solidFill>
                    <a:schemeClr val="accent6">
                      <a:hueOff val="-8742858"/>
                      <a:satOff val="-17073"/>
                      <a:lumOff val="8039"/>
                    </a:schemeClr>
                  </a:solidFill>
                </a:defRPr>
              </a:pPr>
              <a:endParaRPr/>
            </a:p>
          </p:txBody>
        </p:sp>
        <p:sp>
          <p:nvSpPr>
            <p:cNvPr id="217" name="30+ Member Nation Shareholders"/>
            <p:cNvSpPr txBox="1"/>
            <p:nvPr/>
          </p:nvSpPr>
          <p:spPr>
            <a:xfrm>
              <a:off x="-1" y="78581"/>
              <a:ext cx="2304943" cy="33528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91439" tIns="91439" rIns="91439" bIns="91439" numCol="1" anchor="ctr">
              <a:spAutoFit/>
            </a:bodyPr>
            <a:lstStyle>
              <a:lvl1pPr algn="ctr">
                <a:defRPr sz="1000" b="1">
                  <a:solidFill>
                    <a:schemeClr val="accent6">
                      <a:hueOff val="-8742858"/>
                      <a:satOff val="-17073"/>
                      <a:lumOff val="8039"/>
                    </a:schemeClr>
                  </a:solidFill>
                  <a:latin typeface="+mn-lt"/>
                  <a:ea typeface="+mn-ea"/>
                  <a:cs typeface="+mn-cs"/>
                  <a:sym typeface="Helvetica"/>
                </a:defRPr>
              </a:lvl1pPr>
            </a:lstStyle>
            <a:p>
              <a:r>
                <a:t>30+ Member Nation Shareholders</a:t>
              </a:r>
            </a:p>
          </p:txBody>
        </p:sp>
      </p:grpSp>
      <p:grpSp>
        <p:nvGrpSpPr>
          <p:cNvPr id="221" name="Rectangle: Rounded Corners 20"/>
          <p:cNvGrpSpPr/>
          <p:nvPr/>
        </p:nvGrpSpPr>
        <p:grpSpPr>
          <a:xfrm>
            <a:off x="3461087" y="2303670"/>
            <a:ext cx="2877554" cy="492444"/>
            <a:chOff x="0" y="0"/>
            <a:chExt cx="2877553" cy="492443"/>
          </a:xfrm>
        </p:grpSpPr>
        <p:sp>
          <p:nvSpPr>
            <p:cNvPr id="219" name="Rectangle"/>
            <p:cNvSpPr/>
            <p:nvPr/>
          </p:nvSpPr>
          <p:spPr>
            <a:xfrm>
              <a:off x="0" y="0"/>
              <a:ext cx="2877554" cy="492444"/>
            </a:xfrm>
            <a:prstGeom prst="roundRect">
              <a:avLst>
                <a:gd name="adj" fmla="val 0"/>
              </a:avLst>
            </a:prstGeom>
            <a:solidFill>
              <a:schemeClr val="accent2">
                <a:alpha val="90000"/>
              </a:schemeClr>
            </a:solidFill>
            <a:ln w="12700" cap="flat">
              <a:noFill/>
              <a:miter lim="400000"/>
            </a:ln>
            <a:effectLst/>
          </p:spPr>
          <p:txBody>
            <a:bodyPr wrap="square" lIns="45719" tIns="45719" rIns="45719" bIns="45719" numCol="1" anchor="ctr">
              <a:noAutofit/>
            </a:bodyPr>
            <a:lstStyle/>
            <a:p>
              <a:pPr algn="ctr">
                <a:defRPr sz="1000" b="1">
                  <a:solidFill>
                    <a:srgbClr val="FF0000"/>
                  </a:solidFill>
                  <a:latin typeface="+mn-lt"/>
                  <a:ea typeface="+mn-ea"/>
                  <a:cs typeface="+mn-cs"/>
                  <a:sym typeface="Helvetica"/>
                </a:defRPr>
              </a:pPr>
              <a:endParaRPr/>
            </a:p>
          </p:txBody>
        </p:sp>
        <p:sp>
          <p:nvSpPr>
            <p:cNvPr id="220" name="Global Highest Grade Sovereign &amp; Supranational Agency (SSA) Bond Markets1"/>
            <p:cNvSpPr txBox="1"/>
            <p:nvPr/>
          </p:nvSpPr>
          <p:spPr>
            <a:xfrm>
              <a:off x="-1" y="2381"/>
              <a:ext cx="2877555" cy="48768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91439" tIns="91439" rIns="91439" bIns="91439" numCol="1" anchor="ctr">
              <a:spAutoFit/>
            </a:bodyPr>
            <a:lstStyle/>
            <a:p>
              <a:pPr algn="ctr">
                <a:defRPr sz="1000" b="1">
                  <a:solidFill>
                    <a:schemeClr val="accent6">
                      <a:hueOff val="-8742858"/>
                      <a:satOff val="-17073"/>
                      <a:lumOff val="8039"/>
                    </a:schemeClr>
                  </a:solidFill>
                  <a:latin typeface="+mn-lt"/>
                  <a:ea typeface="+mn-ea"/>
                  <a:cs typeface="+mn-cs"/>
                  <a:sym typeface="Helvetica"/>
                </a:defRPr>
              </a:pPr>
              <a:r>
                <a:rPr dirty="0"/>
                <a:t>Global Highest Grade Sovereign &amp; Supranational Agency (SSA) Bond </a:t>
              </a:r>
              <a:r>
                <a:rPr dirty="0">
                  <a:solidFill>
                    <a:schemeClr val="bg1"/>
                  </a:solidFill>
                </a:rPr>
                <a:t>Markets</a:t>
              </a:r>
              <a:r>
                <a:rPr baseline="30000" dirty="0">
                  <a:solidFill>
                    <a:schemeClr val="bg1"/>
                  </a:solidFill>
                </a:rPr>
                <a:t>1</a:t>
              </a:r>
            </a:p>
          </p:txBody>
        </p:sp>
      </p:grpSp>
      <p:grpSp>
        <p:nvGrpSpPr>
          <p:cNvPr id="224" name="Rectangle: Rounded Corners 31"/>
          <p:cNvGrpSpPr/>
          <p:nvPr/>
        </p:nvGrpSpPr>
        <p:grpSpPr>
          <a:xfrm>
            <a:off x="971898" y="3424878"/>
            <a:ext cx="5371088" cy="338555"/>
            <a:chOff x="0" y="0"/>
            <a:chExt cx="5371086" cy="338553"/>
          </a:xfrm>
        </p:grpSpPr>
        <p:sp>
          <p:nvSpPr>
            <p:cNvPr id="222" name="Rectangle"/>
            <p:cNvSpPr/>
            <p:nvPr/>
          </p:nvSpPr>
          <p:spPr>
            <a:xfrm>
              <a:off x="0" y="0"/>
              <a:ext cx="5371087" cy="338554"/>
            </a:xfrm>
            <a:prstGeom prst="roundRect">
              <a:avLst>
                <a:gd name="adj" fmla="val 0"/>
              </a:avLst>
            </a:prstGeom>
            <a:solidFill>
              <a:schemeClr val="accent2">
                <a:alpha val="40000"/>
              </a:schemeClr>
            </a:solidFill>
            <a:ln w="12700" cap="flat">
              <a:noFill/>
              <a:miter lim="400000"/>
            </a:ln>
            <a:effectLst/>
          </p:spPr>
          <p:txBody>
            <a:bodyPr wrap="square" lIns="45719" tIns="45719" rIns="45719" bIns="45719" numCol="1" anchor="ctr">
              <a:noAutofit/>
            </a:bodyPr>
            <a:lstStyle/>
            <a:p>
              <a:pPr algn="ctr">
                <a:defRPr>
                  <a:solidFill>
                    <a:schemeClr val="accent6">
                      <a:hueOff val="-8742858"/>
                      <a:satOff val="-17073"/>
                      <a:lumOff val="8039"/>
                    </a:schemeClr>
                  </a:solidFill>
                </a:defRPr>
              </a:pPr>
              <a:endParaRPr/>
            </a:p>
          </p:txBody>
        </p:sp>
        <p:sp>
          <p:nvSpPr>
            <p:cNvPr id="223" name="IBNI Ordinary Operations Fund (Commercial)"/>
            <p:cNvSpPr txBox="1"/>
            <p:nvPr/>
          </p:nvSpPr>
          <p:spPr>
            <a:xfrm>
              <a:off x="-1" y="1637"/>
              <a:ext cx="5371088" cy="33528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91439" tIns="91439" rIns="91439" bIns="91439" numCol="1" anchor="ctr">
              <a:spAutoFit/>
            </a:bodyPr>
            <a:lstStyle>
              <a:lvl1pPr algn="ctr">
                <a:defRPr sz="1000" b="1">
                  <a:latin typeface="+mn-lt"/>
                  <a:ea typeface="+mn-ea"/>
                  <a:cs typeface="+mn-cs"/>
                  <a:sym typeface="Helvetica"/>
                </a:defRPr>
              </a:lvl1pPr>
            </a:lstStyle>
            <a:p>
              <a:r>
                <a:t>IBNI Ordinary Operations Fund (Commercial)</a:t>
              </a:r>
            </a:p>
          </p:txBody>
        </p:sp>
      </p:grpSp>
      <p:grpSp>
        <p:nvGrpSpPr>
          <p:cNvPr id="227" name="Rectangle: Rounded Corners 21"/>
          <p:cNvGrpSpPr/>
          <p:nvPr/>
        </p:nvGrpSpPr>
        <p:grpSpPr>
          <a:xfrm>
            <a:off x="6580165" y="2286250"/>
            <a:ext cx="1828356" cy="505491"/>
            <a:chOff x="0" y="0"/>
            <a:chExt cx="1828355" cy="505489"/>
          </a:xfrm>
        </p:grpSpPr>
        <p:sp>
          <p:nvSpPr>
            <p:cNvPr id="225" name="Rectangle"/>
            <p:cNvSpPr/>
            <p:nvPr/>
          </p:nvSpPr>
          <p:spPr>
            <a:xfrm>
              <a:off x="0" y="0"/>
              <a:ext cx="1828356" cy="505490"/>
            </a:xfrm>
            <a:prstGeom prst="roundRect">
              <a:avLst>
                <a:gd name="adj" fmla="val 0"/>
              </a:avLst>
            </a:prstGeom>
            <a:solidFill>
              <a:schemeClr val="accent1"/>
            </a:solidFill>
            <a:ln w="12700" cap="flat">
              <a:noFill/>
              <a:miter lim="400000"/>
            </a:ln>
            <a:effectLst/>
          </p:spPr>
          <p:txBody>
            <a:bodyPr wrap="square" lIns="45719" tIns="45719" rIns="45719" bIns="45719" numCol="1" anchor="ctr">
              <a:noAutofit/>
            </a:bodyPr>
            <a:lstStyle/>
            <a:p>
              <a:pPr algn="ctr">
                <a:defRPr>
                  <a:solidFill>
                    <a:schemeClr val="accent6">
                      <a:hueOff val="-8742858"/>
                      <a:satOff val="-17073"/>
                      <a:lumOff val="8039"/>
                    </a:schemeClr>
                  </a:solidFill>
                </a:defRPr>
              </a:pPr>
              <a:endParaRPr/>
            </a:p>
          </p:txBody>
        </p:sp>
        <p:sp>
          <p:nvSpPr>
            <p:cNvPr id="226" name="7+ Member Nation Donors"/>
            <p:cNvSpPr txBox="1"/>
            <p:nvPr/>
          </p:nvSpPr>
          <p:spPr>
            <a:xfrm>
              <a:off x="0" y="85104"/>
              <a:ext cx="1828355" cy="33528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91439" tIns="91439" rIns="91439" bIns="91439" numCol="1" anchor="ctr">
              <a:spAutoFit/>
            </a:bodyPr>
            <a:lstStyle>
              <a:lvl1pPr algn="ctr">
                <a:defRPr sz="1000" b="1">
                  <a:solidFill>
                    <a:schemeClr val="accent6">
                      <a:hueOff val="-8742858"/>
                      <a:satOff val="-17073"/>
                      <a:lumOff val="8039"/>
                    </a:schemeClr>
                  </a:solidFill>
                  <a:latin typeface="+mn-lt"/>
                  <a:ea typeface="+mn-ea"/>
                  <a:cs typeface="+mn-cs"/>
                  <a:sym typeface="Helvetica"/>
                </a:defRPr>
              </a:lvl1pPr>
            </a:lstStyle>
            <a:p>
              <a:r>
                <a:t>7+ Member Nation Donors</a:t>
              </a:r>
            </a:p>
          </p:txBody>
        </p:sp>
      </p:grpSp>
      <p:grpSp>
        <p:nvGrpSpPr>
          <p:cNvPr id="230" name="Rectangle: Rounded Corners 22"/>
          <p:cNvGrpSpPr/>
          <p:nvPr/>
        </p:nvGrpSpPr>
        <p:grpSpPr>
          <a:xfrm>
            <a:off x="8536303" y="2287845"/>
            <a:ext cx="2250437" cy="492444"/>
            <a:chOff x="0" y="0"/>
            <a:chExt cx="2250436" cy="492443"/>
          </a:xfrm>
        </p:grpSpPr>
        <p:sp>
          <p:nvSpPr>
            <p:cNvPr id="228" name="Rectangle"/>
            <p:cNvSpPr/>
            <p:nvPr/>
          </p:nvSpPr>
          <p:spPr>
            <a:xfrm>
              <a:off x="0" y="0"/>
              <a:ext cx="2250437" cy="492444"/>
            </a:xfrm>
            <a:prstGeom prst="roundRect">
              <a:avLst>
                <a:gd name="adj" fmla="val 0"/>
              </a:avLst>
            </a:prstGeom>
            <a:solidFill>
              <a:schemeClr val="accent1"/>
            </a:solidFill>
            <a:ln w="12700" cap="flat">
              <a:noFill/>
              <a:miter lim="400000"/>
            </a:ln>
            <a:effectLst/>
          </p:spPr>
          <p:txBody>
            <a:bodyPr wrap="square" lIns="45719" tIns="45719" rIns="45719" bIns="45719" numCol="1" anchor="ctr">
              <a:noAutofit/>
            </a:bodyPr>
            <a:lstStyle/>
            <a:p>
              <a:pPr algn="ctr">
                <a:defRPr sz="1000" b="1">
                  <a:solidFill>
                    <a:srgbClr val="FF0000"/>
                  </a:solidFill>
                  <a:latin typeface="+mn-lt"/>
                  <a:ea typeface="+mn-ea"/>
                  <a:cs typeface="+mn-cs"/>
                  <a:sym typeface="Helvetica"/>
                </a:defRPr>
              </a:pPr>
              <a:endParaRPr/>
            </a:p>
          </p:txBody>
        </p:sp>
        <p:sp>
          <p:nvSpPr>
            <p:cNvPr id="229" name="Private Sector Donors, Impact Investors and Venture Equity1"/>
            <p:cNvSpPr txBox="1"/>
            <p:nvPr/>
          </p:nvSpPr>
          <p:spPr>
            <a:xfrm>
              <a:off x="-1" y="2381"/>
              <a:ext cx="2250438" cy="48768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91439" tIns="91439" rIns="91439" bIns="91439" numCol="1" anchor="ctr">
              <a:spAutoFit/>
            </a:bodyPr>
            <a:lstStyle/>
            <a:p>
              <a:pPr algn="ctr">
                <a:defRPr sz="1000" b="1">
                  <a:solidFill>
                    <a:schemeClr val="accent6">
                      <a:hueOff val="-8742858"/>
                      <a:satOff val="-17073"/>
                      <a:lumOff val="8039"/>
                    </a:schemeClr>
                  </a:solidFill>
                  <a:latin typeface="+mn-lt"/>
                  <a:ea typeface="+mn-ea"/>
                  <a:cs typeface="+mn-cs"/>
                  <a:sym typeface="Helvetica"/>
                </a:defRPr>
              </a:pPr>
              <a:r>
                <a:rPr dirty="0"/>
                <a:t>Private Sector Donors, Impact Investors and Venture </a:t>
              </a:r>
              <a:r>
                <a:rPr dirty="0">
                  <a:solidFill>
                    <a:schemeClr val="bg1"/>
                  </a:solidFill>
                </a:rPr>
                <a:t>Equity</a:t>
              </a:r>
              <a:r>
                <a:rPr baseline="30000" dirty="0">
                  <a:solidFill>
                    <a:schemeClr val="bg1"/>
                  </a:solidFill>
                </a:rPr>
                <a:t>1</a:t>
              </a:r>
            </a:p>
          </p:txBody>
        </p:sp>
      </p:grpSp>
      <p:grpSp>
        <p:nvGrpSpPr>
          <p:cNvPr id="233" name="Rectangle: Rounded Corners 40"/>
          <p:cNvGrpSpPr/>
          <p:nvPr/>
        </p:nvGrpSpPr>
        <p:grpSpPr>
          <a:xfrm>
            <a:off x="6542202" y="3417335"/>
            <a:ext cx="4235046" cy="338555"/>
            <a:chOff x="0" y="0"/>
            <a:chExt cx="4235044" cy="338553"/>
          </a:xfrm>
        </p:grpSpPr>
        <p:sp>
          <p:nvSpPr>
            <p:cNvPr id="231" name="Rectangle"/>
            <p:cNvSpPr/>
            <p:nvPr/>
          </p:nvSpPr>
          <p:spPr>
            <a:xfrm>
              <a:off x="0" y="0"/>
              <a:ext cx="4235045" cy="338554"/>
            </a:xfrm>
            <a:prstGeom prst="roundRect">
              <a:avLst>
                <a:gd name="adj" fmla="val 0"/>
              </a:avLst>
            </a:prstGeom>
            <a:solidFill>
              <a:schemeClr val="accent1">
                <a:alpha val="40000"/>
              </a:schemeClr>
            </a:solidFill>
            <a:ln w="12700" cap="flat">
              <a:noFill/>
              <a:miter lim="400000"/>
            </a:ln>
            <a:effectLst/>
          </p:spPr>
          <p:txBody>
            <a:bodyPr wrap="square" lIns="45719" tIns="45719" rIns="45719" bIns="45719" numCol="1" anchor="ctr">
              <a:noAutofit/>
            </a:bodyPr>
            <a:lstStyle/>
            <a:p>
              <a:pPr algn="ctr">
                <a:defRPr>
                  <a:solidFill>
                    <a:schemeClr val="accent6">
                      <a:hueOff val="-8742858"/>
                      <a:satOff val="-17073"/>
                      <a:lumOff val="8039"/>
                    </a:schemeClr>
                  </a:solidFill>
                </a:defRPr>
              </a:pPr>
              <a:endParaRPr/>
            </a:p>
          </p:txBody>
        </p:sp>
        <p:sp>
          <p:nvSpPr>
            <p:cNvPr id="232" name="IBNI Special Operations Fund (Donor Supported)"/>
            <p:cNvSpPr txBox="1"/>
            <p:nvPr/>
          </p:nvSpPr>
          <p:spPr>
            <a:xfrm>
              <a:off x="0" y="1637"/>
              <a:ext cx="4235045" cy="33528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91439" tIns="91439" rIns="91439" bIns="91439" numCol="1" anchor="ctr">
              <a:spAutoFit/>
            </a:bodyPr>
            <a:lstStyle>
              <a:lvl1pPr algn="ctr">
                <a:defRPr sz="1000" b="1">
                  <a:latin typeface="+mn-lt"/>
                  <a:ea typeface="+mn-ea"/>
                  <a:cs typeface="+mn-cs"/>
                  <a:sym typeface="Helvetica"/>
                </a:defRPr>
              </a:lvl1pPr>
            </a:lstStyle>
            <a:p>
              <a:r>
                <a:t>IBNI Special Operations Fund (Donor Supported)</a:t>
              </a:r>
            </a:p>
          </p:txBody>
        </p:sp>
      </p:grpSp>
      <p:sp>
        <p:nvSpPr>
          <p:cNvPr id="234" name="TextBox 52"/>
          <p:cNvSpPr txBox="1"/>
          <p:nvPr/>
        </p:nvSpPr>
        <p:spPr>
          <a:xfrm>
            <a:off x="971898" y="3845543"/>
            <a:ext cx="5371088" cy="3048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defRPr sz="1000">
                <a:latin typeface="+mn-lt"/>
                <a:ea typeface="+mn-ea"/>
                <a:cs typeface="+mn-cs"/>
                <a:sym typeface="Helvetica"/>
              </a:defRPr>
            </a:pPr>
            <a:r>
              <a:t>Financing &amp; Support at favorable Commercial Terms for Bankable/ Investment-</a:t>
            </a:r>
            <a:br/>
            <a:r>
              <a:t>Ready Commercialized Projects</a:t>
            </a:r>
          </a:p>
        </p:txBody>
      </p:sp>
      <p:sp>
        <p:nvSpPr>
          <p:cNvPr id="235" name="TextBox 53"/>
          <p:cNvSpPr txBox="1"/>
          <p:nvPr/>
        </p:nvSpPr>
        <p:spPr>
          <a:xfrm>
            <a:off x="1380326" y="2880629"/>
            <a:ext cx="1428489"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defRPr sz="900">
                <a:latin typeface="+mn-lt"/>
                <a:ea typeface="+mn-ea"/>
                <a:cs typeface="+mn-cs"/>
                <a:sym typeface="Helvetica"/>
              </a:defRPr>
            </a:pPr>
            <a:r>
              <a:rPr dirty="0">
                <a:solidFill>
                  <a:schemeClr val="tx1"/>
                </a:solidFill>
              </a:rPr>
              <a:t> ~ US $ 50 bn Equity</a:t>
            </a:r>
            <a:r>
              <a:rPr baseline="30000" dirty="0">
                <a:solidFill>
                  <a:schemeClr val="tx1"/>
                </a:solidFill>
              </a:rPr>
              <a:t>2</a:t>
            </a:r>
          </a:p>
        </p:txBody>
      </p:sp>
      <p:sp>
        <p:nvSpPr>
          <p:cNvPr id="236" name="TextBox 54"/>
          <p:cNvSpPr txBox="1"/>
          <p:nvPr/>
        </p:nvSpPr>
        <p:spPr>
          <a:xfrm>
            <a:off x="4148240" y="2863979"/>
            <a:ext cx="1503247"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ctr">
              <a:defRPr sz="900">
                <a:latin typeface="+mn-lt"/>
                <a:ea typeface="+mn-ea"/>
                <a:cs typeface="+mn-cs"/>
                <a:sym typeface="Helvetica"/>
              </a:defRPr>
            </a:lvl1pPr>
          </a:lstStyle>
          <a:p>
            <a:r>
              <a:t>~ US $ 150 bn+ Debt</a:t>
            </a:r>
          </a:p>
        </p:txBody>
      </p:sp>
      <p:grpSp>
        <p:nvGrpSpPr>
          <p:cNvPr id="239" name="Group 143"/>
          <p:cNvGrpSpPr/>
          <p:nvPr/>
        </p:nvGrpSpPr>
        <p:grpSpPr>
          <a:xfrm>
            <a:off x="2125522" y="2007287"/>
            <a:ext cx="5332065" cy="262945"/>
            <a:chOff x="0" y="0"/>
            <a:chExt cx="5332064" cy="262944"/>
          </a:xfrm>
        </p:grpSpPr>
        <p:sp>
          <p:nvSpPr>
            <p:cNvPr id="237" name="Freeform 142"/>
            <p:cNvSpPr/>
            <p:nvPr/>
          </p:nvSpPr>
          <p:spPr>
            <a:xfrm>
              <a:off x="-1" y="101396"/>
              <a:ext cx="5332066" cy="161549"/>
            </a:xfrm>
            <a:custGeom>
              <a:avLst/>
              <a:gdLst/>
              <a:ahLst/>
              <a:cxnLst>
                <a:cxn ang="0">
                  <a:pos x="wd2" y="hd2"/>
                </a:cxn>
                <a:cxn ang="5400000">
                  <a:pos x="wd2" y="hd2"/>
                </a:cxn>
                <a:cxn ang="10800000">
                  <a:pos x="wd2" y="hd2"/>
                </a:cxn>
                <a:cxn ang="16200000">
                  <a:pos x="wd2" y="hd2"/>
                </a:cxn>
              </a:cxnLst>
              <a:rect l="0" t="0" r="r" b="b"/>
              <a:pathLst>
                <a:path w="21600" h="21600" extrusionOk="0">
                  <a:moveTo>
                    <a:pt x="21600" y="20160"/>
                  </a:moveTo>
                  <a:lnTo>
                    <a:pt x="21600" y="0"/>
                  </a:lnTo>
                  <a:lnTo>
                    <a:pt x="0" y="0"/>
                  </a:lnTo>
                  <a:lnTo>
                    <a:pt x="0" y="21600"/>
                  </a:lnTo>
                </a:path>
              </a:pathLst>
            </a:custGeom>
            <a:noFill/>
            <a:ln w="12700" cap="flat">
              <a:solidFill>
                <a:srgbClr val="00292D"/>
              </a:solidFill>
              <a:prstDash val="solid"/>
              <a:miter lim="800000"/>
              <a:headEnd type="triangle" w="med" len="med"/>
            </a:ln>
            <a:effectLst/>
          </p:spPr>
          <p:txBody>
            <a:bodyPr wrap="square" lIns="45719" tIns="45719" rIns="45719" bIns="45719" numCol="1" anchor="ctr">
              <a:noAutofit/>
            </a:bodyPr>
            <a:lstStyle/>
            <a:p>
              <a:pPr algn="ctr">
                <a:defRPr>
                  <a:solidFill>
                    <a:schemeClr val="accent6">
                      <a:hueOff val="-8742858"/>
                      <a:satOff val="-17073"/>
                      <a:lumOff val="8039"/>
                    </a:schemeClr>
                  </a:solidFill>
                </a:defRPr>
              </a:pPr>
              <a:endParaRPr/>
            </a:p>
          </p:txBody>
        </p:sp>
        <p:sp>
          <p:nvSpPr>
            <p:cNvPr id="238" name="TextBox 55"/>
            <p:cNvSpPr txBox="1"/>
            <p:nvPr/>
          </p:nvSpPr>
          <p:spPr>
            <a:xfrm>
              <a:off x="830405" y="0"/>
              <a:ext cx="3492205" cy="152401"/>
            </a:xfrm>
            <a:prstGeom prst="rect">
              <a:avLst/>
            </a:prstGeom>
            <a:solidFill>
              <a:schemeClr val="accent6">
                <a:hueOff val="-8742858"/>
                <a:satOff val="-17073"/>
                <a:lumOff val="8039"/>
              </a:schemeClr>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t">
              <a:spAutoFit/>
            </a:bodyPr>
            <a:lstStyle>
              <a:lvl1pPr algn="ctr">
                <a:defRPr sz="1000">
                  <a:latin typeface="+mn-lt"/>
                  <a:ea typeface="+mn-ea"/>
                  <a:cs typeface="+mn-cs"/>
                  <a:sym typeface="Helvetica"/>
                </a:defRPr>
              </a:lvl1pPr>
            </a:lstStyle>
            <a:p>
              <a:r>
                <a:t>Subset of High-Income / Nuclear Industry/Exporter Nations</a:t>
              </a:r>
            </a:p>
          </p:txBody>
        </p:sp>
      </p:grpSp>
      <p:sp>
        <p:nvSpPr>
          <p:cNvPr id="240" name="TextBox 56"/>
          <p:cNvSpPr txBox="1"/>
          <p:nvPr/>
        </p:nvSpPr>
        <p:spPr>
          <a:xfrm>
            <a:off x="6742718" y="2824745"/>
            <a:ext cx="1503246" cy="13970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defRPr sz="900">
                <a:latin typeface="+mn-lt"/>
                <a:ea typeface="+mn-ea"/>
                <a:cs typeface="+mn-cs"/>
                <a:sym typeface="Helvetica"/>
              </a:defRPr>
            </a:pPr>
            <a:r>
              <a:rPr dirty="0"/>
              <a:t> ~US $ 5 bn Donor </a:t>
            </a:r>
            <a:r>
              <a:rPr dirty="0">
                <a:solidFill>
                  <a:schemeClr val="tx1"/>
                </a:solidFill>
              </a:rPr>
              <a:t>Funds</a:t>
            </a:r>
            <a:r>
              <a:rPr baseline="30000" dirty="0">
                <a:solidFill>
                  <a:schemeClr val="tx1"/>
                </a:solidFill>
              </a:rPr>
              <a:t>3</a:t>
            </a:r>
          </a:p>
        </p:txBody>
      </p:sp>
      <p:sp>
        <p:nvSpPr>
          <p:cNvPr id="241" name="TextBox 58"/>
          <p:cNvSpPr txBox="1"/>
          <p:nvPr/>
        </p:nvSpPr>
        <p:spPr>
          <a:xfrm>
            <a:off x="971897" y="4438456"/>
            <a:ext cx="5371089" cy="1249681"/>
          </a:xfrm>
          <a:prstGeom prst="rect">
            <a:avLst/>
          </a:prstGeom>
          <a:solidFill>
            <a:schemeClr val="accent2">
              <a:alpha val="10000"/>
            </a:schemeClr>
          </a:solidFill>
          <a:ln w="12700">
            <a:miter lim="400000"/>
          </a:ln>
          <a:extLst>
            <a:ext uri="{C572A759-6A51-4108-AA02-DFA0A04FC94B}">
              <ma14:wrappingTextBoxFlag xmlns="" xmlns:ma14="http://schemas.microsoft.com/office/mac/drawingml/2011/main" val="1"/>
            </a:ext>
          </a:extLst>
        </p:spPr>
        <p:txBody>
          <a:bodyPr tIns="91439" bIns="91439">
            <a:spAutoFit/>
          </a:bodyPr>
          <a:lstStyle/>
          <a:p>
            <a:pPr>
              <a:defRPr sz="1000" b="1">
                <a:latin typeface="+mn-lt"/>
                <a:ea typeface="+mn-ea"/>
                <a:cs typeface="+mn-cs"/>
                <a:sym typeface="Helvetica"/>
              </a:defRPr>
            </a:pPr>
            <a:r>
              <a:t>Selected IBNI OOF Support for Projects &amp; Industries</a:t>
            </a:r>
          </a:p>
          <a:p>
            <a:pPr marL="171450" indent="-171450">
              <a:buSzPct val="100000"/>
              <a:buFont typeface="Arial"/>
              <a:buChar char="•"/>
              <a:defRPr sz="1000">
                <a:latin typeface="+mn-lt"/>
                <a:ea typeface="+mn-ea"/>
                <a:cs typeface="+mn-cs"/>
                <a:sym typeface="Helvetica"/>
              </a:defRPr>
            </a:pPr>
            <a:r>
              <a:t>New-Build</a:t>
            </a:r>
            <a:r>
              <a:rPr i="1"/>
              <a:t> </a:t>
            </a:r>
            <a:r>
              <a:rPr b="1"/>
              <a:t>Commercialized Nth-of-a-Kind (NOAK) technologies</a:t>
            </a:r>
          </a:p>
          <a:p>
            <a:pPr marL="171450" indent="-171450">
              <a:buSzPct val="100000"/>
              <a:buFont typeface="Arial"/>
              <a:buChar char="•"/>
              <a:defRPr sz="1000">
                <a:latin typeface="+mn-lt"/>
                <a:ea typeface="+mn-ea"/>
                <a:cs typeface="+mn-cs"/>
                <a:sym typeface="Helvetica"/>
              </a:defRPr>
            </a:pPr>
            <a:r>
              <a:t>Reactor Life-extensions &amp; Re-starts</a:t>
            </a:r>
          </a:p>
          <a:p>
            <a:pPr marL="171450" indent="-171450">
              <a:buSzPct val="100000"/>
              <a:buFont typeface="Arial"/>
              <a:buChar char="•"/>
              <a:defRPr sz="1000">
                <a:latin typeface="+mn-lt"/>
                <a:ea typeface="+mn-ea"/>
                <a:cs typeface="+mn-cs"/>
                <a:sym typeface="Helvetica"/>
              </a:defRPr>
            </a:pPr>
            <a:r>
              <a:t>Refinancing/ Restructuring</a:t>
            </a:r>
          </a:p>
          <a:p>
            <a:pPr marL="171450" indent="-171450">
              <a:buSzPct val="100000"/>
              <a:buFont typeface="Arial"/>
              <a:buChar char="•"/>
              <a:defRPr sz="1000">
                <a:latin typeface="+mn-lt"/>
                <a:ea typeface="+mn-ea"/>
                <a:cs typeface="+mn-cs"/>
                <a:sym typeface="Helvetica"/>
              </a:defRPr>
            </a:pPr>
            <a:r>
              <a:t>Production and Supply Chains</a:t>
            </a:r>
          </a:p>
          <a:p>
            <a:pPr marL="171450" indent="-171450">
              <a:buSzPct val="100000"/>
              <a:buFont typeface="Arial"/>
              <a:buChar char="•"/>
              <a:defRPr sz="1000">
                <a:latin typeface="+mn-lt"/>
                <a:ea typeface="+mn-ea"/>
                <a:cs typeface="+mn-cs"/>
                <a:sym typeface="Helvetica"/>
              </a:defRPr>
            </a:pPr>
            <a:r>
              <a:t>Nuclear Fuel Cycle</a:t>
            </a:r>
          </a:p>
          <a:p>
            <a:pPr marL="171450" indent="-171450">
              <a:buSzPct val="100000"/>
              <a:buFont typeface="Arial"/>
              <a:buChar char="•"/>
              <a:defRPr sz="1000">
                <a:latin typeface="+mn-lt"/>
                <a:ea typeface="+mn-ea"/>
                <a:cs typeface="+mn-cs"/>
                <a:sym typeface="Helvetica"/>
              </a:defRPr>
            </a:pPr>
            <a:r>
              <a:t>Decommissioning and Nuclear Waste</a:t>
            </a:r>
          </a:p>
        </p:txBody>
      </p:sp>
      <p:sp>
        <p:nvSpPr>
          <p:cNvPr id="242" name="TextBox 59"/>
          <p:cNvSpPr txBox="1"/>
          <p:nvPr/>
        </p:nvSpPr>
        <p:spPr>
          <a:xfrm>
            <a:off x="6542209" y="4405310"/>
            <a:ext cx="4235046" cy="1249681"/>
          </a:xfrm>
          <a:prstGeom prst="rect">
            <a:avLst/>
          </a:prstGeom>
          <a:solidFill>
            <a:schemeClr val="accent1">
              <a:alpha val="10000"/>
            </a:schemeClr>
          </a:solidFill>
          <a:ln w="12700">
            <a:miter lim="400000"/>
          </a:ln>
          <a:extLst>
            <a:ext uri="{C572A759-6A51-4108-AA02-DFA0A04FC94B}">
              <ma14:wrappingTextBoxFlag xmlns="" xmlns:ma14="http://schemas.microsoft.com/office/mac/drawingml/2011/main" val="1"/>
            </a:ext>
          </a:extLst>
        </p:spPr>
        <p:txBody>
          <a:bodyPr tIns="91439" bIns="91439">
            <a:spAutoFit/>
          </a:bodyPr>
          <a:lstStyle/>
          <a:p>
            <a:pPr>
              <a:defRPr sz="1000" b="1">
                <a:latin typeface="+mn-lt"/>
                <a:ea typeface="+mn-ea"/>
                <a:cs typeface="+mn-cs"/>
                <a:sym typeface="Helvetica"/>
              </a:defRPr>
            </a:pPr>
            <a:r>
              <a:rPr dirty="0"/>
              <a:t>Selected IBNI SOF Support for Projects, Programs &amp; Industries</a:t>
            </a:r>
          </a:p>
          <a:p>
            <a:pPr marL="171450" indent="-171450">
              <a:buSzPct val="100000"/>
              <a:buFont typeface="Wingdings" pitchFamily="2" charset="2"/>
              <a:buChar char="§"/>
              <a:defRPr sz="1000" b="1">
                <a:latin typeface="+mn-lt"/>
                <a:ea typeface="+mn-ea"/>
                <a:cs typeface="+mn-cs"/>
                <a:sym typeface="Helvetica"/>
              </a:defRPr>
            </a:pPr>
            <a:r>
              <a:rPr dirty="0"/>
              <a:t>First-of-a-Kind (FOAK) and pre-commercialized technologies</a:t>
            </a:r>
          </a:p>
          <a:p>
            <a:pPr marL="171450" indent="-171450">
              <a:buSzPct val="100000"/>
              <a:buFont typeface="Wingdings" pitchFamily="2" charset="2"/>
              <a:buChar char="§"/>
              <a:defRPr sz="1000">
                <a:latin typeface="+mn-lt"/>
                <a:ea typeface="+mn-ea"/>
                <a:cs typeface="+mn-cs"/>
                <a:sym typeface="Helvetica"/>
              </a:defRPr>
            </a:pPr>
            <a:r>
              <a:rPr dirty="0"/>
              <a:t>Nuclear infrastructure and resources in newcomer countries pursuing nuclear energy programs</a:t>
            </a:r>
          </a:p>
          <a:p>
            <a:pPr marL="171450" indent="-171450">
              <a:buSzPct val="100000"/>
              <a:buFont typeface="Wingdings" pitchFamily="2" charset="2"/>
              <a:buChar char="§"/>
              <a:defRPr sz="1000">
                <a:latin typeface="+mn-lt"/>
                <a:ea typeface="+mn-ea"/>
                <a:cs typeface="+mn-cs"/>
                <a:sym typeface="Helvetica"/>
              </a:defRPr>
            </a:pPr>
            <a:r>
              <a:rPr dirty="0"/>
              <a:t>Early- and pre-bankable stage risk capital in projects and programs</a:t>
            </a:r>
          </a:p>
          <a:p>
            <a:pPr marL="171450" indent="-171450">
              <a:buSzPct val="100000"/>
              <a:buFont typeface="Wingdings" pitchFamily="2" charset="2"/>
              <a:buChar char="§"/>
              <a:defRPr sz="1000">
                <a:latin typeface="+mn-lt"/>
                <a:ea typeface="+mn-ea"/>
                <a:cs typeface="+mn-cs"/>
                <a:sym typeface="Helvetica"/>
              </a:defRPr>
            </a:pPr>
            <a:r>
              <a:rPr dirty="0"/>
              <a:t>Emerging technologies: early-stage commercialization accelerators</a:t>
            </a:r>
          </a:p>
          <a:p>
            <a:pPr marL="171450" indent="-171450">
              <a:buSzPct val="100000"/>
              <a:buFont typeface="Wingdings" pitchFamily="2" charset="2"/>
              <a:buChar char="§"/>
              <a:defRPr sz="1000">
                <a:latin typeface="+mn-lt"/>
                <a:ea typeface="+mn-ea"/>
                <a:cs typeface="+mn-cs"/>
                <a:sym typeface="Helvetica"/>
              </a:defRPr>
            </a:pPr>
            <a:r>
              <a:rPr dirty="0"/>
              <a:t>Sovereign credit / inflation / currency risk solutions</a:t>
            </a:r>
          </a:p>
        </p:txBody>
      </p:sp>
      <p:sp>
        <p:nvSpPr>
          <p:cNvPr id="243" name="TextBox 60"/>
          <p:cNvSpPr txBox="1"/>
          <p:nvPr/>
        </p:nvSpPr>
        <p:spPr>
          <a:xfrm>
            <a:off x="6542203" y="3822103"/>
            <a:ext cx="4235045" cy="3048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defRPr sz="1000">
                <a:latin typeface="+mn-lt"/>
                <a:ea typeface="+mn-ea"/>
                <a:cs typeface="+mn-cs"/>
                <a:sym typeface="Helvetica"/>
              </a:defRPr>
            </a:pPr>
            <a:r>
              <a:t>Financing &amp; Support at favorable Concessionary Terms for Early-</a:t>
            </a:r>
            <a:br/>
            <a:r>
              <a:t>Stage Projects, Programs and Industries</a:t>
            </a:r>
          </a:p>
        </p:txBody>
      </p:sp>
      <p:sp>
        <p:nvSpPr>
          <p:cNvPr id="244" name="Straight Connector 145"/>
          <p:cNvSpPr/>
          <p:nvPr/>
        </p:nvSpPr>
        <p:spPr>
          <a:xfrm>
            <a:off x="2125522" y="3090698"/>
            <a:ext cx="1" cy="270319"/>
          </a:xfrm>
          <a:prstGeom prst="line">
            <a:avLst/>
          </a:prstGeom>
          <a:ln w="12700">
            <a:solidFill>
              <a:srgbClr val="003041"/>
            </a:solidFill>
            <a:miter/>
            <a:tailEnd type="triangle"/>
          </a:ln>
        </p:spPr>
        <p:txBody>
          <a:bodyPr lIns="45719" rIns="45719"/>
          <a:lstStyle/>
          <a:p>
            <a:endParaRPr/>
          </a:p>
        </p:txBody>
      </p:sp>
      <p:sp>
        <p:nvSpPr>
          <p:cNvPr id="245" name="Straight Connector 148"/>
          <p:cNvSpPr/>
          <p:nvPr/>
        </p:nvSpPr>
        <p:spPr>
          <a:xfrm>
            <a:off x="4873264" y="3074046"/>
            <a:ext cx="1" cy="270319"/>
          </a:xfrm>
          <a:prstGeom prst="line">
            <a:avLst/>
          </a:prstGeom>
          <a:ln w="12700">
            <a:solidFill>
              <a:srgbClr val="003041"/>
            </a:solidFill>
            <a:miter/>
            <a:tailEnd type="triangle"/>
          </a:ln>
        </p:spPr>
        <p:txBody>
          <a:bodyPr lIns="45719" rIns="45719"/>
          <a:lstStyle/>
          <a:p>
            <a:endParaRPr/>
          </a:p>
        </p:txBody>
      </p:sp>
      <p:sp>
        <p:nvSpPr>
          <p:cNvPr id="246" name="Straight Connector 149"/>
          <p:cNvSpPr/>
          <p:nvPr/>
        </p:nvSpPr>
        <p:spPr>
          <a:xfrm>
            <a:off x="7457585" y="3034815"/>
            <a:ext cx="1" cy="270319"/>
          </a:xfrm>
          <a:prstGeom prst="line">
            <a:avLst/>
          </a:prstGeom>
          <a:ln w="12700">
            <a:solidFill>
              <a:srgbClr val="003041"/>
            </a:solidFill>
            <a:miter/>
            <a:tailEnd type="triangle"/>
          </a:ln>
        </p:spPr>
        <p:txBody>
          <a:bodyPr lIns="45719" rIns="45719"/>
          <a:lstStyle/>
          <a:p>
            <a:endParaRPr/>
          </a:p>
        </p:txBody>
      </p:sp>
      <p:sp>
        <p:nvSpPr>
          <p:cNvPr id="247" name="Straight Connector 150"/>
          <p:cNvSpPr/>
          <p:nvPr/>
        </p:nvSpPr>
        <p:spPr>
          <a:xfrm>
            <a:off x="9605247" y="3053826"/>
            <a:ext cx="1" cy="270319"/>
          </a:xfrm>
          <a:prstGeom prst="line">
            <a:avLst/>
          </a:prstGeom>
          <a:ln w="12700">
            <a:solidFill>
              <a:srgbClr val="003041"/>
            </a:solidFill>
            <a:miter/>
            <a:tailEnd type="triangle"/>
          </a:ln>
        </p:spPr>
        <p:txBody>
          <a:bodyPr lIns="45719" rIns="45719"/>
          <a:lstStyle/>
          <a:p>
            <a:endParaRPr/>
          </a:p>
        </p:txBody>
      </p:sp>
      <p:sp>
        <p:nvSpPr>
          <p:cNvPr id="248" name="TextBox 57"/>
          <p:cNvSpPr txBox="1"/>
          <p:nvPr/>
        </p:nvSpPr>
        <p:spPr>
          <a:xfrm>
            <a:off x="8869768" y="2843757"/>
            <a:ext cx="1583506" cy="279401"/>
          </a:xfrm>
          <a:prstGeom prst="rect">
            <a:avLst/>
          </a:prstGeom>
          <a:solidFill>
            <a:schemeClr val="accent6">
              <a:hueOff val="-8742858"/>
              <a:satOff val="-17073"/>
              <a:lumOff val="8039"/>
            </a:schemeClr>
          </a:solidFill>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defRPr sz="900">
                <a:latin typeface="+mn-lt"/>
                <a:ea typeface="+mn-ea"/>
                <a:cs typeface="+mn-cs"/>
                <a:sym typeface="Helvetica"/>
              </a:defRPr>
            </a:pPr>
            <a:r>
              <a:rPr dirty="0"/>
              <a:t>~ US </a:t>
            </a:r>
            <a:r>
              <a:rPr dirty="0">
                <a:solidFill>
                  <a:schemeClr val="tx1"/>
                </a:solidFill>
              </a:rPr>
              <a:t>$ 25 bn+ Private Donor, SIBs</a:t>
            </a:r>
            <a:r>
              <a:rPr baseline="30000" dirty="0">
                <a:solidFill>
                  <a:schemeClr val="tx1"/>
                </a:solidFill>
              </a:rPr>
              <a:t>4</a:t>
            </a:r>
            <a:r>
              <a:rPr dirty="0">
                <a:solidFill>
                  <a:schemeClr val="tx1"/>
                </a:solidFill>
              </a:rPr>
              <a:t> &amp; Venture </a:t>
            </a:r>
            <a:r>
              <a:rPr dirty="0"/>
              <a:t>Equity Capital</a:t>
            </a:r>
          </a:p>
        </p:txBody>
      </p:sp>
      <p:sp>
        <p:nvSpPr>
          <p:cNvPr id="249" name="Straight Connector 151"/>
          <p:cNvSpPr/>
          <p:nvPr/>
        </p:nvSpPr>
        <p:spPr>
          <a:xfrm>
            <a:off x="3646204" y="4174933"/>
            <a:ext cx="1" cy="208543"/>
          </a:xfrm>
          <a:prstGeom prst="line">
            <a:avLst/>
          </a:prstGeom>
          <a:ln w="12700">
            <a:solidFill>
              <a:srgbClr val="003041"/>
            </a:solidFill>
            <a:miter/>
            <a:tailEnd type="triangle"/>
          </a:ln>
        </p:spPr>
        <p:txBody>
          <a:bodyPr lIns="45719" rIns="45719"/>
          <a:lstStyle/>
          <a:p>
            <a:endParaRPr/>
          </a:p>
        </p:txBody>
      </p:sp>
      <p:sp>
        <p:nvSpPr>
          <p:cNvPr id="250" name="Straight Connector 153"/>
          <p:cNvSpPr/>
          <p:nvPr/>
        </p:nvSpPr>
        <p:spPr>
          <a:xfrm>
            <a:off x="8551306" y="4141796"/>
            <a:ext cx="1" cy="208543"/>
          </a:xfrm>
          <a:prstGeom prst="line">
            <a:avLst/>
          </a:prstGeom>
          <a:ln w="12700">
            <a:solidFill>
              <a:srgbClr val="003041"/>
            </a:solidFill>
            <a:miter/>
            <a:tailEnd type="triangle"/>
          </a:ln>
        </p:spPr>
        <p:txBody>
          <a:bodyPr lIns="45719" rIns="45719"/>
          <a:lstStyle/>
          <a:p>
            <a:endParaRPr/>
          </a:p>
        </p:txBody>
      </p:sp>
      <p:sp>
        <p:nvSpPr>
          <p:cNvPr id="251" name="Slide Number Placeholder 3"/>
          <p:cNvSpPr txBox="1">
            <a:spLocks noGrp="1"/>
          </p:cNvSpPr>
          <p:nvPr>
            <p:ph type="sldNum" sz="quarter" idx="2"/>
          </p:nvPr>
        </p:nvSpPr>
        <p:spPr>
          <a:xfrm>
            <a:off x="274319" y="6439561"/>
            <a:ext cx="127001" cy="1524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7DED859-14E6-1653-2B05-2F4E143AD69F}"/>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Triangle 2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6B6A31-3179-7BE9-2DD0-D4F33EDC3C99}"/>
              </a:ext>
            </a:extLst>
          </p:cNvPr>
          <p:cNvSpPr>
            <a:spLocks noGrp="1"/>
          </p:cNvSpPr>
          <p:nvPr>
            <p:ph type="title"/>
          </p:nvPr>
        </p:nvSpPr>
        <p:spPr>
          <a:xfrm>
            <a:off x="1075767" y="1188637"/>
            <a:ext cx="2988234" cy="4480726"/>
          </a:xfrm>
        </p:spPr>
        <p:txBody>
          <a:bodyPr vert="horz" lIns="91440" tIns="45720" rIns="91440" bIns="45720" rtlCol="0" anchor="ctr">
            <a:normAutofit fontScale="90000"/>
          </a:bodyPr>
          <a:lstStyle/>
          <a:p>
            <a:pPr algn="r">
              <a:lnSpc>
                <a:spcPct val="90000"/>
              </a:lnSpc>
              <a:spcBef>
                <a:spcPct val="0"/>
              </a:spcBef>
            </a:pPr>
            <a:r>
              <a:rPr lang="fr-FR" sz="4600" kern="1200" dirty="0">
                <a:solidFill>
                  <a:schemeClr val="tx1"/>
                </a:solidFill>
                <a:latin typeface="+mj-lt"/>
                <a:ea typeface="+mj-ea"/>
                <a:cs typeface="+mj-cs"/>
              </a:rPr>
              <a:t>SMR </a:t>
            </a:r>
            <a:r>
              <a:rPr lang="en-US" sz="4600" kern="1200" dirty="0">
                <a:solidFill>
                  <a:schemeClr val="tx1"/>
                </a:solidFill>
                <a:latin typeface="+mj-lt"/>
                <a:ea typeface="+mj-ea"/>
                <a:cs typeface="+mj-cs"/>
              </a:rPr>
              <a:t>case</a:t>
            </a:r>
            <a:r>
              <a:rPr lang="fr-FR" sz="4600" kern="1200" dirty="0">
                <a:solidFill>
                  <a:schemeClr val="tx1"/>
                </a:solidFill>
                <a:latin typeface="+mj-lt"/>
                <a:ea typeface="+mj-ea"/>
                <a:cs typeface="+mj-cs"/>
              </a:rPr>
              <a:t> 1</a:t>
            </a:r>
            <a:r>
              <a:rPr lang="en-US" sz="4600" kern="1200" dirty="0">
                <a:solidFill>
                  <a:schemeClr val="tx1"/>
                </a:solidFill>
                <a:latin typeface="+mj-lt"/>
                <a:ea typeface="+mj-ea"/>
                <a:cs typeface="+mj-cs"/>
              </a:rPr>
              <a:t> : </a:t>
            </a:r>
            <a:br>
              <a:rPr lang="en-US" sz="4600" kern="1200" dirty="0">
                <a:solidFill>
                  <a:schemeClr val="tx1"/>
                </a:solidFill>
                <a:latin typeface="+mj-lt"/>
                <a:ea typeface="+mj-ea"/>
                <a:cs typeface="+mj-cs"/>
              </a:rPr>
            </a:br>
            <a:br>
              <a:rPr lang="en-US" sz="4600" kern="1200" dirty="0">
                <a:solidFill>
                  <a:schemeClr val="tx1"/>
                </a:solidFill>
                <a:latin typeface="+mj-lt"/>
                <a:ea typeface="+mj-ea"/>
                <a:cs typeface="+mj-cs"/>
              </a:rPr>
            </a:br>
            <a:r>
              <a:rPr lang="en-US" sz="4600" kern="1200" dirty="0">
                <a:solidFill>
                  <a:schemeClr val="tx1"/>
                </a:solidFill>
                <a:latin typeface="+mj-lt"/>
                <a:ea typeface="+mj-ea"/>
                <a:cs typeface="+mj-cs"/>
              </a:rPr>
              <a:t>Help SMR developers secure their order books</a:t>
            </a:r>
          </a:p>
        </p:txBody>
      </p:sp>
      <p:cxnSp>
        <p:nvCxnSpPr>
          <p:cNvPr id="25" name="Straight Connector 2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A4ECD550-7B1E-8F04-CB8E-05E8899046C6}"/>
              </a:ext>
            </a:extLst>
          </p:cNvPr>
          <p:cNvSpPr>
            <a:spLocks noGrp="1"/>
          </p:cNvSpPr>
          <p:nvPr>
            <p:ph type="body" sz="half" idx="1"/>
          </p:nvPr>
        </p:nvSpPr>
        <p:spPr>
          <a:xfrm>
            <a:off x="5255260" y="1648870"/>
            <a:ext cx="4702848" cy="3560260"/>
          </a:xfrm>
        </p:spPr>
        <p:txBody>
          <a:bodyPr vert="horz" lIns="91440" tIns="45720" rIns="91440" bIns="45720" rtlCol="0" anchor="ctr">
            <a:normAutofit/>
          </a:bodyPr>
          <a:lstStyle/>
          <a:p>
            <a:pPr indent="-228600">
              <a:lnSpc>
                <a:spcPct val="90000"/>
              </a:lnSpc>
              <a:buFont typeface="Arial" panose="020B0604020202020204" pitchFamily="34" charset="0"/>
              <a:buChar char="•"/>
            </a:pPr>
            <a:r>
              <a:rPr lang="en-US" sz="2400" kern="1200" dirty="0">
                <a:solidFill>
                  <a:schemeClr val="tx1"/>
                </a:solidFill>
              </a:rPr>
              <a:t>Bankability dialogue support &amp; </a:t>
            </a:r>
            <a:r>
              <a:rPr lang="en-US" sz="2400" kern="1200" dirty="0" err="1">
                <a:solidFill>
                  <a:schemeClr val="tx1"/>
                </a:solidFill>
              </a:rPr>
              <a:t>investability</a:t>
            </a:r>
            <a:r>
              <a:rPr lang="en-US" sz="2400" kern="1200" dirty="0">
                <a:solidFill>
                  <a:schemeClr val="tx1"/>
                </a:solidFill>
              </a:rPr>
              <a:t> track guidance</a:t>
            </a:r>
          </a:p>
          <a:p>
            <a:pPr indent="-228600">
              <a:lnSpc>
                <a:spcPct val="90000"/>
              </a:lnSpc>
              <a:buFont typeface="Arial" panose="020B0604020202020204" pitchFamily="34" charset="0"/>
              <a:buChar char="•"/>
            </a:pPr>
            <a:r>
              <a:rPr lang="en-US" sz="2400" kern="1200" dirty="0">
                <a:solidFill>
                  <a:schemeClr val="tx1"/>
                </a:solidFill>
              </a:rPr>
              <a:t>Project-level pre-FID financing</a:t>
            </a:r>
          </a:p>
          <a:p>
            <a:pPr indent="-228600">
              <a:lnSpc>
                <a:spcPct val="90000"/>
              </a:lnSpc>
              <a:buFont typeface="Arial" panose="020B0604020202020204" pitchFamily="34" charset="0"/>
              <a:buChar char="•"/>
            </a:pPr>
            <a:r>
              <a:rPr lang="en-GB" sz="2800" b="0" i="0" u="none" strike="noStrike" dirty="0">
                <a:solidFill>
                  <a:srgbClr val="212121"/>
                </a:solidFill>
                <a:effectLst/>
                <a:latin typeface="Aptos" panose="020B0004020202020204" pitchFamily="34" charset="0"/>
              </a:rPr>
              <a:t>Demand Aggregation and </a:t>
            </a:r>
            <a:r>
              <a:rPr lang="fr-FR" sz="2800" b="0" i="0" u="none" strike="noStrike" dirty="0" err="1">
                <a:solidFill>
                  <a:srgbClr val="212121"/>
                </a:solidFill>
                <a:effectLst/>
                <a:latin typeface="Aptos" panose="020B0004020202020204" pitchFamily="34" charset="0"/>
              </a:rPr>
              <a:t>Related</a:t>
            </a:r>
            <a:r>
              <a:rPr lang="en-GB" sz="2800" b="0" i="0" u="none" strike="noStrike" dirty="0">
                <a:solidFill>
                  <a:srgbClr val="212121"/>
                </a:solidFill>
                <a:effectLst/>
                <a:latin typeface="Aptos" panose="020B0004020202020204" pitchFamily="34" charset="0"/>
              </a:rPr>
              <a:t> Financing Programs</a:t>
            </a:r>
            <a:endParaRPr lang="en-US" sz="2400" kern="1200" dirty="0">
              <a:solidFill>
                <a:schemeClr val="tx1"/>
              </a:solidFill>
            </a:endParaRPr>
          </a:p>
          <a:p>
            <a:pPr indent="-228600">
              <a:lnSpc>
                <a:spcPct val="90000"/>
              </a:lnSpc>
              <a:buFont typeface="Arial" panose="020B0604020202020204" pitchFamily="34" charset="0"/>
              <a:buChar char="•"/>
            </a:pPr>
            <a:r>
              <a:rPr lang="en-US" sz="2400" kern="1200" dirty="0">
                <a:solidFill>
                  <a:schemeClr val="tx1"/>
                </a:solidFill>
              </a:rPr>
              <a:t>Developer (DevCo) finance</a:t>
            </a:r>
          </a:p>
          <a:p>
            <a:pPr indent="-228600">
              <a:lnSpc>
                <a:spcPct val="90000"/>
              </a:lnSpc>
              <a:buFont typeface="Arial" panose="020B0604020202020204" pitchFamily="34" charset="0"/>
              <a:buChar char="•"/>
            </a:pPr>
            <a:endParaRPr lang="en-US" sz="2400" kern="1200" dirty="0">
              <a:solidFill>
                <a:schemeClr val="tx1"/>
              </a:solidFill>
            </a:endParaRPr>
          </a:p>
        </p:txBody>
      </p:sp>
    </p:spTree>
    <p:extLst>
      <p:ext uri="{BB962C8B-B14F-4D97-AF65-F5344CB8AC3E}">
        <p14:creationId xmlns:p14="http://schemas.microsoft.com/office/powerpoint/2010/main" val="266240116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BD09D6D-EB42-4F3F-7C5D-3120E1B82992}"/>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5235AE50-ACA6-413A-BB18-9ACA2E644D3E}"/>
              </a:ext>
            </a:extLst>
          </p:cNvPr>
          <p:cNvSpPr>
            <a:spLocks noGrp="1"/>
          </p:cNvSpPr>
          <p:nvPr>
            <p:ph type="title"/>
          </p:nvPr>
        </p:nvSpPr>
        <p:spPr>
          <a:xfrm>
            <a:off x="524181" y="1182859"/>
            <a:ext cx="3698882" cy="5241868"/>
          </a:xfrm>
          <a:ln w="19050">
            <a:solidFill>
              <a:schemeClr val="tx1"/>
            </a:solidFill>
          </a:ln>
        </p:spPr>
        <p:txBody>
          <a:bodyPr vert="horz" lIns="91440" tIns="45720" rIns="91440" bIns="45720" rtlCol="0" anchor="ctr">
            <a:noAutofit/>
          </a:bodyPr>
          <a:lstStyle/>
          <a:p>
            <a:pPr algn="r">
              <a:lnSpc>
                <a:spcPct val="90000"/>
              </a:lnSpc>
              <a:spcBef>
                <a:spcPct val="0"/>
              </a:spcBef>
            </a:pPr>
            <a:r>
              <a:rPr lang="fr-FR" sz="4000" kern="1200" dirty="0">
                <a:solidFill>
                  <a:schemeClr val="tx1"/>
                </a:solidFill>
                <a:latin typeface="+mj-lt"/>
                <a:ea typeface="+mj-ea"/>
                <a:cs typeface="+mj-cs"/>
              </a:rPr>
              <a:t>SMR</a:t>
            </a:r>
            <a:r>
              <a:rPr lang="en-US" sz="4000" kern="1200" dirty="0">
                <a:solidFill>
                  <a:schemeClr val="tx1"/>
                </a:solidFill>
                <a:latin typeface="+mj-lt"/>
                <a:ea typeface="+mj-ea"/>
                <a:cs typeface="+mj-cs"/>
              </a:rPr>
              <a:t> case </a:t>
            </a:r>
            <a:r>
              <a:rPr lang="fr-FR" sz="4000" kern="1200" dirty="0">
                <a:solidFill>
                  <a:schemeClr val="tx1"/>
                </a:solidFill>
                <a:latin typeface="+mj-lt"/>
                <a:ea typeface="+mj-ea"/>
                <a:cs typeface="+mj-cs"/>
              </a:rPr>
              <a:t>2 </a:t>
            </a:r>
            <a:r>
              <a:rPr lang="en-US" sz="4000" kern="1200" dirty="0">
                <a:solidFill>
                  <a:schemeClr val="tx1"/>
                </a:solidFill>
                <a:latin typeface="+mj-lt"/>
                <a:ea typeface="+mj-ea"/>
                <a:cs typeface="+mj-cs"/>
              </a:rPr>
              <a:t>: </a:t>
            </a:r>
            <a:br>
              <a:rPr lang="en-US" sz="4000" kern="1200" dirty="0">
                <a:solidFill>
                  <a:schemeClr val="tx1"/>
                </a:solidFill>
                <a:latin typeface="+mj-lt"/>
                <a:ea typeface="+mj-ea"/>
                <a:cs typeface="+mj-cs"/>
              </a:rPr>
            </a:br>
            <a:br>
              <a:rPr lang="en-US" sz="4000" kern="1200" dirty="0">
                <a:solidFill>
                  <a:schemeClr val="tx1"/>
                </a:solidFill>
                <a:latin typeface="+mj-lt"/>
                <a:ea typeface="+mj-ea"/>
                <a:cs typeface="+mj-cs"/>
              </a:rPr>
            </a:br>
            <a:r>
              <a:rPr lang="en-US" sz="4000" kern="1200" dirty="0">
                <a:solidFill>
                  <a:schemeClr val="tx1"/>
                </a:solidFill>
                <a:latin typeface="+mj-lt"/>
                <a:ea typeface="+mj-ea"/>
                <a:cs typeface="+mj-cs"/>
              </a:rPr>
              <a:t>Prospective SMR </a:t>
            </a:r>
            <a:br>
              <a:rPr lang="en-US" sz="4000" kern="1200" dirty="0">
                <a:solidFill>
                  <a:schemeClr val="tx1"/>
                </a:solidFill>
                <a:latin typeface="+mj-lt"/>
                <a:ea typeface="+mj-ea"/>
                <a:cs typeface="+mj-cs"/>
              </a:rPr>
            </a:br>
            <a:r>
              <a:rPr lang="en-US" sz="4000" kern="1200" dirty="0">
                <a:solidFill>
                  <a:schemeClr val="tx1"/>
                </a:solidFill>
                <a:latin typeface="+mj-lt"/>
                <a:ea typeface="+mj-ea"/>
                <a:cs typeface="+mj-cs"/>
              </a:rPr>
              <a:t>off-taker tariff support</a:t>
            </a:r>
          </a:p>
        </p:txBody>
      </p:sp>
      <p:cxnSp>
        <p:nvCxnSpPr>
          <p:cNvPr id="22" name="Straight Connector 21">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1905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16" name="Text Placeholder 2">
            <a:extLst>
              <a:ext uri="{FF2B5EF4-FFF2-40B4-BE49-F238E27FC236}">
                <a16:creationId xmlns:a16="http://schemas.microsoft.com/office/drawing/2014/main" id="{E53ADDA0-B277-342D-3903-B26E2030A217}"/>
              </a:ext>
            </a:extLst>
          </p:cNvPr>
          <p:cNvGraphicFramePr/>
          <p:nvPr>
            <p:extLst>
              <p:ext uri="{D42A27DB-BD31-4B8C-83A1-F6EECF244321}">
                <p14:modId xmlns:p14="http://schemas.microsoft.com/office/powerpoint/2010/main" val="1377397233"/>
              </p:ext>
            </p:extLst>
          </p:nvPr>
        </p:nvGraphicFramePr>
        <p:xfrm>
          <a:off x="5233045" y="1182859"/>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834617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5C74F980-F661-4CC4-B892-2332871C8590}"/>
              </a:ext>
            </a:extLst>
          </p:cNvPr>
          <p:cNvSpPr/>
          <p:nvPr/>
        </p:nvSpPr>
        <p:spPr>
          <a:xfrm>
            <a:off x="0" y="2892482"/>
            <a:ext cx="12192000" cy="4135165"/>
          </a:xfrm>
          <a:prstGeom prst="rect">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3041"/>
              </a:solidFill>
              <a:effectLst/>
              <a:uFillTx/>
              <a:latin typeface="+mj-lt"/>
              <a:ea typeface="+mj-ea"/>
              <a:cs typeface="+mj-cs"/>
              <a:sym typeface="Calibri"/>
            </a:endParaRPr>
          </a:p>
        </p:txBody>
      </p:sp>
      <p:sp>
        <p:nvSpPr>
          <p:cNvPr id="496" name="Title 1"/>
          <p:cNvSpPr txBox="1">
            <a:spLocks noGrp="1"/>
          </p:cNvSpPr>
          <p:nvPr>
            <p:ph type="title"/>
          </p:nvPr>
        </p:nvSpPr>
        <p:spPr>
          <a:xfrm>
            <a:off x="881307" y="518631"/>
            <a:ext cx="10584602" cy="357150"/>
          </a:xfrm>
        </p:spPr>
        <p:txBody>
          <a:bodyPr>
            <a:normAutofit/>
          </a:bodyPr>
          <a:lstStyle>
            <a:lvl1pPr>
              <a:defRPr>
                <a:solidFill>
                  <a:srgbClr val="FF0000"/>
                </a:solidFill>
              </a:defRPr>
            </a:lvl1pPr>
          </a:lstStyle>
          <a:p>
            <a:pPr algn="l"/>
            <a:r>
              <a:rPr lang="en-US" dirty="0">
                <a:solidFill>
                  <a:schemeClr val="tx1"/>
                </a:solidFill>
              </a:rPr>
              <a:t>IBNI Implementation Timeline, IBNI &amp; NGO Funding &amp; Resources</a:t>
            </a:r>
          </a:p>
        </p:txBody>
      </p:sp>
      <p:sp>
        <p:nvSpPr>
          <p:cNvPr id="497" name="Slide Number Placeholder 3"/>
          <p:cNvSpPr txBox="1">
            <a:spLocks noGrp="1"/>
          </p:cNvSpPr>
          <p:nvPr>
            <p:ph type="sldNum" sz="quarter" idx="2"/>
          </p:nvPr>
        </p:nvSpPr>
        <p:spPr>
          <a:xfrm rot="10800000" flipH="1" flipV="1">
            <a:off x="262754" y="6589021"/>
            <a:ext cx="726265" cy="106076"/>
          </a:xfrm>
        </p:spPr>
        <p:txBody>
          <a:bodyPr/>
          <a:lstStyle/>
          <a:p>
            <a:fld id="{86CB4B4D-7CA3-9044-876B-883B54F8677D}" type="slidenum">
              <a:rPr lang="en-US"/>
              <a:pPr/>
              <a:t>9</a:t>
            </a:fld>
            <a:endParaRPr lang="en-US" dirty="0"/>
          </a:p>
        </p:txBody>
      </p:sp>
      <p:sp>
        <p:nvSpPr>
          <p:cNvPr id="503" name="Straight Connector 17"/>
          <p:cNvSpPr/>
          <p:nvPr/>
        </p:nvSpPr>
        <p:spPr>
          <a:xfrm flipV="1">
            <a:off x="5391454" y="2129395"/>
            <a:ext cx="2959978" cy="12007"/>
          </a:xfrm>
          <a:prstGeom prst="line">
            <a:avLst/>
          </a:prstGeom>
          <a:ln w="53975">
            <a:gradFill>
              <a:gsLst>
                <a:gs pos="0">
                  <a:schemeClr val="accent3"/>
                </a:gs>
                <a:gs pos="99000">
                  <a:schemeClr val="accent4"/>
                </a:gs>
              </a:gsLst>
              <a:lin ang="0" scaled="0"/>
            </a:gradFill>
            <a:miter/>
            <a:headEnd type="oval" w="med" len="med"/>
            <a:tailEnd type="diamond" w="med" len="med"/>
          </a:ln>
        </p:spPr>
        <p:txBody>
          <a:bodyPr lIns="45719" rIns="45719"/>
          <a:lstStyle/>
          <a:p>
            <a:endParaRPr/>
          </a:p>
        </p:txBody>
      </p:sp>
      <p:grpSp>
        <p:nvGrpSpPr>
          <p:cNvPr id="27" name="Group 26">
            <a:extLst>
              <a:ext uri="{FF2B5EF4-FFF2-40B4-BE49-F238E27FC236}">
                <a16:creationId xmlns:a16="http://schemas.microsoft.com/office/drawing/2014/main" id="{7E800A1F-512B-166B-4D97-E44CA7428A34}"/>
              </a:ext>
            </a:extLst>
          </p:cNvPr>
          <p:cNvGrpSpPr/>
          <p:nvPr/>
        </p:nvGrpSpPr>
        <p:grpSpPr>
          <a:xfrm>
            <a:off x="3784444" y="1119464"/>
            <a:ext cx="7681466" cy="504126"/>
            <a:chOff x="4734247" y="165418"/>
            <a:chExt cx="6731661" cy="394151"/>
          </a:xfrm>
        </p:grpSpPr>
        <p:grpSp>
          <p:nvGrpSpPr>
            <p:cNvPr id="21" name="Pentagon 12">
              <a:extLst>
                <a:ext uri="{FF2B5EF4-FFF2-40B4-BE49-F238E27FC236}">
                  <a16:creationId xmlns:a16="http://schemas.microsoft.com/office/drawing/2014/main" id="{B3D89D60-E6EF-1D81-C2A6-156E38962153}"/>
                </a:ext>
              </a:extLst>
            </p:cNvPr>
            <p:cNvGrpSpPr/>
            <p:nvPr/>
          </p:nvGrpSpPr>
          <p:grpSpPr>
            <a:xfrm>
              <a:off x="9607574" y="167679"/>
              <a:ext cx="1858334" cy="391890"/>
              <a:chOff x="53677" y="1"/>
              <a:chExt cx="1858334" cy="391887"/>
            </a:xfrm>
          </p:grpSpPr>
          <p:sp>
            <p:nvSpPr>
              <p:cNvPr id="22" name="Shape">
                <a:extLst>
                  <a:ext uri="{FF2B5EF4-FFF2-40B4-BE49-F238E27FC236}">
                    <a16:creationId xmlns:a16="http://schemas.microsoft.com/office/drawing/2014/main" id="{B1D5B0FE-9F37-E2BA-E766-8D80EB23004A}"/>
                  </a:ext>
                </a:extLst>
              </p:cNvPr>
              <p:cNvSpPr/>
              <p:nvPr/>
            </p:nvSpPr>
            <p:spPr>
              <a:xfrm>
                <a:off x="53677" y="1"/>
                <a:ext cx="1858334" cy="391887"/>
              </a:xfrm>
              <a:custGeom>
                <a:avLst/>
                <a:gdLst>
                  <a:gd name="connsiteX0" fmla="*/ 0 w 22148"/>
                  <a:gd name="connsiteY0" fmla="*/ 0 h 21600"/>
                  <a:gd name="connsiteX1" fmla="*/ 20702 w 22148"/>
                  <a:gd name="connsiteY1" fmla="*/ 0 h 21600"/>
                  <a:gd name="connsiteX2" fmla="*/ 22148 w 22148"/>
                  <a:gd name="connsiteY2" fmla="*/ 10800 h 21600"/>
                  <a:gd name="connsiteX3" fmla="*/ 20702 w 22148"/>
                  <a:gd name="connsiteY3" fmla="*/ 21600 h 21600"/>
                  <a:gd name="connsiteX4" fmla="*/ 0 w 22148"/>
                  <a:gd name="connsiteY4" fmla="*/ 21600 h 21600"/>
                  <a:gd name="connsiteX5" fmla="*/ 0 w 22148"/>
                  <a:gd name="connsiteY5"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148" h="21600" extrusionOk="0">
                    <a:moveTo>
                      <a:pt x="0" y="0"/>
                    </a:moveTo>
                    <a:lnTo>
                      <a:pt x="20702" y="0"/>
                    </a:lnTo>
                    <a:lnTo>
                      <a:pt x="22148" y="10800"/>
                    </a:lnTo>
                    <a:lnTo>
                      <a:pt x="20702" y="21600"/>
                    </a:lnTo>
                    <a:lnTo>
                      <a:pt x="0" y="21600"/>
                    </a:lnTo>
                    <a:lnTo>
                      <a:pt x="0" y="0"/>
                    </a:lnTo>
                    <a:close/>
                  </a:path>
                </a:pathLst>
              </a:custGeom>
              <a:solidFill>
                <a:schemeClr val="accent2"/>
              </a:solidFill>
              <a:ln w="12700" cap="flat">
                <a:solidFill>
                  <a:schemeClr val="accent6">
                    <a:hueOff val="-8742858"/>
                    <a:satOff val="-17073"/>
                    <a:lumOff val="8039"/>
                  </a:schemeClr>
                </a:solidFill>
                <a:prstDash val="solid"/>
                <a:miter lim="800000"/>
              </a:ln>
              <a:effectLst/>
            </p:spPr>
            <p:txBody>
              <a:bodyPr wrap="square" lIns="45719" tIns="45719" rIns="45719" bIns="45719" numCol="1" anchor="ctr">
                <a:noAutofit/>
              </a:bodyPr>
              <a:lstStyle/>
              <a:p>
                <a:pPr>
                  <a:defRPr>
                    <a:solidFill>
                      <a:schemeClr val="accent6">
                        <a:hueOff val="-8742858"/>
                        <a:satOff val="-17073"/>
                        <a:lumOff val="8039"/>
                      </a:schemeClr>
                    </a:solidFill>
                  </a:defRPr>
                </a:pPr>
                <a:endParaRPr/>
              </a:p>
            </p:txBody>
          </p:sp>
          <p:sp>
            <p:nvSpPr>
              <p:cNvPr id="23" name="2023-2024 (earliest) – 2026 (latest)">
                <a:extLst>
                  <a:ext uri="{FF2B5EF4-FFF2-40B4-BE49-F238E27FC236}">
                    <a16:creationId xmlns:a16="http://schemas.microsoft.com/office/drawing/2014/main" id="{8D716D60-AE3F-8E64-2811-696D4D36C6FF}"/>
                  </a:ext>
                </a:extLst>
              </p:cNvPr>
              <p:cNvSpPr txBox="1"/>
              <p:nvPr/>
            </p:nvSpPr>
            <p:spPr>
              <a:xfrm>
                <a:off x="353033" y="63913"/>
                <a:ext cx="1466048" cy="261606"/>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defRPr sz="1200" spc="100">
                    <a:solidFill>
                      <a:schemeClr val="accent6">
                        <a:hueOff val="-8742858"/>
                        <a:satOff val="-17073"/>
                        <a:lumOff val="8039"/>
                      </a:schemeClr>
                    </a:solidFill>
                    <a:latin typeface="+mn-lt"/>
                    <a:ea typeface="+mn-ea"/>
                    <a:cs typeface="+mn-cs"/>
                    <a:sym typeface="Helvetica"/>
                  </a:defRPr>
                </a:pPr>
                <a:r>
                  <a:rPr lang="en-US" sz="1100" spc="50" dirty="0"/>
                  <a:t>Q4 2026 (COP 31)</a:t>
                </a:r>
              </a:p>
            </p:txBody>
          </p:sp>
        </p:grpSp>
        <p:grpSp>
          <p:nvGrpSpPr>
            <p:cNvPr id="18" name="Pentagon 12">
              <a:extLst>
                <a:ext uri="{FF2B5EF4-FFF2-40B4-BE49-F238E27FC236}">
                  <a16:creationId xmlns:a16="http://schemas.microsoft.com/office/drawing/2014/main" id="{A98D4D39-A6DB-DD29-0F22-7C2097B2AD0A}"/>
                </a:ext>
              </a:extLst>
            </p:cNvPr>
            <p:cNvGrpSpPr/>
            <p:nvPr/>
          </p:nvGrpSpPr>
          <p:grpSpPr>
            <a:xfrm>
              <a:off x="7577475" y="167678"/>
              <a:ext cx="2185157" cy="391890"/>
              <a:chOff x="327340" y="0"/>
              <a:chExt cx="2185157" cy="391887"/>
            </a:xfrm>
          </p:grpSpPr>
          <p:sp>
            <p:nvSpPr>
              <p:cNvPr id="19" name="Shape">
                <a:extLst>
                  <a:ext uri="{FF2B5EF4-FFF2-40B4-BE49-F238E27FC236}">
                    <a16:creationId xmlns:a16="http://schemas.microsoft.com/office/drawing/2014/main" id="{A452C044-E680-3C66-79C7-76F5E3FE0FA4}"/>
                  </a:ext>
                </a:extLst>
              </p:cNvPr>
              <p:cNvSpPr/>
              <p:nvPr/>
            </p:nvSpPr>
            <p:spPr>
              <a:xfrm>
                <a:off x="327340" y="0"/>
                <a:ext cx="2185157" cy="391887"/>
              </a:xfrm>
              <a:custGeom>
                <a:avLst/>
                <a:gdLst>
                  <a:gd name="connsiteX0" fmla="*/ 0 w 22148"/>
                  <a:gd name="connsiteY0" fmla="*/ 0 h 21600"/>
                  <a:gd name="connsiteX1" fmla="*/ 20702 w 22148"/>
                  <a:gd name="connsiteY1" fmla="*/ 0 h 21600"/>
                  <a:gd name="connsiteX2" fmla="*/ 22148 w 22148"/>
                  <a:gd name="connsiteY2" fmla="*/ 10800 h 21600"/>
                  <a:gd name="connsiteX3" fmla="*/ 20702 w 22148"/>
                  <a:gd name="connsiteY3" fmla="*/ 21600 h 21600"/>
                  <a:gd name="connsiteX4" fmla="*/ 0 w 22148"/>
                  <a:gd name="connsiteY4" fmla="*/ 21600 h 21600"/>
                  <a:gd name="connsiteX5" fmla="*/ 0 w 22148"/>
                  <a:gd name="connsiteY5"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148" h="21600" extrusionOk="0">
                    <a:moveTo>
                      <a:pt x="0" y="0"/>
                    </a:moveTo>
                    <a:lnTo>
                      <a:pt x="20702" y="0"/>
                    </a:lnTo>
                    <a:lnTo>
                      <a:pt x="22148" y="10800"/>
                    </a:lnTo>
                    <a:lnTo>
                      <a:pt x="20702" y="21600"/>
                    </a:lnTo>
                    <a:lnTo>
                      <a:pt x="0" y="21600"/>
                    </a:lnTo>
                    <a:lnTo>
                      <a:pt x="0" y="0"/>
                    </a:lnTo>
                    <a:close/>
                  </a:path>
                </a:pathLst>
              </a:custGeom>
              <a:solidFill>
                <a:srgbClr val="00644C"/>
              </a:solidFill>
              <a:ln w="12700" cap="flat">
                <a:solidFill>
                  <a:schemeClr val="accent6">
                    <a:hueOff val="-8742858"/>
                    <a:satOff val="-17073"/>
                    <a:lumOff val="8039"/>
                  </a:schemeClr>
                </a:solidFill>
                <a:prstDash val="solid"/>
                <a:miter lim="800000"/>
              </a:ln>
              <a:effectLst/>
            </p:spPr>
            <p:txBody>
              <a:bodyPr wrap="square" lIns="45719" tIns="45719" rIns="45719" bIns="45719" numCol="1" anchor="ctr">
                <a:noAutofit/>
              </a:bodyPr>
              <a:lstStyle/>
              <a:p>
                <a:pPr>
                  <a:defRPr>
                    <a:solidFill>
                      <a:schemeClr val="accent6">
                        <a:hueOff val="-8742858"/>
                        <a:satOff val="-17073"/>
                        <a:lumOff val="8039"/>
                      </a:schemeClr>
                    </a:solidFill>
                  </a:defRPr>
                </a:pPr>
                <a:endParaRPr/>
              </a:p>
            </p:txBody>
          </p:sp>
          <p:sp>
            <p:nvSpPr>
              <p:cNvPr id="20" name="2023-2024 (earliest) – 2026 (latest)">
                <a:extLst>
                  <a:ext uri="{FF2B5EF4-FFF2-40B4-BE49-F238E27FC236}">
                    <a16:creationId xmlns:a16="http://schemas.microsoft.com/office/drawing/2014/main" id="{6CB7C40B-0F6C-21B9-4932-905B4AAA0B4A}"/>
                  </a:ext>
                </a:extLst>
              </p:cNvPr>
              <p:cNvSpPr txBox="1"/>
              <p:nvPr/>
            </p:nvSpPr>
            <p:spPr>
              <a:xfrm>
                <a:off x="785009" y="56150"/>
                <a:ext cx="1466048" cy="261606"/>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defRPr sz="1200" spc="100">
                    <a:solidFill>
                      <a:schemeClr val="accent6">
                        <a:hueOff val="-8742858"/>
                        <a:satOff val="-17073"/>
                        <a:lumOff val="8039"/>
                      </a:schemeClr>
                    </a:solidFill>
                    <a:latin typeface="+mn-lt"/>
                    <a:ea typeface="+mn-ea"/>
                    <a:cs typeface="+mn-cs"/>
                    <a:sym typeface="Helvetica"/>
                  </a:defRPr>
                </a:pPr>
                <a:r>
                  <a:rPr lang="en-US" sz="1100" spc="50" dirty="0"/>
                  <a:t>Q4 2025 (COP 30)</a:t>
                </a:r>
              </a:p>
            </p:txBody>
          </p:sp>
        </p:grpSp>
        <p:grpSp>
          <p:nvGrpSpPr>
            <p:cNvPr id="15" name="Pentagon 12">
              <a:extLst>
                <a:ext uri="{FF2B5EF4-FFF2-40B4-BE49-F238E27FC236}">
                  <a16:creationId xmlns:a16="http://schemas.microsoft.com/office/drawing/2014/main" id="{3EE2CB18-27CA-FDB7-7E44-DD4F60EAB45F}"/>
                </a:ext>
              </a:extLst>
            </p:cNvPr>
            <p:cNvGrpSpPr/>
            <p:nvPr/>
          </p:nvGrpSpPr>
          <p:grpSpPr>
            <a:xfrm>
              <a:off x="5867099" y="167679"/>
              <a:ext cx="2069253" cy="391890"/>
              <a:chOff x="920727" y="1"/>
              <a:chExt cx="2069253" cy="391887"/>
            </a:xfrm>
          </p:grpSpPr>
          <p:sp>
            <p:nvSpPr>
              <p:cNvPr id="16" name="Shape">
                <a:extLst>
                  <a:ext uri="{FF2B5EF4-FFF2-40B4-BE49-F238E27FC236}">
                    <a16:creationId xmlns:a16="http://schemas.microsoft.com/office/drawing/2014/main" id="{90157624-B77A-CFEB-F300-8AFD2F9BC1E5}"/>
                  </a:ext>
                </a:extLst>
              </p:cNvPr>
              <p:cNvSpPr/>
              <p:nvPr/>
            </p:nvSpPr>
            <p:spPr>
              <a:xfrm>
                <a:off x="920727" y="1"/>
                <a:ext cx="2069253" cy="391887"/>
              </a:xfrm>
              <a:custGeom>
                <a:avLst/>
                <a:gdLst>
                  <a:gd name="connsiteX0" fmla="*/ 0 w 22148"/>
                  <a:gd name="connsiteY0" fmla="*/ 0 h 21600"/>
                  <a:gd name="connsiteX1" fmla="*/ 20702 w 22148"/>
                  <a:gd name="connsiteY1" fmla="*/ 0 h 21600"/>
                  <a:gd name="connsiteX2" fmla="*/ 22148 w 22148"/>
                  <a:gd name="connsiteY2" fmla="*/ 10800 h 21600"/>
                  <a:gd name="connsiteX3" fmla="*/ 20702 w 22148"/>
                  <a:gd name="connsiteY3" fmla="*/ 21600 h 21600"/>
                  <a:gd name="connsiteX4" fmla="*/ 0 w 22148"/>
                  <a:gd name="connsiteY4" fmla="*/ 21600 h 21600"/>
                  <a:gd name="connsiteX5" fmla="*/ 0 w 22148"/>
                  <a:gd name="connsiteY5"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148" h="21600" extrusionOk="0">
                    <a:moveTo>
                      <a:pt x="0" y="0"/>
                    </a:moveTo>
                    <a:lnTo>
                      <a:pt x="20702" y="0"/>
                    </a:lnTo>
                    <a:lnTo>
                      <a:pt x="22148" y="10800"/>
                    </a:lnTo>
                    <a:lnTo>
                      <a:pt x="20702" y="21600"/>
                    </a:lnTo>
                    <a:lnTo>
                      <a:pt x="0" y="21600"/>
                    </a:lnTo>
                    <a:lnTo>
                      <a:pt x="0" y="0"/>
                    </a:lnTo>
                    <a:close/>
                  </a:path>
                </a:pathLst>
              </a:custGeom>
              <a:solidFill>
                <a:srgbClr val="005349"/>
              </a:solidFill>
              <a:ln w="12700" cap="flat">
                <a:solidFill>
                  <a:schemeClr val="accent6">
                    <a:hueOff val="-8742858"/>
                    <a:satOff val="-17073"/>
                    <a:lumOff val="8039"/>
                  </a:schemeClr>
                </a:solidFill>
                <a:prstDash val="solid"/>
                <a:miter lim="800000"/>
              </a:ln>
              <a:effectLst/>
            </p:spPr>
            <p:txBody>
              <a:bodyPr wrap="square" lIns="45719" tIns="45719" rIns="45719" bIns="45719" numCol="1" anchor="ctr">
                <a:noAutofit/>
              </a:bodyPr>
              <a:lstStyle/>
              <a:p>
                <a:pPr>
                  <a:defRPr>
                    <a:solidFill>
                      <a:schemeClr val="accent6">
                        <a:hueOff val="-8742858"/>
                        <a:satOff val="-17073"/>
                        <a:lumOff val="8039"/>
                      </a:schemeClr>
                    </a:solidFill>
                  </a:defRPr>
                </a:pPr>
                <a:endParaRPr dirty="0"/>
              </a:p>
            </p:txBody>
          </p:sp>
          <p:sp>
            <p:nvSpPr>
              <p:cNvPr id="17" name="2023-2024 (earliest) – 2026 (latest)">
                <a:extLst>
                  <a:ext uri="{FF2B5EF4-FFF2-40B4-BE49-F238E27FC236}">
                    <a16:creationId xmlns:a16="http://schemas.microsoft.com/office/drawing/2014/main" id="{E38BF849-B351-DECA-D6B5-0A22FBBDFF43}"/>
                  </a:ext>
                </a:extLst>
              </p:cNvPr>
              <p:cNvSpPr txBox="1"/>
              <p:nvPr/>
            </p:nvSpPr>
            <p:spPr>
              <a:xfrm>
                <a:off x="1312003" y="63913"/>
                <a:ext cx="1466048" cy="261606"/>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defRPr sz="1200" spc="100">
                    <a:solidFill>
                      <a:schemeClr val="accent6">
                        <a:hueOff val="-8742858"/>
                        <a:satOff val="-17073"/>
                        <a:lumOff val="8039"/>
                      </a:schemeClr>
                    </a:solidFill>
                    <a:latin typeface="+mn-lt"/>
                    <a:ea typeface="+mn-ea"/>
                    <a:cs typeface="+mn-cs"/>
                    <a:sym typeface="Helvetica"/>
                  </a:defRPr>
                </a:pPr>
                <a:r>
                  <a:rPr lang="en-US" sz="1100" spc="50" dirty="0"/>
                  <a:t>Q4 2024 (COP 29)</a:t>
                </a:r>
              </a:p>
            </p:txBody>
          </p:sp>
        </p:grpSp>
        <p:grpSp>
          <p:nvGrpSpPr>
            <p:cNvPr id="4" name="Pentagon 12">
              <a:extLst>
                <a:ext uri="{FF2B5EF4-FFF2-40B4-BE49-F238E27FC236}">
                  <a16:creationId xmlns:a16="http://schemas.microsoft.com/office/drawing/2014/main" id="{83B9DC72-8BDA-88CC-8184-FAAFF4456CFF}"/>
                </a:ext>
              </a:extLst>
            </p:cNvPr>
            <p:cNvGrpSpPr/>
            <p:nvPr/>
          </p:nvGrpSpPr>
          <p:grpSpPr>
            <a:xfrm>
              <a:off x="4734247" y="165418"/>
              <a:ext cx="1416799" cy="394151"/>
              <a:chOff x="2091638" y="-2260"/>
              <a:chExt cx="1416799" cy="394148"/>
            </a:xfrm>
          </p:grpSpPr>
          <p:sp>
            <p:nvSpPr>
              <p:cNvPr id="8" name="Shape">
                <a:extLst>
                  <a:ext uri="{FF2B5EF4-FFF2-40B4-BE49-F238E27FC236}">
                    <a16:creationId xmlns:a16="http://schemas.microsoft.com/office/drawing/2014/main" id="{D90361A9-1594-CAA2-A15D-F41A6D0AA64F}"/>
                  </a:ext>
                </a:extLst>
              </p:cNvPr>
              <p:cNvSpPr/>
              <p:nvPr/>
            </p:nvSpPr>
            <p:spPr>
              <a:xfrm>
                <a:off x="2091638" y="1"/>
                <a:ext cx="1416799" cy="391887"/>
              </a:xfrm>
              <a:custGeom>
                <a:avLst/>
                <a:gdLst>
                  <a:gd name="connsiteX0" fmla="*/ 0 w 22148"/>
                  <a:gd name="connsiteY0" fmla="*/ 0 h 21600"/>
                  <a:gd name="connsiteX1" fmla="*/ 20702 w 22148"/>
                  <a:gd name="connsiteY1" fmla="*/ 0 h 21600"/>
                  <a:gd name="connsiteX2" fmla="*/ 22148 w 22148"/>
                  <a:gd name="connsiteY2" fmla="*/ 10800 h 21600"/>
                  <a:gd name="connsiteX3" fmla="*/ 20702 w 22148"/>
                  <a:gd name="connsiteY3" fmla="*/ 21600 h 21600"/>
                  <a:gd name="connsiteX4" fmla="*/ 0 w 22148"/>
                  <a:gd name="connsiteY4" fmla="*/ 21600 h 21600"/>
                  <a:gd name="connsiteX5" fmla="*/ 0 w 22148"/>
                  <a:gd name="connsiteY5"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148" h="21600" extrusionOk="0">
                    <a:moveTo>
                      <a:pt x="0" y="0"/>
                    </a:moveTo>
                    <a:lnTo>
                      <a:pt x="20702" y="0"/>
                    </a:lnTo>
                    <a:lnTo>
                      <a:pt x="22148" y="10800"/>
                    </a:lnTo>
                    <a:lnTo>
                      <a:pt x="20702" y="21600"/>
                    </a:lnTo>
                    <a:lnTo>
                      <a:pt x="0" y="21600"/>
                    </a:lnTo>
                    <a:lnTo>
                      <a:pt x="0" y="0"/>
                    </a:lnTo>
                    <a:close/>
                  </a:path>
                </a:pathLst>
              </a:custGeom>
              <a:solidFill>
                <a:srgbClr val="004145"/>
              </a:solidFill>
              <a:ln w="12700" cap="flat">
                <a:solidFill>
                  <a:schemeClr val="accent6">
                    <a:hueOff val="-8742858"/>
                    <a:satOff val="-17073"/>
                    <a:lumOff val="8039"/>
                  </a:schemeClr>
                </a:solidFill>
                <a:prstDash val="solid"/>
                <a:miter lim="800000"/>
              </a:ln>
              <a:effectLst/>
            </p:spPr>
            <p:txBody>
              <a:bodyPr wrap="square" lIns="45719" tIns="45719" rIns="45719" bIns="45719" numCol="1" anchor="ctr">
                <a:noAutofit/>
              </a:bodyPr>
              <a:lstStyle/>
              <a:p>
                <a:pPr>
                  <a:defRPr>
                    <a:solidFill>
                      <a:schemeClr val="accent6">
                        <a:hueOff val="-8742858"/>
                        <a:satOff val="-17073"/>
                        <a:lumOff val="8039"/>
                      </a:schemeClr>
                    </a:solidFill>
                  </a:defRPr>
                </a:pPr>
                <a:endParaRPr/>
              </a:p>
            </p:txBody>
          </p:sp>
          <p:sp>
            <p:nvSpPr>
              <p:cNvPr id="9" name="2023-2024 (earliest) – 2026 (latest)">
                <a:extLst>
                  <a:ext uri="{FF2B5EF4-FFF2-40B4-BE49-F238E27FC236}">
                    <a16:creationId xmlns:a16="http://schemas.microsoft.com/office/drawing/2014/main" id="{5E64DF9F-E38E-8A2B-59C2-BA4FA1AA2607}"/>
                  </a:ext>
                </a:extLst>
              </p:cNvPr>
              <p:cNvSpPr txBox="1"/>
              <p:nvPr/>
            </p:nvSpPr>
            <p:spPr>
              <a:xfrm>
                <a:off x="2566390" y="-2260"/>
                <a:ext cx="795689" cy="336886"/>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defRPr sz="1200" spc="100">
                    <a:solidFill>
                      <a:schemeClr val="accent6">
                        <a:hueOff val="-8742858"/>
                        <a:satOff val="-17073"/>
                        <a:lumOff val="8039"/>
                      </a:schemeClr>
                    </a:solidFill>
                    <a:latin typeface="+mn-lt"/>
                    <a:ea typeface="+mn-ea"/>
                    <a:cs typeface="+mn-cs"/>
                    <a:sym typeface="Helvetica"/>
                  </a:defRPr>
                </a:pPr>
                <a:r>
                  <a:rPr lang="en-US" sz="1100" spc="50" dirty="0"/>
                  <a:t>Q4 2023 (COP 28)</a:t>
                </a:r>
              </a:p>
            </p:txBody>
          </p:sp>
        </p:grpSp>
      </p:grpSp>
      <p:sp>
        <p:nvSpPr>
          <p:cNvPr id="25" name="Straight Connector 17">
            <a:extLst>
              <a:ext uri="{FF2B5EF4-FFF2-40B4-BE49-F238E27FC236}">
                <a16:creationId xmlns:a16="http://schemas.microsoft.com/office/drawing/2014/main" id="{49E4BA82-2182-B84A-AAD2-329FCD8981DC}"/>
              </a:ext>
            </a:extLst>
          </p:cNvPr>
          <p:cNvSpPr/>
          <p:nvPr/>
        </p:nvSpPr>
        <p:spPr>
          <a:xfrm flipV="1">
            <a:off x="5791456" y="2410903"/>
            <a:ext cx="5577957" cy="11451"/>
          </a:xfrm>
          <a:prstGeom prst="line">
            <a:avLst/>
          </a:prstGeom>
          <a:ln w="53975">
            <a:gradFill>
              <a:gsLst>
                <a:gs pos="0">
                  <a:schemeClr val="accent3"/>
                </a:gs>
                <a:gs pos="99000">
                  <a:schemeClr val="accent4"/>
                </a:gs>
              </a:gsLst>
              <a:lin ang="0" scaled="0"/>
            </a:gradFill>
            <a:miter/>
            <a:headEnd type="oval" w="med" len="med"/>
            <a:tailEnd type="diamond" w="med" len="med"/>
          </a:ln>
        </p:spPr>
        <p:txBody>
          <a:bodyPr lIns="45719" rIns="45719"/>
          <a:lstStyle/>
          <a:p>
            <a:endParaRPr dirty="0"/>
          </a:p>
        </p:txBody>
      </p:sp>
      <p:grpSp>
        <p:nvGrpSpPr>
          <p:cNvPr id="48" name="Group 47">
            <a:extLst>
              <a:ext uri="{FF2B5EF4-FFF2-40B4-BE49-F238E27FC236}">
                <a16:creationId xmlns:a16="http://schemas.microsoft.com/office/drawing/2014/main" id="{6EFD67BA-175B-0912-8211-9DEBF8BD22EE}"/>
              </a:ext>
            </a:extLst>
          </p:cNvPr>
          <p:cNvGrpSpPr/>
          <p:nvPr/>
        </p:nvGrpSpPr>
        <p:grpSpPr>
          <a:xfrm>
            <a:off x="922403" y="2944380"/>
            <a:ext cx="10579589" cy="3410932"/>
            <a:chOff x="914400" y="3356839"/>
            <a:chExt cx="9947364" cy="3410932"/>
          </a:xfrm>
        </p:grpSpPr>
        <p:sp>
          <p:nvSpPr>
            <p:cNvPr id="2" name="TextBox 1">
              <a:extLst>
                <a:ext uri="{FF2B5EF4-FFF2-40B4-BE49-F238E27FC236}">
                  <a16:creationId xmlns:a16="http://schemas.microsoft.com/office/drawing/2014/main" id="{BF370DF8-0FA9-CCAE-A4CD-8AC49203D442}"/>
                </a:ext>
              </a:extLst>
            </p:cNvPr>
            <p:cNvSpPr txBox="1"/>
            <p:nvPr/>
          </p:nvSpPr>
          <p:spPr>
            <a:xfrm>
              <a:off x="914400" y="3357607"/>
              <a:ext cx="1711988" cy="34101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Aft>
                  <a:spcPts val="0"/>
                </a:spcAft>
                <a:buClrTx/>
                <a:buSzTx/>
                <a:buFontTx/>
                <a:buNone/>
                <a:tabLst/>
              </a:pPr>
              <a:r>
                <a:rPr kumimoji="0" lang="en-US" sz="1200" b="1" i="0" u="none" strike="noStrike" cap="none" spc="100" normalizeH="0" dirty="0">
                  <a:ln>
                    <a:noFill/>
                  </a:ln>
                  <a:solidFill>
                    <a:srgbClr val="003041"/>
                  </a:solidFill>
                  <a:effectLst/>
                  <a:uFillTx/>
                  <a:latin typeface="Helvetica" pitchFamily="2" charset="0"/>
                  <a:sym typeface="Calibri"/>
                </a:rPr>
                <a:t>MILESTONE 0: </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Founder</a:t>
              </a:r>
              <a:r>
                <a:rPr kumimoji="0" lang="en-US" sz="1200" b="0" i="0" u="none" strike="noStrike" cap="none" spc="0" normalizeH="0" baseline="0" dirty="0">
                  <a:ln>
                    <a:noFill/>
                  </a:ln>
                  <a:solidFill>
                    <a:srgbClr val="003041"/>
                  </a:solidFill>
                  <a:effectLst/>
                  <a:uFillTx/>
                  <a:latin typeface="Helvetica" pitchFamily="2" charset="0"/>
                  <a:sym typeface="Calibri"/>
                </a:rPr>
                <a:t> grou</a:t>
              </a:r>
              <a:r>
                <a:rPr lang="en-US" sz="1200" dirty="0">
                  <a:latin typeface="Helvetica" pitchFamily="2" charset="0"/>
                </a:rPr>
                <a:t>p accomplished the following::</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IBNI Website</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IBNI Initial Report and Action Plan (IRAP)</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Engagement of 7+ Countries: support for IBNI</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30+ Global endorsements</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25+ International Conferences where IBNI was invited to present</a:t>
              </a:r>
            </a:p>
          </p:txBody>
        </p:sp>
        <p:sp>
          <p:nvSpPr>
            <p:cNvPr id="11" name="TextBox 10">
              <a:extLst>
                <a:ext uri="{FF2B5EF4-FFF2-40B4-BE49-F238E27FC236}">
                  <a16:creationId xmlns:a16="http://schemas.microsoft.com/office/drawing/2014/main" id="{B2849391-94FB-35DA-C24E-AA5DF35C1990}"/>
                </a:ext>
              </a:extLst>
            </p:cNvPr>
            <p:cNvSpPr txBox="1"/>
            <p:nvPr/>
          </p:nvSpPr>
          <p:spPr>
            <a:xfrm>
              <a:off x="914401" y="4567113"/>
              <a:ext cx="1205274" cy="3313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Bef>
                  <a:spcPts val="1000"/>
                </a:spcBef>
                <a:spcAft>
                  <a:spcPts val="0"/>
                </a:spcAft>
                <a:buClrTx/>
                <a:buSzTx/>
                <a:buFontTx/>
                <a:buNone/>
                <a:tabLst/>
              </a:pPr>
              <a:endParaRPr lang="en-US" sz="1200" dirty="0">
                <a:solidFill>
                  <a:srgbClr val="FF0000"/>
                </a:solidFill>
                <a:latin typeface="Helvetica" pitchFamily="2" charset="0"/>
              </a:endParaRPr>
            </a:p>
          </p:txBody>
        </p:sp>
        <p:sp>
          <p:nvSpPr>
            <p:cNvPr id="13" name="TextBox 12">
              <a:extLst>
                <a:ext uri="{FF2B5EF4-FFF2-40B4-BE49-F238E27FC236}">
                  <a16:creationId xmlns:a16="http://schemas.microsoft.com/office/drawing/2014/main" id="{070ED6DD-DA89-C072-E323-7FEAD8DBA2C1}"/>
                </a:ext>
              </a:extLst>
            </p:cNvPr>
            <p:cNvSpPr txBox="1"/>
            <p:nvPr/>
          </p:nvSpPr>
          <p:spPr>
            <a:xfrm>
              <a:off x="4954666" y="3356839"/>
              <a:ext cx="2505406" cy="10659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Aft>
                  <a:spcPts val="0"/>
                </a:spcAft>
                <a:buClrTx/>
                <a:buSzTx/>
                <a:buFontTx/>
                <a:buNone/>
                <a:tabLst/>
              </a:pPr>
              <a:r>
                <a:rPr kumimoji="0" lang="en-US" sz="1200" b="1" i="0" u="none" strike="noStrike" cap="none" spc="100" normalizeH="0" dirty="0">
                  <a:ln>
                    <a:noFill/>
                  </a:ln>
                  <a:solidFill>
                    <a:schemeClr val="tx1"/>
                  </a:solidFill>
                  <a:effectLst/>
                  <a:uFillTx/>
                  <a:latin typeface="Helvetica" pitchFamily="2" charset="0"/>
                  <a:sym typeface="Calibri"/>
                </a:rPr>
                <a:t>MILESTONE 2: </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IBNI Summit</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Signing of IBNI Joint Declaration Signed by 7+ Countries</a:t>
              </a:r>
            </a:p>
          </p:txBody>
        </p:sp>
        <p:sp>
          <p:nvSpPr>
            <p:cNvPr id="32" name="TextBox 31">
              <a:extLst>
                <a:ext uri="{FF2B5EF4-FFF2-40B4-BE49-F238E27FC236}">
                  <a16:creationId xmlns:a16="http://schemas.microsoft.com/office/drawing/2014/main" id="{339AA3B9-66A5-1570-4922-D351802F91F4}"/>
                </a:ext>
              </a:extLst>
            </p:cNvPr>
            <p:cNvSpPr txBox="1"/>
            <p:nvPr/>
          </p:nvSpPr>
          <p:spPr>
            <a:xfrm>
              <a:off x="7516728" y="3358494"/>
              <a:ext cx="3345036" cy="11439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Aft>
                  <a:spcPts val="0"/>
                </a:spcAft>
                <a:buClrTx/>
                <a:buSzTx/>
                <a:buFontTx/>
                <a:buNone/>
                <a:tabLst/>
              </a:pPr>
              <a:r>
                <a:rPr kumimoji="0" lang="en-US" sz="1200" b="1" i="0" u="none" strike="noStrike" cap="none" spc="100" normalizeH="0" dirty="0">
                  <a:ln>
                    <a:noFill/>
                  </a:ln>
                  <a:solidFill>
                    <a:schemeClr val="tx1"/>
                  </a:solidFill>
                  <a:effectLst/>
                  <a:uFillTx/>
                  <a:latin typeface="Helvetica" pitchFamily="2" charset="0"/>
                  <a:sym typeface="Calibri"/>
                </a:rPr>
                <a:t>MILESTONE </a:t>
              </a:r>
              <a:r>
                <a:rPr kumimoji="0" lang="en-US" sz="1200" b="1" i="0" u="none" cap="none" spc="100" normalizeH="0" dirty="0">
                  <a:ln>
                    <a:noFill/>
                  </a:ln>
                  <a:solidFill>
                    <a:schemeClr val="tx1"/>
                  </a:solidFill>
                  <a:effectLst/>
                  <a:uFillTx/>
                  <a:latin typeface="Helvetica" pitchFamily="2" charset="0"/>
                  <a:sym typeface="Calibri"/>
                </a:rPr>
                <a:t>3</a:t>
              </a:r>
              <a:r>
                <a:rPr kumimoji="0" lang="en-US" sz="1200" b="1" i="0" u="none" strike="noStrike" cap="none" spc="100" normalizeH="0" dirty="0">
                  <a:ln>
                    <a:noFill/>
                  </a:ln>
                  <a:solidFill>
                    <a:schemeClr val="tx1"/>
                  </a:solidFill>
                  <a:effectLst/>
                  <a:uFillTx/>
                  <a:latin typeface="Helvetica" pitchFamily="2" charset="0"/>
                  <a:sym typeface="Calibri"/>
                </a:rPr>
                <a:t>: </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IBNI Treaty Ratified by 7+ Counties (Target 30+), Initial Government Shareholder and Donor Funding Appropriations, HQ and Establishment Agreements Signed </a:t>
              </a:r>
            </a:p>
          </p:txBody>
        </p:sp>
      </p:grpSp>
      <p:grpSp>
        <p:nvGrpSpPr>
          <p:cNvPr id="37" name="Group 36">
            <a:extLst>
              <a:ext uri="{FF2B5EF4-FFF2-40B4-BE49-F238E27FC236}">
                <a16:creationId xmlns:a16="http://schemas.microsoft.com/office/drawing/2014/main" id="{EAB4E15A-F9C2-8E05-69A2-0044E583DC2D}"/>
              </a:ext>
            </a:extLst>
          </p:cNvPr>
          <p:cNvGrpSpPr/>
          <p:nvPr/>
        </p:nvGrpSpPr>
        <p:grpSpPr>
          <a:xfrm>
            <a:off x="881307" y="2605016"/>
            <a:ext cx="10488106" cy="187424"/>
            <a:chOff x="881307" y="2541703"/>
            <a:chExt cx="10488106" cy="187424"/>
          </a:xfrm>
        </p:grpSpPr>
        <p:pic>
          <p:nvPicPr>
            <p:cNvPr id="35" name="Picture 34">
              <a:extLst>
                <a:ext uri="{FF2B5EF4-FFF2-40B4-BE49-F238E27FC236}">
                  <a16:creationId xmlns:a16="http://schemas.microsoft.com/office/drawing/2014/main" id="{6418E791-0093-C790-7CCC-ED0539800888}"/>
                </a:ext>
              </a:extLst>
            </p:cNvPr>
            <p:cNvPicPr>
              <a:picLocks noChangeAspect="1"/>
            </p:cNvPicPr>
            <p:nvPr/>
          </p:nvPicPr>
          <p:blipFill>
            <a:blip r:embed="rId3"/>
            <a:stretch>
              <a:fillRect/>
            </a:stretch>
          </p:blipFill>
          <p:spPr>
            <a:xfrm>
              <a:off x="881307" y="2582896"/>
              <a:ext cx="10488106" cy="137496"/>
            </a:xfrm>
            <a:prstGeom prst="rect">
              <a:avLst/>
            </a:prstGeom>
          </p:spPr>
        </p:pic>
        <p:sp>
          <p:nvSpPr>
            <p:cNvPr id="36" name="TextBox 26">
              <a:extLst>
                <a:ext uri="{FF2B5EF4-FFF2-40B4-BE49-F238E27FC236}">
                  <a16:creationId xmlns:a16="http://schemas.microsoft.com/office/drawing/2014/main" id="{28B58A41-0088-3FAA-8DB0-5907B41854F2}"/>
                </a:ext>
              </a:extLst>
            </p:cNvPr>
            <p:cNvSpPr txBox="1"/>
            <p:nvPr/>
          </p:nvSpPr>
          <p:spPr>
            <a:xfrm>
              <a:off x="3626778" y="2541703"/>
              <a:ext cx="4658382" cy="187424"/>
            </a:xfrm>
            <a:prstGeom prst="rect">
              <a:avLst/>
            </a:prstGeom>
            <a:solidFill>
              <a:schemeClr val="bg1"/>
            </a:solid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defRPr sz="1200" b="1">
                  <a:solidFill>
                    <a:srgbClr val="FF0000"/>
                  </a:solidFill>
                </a:defRPr>
              </a:lvl1pPr>
            </a:lstStyle>
            <a:p>
              <a:pPr algn="ctr">
                <a:lnSpc>
                  <a:spcPct val="110000"/>
                </a:lnSpc>
                <a:spcBef>
                  <a:spcPts val="1000"/>
                </a:spcBef>
              </a:pPr>
              <a:r>
                <a:rPr lang="en-US" dirty="0">
                  <a:solidFill>
                    <a:schemeClr val="accent4">
                      <a:lumMod val="50000"/>
                    </a:schemeClr>
                  </a:solidFill>
                  <a:latin typeface="Helvetica" pitchFamily="2" charset="0"/>
                </a:rPr>
                <a:t>SAG</a:t>
              </a:r>
              <a:r>
                <a:rPr lang="en-US" dirty="0">
                  <a:latin typeface="Helvetica" pitchFamily="2" charset="0"/>
                </a:rPr>
                <a:t> </a:t>
              </a:r>
              <a:r>
                <a:rPr lang="en-US" dirty="0">
                  <a:solidFill>
                    <a:schemeClr val="accent4">
                      <a:lumMod val="75000"/>
                    </a:schemeClr>
                  </a:solidFill>
                  <a:latin typeface="Helvetica" pitchFamily="2" charset="0"/>
                </a:rPr>
                <a:t>+</a:t>
              </a:r>
              <a:r>
                <a:rPr lang="en-US" dirty="0">
                  <a:latin typeface="Helvetica" pitchFamily="2" charset="0"/>
                </a:rPr>
                <a:t> </a:t>
              </a:r>
              <a:r>
                <a:rPr lang="en-US" dirty="0">
                  <a:solidFill>
                    <a:schemeClr val="accent4">
                      <a:lumMod val="50000"/>
                    </a:schemeClr>
                  </a:solidFill>
                  <a:latin typeface="Helvetica" pitchFamily="2" charset="0"/>
                </a:rPr>
                <a:t>NGO:</a:t>
              </a:r>
              <a:r>
                <a:rPr lang="en-US" dirty="0">
                  <a:latin typeface="Helvetica" pitchFamily="2" charset="0"/>
                </a:rPr>
                <a:t> </a:t>
              </a:r>
              <a:r>
                <a:rPr lang="en-US" dirty="0">
                  <a:solidFill>
                    <a:schemeClr val="accent4">
                      <a:lumMod val="50000"/>
                    </a:schemeClr>
                  </a:solidFill>
                  <a:latin typeface="Helvetica" pitchFamily="2" charset="0"/>
                </a:rPr>
                <a:t>Ongoing Advocacy, Research and Advisory</a:t>
              </a:r>
            </a:p>
          </p:txBody>
        </p:sp>
      </p:grpSp>
      <p:sp>
        <p:nvSpPr>
          <p:cNvPr id="14" name="TextBox 13">
            <a:extLst>
              <a:ext uri="{FF2B5EF4-FFF2-40B4-BE49-F238E27FC236}">
                <a16:creationId xmlns:a16="http://schemas.microsoft.com/office/drawing/2014/main" id="{433BE861-056D-C35B-1CDB-95607A2C9508}"/>
              </a:ext>
            </a:extLst>
          </p:cNvPr>
          <p:cNvSpPr txBox="1"/>
          <p:nvPr/>
        </p:nvSpPr>
        <p:spPr>
          <a:xfrm>
            <a:off x="930425" y="1707920"/>
            <a:ext cx="2340029" cy="2031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Aft>
                <a:spcPts val="0"/>
              </a:spcAft>
              <a:buClrTx/>
              <a:buSzTx/>
              <a:buFontTx/>
              <a:buNone/>
              <a:tabLst/>
            </a:pPr>
            <a:r>
              <a:rPr kumimoji="0" lang="en-US" sz="1200" b="1" i="0" u="none" strike="noStrike" cap="none" spc="100" normalizeH="0" dirty="0">
                <a:ln>
                  <a:noFill/>
                </a:ln>
                <a:solidFill>
                  <a:schemeClr val="tx1"/>
                </a:solidFill>
                <a:effectLst/>
                <a:uFillTx/>
                <a:latin typeface="Helvetica" pitchFamily="2" charset="0"/>
                <a:sym typeface="Calibri"/>
              </a:rPr>
              <a:t>MILESTONE 0 (Achieved)</a:t>
            </a:r>
          </a:p>
        </p:txBody>
      </p:sp>
      <p:sp>
        <p:nvSpPr>
          <p:cNvPr id="24" name="TextBox 23">
            <a:extLst>
              <a:ext uri="{FF2B5EF4-FFF2-40B4-BE49-F238E27FC236}">
                <a16:creationId xmlns:a16="http://schemas.microsoft.com/office/drawing/2014/main" id="{5E54F2E9-41F4-A21B-E5DF-A81BAEB8F55D}"/>
              </a:ext>
            </a:extLst>
          </p:cNvPr>
          <p:cNvSpPr txBox="1"/>
          <p:nvPr/>
        </p:nvSpPr>
        <p:spPr>
          <a:xfrm>
            <a:off x="5610805" y="1953934"/>
            <a:ext cx="1416799" cy="2031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Aft>
                <a:spcPts val="0"/>
              </a:spcAft>
              <a:buClrTx/>
              <a:buSzTx/>
              <a:buFontTx/>
              <a:buNone/>
              <a:tabLst/>
            </a:pPr>
            <a:r>
              <a:rPr kumimoji="0" lang="en-US" sz="1200" b="1" i="0" u="none" strike="noStrike" cap="none" spc="100" normalizeH="0" dirty="0">
                <a:ln>
                  <a:noFill/>
                </a:ln>
                <a:solidFill>
                  <a:schemeClr val="tx1"/>
                </a:solidFill>
                <a:effectLst/>
                <a:uFillTx/>
                <a:latin typeface="Helvetica" pitchFamily="2" charset="0"/>
                <a:sym typeface="Calibri"/>
              </a:rPr>
              <a:t>MILESTONE 2</a:t>
            </a:r>
          </a:p>
        </p:txBody>
      </p:sp>
      <p:sp>
        <p:nvSpPr>
          <p:cNvPr id="26" name="TextBox 25">
            <a:extLst>
              <a:ext uri="{FF2B5EF4-FFF2-40B4-BE49-F238E27FC236}">
                <a16:creationId xmlns:a16="http://schemas.microsoft.com/office/drawing/2014/main" id="{17B5B7B1-E327-C5AA-468F-72C2BDA2314D}"/>
              </a:ext>
            </a:extLst>
          </p:cNvPr>
          <p:cNvSpPr txBox="1"/>
          <p:nvPr/>
        </p:nvSpPr>
        <p:spPr>
          <a:xfrm>
            <a:off x="7576760" y="2208366"/>
            <a:ext cx="1416799" cy="2031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Aft>
                <a:spcPts val="0"/>
              </a:spcAft>
              <a:buClrTx/>
              <a:buSzTx/>
              <a:buFontTx/>
              <a:buNone/>
              <a:tabLst/>
            </a:pPr>
            <a:r>
              <a:rPr kumimoji="0" lang="en-US" sz="1200" b="1" i="0" u="none" strike="noStrike" cap="none" spc="100" normalizeH="0" dirty="0">
                <a:ln>
                  <a:noFill/>
                </a:ln>
                <a:solidFill>
                  <a:schemeClr val="tx1"/>
                </a:solidFill>
                <a:effectLst/>
                <a:uFillTx/>
                <a:latin typeface="Helvetica" pitchFamily="2" charset="0"/>
                <a:sym typeface="Calibri"/>
              </a:rPr>
              <a:t>MILESTONE 3</a:t>
            </a:r>
          </a:p>
        </p:txBody>
      </p:sp>
      <p:sp>
        <p:nvSpPr>
          <p:cNvPr id="34" name="Shape">
            <a:extLst>
              <a:ext uri="{FF2B5EF4-FFF2-40B4-BE49-F238E27FC236}">
                <a16:creationId xmlns:a16="http://schemas.microsoft.com/office/drawing/2014/main" id="{5265F40B-6775-19AF-3B31-5767F52B7116}"/>
              </a:ext>
            </a:extLst>
          </p:cNvPr>
          <p:cNvSpPr/>
          <p:nvPr/>
        </p:nvSpPr>
        <p:spPr>
          <a:xfrm>
            <a:off x="922403" y="1121089"/>
            <a:ext cx="3138794" cy="501234"/>
          </a:xfrm>
          <a:prstGeom prst="homePlate">
            <a:avLst/>
          </a:prstGeom>
          <a:solidFill>
            <a:srgbClr val="003241"/>
          </a:solidFill>
          <a:ln w="12700" cap="flat">
            <a:solidFill>
              <a:schemeClr val="accent6">
                <a:hueOff val="-8742858"/>
                <a:satOff val="-17073"/>
                <a:lumOff val="8039"/>
              </a:schemeClr>
            </a:solidFill>
            <a:prstDash val="solid"/>
            <a:miter lim="800000"/>
          </a:ln>
          <a:effectLst/>
        </p:spPr>
        <p:txBody>
          <a:bodyPr wrap="square" lIns="45719" tIns="45719" rIns="45719" bIns="45719" numCol="1" anchor="ctr">
            <a:noAutofit/>
          </a:bodyPr>
          <a:lstStyle/>
          <a:p>
            <a:pPr>
              <a:defRPr>
                <a:solidFill>
                  <a:schemeClr val="accent6">
                    <a:hueOff val="-8742858"/>
                    <a:satOff val="-17073"/>
                    <a:lumOff val="8039"/>
                  </a:schemeClr>
                </a:solidFill>
              </a:defRPr>
            </a:pPr>
            <a:endParaRPr dirty="0"/>
          </a:p>
        </p:txBody>
      </p:sp>
      <p:sp>
        <p:nvSpPr>
          <p:cNvPr id="41" name="2021-2023">
            <a:extLst>
              <a:ext uri="{FF2B5EF4-FFF2-40B4-BE49-F238E27FC236}">
                <a16:creationId xmlns:a16="http://schemas.microsoft.com/office/drawing/2014/main" id="{9546438B-9AFE-1627-E29C-4795EF9BDD7E}"/>
              </a:ext>
            </a:extLst>
          </p:cNvPr>
          <p:cNvSpPr txBox="1"/>
          <p:nvPr/>
        </p:nvSpPr>
        <p:spPr>
          <a:xfrm>
            <a:off x="823611" y="1240556"/>
            <a:ext cx="2976014" cy="26160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defRPr sz="1200" spc="100">
                <a:solidFill>
                  <a:schemeClr val="accent6">
                    <a:hueOff val="-8742858"/>
                    <a:satOff val="-17073"/>
                    <a:lumOff val="8039"/>
                  </a:schemeClr>
                </a:solidFill>
                <a:latin typeface="+mn-lt"/>
                <a:ea typeface="+mn-ea"/>
                <a:cs typeface="+mn-cs"/>
                <a:sym typeface="Helvetica"/>
              </a:defRPr>
            </a:lvl1pPr>
          </a:lstStyle>
          <a:p>
            <a:pPr algn="ctr"/>
            <a:r>
              <a:rPr lang="en-US" sz="1100" spc="50" dirty="0"/>
              <a:t>2Q 2021 – 3Q 2023 (Past)</a:t>
            </a:r>
          </a:p>
        </p:txBody>
      </p:sp>
      <p:sp>
        <p:nvSpPr>
          <p:cNvPr id="51" name="TextBox 50">
            <a:extLst>
              <a:ext uri="{FF2B5EF4-FFF2-40B4-BE49-F238E27FC236}">
                <a16:creationId xmlns:a16="http://schemas.microsoft.com/office/drawing/2014/main" id="{AEC39CDE-36F9-1F15-FEC5-6F3E0B81F494}"/>
              </a:ext>
            </a:extLst>
          </p:cNvPr>
          <p:cNvSpPr txBox="1"/>
          <p:nvPr/>
        </p:nvSpPr>
        <p:spPr>
          <a:xfrm>
            <a:off x="3204140" y="2938060"/>
            <a:ext cx="1904701" cy="11439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Aft>
                <a:spcPts val="0"/>
              </a:spcAft>
              <a:buClrTx/>
              <a:buSzTx/>
              <a:buFontTx/>
              <a:buNone/>
              <a:tabLst/>
            </a:pPr>
            <a:r>
              <a:rPr kumimoji="0" lang="en-US" sz="1200" b="1" i="0" u="none" strike="noStrike" cap="none" spc="100" normalizeH="0" dirty="0">
                <a:ln>
                  <a:noFill/>
                </a:ln>
                <a:solidFill>
                  <a:srgbClr val="003041"/>
                </a:solidFill>
                <a:effectLst/>
                <a:uFillTx/>
                <a:latin typeface="Helvetica" pitchFamily="2" charset="0"/>
                <a:sym typeface="Calibri"/>
              </a:rPr>
              <a:t>MILESTONE </a:t>
            </a:r>
            <a:r>
              <a:rPr kumimoji="0" lang="en-US" sz="1200" b="1" i="0" u="none" cap="none" spc="100" normalizeH="0" dirty="0">
                <a:ln>
                  <a:noFill/>
                </a:ln>
                <a:solidFill>
                  <a:schemeClr val="tx1"/>
                </a:solidFill>
                <a:effectLst/>
                <a:uFillTx/>
                <a:latin typeface="Helvetica" pitchFamily="2" charset="0"/>
                <a:sym typeface="Calibri"/>
              </a:rPr>
              <a:t>1</a:t>
            </a:r>
            <a:r>
              <a:rPr kumimoji="0" lang="en-US" sz="1200" b="1" i="0" u="none" strike="noStrike" cap="none" spc="100" normalizeH="0" dirty="0">
                <a:ln>
                  <a:noFill/>
                </a:ln>
                <a:solidFill>
                  <a:srgbClr val="003041"/>
                </a:solidFill>
                <a:effectLst/>
                <a:uFillTx/>
                <a:latin typeface="Helvetica" pitchFamily="2" charset="0"/>
                <a:sym typeface="Calibri"/>
              </a:rPr>
              <a:t>: </a:t>
            </a:r>
          </a:p>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Establishment &amp; Initial Funding of IBNI</a:t>
            </a:r>
            <a:r>
              <a:rPr lang="en-US" sz="1200" dirty="0">
                <a:solidFill>
                  <a:srgbClr val="FF0000"/>
                </a:solidFill>
                <a:latin typeface="Helvetica" pitchFamily="2" charset="0"/>
              </a:rPr>
              <a:t>-</a:t>
            </a:r>
            <a:r>
              <a:rPr lang="en-US" sz="1200" dirty="0">
                <a:solidFill>
                  <a:schemeClr val="tx1"/>
                </a:solidFill>
                <a:latin typeface="Helvetica" pitchFamily="2" charset="0"/>
              </a:rPr>
              <a:t>Implementation Organization</a:t>
            </a:r>
            <a:r>
              <a:rPr lang="en-US" sz="1200" dirty="0">
                <a:latin typeface="Helvetica" pitchFamily="2" charset="0"/>
              </a:rPr>
              <a:t> (NGO)</a:t>
            </a:r>
            <a:endParaRPr kumimoji="0" lang="en-US" sz="1200" b="0" i="0" u="none" strike="noStrike" cap="none" spc="0" normalizeH="0" baseline="0" dirty="0">
              <a:ln>
                <a:noFill/>
              </a:ln>
              <a:solidFill>
                <a:srgbClr val="003041"/>
              </a:solidFill>
              <a:effectLst/>
              <a:uFillTx/>
              <a:latin typeface="Helvetica" pitchFamily="2" charset="0"/>
              <a:sym typeface="Calibri"/>
            </a:endParaRPr>
          </a:p>
        </p:txBody>
      </p:sp>
      <p:sp>
        <p:nvSpPr>
          <p:cNvPr id="52" name="TextBox 51">
            <a:extLst>
              <a:ext uri="{FF2B5EF4-FFF2-40B4-BE49-F238E27FC236}">
                <a16:creationId xmlns:a16="http://schemas.microsoft.com/office/drawing/2014/main" id="{C605337A-ACAF-7E12-EC33-2E8AEA322DA2}"/>
              </a:ext>
            </a:extLst>
          </p:cNvPr>
          <p:cNvSpPr txBox="1"/>
          <p:nvPr/>
        </p:nvSpPr>
        <p:spPr>
          <a:xfrm>
            <a:off x="3204142" y="4164639"/>
            <a:ext cx="1620334" cy="9407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Bef>
                <a:spcPts val="1000"/>
              </a:spcBef>
              <a:spcAft>
                <a:spcPts val="0"/>
              </a:spcAft>
              <a:buClrTx/>
              <a:buSzTx/>
              <a:buFontTx/>
              <a:buNone/>
              <a:tabLst/>
            </a:pPr>
            <a:r>
              <a:rPr lang="en-US" sz="1200" dirty="0">
                <a:latin typeface="Helvetica" pitchFamily="2" charset="0"/>
              </a:rPr>
              <a:t>Dedicated NGO Staffing and Resources (Staff + Consultants</a:t>
            </a:r>
            <a:r>
              <a:rPr lang="en-US" sz="1200" dirty="0">
                <a:solidFill>
                  <a:schemeClr val="tx1"/>
                </a:solidFill>
                <a:latin typeface="Helvetica" pitchFamily="2" charset="0"/>
              </a:rPr>
              <a:t> + Advisors + Volunteers)</a:t>
            </a:r>
          </a:p>
        </p:txBody>
      </p:sp>
      <p:sp>
        <p:nvSpPr>
          <p:cNvPr id="50" name="Straight Connector 17">
            <a:extLst>
              <a:ext uri="{FF2B5EF4-FFF2-40B4-BE49-F238E27FC236}">
                <a16:creationId xmlns:a16="http://schemas.microsoft.com/office/drawing/2014/main" id="{0093D26B-31C1-4070-A200-AC9AB69EFE26}"/>
              </a:ext>
            </a:extLst>
          </p:cNvPr>
          <p:cNvSpPr/>
          <p:nvPr/>
        </p:nvSpPr>
        <p:spPr>
          <a:xfrm>
            <a:off x="4365001" y="1798175"/>
            <a:ext cx="2613768" cy="23355"/>
          </a:xfrm>
          <a:prstGeom prst="line">
            <a:avLst/>
          </a:prstGeom>
          <a:ln w="53975">
            <a:gradFill>
              <a:gsLst>
                <a:gs pos="0">
                  <a:schemeClr val="accent3"/>
                </a:gs>
                <a:gs pos="99000">
                  <a:schemeClr val="accent4"/>
                </a:gs>
              </a:gsLst>
              <a:lin ang="0" scaled="0"/>
            </a:gradFill>
            <a:miter/>
            <a:headEnd type="oval" w="med" len="med"/>
            <a:tailEnd type="diamond" w="med" len="med"/>
          </a:ln>
        </p:spPr>
        <p:txBody>
          <a:bodyPr lIns="45719" rIns="45719"/>
          <a:lstStyle/>
          <a:p>
            <a:endParaRPr/>
          </a:p>
        </p:txBody>
      </p:sp>
      <p:sp>
        <p:nvSpPr>
          <p:cNvPr id="53" name="TextBox 52">
            <a:extLst>
              <a:ext uri="{FF2B5EF4-FFF2-40B4-BE49-F238E27FC236}">
                <a16:creationId xmlns:a16="http://schemas.microsoft.com/office/drawing/2014/main" id="{A9F4387B-4CC1-48C0-BF66-996BCC3C7FD3}"/>
              </a:ext>
            </a:extLst>
          </p:cNvPr>
          <p:cNvSpPr txBox="1"/>
          <p:nvPr/>
        </p:nvSpPr>
        <p:spPr>
          <a:xfrm>
            <a:off x="4561719" y="1623547"/>
            <a:ext cx="1416799" cy="2031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10000"/>
              </a:lnSpc>
              <a:spcAft>
                <a:spcPts val="0"/>
              </a:spcAft>
              <a:buClrTx/>
              <a:buSzTx/>
              <a:buFontTx/>
              <a:buNone/>
              <a:tabLst/>
            </a:pPr>
            <a:r>
              <a:rPr kumimoji="0" lang="en-US" sz="1200" b="1" i="0" u="none" strike="noStrike" cap="none" spc="100" normalizeH="0" dirty="0">
                <a:ln>
                  <a:noFill/>
                </a:ln>
                <a:solidFill>
                  <a:schemeClr val="tx1"/>
                </a:solidFill>
                <a:effectLst/>
                <a:uFillTx/>
                <a:latin typeface="Helvetica" pitchFamily="2" charset="0"/>
                <a:sym typeface="Calibri"/>
              </a:rPr>
              <a:t>MILESTONE 1</a:t>
            </a:r>
          </a:p>
        </p:txBody>
      </p:sp>
    </p:spTree>
    <p:extLst>
      <p:ext uri="{BB962C8B-B14F-4D97-AF65-F5344CB8AC3E}">
        <p14:creationId xmlns:p14="http://schemas.microsoft.com/office/powerpoint/2010/main" val="1154859923"/>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3041"/>
      </a:dk1>
      <a:lt1>
        <a:srgbClr val="FFFFFF"/>
      </a:lt1>
      <a:dk2>
        <a:srgbClr val="A7A7A7"/>
      </a:dk2>
      <a:lt2>
        <a:srgbClr val="535353"/>
      </a:lt2>
      <a:accent1>
        <a:srgbClr val="00383D"/>
      </a:accent1>
      <a:accent2>
        <a:srgbClr val="008153"/>
      </a:accent2>
      <a:accent3>
        <a:srgbClr val="27B093"/>
      </a:accent3>
      <a:accent4>
        <a:srgbClr val="C6EC6B"/>
      </a:accent4>
      <a:accent5>
        <a:srgbClr val="597482"/>
      </a:accent5>
      <a:accent6>
        <a:srgbClr val="E7EEEA"/>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hueOff val="-8742858"/>
            <a:satOff val="-17073"/>
            <a:lumOff val="8039"/>
          </a:schemeClr>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383D"/>
      </a:accent1>
      <a:accent2>
        <a:srgbClr val="008153"/>
      </a:accent2>
      <a:accent3>
        <a:srgbClr val="27B093"/>
      </a:accent3>
      <a:accent4>
        <a:srgbClr val="C6EC6B"/>
      </a:accent4>
      <a:accent5>
        <a:srgbClr val="597482"/>
      </a:accent5>
      <a:accent6>
        <a:srgbClr val="E7EEEA"/>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hueOff val="-8742858"/>
            <a:satOff val="-17073"/>
            <a:lumOff val="8039"/>
          </a:schemeClr>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41"/>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5981F09E0415F40A114AACF3DF206DD" ma:contentTypeVersion="2" ma:contentTypeDescription="Create a new document." ma:contentTypeScope="" ma:versionID="a525d0064222aa8c5ff022fdac96ba6b">
  <xsd:schema xmlns:xsd="http://www.w3.org/2001/XMLSchema" xmlns:xs="http://www.w3.org/2001/XMLSchema" xmlns:p="http://schemas.microsoft.com/office/2006/metadata/properties" xmlns:ns3="acbd0d6c-f5d0-46bd-a822-c8409324dff5" targetNamespace="http://schemas.microsoft.com/office/2006/metadata/properties" ma:root="true" ma:fieldsID="d581da5c5f43bbe64f7b76c07b50e88c" ns3:_="">
    <xsd:import namespace="acbd0d6c-f5d0-46bd-a822-c8409324dff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bd0d6c-f5d0-46bd-a822-c8409324df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BD7C46-3608-49E7-9130-EADD6B17E575}">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7828F73A-FA71-44A0-8C7E-F677F07D398F}">
  <ds:schemaRefs>
    <ds:schemaRef ds:uri="http://schemas.microsoft.com/sharepoint/v3/contenttype/forms"/>
  </ds:schemaRefs>
</ds:datastoreItem>
</file>

<file path=customXml/itemProps3.xml><?xml version="1.0" encoding="utf-8"?>
<ds:datastoreItem xmlns:ds="http://schemas.openxmlformats.org/officeDocument/2006/customXml" ds:itemID="{4C90999A-1CBA-4F55-8EE1-8F71CB3942F5}">
  <ds:schemaRefs>
    <ds:schemaRef ds:uri="http://schemas.microsoft.com/office/2006/metadata/contentType"/>
    <ds:schemaRef ds:uri="http://schemas.microsoft.com/office/2006/metadata/properties/metaAttributes"/>
    <ds:schemaRef ds:uri="http://www.w3.org/2000/xmlns/"/>
    <ds:schemaRef ds:uri="http://www.w3.org/2001/XMLSchema"/>
    <ds:schemaRef ds:uri="acbd0d6c-f5d0-46bd-a822-c8409324dff5"/>
  </ds:schemaRefs>
</ds:datastoreItem>
</file>

<file path=docProps/app.xml><?xml version="1.0" encoding="utf-8"?>
<Properties xmlns="http://schemas.openxmlformats.org/officeDocument/2006/extended-properties" xmlns:vt="http://schemas.openxmlformats.org/officeDocument/2006/docPropsVTypes">
  <TotalTime>4514</TotalTime>
  <Words>1733</Words>
  <Application>Microsoft Office PowerPoint</Application>
  <PresentationFormat>Widescreen</PresentationFormat>
  <Paragraphs>139</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INNOVATIVE FINANCING SOLUTION TO SCALE NUCLEAR INVESTMENTS</vt:lpstr>
      <vt:lpstr>Key Points</vt:lpstr>
      <vt:lpstr>Scaling Nuclear Opportunity</vt:lpstr>
      <vt:lpstr>Nuclear Financing Challenges remains</vt:lpstr>
      <vt:lpstr>How to Make Money Flow - The Role of IBNI</vt:lpstr>
      <vt:lpstr>IBNI funding and finance instruments</vt:lpstr>
      <vt:lpstr>SMR case 1 :   Help SMR developers secure their order books</vt:lpstr>
      <vt:lpstr>SMR case 2 :   Prospective SMR  off-taker tariff support</vt:lpstr>
      <vt:lpstr>IBNI Implementation Timeline, IBNI &amp; NGO Funding &amp; Resources</vt:lpstr>
      <vt:lpstr>Conclusions</vt:lpstr>
      <vt:lpstr>Contact</vt:lpstr>
      <vt:lpstr>Thank you</vt:lpstr>
      <vt:lpstr>Use Case 1:  Help Owners of commercial large-reactor expansion projects achieve timely Final Investment Decision (FID)*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Bank for Nuclear Infrastructure</dc:title>
  <dc:creator>Daniel</dc:creator>
  <cp:lastModifiedBy>milko kovachev</cp:lastModifiedBy>
  <cp:revision>63</cp:revision>
  <dcterms:modified xsi:type="dcterms:W3CDTF">2024-10-07T14:26:23Z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0x01010005981F09E0415F40A114AACF3DF206DD</vt:lpwstr>
  </property>
</Properties>
</file>