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FAB945-0F34-BC76-C494-A73001F7E2E5}" name="Caprioli Giada" initials="CG" userId="S::capriog@CORP.EDISON.IT::ef323cee-07bb-429d-8371-5afc82bff8d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60"/>
    <a:srgbClr val="0F3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82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64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66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50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78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41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41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4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0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56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70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177D263-D7EA-C7EC-6752-8F777E80C16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5838006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4" imgW="300" imgH="286" progId="TCLayout.ActiveDocument.1">
                  <p:embed/>
                </p:oleObj>
              </mc:Choice>
              <mc:Fallback>
                <p:oleObj name="Diapositiva think-cell" r:id="rId14" imgW="300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0AB42-6549-4E46-8CC4-CCAA53F382AB}" type="datetimeFigureOut">
              <a:rPr lang="it-IT" smtClean="0"/>
              <a:t>04/10/2024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EB37-A45D-4945-880C-CF1FFE147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6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em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58DA031C-4E86-99AE-03E1-C0EC20D9AC9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979636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300" imgH="286" progId="TCLayout.ActiveDocument.1">
                  <p:embed/>
                </p:oleObj>
              </mc:Choice>
              <mc:Fallback>
                <p:oleObj name="Diapositiva think-cell" r:id="rId3" imgW="300" imgH="28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ECEAABC4-085A-B4A3-F309-663FCEF11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26776"/>
            <a:ext cx="30275213" cy="2037243"/>
          </a:xfrm>
        </p:spPr>
        <p:txBody>
          <a:bodyPr vert="horz" anchor="ctr">
            <a:normAutofit/>
          </a:bodyPr>
          <a:lstStyle/>
          <a:p>
            <a:r>
              <a:rPr lang="en-US" sz="6000" b="1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ITALIAN SCENARIO: REINTRODUCTION OF </a:t>
            </a:r>
            <a:br>
              <a:rPr lang="en-US" sz="6000" b="1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NUCLEAR AND BENEFITS FOR THE SYSTEM</a:t>
            </a:r>
            <a:endParaRPr lang="it-IT" sz="6000" b="1" dirty="0">
              <a:solidFill>
                <a:srgbClr val="001E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DAB120FC-3723-3800-CFDC-41C9D60AD630}"/>
              </a:ext>
            </a:extLst>
          </p:cNvPr>
          <p:cNvSpPr txBox="1">
            <a:spLocks/>
          </p:cNvSpPr>
          <p:nvPr/>
        </p:nvSpPr>
        <p:spPr>
          <a:xfrm>
            <a:off x="-1" y="3759354"/>
            <a:ext cx="30275213" cy="203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Giada Caprioli, Lorenzo Mottura, Valeria Olivieri – Edison S.p.A.</a:t>
            </a:r>
          </a:p>
          <a:p>
            <a:r>
              <a:rPr lang="it-I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contact: giada.caprioli@edison.it </a:t>
            </a:r>
          </a:p>
        </p:txBody>
      </p:sp>
      <p:pic>
        <p:nvPicPr>
          <p:cNvPr id="1026" name="Picture 2" descr="edison-nuovo-logo - Brand News">
            <a:extLst>
              <a:ext uri="{FF2B5EF4-FFF2-40B4-BE49-F238E27FC236}">
                <a16:creationId xmlns:a16="http://schemas.microsoft.com/office/drawing/2014/main" id="{8E8895AE-568E-D4E1-1D86-9FB26727B7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17" t="29189" r="18306" b="26226"/>
          <a:stretch/>
        </p:blipFill>
        <p:spPr bwMode="auto">
          <a:xfrm>
            <a:off x="247118" y="0"/>
            <a:ext cx="4228630" cy="154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olo 1">
            <a:extLst>
              <a:ext uri="{FF2B5EF4-FFF2-40B4-BE49-F238E27FC236}">
                <a16:creationId xmlns:a16="http://schemas.microsoft.com/office/drawing/2014/main" id="{EFB66B97-0D19-A697-3355-2724F3D1F60B}"/>
              </a:ext>
            </a:extLst>
          </p:cNvPr>
          <p:cNvSpPr txBox="1">
            <a:spLocks/>
          </p:cNvSpPr>
          <p:nvPr/>
        </p:nvSpPr>
        <p:spPr>
          <a:xfrm>
            <a:off x="20886821" y="0"/>
            <a:ext cx="9141274" cy="162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IAEA-CN-327-394 </a:t>
            </a:r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904E1A71-B9FD-3ABB-1C33-43FA03A4EAFA}"/>
              </a:ext>
            </a:extLst>
          </p:cNvPr>
          <p:cNvSpPr txBox="1">
            <a:spLocks/>
          </p:cNvSpPr>
          <p:nvPr/>
        </p:nvSpPr>
        <p:spPr>
          <a:xfrm>
            <a:off x="1361448" y="6766721"/>
            <a:ext cx="27552316" cy="415604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Italy is committed to an ambitious climate policy, aiming to reach carbon neutrality by 2050. As for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climate and environmental objectives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there are requirements for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viability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 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of supply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Italy, thus minimizing system costs and at the same time ensuring the safety and adequacy of the national electricity grid.</a:t>
            </a:r>
          </a:p>
          <a:p>
            <a:pPr algn="just"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achieve this objective? This study compares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system layouts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RES Scenario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(totally sourced by renewable technologies) and an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Optimized Scenario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 a complementary mix of different technologies to optimize the required investments for the Italian system.</a:t>
            </a:r>
          </a:p>
          <a:p>
            <a:pPr algn="just"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simulation of the scenarios starts from the common 2030, taking as reference the Italian mix described by PNIEC published in June 2023. Edison has simulated such scenarios through a proprietary model with modelling of the European grid, simulation of hourly dispatching and of major commodities evolution, estimation of demand and technologies evolution.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71944B21-8E90-8B31-6F3A-E36D4916904F}"/>
              </a:ext>
            </a:extLst>
          </p:cNvPr>
          <p:cNvGrpSpPr/>
          <p:nvPr/>
        </p:nvGrpSpPr>
        <p:grpSpPr>
          <a:xfrm>
            <a:off x="1172346" y="12016813"/>
            <a:ext cx="11780608" cy="8544564"/>
            <a:chOff x="10068739" y="21655758"/>
            <a:chExt cx="11780608" cy="8544564"/>
          </a:xfrm>
        </p:grpSpPr>
        <p:pic>
          <p:nvPicPr>
            <p:cNvPr id="24" name="Immagine 23">
              <a:extLst>
                <a:ext uri="{FF2B5EF4-FFF2-40B4-BE49-F238E27FC236}">
                  <a16:creationId xmlns:a16="http://schemas.microsoft.com/office/drawing/2014/main" id="{78D81B8C-AE9B-9E26-5CD9-D5D52D766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8739" y="22075215"/>
              <a:ext cx="11780608" cy="8125107"/>
            </a:xfrm>
            <a:prstGeom prst="rect">
              <a:avLst/>
            </a:prstGeom>
          </p:spPr>
        </p:pic>
        <p:sp>
          <p:nvSpPr>
            <p:cNvPr id="25" name="Text Box 2">
              <a:extLst>
                <a:ext uri="{FF2B5EF4-FFF2-40B4-BE49-F238E27FC236}">
                  <a16:creationId xmlns:a16="http://schemas.microsoft.com/office/drawing/2014/main" id="{048CCEE2-08ED-DD35-1BC7-0C797C530DC7}"/>
                </a:ext>
              </a:extLst>
            </p:cNvPr>
            <p:cNvSpPr txBox="1"/>
            <p:nvPr/>
          </p:nvSpPr>
          <p:spPr>
            <a:xfrm>
              <a:off x="13179635" y="21655758"/>
              <a:ext cx="8470232" cy="430887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425"/>
                </a:spcAft>
              </a:pP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Evolution of Italian electricity demand, TWh</a:t>
              </a:r>
              <a:endPara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3653A8DA-7ACD-1CB8-0716-3DD84F7A3B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03485" y="13703986"/>
            <a:ext cx="15467206" cy="501373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E97903C4-DF98-C7D9-FD43-75AF7484AF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2346" y="25036028"/>
            <a:ext cx="9900858" cy="8608831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AE3A969-623F-F9B0-EF84-80F424ABA1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80700" y="25944858"/>
            <a:ext cx="10116604" cy="7627812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4629023D-5F4A-B140-2BA8-EE904659760C}"/>
              </a:ext>
            </a:extLst>
          </p:cNvPr>
          <p:cNvSpPr/>
          <p:nvPr/>
        </p:nvSpPr>
        <p:spPr>
          <a:xfrm>
            <a:off x="1361448" y="5964993"/>
            <a:ext cx="27552316" cy="7723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ITALIAN ENERGY TRANSITION TARGETS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1664EBE-D5DB-9A8D-EC4D-B7AFB1E33BC9}"/>
              </a:ext>
            </a:extLst>
          </p:cNvPr>
          <p:cNvSpPr/>
          <p:nvPr/>
        </p:nvSpPr>
        <p:spPr>
          <a:xfrm>
            <a:off x="1361448" y="10807797"/>
            <a:ext cx="27552316" cy="7723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NUCLEAR IN THE ITALIAN ENERGY MIX</a:t>
            </a:r>
          </a:p>
        </p:txBody>
      </p:sp>
      <p:sp>
        <p:nvSpPr>
          <p:cNvPr id="19" name="Titolo 1">
            <a:extLst>
              <a:ext uri="{FF2B5EF4-FFF2-40B4-BE49-F238E27FC236}">
                <a16:creationId xmlns:a16="http://schemas.microsoft.com/office/drawing/2014/main" id="{FFD6E974-4509-F89F-1BE3-97B070088BC1}"/>
              </a:ext>
            </a:extLst>
          </p:cNvPr>
          <p:cNvSpPr txBox="1">
            <a:spLocks/>
          </p:cNvSpPr>
          <p:nvPr/>
        </p:nvSpPr>
        <p:spPr>
          <a:xfrm>
            <a:off x="1361447" y="21019544"/>
            <a:ext cx="27552316" cy="224132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a conservative hypothesis of reaching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nuclear production share of ~10% at 2050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considering building the first SMR by 2035 and about one plant per year between 2035 and 2050, we would get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pipeline of 15-20 plants of small size (SMR and AMR) in operation by 2050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The pipeline takes advantage of the complementarity between SMRs and AMRs in possible uses, time availability and waste management.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presence of nuclear power allows the optimization of the mix and an efficient production-demand balance, with a drastically lower curtailment.</a:t>
            </a:r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130F9F70-DF45-AA30-DBAA-E7ECB8492C44}"/>
              </a:ext>
            </a:extLst>
          </p:cNvPr>
          <p:cNvSpPr txBox="1">
            <a:spLocks/>
          </p:cNvSpPr>
          <p:nvPr/>
        </p:nvSpPr>
        <p:spPr>
          <a:xfrm>
            <a:off x="13160415" y="11602212"/>
            <a:ext cx="15753347" cy="26983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New nuclear power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”, which includes Small Modular Reactors (SMR) and Advanced Modular Reactors (AMR), features a simplified modular design (100-450 MW) and cogeneration capability, supplying decarbonized electricity and heat generation for decarbonization of industrial districts. This technological evolution enables the reintroduction of nuclear in Italy.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D8C044A-3AD2-6482-332A-7545F1906F07}"/>
              </a:ext>
            </a:extLst>
          </p:cNvPr>
          <p:cNvGrpSpPr/>
          <p:nvPr/>
        </p:nvGrpSpPr>
        <p:grpSpPr>
          <a:xfrm>
            <a:off x="12952954" y="18858173"/>
            <a:ext cx="15817737" cy="1910045"/>
            <a:chOff x="12952954" y="19366173"/>
            <a:chExt cx="15817737" cy="1910045"/>
          </a:xfrm>
        </p:grpSpPr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0D737CF1-7DF9-32FE-5E12-B21B79DAC8E3}"/>
                </a:ext>
              </a:extLst>
            </p:cNvPr>
            <p:cNvSpPr/>
            <p:nvPr/>
          </p:nvSpPr>
          <p:spPr>
            <a:xfrm>
              <a:off x="12952954" y="19366173"/>
              <a:ext cx="15817737" cy="1910045"/>
            </a:xfrm>
            <a:prstGeom prst="rect">
              <a:avLst/>
            </a:prstGeom>
            <a:noFill/>
            <a:ln>
              <a:solidFill>
                <a:srgbClr val="001E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FD33259E-B76C-2ECD-FC6E-E5642AC0F22D}"/>
                </a:ext>
              </a:extLst>
            </p:cNvPr>
            <p:cNvSpPr/>
            <p:nvPr/>
          </p:nvSpPr>
          <p:spPr>
            <a:xfrm>
              <a:off x="13160415" y="19539024"/>
              <a:ext cx="6934202" cy="157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200" dirty="0">
                  <a:solidFill>
                    <a:srgbClr val="001E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Pipeline of </a:t>
              </a:r>
              <a:r>
                <a:rPr lang="en-AU" sz="3200" b="1" dirty="0">
                  <a:solidFill>
                    <a:srgbClr val="001E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15-20 SMR/AMR plants</a:t>
              </a:r>
            </a:p>
            <a:p>
              <a:pPr algn="ctr"/>
              <a:r>
                <a:rPr lang="en-AU" sz="3200" b="1" dirty="0">
                  <a:solidFill>
                    <a:srgbClr val="001E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from 2035 to 2050</a:t>
              </a:r>
            </a:p>
          </p:txBody>
        </p:sp>
        <p:sp>
          <p:nvSpPr>
            <p:cNvPr id="28" name="Triangolo isoscele 27">
              <a:extLst>
                <a:ext uri="{FF2B5EF4-FFF2-40B4-BE49-F238E27FC236}">
                  <a16:creationId xmlns:a16="http://schemas.microsoft.com/office/drawing/2014/main" id="{3ABEFFD2-4947-BAF5-564B-AF533473350F}"/>
                </a:ext>
              </a:extLst>
            </p:cNvPr>
            <p:cNvSpPr/>
            <p:nvPr/>
          </p:nvSpPr>
          <p:spPr>
            <a:xfrm rot="5400000">
              <a:off x="19779158" y="20106574"/>
              <a:ext cx="1578964" cy="443863"/>
            </a:xfrm>
            <a:prstGeom prst="triangle">
              <a:avLst>
                <a:gd name="adj" fmla="val 45428"/>
              </a:avLst>
            </a:prstGeom>
            <a:solidFill>
              <a:srgbClr val="001E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ttangolo con angoli arrotondati 29">
              <a:extLst>
                <a:ext uri="{FF2B5EF4-FFF2-40B4-BE49-F238E27FC236}">
                  <a16:creationId xmlns:a16="http://schemas.microsoft.com/office/drawing/2014/main" id="{0E6B5025-1DD7-CA17-F5F5-F46813808819}"/>
                </a:ext>
              </a:extLst>
            </p:cNvPr>
            <p:cNvSpPr/>
            <p:nvPr/>
          </p:nvSpPr>
          <p:spPr>
            <a:xfrm>
              <a:off x="21141103" y="19587150"/>
              <a:ext cx="3392979" cy="153083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1E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3200" b="1" i="0" u="none" strike="noStrike" kern="1200" cap="none" spc="0" normalizeH="0" baseline="0" dirty="0">
                  <a:ln>
                    <a:noFill/>
                  </a:ln>
                  <a:solidFill>
                    <a:srgbClr val="001E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6-7 GW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3200" b="0" i="0" u="none" strike="noStrike" kern="1200" cap="none" spc="0" normalizeH="0" baseline="0" dirty="0">
                  <a:ln>
                    <a:noFill/>
                  </a:ln>
                  <a:solidFill>
                    <a:srgbClr val="001E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nuclear capacity to 2050</a:t>
              </a:r>
            </a:p>
          </p:txBody>
        </p:sp>
        <p:sp>
          <p:nvSpPr>
            <p:cNvPr id="31" name="Rettangolo con angoli arrotondati 30">
              <a:extLst>
                <a:ext uri="{FF2B5EF4-FFF2-40B4-BE49-F238E27FC236}">
                  <a16:creationId xmlns:a16="http://schemas.microsoft.com/office/drawing/2014/main" id="{587E955A-3B1C-B787-7AD4-7AE69F87DB46}"/>
                </a:ext>
              </a:extLst>
            </p:cNvPr>
            <p:cNvSpPr/>
            <p:nvPr/>
          </p:nvSpPr>
          <p:spPr>
            <a:xfrm>
              <a:off x="24900732" y="19587150"/>
              <a:ext cx="3392979" cy="153083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1E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3200" b="1" i="0" u="none" strike="noStrike" kern="1200" cap="none" spc="0" normalizeH="0" baseline="0" dirty="0">
                  <a:ln>
                    <a:noFill/>
                  </a:ln>
                  <a:solidFill>
                    <a:srgbClr val="001E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~10% </a:t>
              </a:r>
              <a:r>
                <a:rPr kumimoji="0" lang="en-AU" sz="3200" i="0" u="none" strike="noStrike" kern="1200" cap="none" spc="0" normalizeH="0" baseline="0" dirty="0">
                  <a:ln>
                    <a:noFill/>
                  </a:ln>
                  <a:solidFill>
                    <a:srgbClr val="001E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coverage</a:t>
              </a:r>
              <a:r>
                <a:rPr kumimoji="0" lang="en-AU" sz="3200" b="1" i="0" u="none" strike="noStrike" kern="1200" cap="none" spc="0" normalizeH="0" baseline="0" dirty="0">
                  <a:ln>
                    <a:noFill/>
                  </a:ln>
                  <a:solidFill>
                    <a:srgbClr val="001E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AU" sz="3200" b="0" i="0" u="none" strike="noStrike" kern="1200" cap="none" spc="0" normalizeH="0" baseline="0" dirty="0">
                  <a:ln>
                    <a:noFill/>
                  </a:ln>
                  <a:solidFill>
                    <a:srgbClr val="001E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of electric demand to 2050</a:t>
              </a:r>
            </a:p>
          </p:txBody>
        </p:sp>
      </p:grpSp>
      <p:sp>
        <p:nvSpPr>
          <p:cNvPr id="33" name="Rettangolo 32">
            <a:extLst>
              <a:ext uri="{FF2B5EF4-FFF2-40B4-BE49-F238E27FC236}">
                <a16:creationId xmlns:a16="http://schemas.microsoft.com/office/drawing/2014/main" id="{BFF0ADDB-E6C5-4825-35E3-0C15D29BB5E8}"/>
              </a:ext>
            </a:extLst>
          </p:cNvPr>
          <p:cNvSpPr/>
          <p:nvPr/>
        </p:nvSpPr>
        <p:spPr>
          <a:xfrm>
            <a:off x="1361447" y="23473625"/>
            <a:ext cx="27552316" cy="7723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NUCLEAR TO THE ITALIAN SYSTEM</a:t>
            </a:r>
          </a:p>
        </p:txBody>
      </p:sp>
      <p:sp>
        <p:nvSpPr>
          <p:cNvPr id="34" name="Text Box 2">
            <a:extLst>
              <a:ext uri="{FF2B5EF4-FFF2-40B4-BE49-F238E27FC236}">
                <a16:creationId xmlns:a16="http://schemas.microsoft.com/office/drawing/2014/main" id="{37B268FF-575C-09AB-F16E-22E9A553F5D8}"/>
              </a:ext>
            </a:extLst>
          </p:cNvPr>
          <p:cNvSpPr txBox="1"/>
          <p:nvPr/>
        </p:nvSpPr>
        <p:spPr>
          <a:xfrm>
            <a:off x="1361447" y="24451253"/>
            <a:ext cx="927446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425"/>
              </a:spcAft>
            </a:pPr>
            <a:r>
              <a:rPr lang="en-US" sz="3800" b="1" dirty="0">
                <a:solidFill>
                  <a:srgbClr val="001E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 benefits</a:t>
            </a:r>
            <a:endParaRPr lang="it-IT" sz="3800" b="1" dirty="0">
              <a:solidFill>
                <a:srgbClr val="001E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 Box 2">
            <a:extLst>
              <a:ext uri="{FF2B5EF4-FFF2-40B4-BE49-F238E27FC236}">
                <a16:creationId xmlns:a16="http://schemas.microsoft.com/office/drawing/2014/main" id="{BE6BEB29-ECC0-FE0C-50BB-2DD34B2D40AD}"/>
              </a:ext>
            </a:extLst>
          </p:cNvPr>
          <p:cNvSpPr txBox="1"/>
          <p:nvPr/>
        </p:nvSpPr>
        <p:spPr>
          <a:xfrm>
            <a:off x="10880700" y="24434225"/>
            <a:ext cx="100061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425"/>
              </a:spcAft>
            </a:pPr>
            <a:r>
              <a:rPr lang="en-US" sz="3800" b="1" dirty="0">
                <a:solidFill>
                  <a:srgbClr val="001E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European energy independence</a:t>
            </a:r>
            <a:endParaRPr lang="it-IT" sz="3800" b="1" dirty="0">
              <a:solidFill>
                <a:srgbClr val="001E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0E4207B4-C29F-C83A-D157-BD3C38B5184F}"/>
              </a:ext>
            </a:extLst>
          </p:cNvPr>
          <p:cNvSpPr txBox="1"/>
          <p:nvPr/>
        </p:nvSpPr>
        <p:spPr>
          <a:xfrm>
            <a:off x="10880700" y="25383745"/>
            <a:ext cx="10006121" cy="430887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425"/>
              </a:spcAf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Critical raw materials by type of  energy source, kg/GWh</a:t>
            </a:r>
            <a:endParaRPr lang="it-IT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C935C719-4A3A-4C41-DC40-1033B51A8559}"/>
              </a:ext>
            </a:extLst>
          </p:cNvPr>
          <p:cNvSpPr txBox="1"/>
          <p:nvPr/>
        </p:nvSpPr>
        <p:spPr>
          <a:xfrm>
            <a:off x="21131605" y="24466713"/>
            <a:ext cx="7782157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425"/>
              </a:spcAft>
            </a:pPr>
            <a:r>
              <a:rPr lang="en-US" sz="3800" b="1" dirty="0">
                <a:solidFill>
                  <a:srgbClr val="001E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Economic benefits</a:t>
            </a:r>
            <a:endParaRPr lang="it-IT" sz="3800" b="1" dirty="0">
              <a:solidFill>
                <a:srgbClr val="001E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D76B94AC-C53A-C567-1A91-40548694DBA5}"/>
              </a:ext>
            </a:extLst>
          </p:cNvPr>
          <p:cNvSpPr/>
          <p:nvPr/>
        </p:nvSpPr>
        <p:spPr>
          <a:xfrm>
            <a:off x="22025282" y="25688044"/>
            <a:ext cx="5994801" cy="16890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1E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dirty="0">
                <a:ln>
                  <a:noFill/>
                </a:ln>
                <a:solidFill>
                  <a:srgbClr val="001E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40+ B€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dirty="0">
                <a:ln>
                  <a:noFill/>
                </a:ln>
                <a:solidFill>
                  <a:srgbClr val="001E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Added value increase</a:t>
            </a:r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:a16="http://schemas.microsoft.com/office/drawing/2014/main" id="{C82250B4-6E3F-8210-3EBC-5B018878126E}"/>
              </a:ext>
            </a:extLst>
          </p:cNvPr>
          <p:cNvSpPr/>
          <p:nvPr/>
        </p:nvSpPr>
        <p:spPr>
          <a:xfrm>
            <a:off x="22108038" y="29614706"/>
            <a:ext cx="5994801" cy="16890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1E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dirty="0">
                <a:ln>
                  <a:noFill/>
                </a:ln>
                <a:solidFill>
                  <a:srgbClr val="001E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40+ k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dirty="0">
                <a:ln>
                  <a:noFill/>
                </a:ln>
                <a:solidFill>
                  <a:srgbClr val="001E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Additional employees</a:t>
            </a:r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:a16="http://schemas.microsoft.com/office/drawing/2014/main" id="{1ED4B6D8-B1F5-CBEE-AC71-B5847436D6FC}"/>
              </a:ext>
            </a:extLst>
          </p:cNvPr>
          <p:cNvSpPr/>
          <p:nvPr/>
        </p:nvSpPr>
        <p:spPr>
          <a:xfrm>
            <a:off x="22108038" y="27651375"/>
            <a:ext cx="5994801" cy="16890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1E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1200" cap="none" spc="0" normalizeH="0" baseline="0" dirty="0">
                <a:ln>
                  <a:noFill/>
                </a:ln>
                <a:solidFill>
                  <a:srgbClr val="001E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400+ B€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dirty="0">
                <a:ln>
                  <a:noFill/>
                </a:ln>
                <a:solidFill>
                  <a:srgbClr val="001E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Total net savings, optimized scenario vs 100% RES scenario</a:t>
            </a: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415A82FE-8A48-22DB-0583-D7C6516C65DD}"/>
              </a:ext>
            </a:extLst>
          </p:cNvPr>
          <p:cNvSpPr/>
          <p:nvPr/>
        </p:nvSpPr>
        <p:spPr>
          <a:xfrm>
            <a:off x="21131604" y="31728524"/>
            <a:ext cx="7782157" cy="16890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900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“New nuclear” can increase the </a:t>
            </a:r>
            <a:r>
              <a:rPr lang="en-AU" sz="2900" b="1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competitiveness of the country system</a:t>
            </a:r>
            <a:r>
              <a:rPr lang="en-AU" sz="2900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enabling a </a:t>
            </a:r>
            <a:r>
              <a:rPr lang="en-AU" sz="2900" b="1" dirty="0">
                <a:solidFill>
                  <a:srgbClr val="001E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 economic and employment impact</a:t>
            </a: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C00040E3-DA11-DCB7-067D-D6DE3EA3E285}"/>
              </a:ext>
            </a:extLst>
          </p:cNvPr>
          <p:cNvSpPr/>
          <p:nvPr/>
        </p:nvSpPr>
        <p:spPr>
          <a:xfrm>
            <a:off x="1361447" y="33756408"/>
            <a:ext cx="27552316" cy="7723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 TO FOSTER NEW NUCLEAR DEVELOPMENT IN ITALY</a:t>
            </a:r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6C3B871D-5304-BC15-92C0-4EE60575E5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065415" y="34793720"/>
            <a:ext cx="15943346" cy="6834425"/>
          </a:xfrm>
          <a:prstGeom prst="rect">
            <a:avLst/>
          </a:prstGeom>
        </p:spPr>
      </p:pic>
      <p:sp>
        <p:nvSpPr>
          <p:cNvPr id="45" name="Titolo 1">
            <a:extLst>
              <a:ext uri="{FF2B5EF4-FFF2-40B4-BE49-F238E27FC236}">
                <a16:creationId xmlns:a16="http://schemas.microsoft.com/office/drawing/2014/main" id="{5042FFE3-4B04-33C5-D92B-2B9364847E55}"/>
              </a:ext>
            </a:extLst>
          </p:cNvPr>
          <p:cNvSpPr txBox="1">
            <a:spLocks/>
          </p:cNvSpPr>
          <p:nvPr/>
        </p:nvSpPr>
        <p:spPr>
          <a:xfrm>
            <a:off x="1361448" y="34546491"/>
            <a:ext cx="10766384" cy="780328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renaissance of interest for new nuclear power in Italy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has been shown by some recent events: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Italy joined the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European Industrial Alliance on SMRs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with high participation of Italian companies (second in number after French ones)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Italian Ministry of the Environment and Energy Security (MASE) launched the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National Platform for Sustainable Nuclear Power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to reintroduce nuclear energy into the electric mix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Nuclear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development scenarios included in the National Energy and Climate Plan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(NECP) delivered to the European Commission in July 2024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 is necessary to work on the 19 infrastructures of IAEA Milestones Approach to promote the development of nuclear power in Italy. </a:t>
            </a:r>
          </a:p>
        </p:txBody>
      </p:sp>
      <p:sp>
        <p:nvSpPr>
          <p:cNvPr id="46" name="Triangolo isoscele 45">
            <a:extLst>
              <a:ext uri="{FF2B5EF4-FFF2-40B4-BE49-F238E27FC236}">
                <a16:creationId xmlns:a16="http://schemas.microsoft.com/office/drawing/2014/main" id="{A545689F-2B45-639C-5537-D9B2B3009DB3}"/>
              </a:ext>
            </a:extLst>
          </p:cNvPr>
          <p:cNvSpPr/>
          <p:nvPr/>
        </p:nvSpPr>
        <p:spPr>
          <a:xfrm rot="5400000">
            <a:off x="10039441" y="38392030"/>
            <a:ext cx="5428065" cy="288758"/>
          </a:xfrm>
          <a:prstGeom prst="triangle">
            <a:avLst>
              <a:gd name="adj" fmla="val 45428"/>
            </a:avLst>
          </a:prstGeom>
          <a:solidFill>
            <a:srgbClr val="001E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53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433</TotalTime>
  <Words>597</Words>
  <Application>Microsoft Office PowerPoint</Application>
  <PresentationFormat>Personalizzato</PresentationFormat>
  <Paragraphs>36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Diapositiva think-cell</vt:lpstr>
      <vt:lpstr>ITALIAN SCENARIO: REINTRODUCTION OF  NEW NUCLEAR AND BENEFITS FOR THE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 SCENARIO: REINTRODUCTION OF  NEW NUCLEAR AND BENEFITS FOR THE SYSTEM</dc:title>
  <dc:creator>Caprioli Giada</dc:creator>
  <cp:lastModifiedBy>Caprioli Giada</cp:lastModifiedBy>
  <cp:revision>21</cp:revision>
  <dcterms:created xsi:type="dcterms:W3CDTF">2024-10-03T12:24:33Z</dcterms:created>
  <dcterms:modified xsi:type="dcterms:W3CDTF">2024-10-04T13:33:35Z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fc7cca4-017c-4d62-8dad-14354903cacc_Enabled">
    <vt:lpwstr>true</vt:lpwstr>
  </property>
  <property fmtid="{D5CDD505-2E9C-101B-9397-08002B2CF9AE}" pid="3" name="MSIP_Label_1fc7cca4-017c-4d62-8dad-14354903cacc_SetDate">
    <vt:lpwstr>2024-10-03T12:48:06Z</vt:lpwstr>
  </property>
  <property fmtid="{D5CDD505-2E9C-101B-9397-08002B2CF9AE}" pid="4" name="MSIP_Label_1fc7cca4-017c-4d62-8dad-14354903cacc_Method">
    <vt:lpwstr>Standard</vt:lpwstr>
  </property>
  <property fmtid="{D5CDD505-2E9C-101B-9397-08002B2CF9AE}" pid="5" name="MSIP_Label_1fc7cca4-017c-4d62-8dad-14354903cacc_Name">
    <vt:lpwstr>C1 Confidential</vt:lpwstr>
  </property>
  <property fmtid="{D5CDD505-2E9C-101B-9397-08002B2CF9AE}" pid="6" name="MSIP_Label_1fc7cca4-017c-4d62-8dad-14354903cacc_SiteId">
    <vt:lpwstr>13088d93-50a5-4881-b6f2-ef681814a814</vt:lpwstr>
  </property>
  <property fmtid="{D5CDD505-2E9C-101B-9397-08002B2CF9AE}" pid="7" name="MSIP_Label_1fc7cca4-017c-4d62-8dad-14354903cacc_ActionId">
    <vt:lpwstr>3678de1c-c14b-41a5-a845-0bdd03021fc9</vt:lpwstr>
  </property>
  <property fmtid="{D5CDD505-2E9C-101B-9397-08002B2CF9AE}" pid="8" name="MSIP_Label_1fc7cca4-017c-4d62-8dad-14354903cacc_ContentBits">
    <vt:lpwstr>2</vt:lpwstr>
  </property>
  <property fmtid="{D5CDD505-2E9C-101B-9397-08002B2CF9AE}" pid="9" name="ClassificationContentMarkingFooterLocations">
    <vt:lpwstr>Tema di Office:10</vt:lpwstr>
  </property>
  <property fmtid="{D5CDD505-2E9C-101B-9397-08002B2CF9AE}" pid="10" name="ClassificationContentMarkingFooterText">
    <vt:lpwstr>C1 Confidential</vt:lpwstr>
  </property>
</Properties>
</file>