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82" r:id="rId10"/>
    <p:sldId id="283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660"/>
  </p:normalViewPr>
  <p:slideViewPr>
    <p:cSldViewPr snapToGrid="0">
      <p:cViewPr>
        <p:scale>
          <a:sx n="89" d="100"/>
          <a:sy n="89" d="100"/>
        </p:scale>
        <p:origin x="44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3366B-73B0-9143-AEE0-353AE0684E33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FEAF78D2-39A6-234D-AA77-289E770311FF}">
      <dgm:prSet phldrT="[Testo]"/>
      <dgm:spPr>
        <a:solidFill>
          <a:schemeClr val="accent4">
            <a:lumMod val="40000"/>
            <a:lumOff val="60000"/>
            <a:alpha val="50000"/>
          </a:schemeClr>
        </a:solidFill>
      </dgm:spPr>
      <dgm:t>
        <a:bodyPr anchor="b"/>
        <a:lstStyle/>
        <a:p>
          <a:r>
            <a:rPr lang="it-IT" dirty="0"/>
            <a:t>Energy </a:t>
          </a:r>
          <a:r>
            <a:rPr lang="it-IT" dirty="0" err="1"/>
            <a:t>scenarios</a:t>
          </a:r>
          <a:endParaRPr lang="it-IT" dirty="0"/>
        </a:p>
      </dgm:t>
    </dgm:pt>
    <dgm:pt modelId="{90AD3516-3C23-3847-9498-F40448AF8AAD}" type="parTrans" cxnId="{FB4710A8-BBB0-804E-975F-9C5D1BA1BFF3}">
      <dgm:prSet/>
      <dgm:spPr/>
      <dgm:t>
        <a:bodyPr/>
        <a:lstStyle/>
        <a:p>
          <a:endParaRPr lang="it-IT"/>
        </a:p>
      </dgm:t>
    </dgm:pt>
    <dgm:pt modelId="{7675572C-C22D-E740-8C72-BF9A5C1AAA66}" type="sibTrans" cxnId="{FB4710A8-BBB0-804E-975F-9C5D1BA1BFF3}">
      <dgm:prSet/>
      <dgm:spPr/>
      <dgm:t>
        <a:bodyPr/>
        <a:lstStyle/>
        <a:p>
          <a:endParaRPr lang="it-IT"/>
        </a:p>
      </dgm:t>
    </dgm:pt>
    <dgm:pt modelId="{E925E98B-B0DF-B645-BDC2-E9DA0AB27845}">
      <dgm:prSet phldrT="[Testo]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 anchor="t"/>
        <a:lstStyle/>
        <a:p>
          <a:r>
            <a:rPr lang="it-IT" dirty="0"/>
            <a:t>SMR </a:t>
          </a:r>
          <a:r>
            <a:rPr lang="it-IT" dirty="0" err="1"/>
            <a:t>technology</a:t>
          </a:r>
          <a:r>
            <a:rPr lang="it-IT" dirty="0"/>
            <a:t> &amp; </a:t>
          </a:r>
          <a:r>
            <a:rPr lang="it-IT" dirty="0" err="1"/>
            <a:t>economics</a:t>
          </a:r>
          <a:endParaRPr lang="it-IT" dirty="0"/>
        </a:p>
        <a:p>
          <a:endParaRPr lang="it-IT" dirty="0"/>
        </a:p>
        <a:p>
          <a:endParaRPr lang="it-IT" dirty="0"/>
        </a:p>
      </dgm:t>
    </dgm:pt>
    <dgm:pt modelId="{B8FEA002-C1DA-354B-A13B-48354DC4859A}" type="parTrans" cxnId="{DE1B12E1-DE70-D74B-91BE-85A5B8BA5C70}">
      <dgm:prSet/>
      <dgm:spPr/>
      <dgm:t>
        <a:bodyPr/>
        <a:lstStyle/>
        <a:p>
          <a:endParaRPr lang="it-IT"/>
        </a:p>
      </dgm:t>
    </dgm:pt>
    <dgm:pt modelId="{80EF55CC-D9EE-5046-9A6A-37775CB4EE33}" type="sibTrans" cxnId="{DE1B12E1-DE70-D74B-91BE-85A5B8BA5C70}">
      <dgm:prSet/>
      <dgm:spPr/>
      <dgm:t>
        <a:bodyPr/>
        <a:lstStyle/>
        <a:p>
          <a:endParaRPr lang="it-IT"/>
        </a:p>
      </dgm:t>
    </dgm:pt>
    <dgm:pt modelId="{40DA6833-A0F1-E343-B3B4-15B606712594}">
      <dgm:prSet phldrT="[Testo]"/>
      <dgm:spPr>
        <a:solidFill>
          <a:schemeClr val="accent2">
            <a:alpha val="50000"/>
          </a:schemeClr>
        </a:solidFill>
      </dgm:spPr>
      <dgm:t>
        <a:bodyPr anchor="t"/>
        <a:lstStyle/>
        <a:p>
          <a:pPr algn="l"/>
          <a:r>
            <a:rPr lang="it-IT" dirty="0"/>
            <a:t>Energy system </a:t>
          </a:r>
          <a:r>
            <a:rPr lang="it-IT" dirty="0" err="1"/>
            <a:t>modelling</a:t>
          </a:r>
          <a:endParaRPr lang="it-IT" dirty="0"/>
        </a:p>
        <a:p>
          <a:pPr algn="r"/>
          <a:endParaRPr lang="it-IT" dirty="0"/>
        </a:p>
        <a:p>
          <a:pPr algn="r"/>
          <a:endParaRPr lang="it-IT" dirty="0"/>
        </a:p>
      </dgm:t>
    </dgm:pt>
    <dgm:pt modelId="{F7BB3938-8B2A-B245-8FBD-1D4A0E5CFA71}" type="parTrans" cxnId="{022A0F40-D08D-F34B-BD08-95DBAC88BCFB}">
      <dgm:prSet/>
      <dgm:spPr/>
      <dgm:t>
        <a:bodyPr/>
        <a:lstStyle/>
        <a:p>
          <a:endParaRPr lang="it-IT"/>
        </a:p>
      </dgm:t>
    </dgm:pt>
    <dgm:pt modelId="{33D0A98A-9FA5-854F-BD46-A87113F3C31B}" type="sibTrans" cxnId="{022A0F40-D08D-F34B-BD08-95DBAC88BCFB}">
      <dgm:prSet/>
      <dgm:spPr/>
      <dgm:t>
        <a:bodyPr/>
        <a:lstStyle/>
        <a:p>
          <a:endParaRPr lang="it-IT"/>
        </a:p>
      </dgm:t>
    </dgm:pt>
    <dgm:pt modelId="{30F296D4-B6CD-DA4D-8EB6-B763CDC45376}" type="pres">
      <dgm:prSet presAssocID="{45D3366B-73B0-9143-AEE0-353AE0684E33}" presName="compositeShape" presStyleCnt="0">
        <dgm:presLayoutVars>
          <dgm:chMax val="7"/>
          <dgm:dir/>
          <dgm:resizeHandles val="exact"/>
        </dgm:presLayoutVars>
      </dgm:prSet>
      <dgm:spPr/>
    </dgm:pt>
    <dgm:pt modelId="{FE04DBD2-889D-7142-B546-5D87DDBEEF48}" type="pres">
      <dgm:prSet presAssocID="{FEAF78D2-39A6-234D-AA77-289E770311FF}" presName="circ1" presStyleLbl="vennNode1" presStyleIdx="0" presStyleCnt="3"/>
      <dgm:spPr/>
    </dgm:pt>
    <dgm:pt modelId="{EF178A2D-47A6-F148-B530-6D0FA4CB9215}" type="pres">
      <dgm:prSet presAssocID="{FEAF78D2-39A6-234D-AA77-289E770311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EDBC4A5-65FD-D347-A55A-2B77CA445B39}" type="pres">
      <dgm:prSet presAssocID="{E925E98B-B0DF-B645-BDC2-E9DA0AB27845}" presName="circ2" presStyleLbl="vennNode1" presStyleIdx="1" presStyleCnt="3"/>
      <dgm:spPr/>
    </dgm:pt>
    <dgm:pt modelId="{98F140EE-DE79-704C-88B7-D433D735BB58}" type="pres">
      <dgm:prSet presAssocID="{E925E98B-B0DF-B645-BDC2-E9DA0AB2784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7DF749C-1744-0D47-AB4F-61D6AACA9D50}" type="pres">
      <dgm:prSet presAssocID="{40DA6833-A0F1-E343-B3B4-15B606712594}" presName="circ3" presStyleLbl="vennNode1" presStyleIdx="2" presStyleCnt="3" custLinFactNeighborX="2702" custLinFactNeighborY="1005"/>
      <dgm:spPr/>
    </dgm:pt>
    <dgm:pt modelId="{A54E09AA-E658-DA48-8C97-73888405566D}" type="pres">
      <dgm:prSet presAssocID="{40DA6833-A0F1-E343-B3B4-15B6067125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EB9213-4074-B448-ABDF-B167EEBD6DC1}" type="presOf" srcId="{40DA6833-A0F1-E343-B3B4-15B606712594}" destId="{D7DF749C-1744-0D47-AB4F-61D6AACA9D50}" srcOrd="0" destOrd="0" presId="urn:microsoft.com/office/officeart/2005/8/layout/venn1"/>
    <dgm:cxn modelId="{022A0F40-D08D-F34B-BD08-95DBAC88BCFB}" srcId="{45D3366B-73B0-9143-AEE0-353AE0684E33}" destId="{40DA6833-A0F1-E343-B3B4-15B606712594}" srcOrd="2" destOrd="0" parTransId="{F7BB3938-8B2A-B245-8FBD-1D4A0E5CFA71}" sibTransId="{33D0A98A-9FA5-854F-BD46-A87113F3C31B}"/>
    <dgm:cxn modelId="{D2240F58-82D7-AE4A-A153-AEE6159FE15E}" type="presOf" srcId="{FEAF78D2-39A6-234D-AA77-289E770311FF}" destId="{FE04DBD2-889D-7142-B546-5D87DDBEEF48}" srcOrd="0" destOrd="0" presId="urn:microsoft.com/office/officeart/2005/8/layout/venn1"/>
    <dgm:cxn modelId="{38393C79-CC3B-104E-A1D9-74659624B669}" type="presOf" srcId="{FEAF78D2-39A6-234D-AA77-289E770311FF}" destId="{EF178A2D-47A6-F148-B530-6D0FA4CB9215}" srcOrd="1" destOrd="0" presId="urn:microsoft.com/office/officeart/2005/8/layout/venn1"/>
    <dgm:cxn modelId="{FB4710A8-BBB0-804E-975F-9C5D1BA1BFF3}" srcId="{45D3366B-73B0-9143-AEE0-353AE0684E33}" destId="{FEAF78D2-39A6-234D-AA77-289E770311FF}" srcOrd="0" destOrd="0" parTransId="{90AD3516-3C23-3847-9498-F40448AF8AAD}" sibTransId="{7675572C-C22D-E740-8C72-BF9A5C1AAA66}"/>
    <dgm:cxn modelId="{A037DEB2-1464-EF47-A38B-29F447288B94}" type="presOf" srcId="{45D3366B-73B0-9143-AEE0-353AE0684E33}" destId="{30F296D4-B6CD-DA4D-8EB6-B763CDC45376}" srcOrd="0" destOrd="0" presId="urn:microsoft.com/office/officeart/2005/8/layout/venn1"/>
    <dgm:cxn modelId="{C7CB03C7-5FE2-F447-84CB-D9EA605CBB76}" type="presOf" srcId="{40DA6833-A0F1-E343-B3B4-15B606712594}" destId="{A54E09AA-E658-DA48-8C97-73888405566D}" srcOrd="1" destOrd="0" presId="urn:microsoft.com/office/officeart/2005/8/layout/venn1"/>
    <dgm:cxn modelId="{FEDF3BCA-ADC2-944C-8FC8-BBAE504600BB}" type="presOf" srcId="{E925E98B-B0DF-B645-BDC2-E9DA0AB27845}" destId="{98F140EE-DE79-704C-88B7-D433D735BB58}" srcOrd="1" destOrd="0" presId="urn:microsoft.com/office/officeart/2005/8/layout/venn1"/>
    <dgm:cxn modelId="{DE1B12E1-DE70-D74B-91BE-85A5B8BA5C70}" srcId="{45D3366B-73B0-9143-AEE0-353AE0684E33}" destId="{E925E98B-B0DF-B645-BDC2-E9DA0AB27845}" srcOrd="1" destOrd="0" parTransId="{B8FEA002-C1DA-354B-A13B-48354DC4859A}" sibTransId="{80EF55CC-D9EE-5046-9A6A-37775CB4EE33}"/>
    <dgm:cxn modelId="{7E416BF0-AEDE-F84F-A38C-8C8BFB7FFE13}" type="presOf" srcId="{E925E98B-B0DF-B645-BDC2-E9DA0AB27845}" destId="{9EDBC4A5-65FD-D347-A55A-2B77CA445B39}" srcOrd="0" destOrd="0" presId="urn:microsoft.com/office/officeart/2005/8/layout/venn1"/>
    <dgm:cxn modelId="{23899FEA-0652-AA40-934C-79653011505F}" type="presParOf" srcId="{30F296D4-B6CD-DA4D-8EB6-B763CDC45376}" destId="{FE04DBD2-889D-7142-B546-5D87DDBEEF48}" srcOrd="0" destOrd="0" presId="urn:microsoft.com/office/officeart/2005/8/layout/venn1"/>
    <dgm:cxn modelId="{E32FC64F-8722-2E4E-8EB2-7757F0B21EE8}" type="presParOf" srcId="{30F296D4-B6CD-DA4D-8EB6-B763CDC45376}" destId="{EF178A2D-47A6-F148-B530-6D0FA4CB9215}" srcOrd="1" destOrd="0" presId="urn:microsoft.com/office/officeart/2005/8/layout/venn1"/>
    <dgm:cxn modelId="{C7446160-07D6-FD41-BF79-8EAEBA400C56}" type="presParOf" srcId="{30F296D4-B6CD-DA4D-8EB6-B763CDC45376}" destId="{9EDBC4A5-65FD-D347-A55A-2B77CA445B39}" srcOrd="2" destOrd="0" presId="urn:microsoft.com/office/officeart/2005/8/layout/venn1"/>
    <dgm:cxn modelId="{648445F1-83B3-FE4E-AA1B-4D11008DD382}" type="presParOf" srcId="{30F296D4-B6CD-DA4D-8EB6-B763CDC45376}" destId="{98F140EE-DE79-704C-88B7-D433D735BB58}" srcOrd="3" destOrd="0" presId="urn:microsoft.com/office/officeart/2005/8/layout/venn1"/>
    <dgm:cxn modelId="{1FBC5F84-4D19-6342-B767-0166309A1704}" type="presParOf" srcId="{30F296D4-B6CD-DA4D-8EB6-B763CDC45376}" destId="{D7DF749C-1744-0D47-AB4F-61D6AACA9D50}" srcOrd="4" destOrd="0" presId="urn:microsoft.com/office/officeart/2005/8/layout/venn1"/>
    <dgm:cxn modelId="{AB3ED23C-7F1B-DC4C-9632-C6892BC616FB}" type="presParOf" srcId="{30F296D4-B6CD-DA4D-8EB6-B763CDC45376}" destId="{A54E09AA-E658-DA48-8C97-73888405566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4DBD2-889D-7142-B546-5D87DDBEEF48}">
      <dsp:nvSpPr>
        <dsp:cNvPr id="0" name=""/>
        <dsp:cNvSpPr/>
      </dsp:nvSpPr>
      <dsp:spPr>
        <a:xfrm>
          <a:off x="1660269" y="41717"/>
          <a:ext cx="2002417" cy="2002417"/>
        </a:xfrm>
        <a:prstGeom prst="ellipse">
          <a:avLst/>
        </a:prstGeom>
        <a:solidFill>
          <a:schemeClr val="accent4">
            <a:lumMod val="40000"/>
            <a:lumOff val="6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Energy </a:t>
          </a:r>
          <a:r>
            <a:rPr lang="it-IT" sz="1400" kern="1200" dirty="0" err="1"/>
            <a:t>scenarios</a:t>
          </a:r>
          <a:endParaRPr lang="it-IT" sz="1400" kern="1200" dirty="0"/>
        </a:p>
      </dsp:txBody>
      <dsp:txXfrm>
        <a:off x="1927258" y="392140"/>
        <a:ext cx="1468439" cy="901087"/>
      </dsp:txXfrm>
    </dsp:sp>
    <dsp:sp modelId="{9EDBC4A5-65FD-D347-A55A-2B77CA445B39}">
      <dsp:nvSpPr>
        <dsp:cNvPr id="0" name=""/>
        <dsp:cNvSpPr/>
      </dsp:nvSpPr>
      <dsp:spPr>
        <a:xfrm>
          <a:off x="2382808" y="1293227"/>
          <a:ext cx="2002417" cy="2002417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SMR </a:t>
          </a:r>
          <a:r>
            <a:rPr lang="it-IT" sz="1400" kern="1200" dirty="0" err="1"/>
            <a:t>technology</a:t>
          </a:r>
          <a:r>
            <a:rPr lang="it-IT" sz="1400" kern="1200" dirty="0"/>
            <a:t> &amp; </a:t>
          </a:r>
          <a:r>
            <a:rPr lang="it-IT" sz="1400" kern="1200" dirty="0" err="1"/>
            <a:t>economics</a:t>
          </a: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2995214" y="1810518"/>
        <a:ext cx="1201450" cy="1101329"/>
      </dsp:txXfrm>
    </dsp:sp>
    <dsp:sp modelId="{D7DF749C-1744-0D47-AB4F-61D6AACA9D50}">
      <dsp:nvSpPr>
        <dsp:cNvPr id="0" name=""/>
        <dsp:cNvSpPr/>
      </dsp:nvSpPr>
      <dsp:spPr>
        <a:xfrm>
          <a:off x="991836" y="1313352"/>
          <a:ext cx="2002417" cy="2002417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Energy system </a:t>
          </a:r>
          <a:r>
            <a:rPr lang="it-IT" sz="1400" kern="1200" dirty="0" err="1"/>
            <a:t>modelling</a:t>
          </a:r>
          <a:endParaRPr lang="it-IT" sz="14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/>
        </a:p>
      </dsp:txBody>
      <dsp:txXfrm>
        <a:off x="1180397" y="1830643"/>
        <a:ext cx="1201450" cy="1101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ENABLING FACTORS FOR SMR UPTAKE IN BOLIVIAN FUTURE POWER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4572000" cy="1655762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r>
              <a:rPr lang="en-GB" sz="1600" dirty="0"/>
              <a:t>C. MARIANI, N. STEVANATO, S. LORENZI, M.E. RICOTTI</a:t>
            </a:r>
          </a:p>
          <a:p>
            <a:r>
              <a:rPr lang="en-GB" sz="1600" dirty="0" err="1"/>
              <a:t>Politecnico</a:t>
            </a:r>
            <a:r>
              <a:rPr lang="en-GB" sz="1600" dirty="0"/>
              <a:t> di Milano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63BB149-A526-D5EA-78E2-08201409A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699" y="5078964"/>
            <a:ext cx="1104602" cy="13133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7A09488-BB31-8812-A947-DC96F72D5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093" y="5312337"/>
            <a:ext cx="2654024" cy="846600"/>
          </a:xfrm>
          <a:prstGeom prst="rect">
            <a:avLst/>
          </a:prstGeom>
        </p:spPr>
      </p:pic>
      <p:sp>
        <p:nvSpPr>
          <p:cNvPr id="8" name="Subtitle 4">
            <a:extLst>
              <a:ext uri="{FF2B5EF4-FFF2-40B4-BE49-F238E27FC236}">
                <a16:creationId xmlns:a16="http://schemas.microsoft.com/office/drawing/2014/main" id="{616784EB-0A9C-C865-FB09-24F35246B1CE}"/>
              </a:ext>
            </a:extLst>
          </p:cNvPr>
          <p:cNvSpPr txBox="1">
            <a:spLocks/>
          </p:cNvSpPr>
          <p:nvPr/>
        </p:nvSpPr>
        <p:spPr>
          <a:xfrm>
            <a:off x="6096000" y="3602038"/>
            <a:ext cx="457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  <a:p>
            <a:r>
              <a:rPr lang="en-GB" sz="1600" dirty="0"/>
              <a:t>H. JIMÈNEZ RIVERA, M. HERBAS</a:t>
            </a:r>
          </a:p>
          <a:p>
            <a:r>
              <a:rPr lang="en-GB" sz="1600" dirty="0" err="1"/>
              <a:t>Agencia</a:t>
            </a:r>
            <a:r>
              <a:rPr lang="en-GB" sz="1600" dirty="0"/>
              <a:t> </a:t>
            </a:r>
            <a:r>
              <a:rPr lang="en-GB" sz="1600" dirty="0" err="1"/>
              <a:t>Boliviana</a:t>
            </a:r>
            <a:r>
              <a:rPr lang="en-GB" sz="1600" dirty="0"/>
              <a:t> de </a:t>
            </a:r>
            <a:r>
              <a:rPr lang="en-GB" sz="1600" dirty="0" err="1"/>
              <a:t>Energia</a:t>
            </a:r>
            <a:r>
              <a:rPr lang="en-GB" sz="1600" dirty="0"/>
              <a:t> Nuclear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mappa, testo, atlante&#10;&#10;Descrizione generata automaticamente">
            <a:extLst>
              <a:ext uri="{FF2B5EF4-FFF2-40B4-BE49-F238E27FC236}">
                <a16:creationId xmlns:a16="http://schemas.microsoft.com/office/drawing/2014/main" id="{14A733C6-7A7B-7524-E406-DB4D8771A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29" y="2041742"/>
            <a:ext cx="4372298" cy="480373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energy scenarios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3803506-2328-C7E6-591C-ADA3108A6EB1}"/>
              </a:ext>
            </a:extLst>
          </p:cNvPr>
          <p:cNvGrpSpPr/>
          <p:nvPr/>
        </p:nvGrpSpPr>
        <p:grpSpPr>
          <a:xfrm>
            <a:off x="7320949" y="2608588"/>
            <a:ext cx="5322957" cy="3537569"/>
            <a:chOff x="48591" y="2600764"/>
            <a:chExt cx="5322957" cy="3537569"/>
          </a:xfrm>
        </p:grpSpPr>
        <p:graphicFrame>
          <p:nvGraphicFramePr>
            <p:cNvPr id="5" name="Diagramma 4">
              <a:extLst>
                <a:ext uri="{FF2B5EF4-FFF2-40B4-BE49-F238E27FC236}">
                  <a16:creationId xmlns:a16="http://schemas.microsoft.com/office/drawing/2014/main" id="{0BBB6C2C-4B42-EC69-F619-E5D844DAD8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31759768"/>
                </p:ext>
              </p:extLst>
            </p:nvPr>
          </p:nvGraphicFramePr>
          <p:xfrm>
            <a:off x="48591" y="2800971"/>
            <a:ext cx="5322957" cy="33373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9BB386-B5FD-9C47-9B93-F42DE42234BC}"/>
                </a:ext>
              </a:extLst>
            </p:cNvPr>
            <p:cNvGrpSpPr/>
            <p:nvPr/>
          </p:nvGrpSpPr>
          <p:grpSpPr>
            <a:xfrm>
              <a:off x="1243623" y="2600764"/>
              <a:ext cx="2966764" cy="3307729"/>
              <a:chOff x="1243623" y="2600764"/>
              <a:chExt cx="2966764" cy="3307729"/>
            </a:xfrm>
          </p:grpSpPr>
          <p:pic>
            <p:nvPicPr>
              <p:cNvPr id="6" name="Immagine 5">
                <a:extLst>
                  <a:ext uri="{FF2B5EF4-FFF2-40B4-BE49-F238E27FC236}">
                    <a16:creationId xmlns:a16="http://schemas.microsoft.com/office/drawing/2014/main" id="{B166A843-E343-E652-958F-4A08A6A93C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-1" t="1" r="68355" b="93"/>
              <a:stretch/>
            </p:blipFill>
            <p:spPr>
              <a:xfrm>
                <a:off x="1243623" y="5062685"/>
                <a:ext cx="839880" cy="845808"/>
              </a:xfrm>
              <a:prstGeom prst="rect">
                <a:avLst/>
              </a:prstGeom>
            </p:spPr>
          </p:pic>
          <p:pic>
            <p:nvPicPr>
              <p:cNvPr id="7" name="Immagine 6">
                <a:extLst>
                  <a:ext uri="{FF2B5EF4-FFF2-40B4-BE49-F238E27FC236}">
                    <a16:creationId xmlns:a16="http://schemas.microsoft.com/office/drawing/2014/main" id="{8ADC5B66-4C13-B0E0-7DD5-047FF13DF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rcRect l="-1" t="1" r="68355" b="93"/>
              <a:stretch/>
            </p:blipFill>
            <p:spPr>
              <a:xfrm>
                <a:off x="3370507" y="5062685"/>
                <a:ext cx="839880" cy="845808"/>
              </a:xfrm>
              <a:prstGeom prst="rect">
                <a:avLst/>
              </a:prstGeom>
            </p:spPr>
          </p:pic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0D0F6D1D-52B6-24AD-9D2B-4AC3FFA62D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206467" y="2600764"/>
                <a:ext cx="1104602" cy="1313346"/>
              </a:xfrm>
              <a:prstGeom prst="rect">
                <a:avLst/>
              </a:prstGeom>
            </p:spPr>
          </p:pic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D7A3EA2F-4F12-A30F-FC2D-8E4CEB0B66F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14024" b="5593"/>
          <a:stretch/>
        </p:blipFill>
        <p:spPr>
          <a:xfrm>
            <a:off x="304173" y="1331027"/>
            <a:ext cx="2723630" cy="89557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86F018E-43D9-35C9-13CB-510132078A34}"/>
              </a:ext>
            </a:extLst>
          </p:cNvPr>
          <p:cNvSpPr txBox="1"/>
          <p:nvPr/>
        </p:nvSpPr>
        <p:spPr>
          <a:xfrm>
            <a:off x="3403851" y="1404430"/>
            <a:ext cx="82417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28FA5"/>
                </a:solidFill>
                <a:latin typeface="SFRM1095"/>
              </a:rPr>
              <a:t>Analyse</a:t>
            </a:r>
            <a:r>
              <a:rPr lang="en-GB" sz="1800" b="1" dirty="0">
                <a:solidFill>
                  <a:srgbClr val="728FA5"/>
                </a:solidFill>
                <a:effectLst/>
                <a:latin typeface="SFRM1095"/>
              </a:rPr>
              <a:t> the feasibility of introducing </a:t>
            </a:r>
            <a:r>
              <a:rPr lang="en-GB" b="1" dirty="0">
                <a:solidFill>
                  <a:srgbClr val="728FA5"/>
                </a:solidFill>
                <a:latin typeface="SFRM1095"/>
              </a:rPr>
              <a:t>SMR</a:t>
            </a:r>
            <a:r>
              <a:rPr lang="en-GB" sz="1800" b="1" dirty="0">
                <a:solidFill>
                  <a:srgbClr val="728FA5"/>
                </a:solidFill>
                <a:effectLst/>
                <a:latin typeface="SFRM1095"/>
              </a:rPr>
              <a:t> in the Bolivian energy mix in 2035, evaluating if nuclear power turns out to be </a:t>
            </a:r>
            <a:r>
              <a:rPr lang="en-GB" sz="1800" b="1" u="sng" dirty="0">
                <a:solidFill>
                  <a:srgbClr val="728FA5"/>
                </a:solidFill>
                <a:effectLst/>
                <a:latin typeface="SFRM1095"/>
              </a:rPr>
              <a:t>economically</a:t>
            </a:r>
            <a:r>
              <a:rPr lang="en-GB" sz="1800" b="1" dirty="0">
                <a:solidFill>
                  <a:srgbClr val="728FA5"/>
                </a:solidFill>
                <a:effectLst/>
                <a:latin typeface="SFRM1095"/>
              </a:rPr>
              <a:t> competitive compared to other energy sources/technologies</a:t>
            </a:r>
            <a:endParaRPr lang="en-GB" b="1" dirty="0">
              <a:solidFill>
                <a:srgbClr val="728FA5"/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A4257F38-C706-75B6-EB25-0BF8236228D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6700" y="2602576"/>
            <a:ext cx="3617720" cy="412452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E085BB6-D52A-CC57-A8BF-A3851726DFF4}"/>
              </a:ext>
            </a:extLst>
          </p:cNvPr>
          <p:cNvSpPr txBox="1"/>
          <p:nvPr/>
        </p:nvSpPr>
        <p:spPr>
          <a:xfrm>
            <a:off x="2266784" y="6476142"/>
            <a:ext cx="166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Bolivian</a:t>
            </a:r>
            <a:r>
              <a:rPr lang="it-IT" dirty="0"/>
              <a:t> </a:t>
            </a:r>
            <a:r>
              <a:rPr lang="it-IT" dirty="0" err="1"/>
              <a:t>regions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AB4CD1B-F87A-8EDE-5C42-356DF9681AB9}"/>
              </a:ext>
            </a:extLst>
          </p:cNvPr>
          <p:cNvSpPr txBox="1"/>
          <p:nvPr/>
        </p:nvSpPr>
        <p:spPr>
          <a:xfrm>
            <a:off x="6487131" y="6476142"/>
            <a:ext cx="4616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Bolivian</a:t>
            </a:r>
            <a:r>
              <a:rPr lang="it-IT" dirty="0"/>
              <a:t> </a:t>
            </a:r>
            <a:r>
              <a:rPr lang="it-IT" dirty="0" err="1"/>
              <a:t>grid</a:t>
            </a:r>
            <a:r>
              <a:rPr lang="it-IT" dirty="0"/>
              <a:t> (</a:t>
            </a:r>
            <a:r>
              <a:rPr lang="it-IT" i="1" dirty="0"/>
              <a:t>Sistema </a:t>
            </a:r>
            <a:r>
              <a:rPr lang="it-IT" i="1" dirty="0" err="1"/>
              <a:t>Interconectado</a:t>
            </a:r>
            <a:r>
              <a:rPr lang="it-IT" i="1" dirty="0"/>
              <a:t> </a:t>
            </a:r>
            <a:r>
              <a:rPr lang="it-IT" i="1" dirty="0" err="1"/>
              <a:t>Nacional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0390D-E680-0E38-571C-34A08ABDE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612F638-B803-09A5-77C6-F201B4CF9D84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the tool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EB23A94-B209-CED1-5B74-99DAF6192F3B}"/>
              </a:ext>
            </a:extLst>
          </p:cNvPr>
          <p:cNvSpPr txBox="1"/>
          <p:nvPr/>
        </p:nvSpPr>
        <p:spPr>
          <a:xfrm>
            <a:off x="200444" y="3019573"/>
            <a:ext cx="3626981" cy="3444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ts val="340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8FA5"/>
                </a:solidFill>
                <a:latin typeface="IBM Plex Sans Bold"/>
              </a:rPr>
              <a:t>Energy System </a:t>
            </a:r>
            <a:r>
              <a:rPr lang="en-US" sz="2000" b="1" dirty="0" err="1">
                <a:solidFill>
                  <a:srgbClr val="728FA5"/>
                </a:solidFill>
                <a:latin typeface="IBM Plex Sans Bold"/>
              </a:rPr>
              <a:t>Optimisation</a:t>
            </a:r>
            <a:r>
              <a:rPr lang="en-US" sz="2000" b="1" dirty="0">
                <a:solidFill>
                  <a:srgbClr val="728FA5"/>
                </a:solidFill>
                <a:latin typeface="IBM Plex Sans Bold"/>
              </a:rPr>
              <a:t> Model</a:t>
            </a:r>
          </a:p>
          <a:p>
            <a:pPr marL="342900" indent="-342900">
              <a:lnSpc>
                <a:spcPts val="340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8FA5"/>
                </a:solidFill>
                <a:latin typeface="IBM Plex Sans Bold"/>
              </a:rPr>
              <a:t>free and open-source tool </a:t>
            </a:r>
          </a:p>
          <a:p>
            <a:pPr marL="342900" indent="-342900">
              <a:lnSpc>
                <a:spcPts val="340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8FA5"/>
                </a:solidFill>
                <a:latin typeface="IBM Plex Sans Bold"/>
              </a:rPr>
              <a:t>easy-to-build energy system models</a:t>
            </a:r>
          </a:p>
          <a:p>
            <a:pPr marL="342900" indent="-342900">
              <a:lnSpc>
                <a:spcPts val="3406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28FA5"/>
                </a:solidFill>
                <a:latin typeface="IBM Plex Sans Bold"/>
              </a:rPr>
              <a:t>scales ranging from urban districts to entire continents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3BE4089B-551D-F305-ADCA-1F054F24A4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7954" y="2042841"/>
            <a:ext cx="3068544" cy="844255"/>
          </a:xfrm>
          <a:prstGeom prst="rect">
            <a:avLst/>
          </a:prstGeom>
        </p:spPr>
      </p:pic>
      <p:grpSp>
        <p:nvGrpSpPr>
          <p:cNvPr id="30" name="Gruppo 29">
            <a:extLst>
              <a:ext uri="{FF2B5EF4-FFF2-40B4-BE49-F238E27FC236}">
                <a16:creationId xmlns:a16="http://schemas.microsoft.com/office/drawing/2014/main" id="{D0E3579F-2CD4-498B-06C3-B0FE466EFB24}"/>
              </a:ext>
            </a:extLst>
          </p:cNvPr>
          <p:cNvGrpSpPr/>
          <p:nvPr/>
        </p:nvGrpSpPr>
        <p:grpSpPr>
          <a:xfrm>
            <a:off x="3844442" y="1486418"/>
            <a:ext cx="8565200" cy="5151212"/>
            <a:chOff x="2028168" y="1243388"/>
            <a:chExt cx="8565200" cy="5151212"/>
          </a:xfrm>
        </p:grpSpPr>
        <p:grpSp>
          <p:nvGrpSpPr>
            <p:cNvPr id="31" name="Group 2">
              <a:extLst>
                <a:ext uri="{FF2B5EF4-FFF2-40B4-BE49-F238E27FC236}">
                  <a16:creationId xmlns:a16="http://schemas.microsoft.com/office/drawing/2014/main" id="{119CC268-8277-E9DD-7AA2-DA43BA049506}"/>
                </a:ext>
              </a:extLst>
            </p:cNvPr>
            <p:cNvGrpSpPr/>
            <p:nvPr/>
          </p:nvGrpSpPr>
          <p:grpSpPr>
            <a:xfrm>
              <a:off x="2302495" y="1838401"/>
              <a:ext cx="2733385" cy="1598446"/>
              <a:chOff x="0" y="0"/>
              <a:chExt cx="5638478" cy="323088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44" name="Freeform 3">
                <a:extLst>
                  <a:ext uri="{FF2B5EF4-FFF2-40B4-BE49-F238E27FC236}">
                    <a16:creationId xmlns:a16="http://schemas.microsoft.com/office/drawing/2014/main" id="{FCFD588A-1577-59F8-2AE5-FF83A2912300}"/>
                  </a:ext>
                </a:extLst>
              </p:cNvPr>
              <p:cNvSpPr/>
              <p:nvPr/>
            </p:nvSpPr>
            <p:spPr>
              <a:xfrm>
                <a:off x="5080" y="12700"/>
                <a:ext cx="562323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5623239" h="3205480">
                    <a:moveTo>
                      <a:pt x="4833298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4833298" y="0"/>
                    </a:lnTo>
                    <a:lnTo>
                      <a:pt x="5623238" y="1602740"/>
                    </a:lnTo>
                    <a:lnTo>
                      <a:pt x="4833298" y="32054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A824CDBD-4007-21BD-E8D2-6D2973CFA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383242" y="2334939"/>
              <a:ext cx="614709" cy="614709"/>
            </a:xfrm>
            <a:prstGeom prst="rect">
              <a:avLst/>
            </a:prstGeom>
          </p:spPr>
        </p:pic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67FF9ED5-9176-E872-6BB2-0D40EBC90870}"/>
                </a:ext>
              </a:extLst>
            </p:cNvPr>
            <p:cNvSpPr txBox="1"/>
            <p:nvPr/>
          </p:nvSpPr>
          <p:spPr>
            <a:xfrm>
              <a:off x="3130458" y="1247256"/>
              <a:ext cx="2859002" cy="37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7"/>
                </a:lnSpc>
              </a:pPr>
              <a:r>
                <a:rPr lang="en-US" sz="2138" b="1" spc="43" dirty="0">
                  <a:solidFill>
                    <a:srgbClr val="13538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Inputs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7DF46B22-9A11-0E09-9DF3-E5C4AC7184A3}"/>
                </a:ext>
              </a:extLst>
            </p:cNvPr>
            <p:cNvSpPr txBox="1"/>
            <p:nvPr/>
          </p:nvSpPr>
          <p:spPr>
            <a:xfrm>
              <a:off x="2028168" y="3658145"/>
              <a:ext cx="2859002" cy="2736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Locations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Load Demands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Existing Technologies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Transmission lines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Techno-economic parameters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Constraint parameters</a:t>
              </a:r>
            </a:p>
            <a:p>
              <a:pPr algn="ctr">
                <a:lnSpc>
                  <a:spcPts val="2749"/>
                </a:lnSpc>
              </a:pPr>
              <a:endParaRPr lang="en-US" sz="1600" b="1" spc="36" dirty="0">
                <a:solidFill>
                  <a:srgbClr val="728F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FB9F8138-BC31-9056-2A9E-EB85B63CB7F8}"/>
                </a:ext>
              </a:extLst>
            </p:cNvPr>
            <p:cNvSpPr txBox="1"/>
            <p:nvPr/>
          </p:nvSpPr>
          <p:spPr>
            <a:xfrm>
              <a:off x="5432412" y="1243388"/>
              <a:ext cx="2859002" cy="37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7"/>
                </a:lnSpc>
              </a:pPr>
              <a:r>
                <a:rPr lang="en-US" sz="2138" b="1" spc="43" dirty="0">
                  <a:solidFill>
                    <a:srgbClr val="13538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Calliope</a:t>
              </a:r>
            </a:p>
          </p:txBody>
        </p:sp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830AF905-E9FD-8C9F-20E8-295292C97F0E}"/>
                </a:ext>
              </a:extLst>
            </p:cNvPr>
            <p:cNvSpPr txBox="1"/>
            <p:nvPr/>
          </p:nvSpPr>
          <p:spPr>
            <a:xfrm>
              <a:off x="7734366" y="1254889"/>
              <a:ext cx="2859002" cy="378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07"/>
                </a:lnSpc>
              </a:pPr>
              <a:r>
                <a:rPr lang="en-US" sz="2138" b="1" spc="43" dirty="0">
                  <a:solidFill>
                    <a:srgbClr val="13538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Outputs</a:t>
              </a: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id="{BAD8BFB5-3534-5747-B625-0B4546BE8BBC}"/>
                </a:ext>
              </a:extLst>
            </p:cNvPr>
            <p:cNvSpPr txBox="1"/>
            <p:nvPr/>
          </p:nvSpPr>
          <p:spPr>
            <a:xfrm>
              <a:off x="6935362" y="3674976"/>
              <a:ext cx="2859002" cy="1351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Capacity Factors 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Carrier Produced 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Costs</a:t>
              </a:r>
            </a:p>
            <a:p>
              <a:pPr algn="ctr">
                <a:lnSpc>
                  <a:spcPts val="2749"/>
                </a:lnSpc>
              </a:pPr>
              <a:r>
                <a:rPr lang="en-US" sz="1600" b="1" spc="36" dirty="0">
                  <a:solidFill>
                    <a:srgbClr val="728FA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Capacity Installed</a:t>
              </a:r>
            </a:p>
          </p:txBody>
        </p:sp>
        <p:grpSp>
          <p:nvGrpSpPr>
            <p:cNvPr id="38" name="Group 11">
              <a:extLst>
                <a:ext uri="{FF2B5EF4-FFF2-40B4-BE49-F238E27FC236}">
                  <a16:creationId xmlns:a16="http://schemas.microsoft.com/office/drawing/2014/main" id="{67D01D03-BE14-02D1-93FC-9F77D40B08C1}"/>
                </a:ext>
              </a:extLst>
            </p:cNvPr>
            <p:cNvGrpSpPr/>
            <p:nvPr/>
          </p:nvGrpSpPr>
          <p:grpSpPr>
            <a:xfrm>
              <a:off x="7244991" y="1858114"/>
              <a:ext cx="2684513" cy="1569867"/>
              <a:chOff x="0" y="0"/>
              <a:chExt cx="5638478" cy="3230880"/>
            </a:xfrm>
            <a:solidFill>
              <a:srgbClr val="13538A"/>
            </a:solidFill>
          </p:grpSpPr>
          <p:sp>
            <p:nvSpPr>
              <p:cNvPr id="43" name="Freeform 12">
                <a:extLst>
                  <a:ext uri="{FF2B5EF4-FFF2-40B4-BE49-F238E27FC236}">
                    <a16:creationId xmlns:a16="http://schemas.microsoft.com/office/drawing/2014/main" id="{69CB07F8-D27D-C5C8-A4C6-0C07BC8F1062}"/>
                  </a:ext>
                </a:extLst>
              </p:cNvPr>
              <p:cNvSpPr/>
              <p:nvPr/>
            </p:nvSpPr>
            <p:spPr>
              <a:xfrm>
                <a:off x="5080" y="12700"/>
                <a:ext cx="562323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5623239" h="3205480">
                    <a:moveTo>
                      <a:pt x="4833298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4833298" y="0"/>
                    </a:lnTo>
                    <a:lnTo>
                      <a:pt x="5623238" y="1602740"/>
                    </a:lnTo>
                    <a:lnTo>
                      <a:pt x="4833298" y="32054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39" name="Picture 13">
              <a:extLst>
                <a:ext uri="{FF2B5EF4-FFF2-40B4-BE49-F238E27FC236}">
                  <a16:creationId xmlns:a16="http://schemas.microsoft.com/office/drawing/2014/main" id="{CF3F0719-DD6A-9966-1E21-74BF8AED4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364863" y="2326073"/>
              <a:ext cx="559398" cy="559398"/>
            </a:xfrm>
            <a:prstGeom prst="rect">
              <a:avLst/>
            </a:prstGeom>
          </p:spPr>
        </p:pic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CA113BDF-4986-74B0-BB7B-0F146C26FAC5}"/>
                </a:ext>
              </a:extLst>
            </p:cNvPr>
            <p:cNvGrpSpPr/>
            <p:nvPr/>
          </p:nvGrpSpPr>
          <p:grpSpPr>
            <a:xfrm>
              <a:off x="4795717" y="1859133"/>
              <a:ext cx="2684513" cy="1569867"/>
              <a:chOff x="0" y="0"/>
              <a:chExt cx="5638478" cy="3230880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E48FFCF4-7B48-89FB-3645-625D859EE01F}"/>
                  </a:ext>
                </a:extLst>
              </p:cNvPr>
              <p:cNvSpPr/>
              <p:nvPr/>
            </p:nvSpPr>
            <p:spPr>
              <a:xfrm>
                <a:off x="5080" y="12700"/>
                <a:ext cx="5623239" cy="3205480"/>
              </a:xfrm>
              <a:custGeom>
                <a:avLst/>
                <a:gdLst/>
                <a:ahLst/>
                <a:cxnLst/>
                <a:rect l="l" t="t" r="r" b="b"/>
                <a:pathLst>
                  <a:path w="5623239" h="3205480">
                    <a:moveTo>
                      <a:pt x="4833298" y="3205480"/>
                    </a:moveTo>
                    <a:lnTo>
                      <a:pt x="0" y="3205480"/>
                    </a:lnTo>
                    <a:lnTo>
                      <a:pt x="791210" y="1602740"/>
                    </a:lnTo>
                    <a:lnTo>
                      <a:pt x="0" y="0"/>
                    </a:lnTo>
                    <a:lnTo>
                      <a:pt x="4833298" y="0"/>
                    </a:lnTo>
                    <a:lnTo>
                      <a:pt x="5623238" y="1602740"/>
                    </a:lnTo>
                    <a:lnTo>
                      <a:pt x="4833298" y="320548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it-IT"/>
              </a:p>
            </p:txBody>
          </p:sp>
        </p:grpSp>
        <p:pic>
          <p:nvPicPr>
            <p:cNvPr id="41" name="Picture 16">
              <a:extLst>
                <a:ext uri="{FF2B5EF4-FFF2-40B4-BE49-F238E27FC236}">
                  <a16:creationId xmlns:a16="http://schemas.microsoft.com/office/drawing/2014/main" id="{5862E2D3-5851-1C20-9539-DA8754E11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432412" y="2412668"/>
              <a:ext cx="1411123" cy="3882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3BAE9-B9C2-F3D5-5512-DC33C637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145C99-37A0-DFA4-DA03-5C0D47895581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the method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332FA8-3D3D-E138-6806-74AB3B7C91CF}"/>
              </a:ext>
            </a:extLst>
          </p:cNvPr>
          <p:cNvSpPr txBox="1"/>
          <p:nvPr/>
        </p:nvSpPr>
        <p:spPr>
          <a:xfrm>
            <a:off x="1902395" y="1860684"/>
            <a:ext cx="7690981" cy="160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28FA5"/>
                </a:solidFill>
                <a:latin typeface="Open Sans"/>
              </a:rPr>
              <a:t>Optimizing the hourly dispatch of the energy system in a short time horizon in the </a:t>
            </a:r>
            <a:r>
              <a:rPr lang="en-US" sz="1600" b="1" u="sng" dirty="0">
                <a:solidFill>
                  <a:srgbClr val="728FA5"/>
                </a:solidFill>
                <a:latin typeface="Open Sans"/>
              </a:rPr>
              <a:t>operation</a:t>
            </a:r>
            <a:r>
              <a:rPr lang="en-US" sz="1600" b="1" dirty="0">
                <a:solidFill>
                  <a:srgbClr val="728FA5"/>
                </a:solidFill>
                <a:latin typeface="Open Sans"/>
              </a:rPr>
              <a:t> mode </a:t>
            </a:r>
          </a:p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728FA5"/>
                </a:solidFill>
                <a:latin typeface="Open Sans"/>
              </a:rPr>
              <a:t>or 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28FA5"/>
                </a:solidFill>
                <a:latin typeface="Open Sans"/>
              </a:rPr>
              <a:t>Optimizing the new required capacities for a snapshot of the future in a </a:t>
            </a:r>
            <a:r>
              <a:rPr lang="en-US" sz="1600" b="1" u="sng" dirty="0">
                <a:solidFill>
                  <a:srgbClr val="728FA5"/>
                </a:solidFill>
                <a:latin typeface="Open Sans"/>
              </a:rPr>
              <a:t>planning</a:t>
            </a:r>
            <a:r>
              <a:rPr lang="en-US" sz="1600" b="1" dirty="0">
                <a:solidFill>
                  <a:srgbClr val="728FA5"/>
                </a:solidFill>
                <a:latin typeface="Open Sans"/>
              </a:rPr>
              <a:t> mode.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endParaRPr lang="en-US" sz="1600" b="1" dirty="0">
              <a:solidFill>
                <a:srgbClr val="728FA5"/>
              </a:solidFill>
              <a:latin typeface="Open Sans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A79A96D0-3F11-78F9-28B8-DF2E809CFA1A}"/>
              </a:ext>
            </a:extLst>
          </p:cNvPr>
          <p:cNvSpPr txBox="1"/>
          <p:nvPr/>
        </p:nvSpPr>
        <p:spPr>
          <a:xfrm>
            <a:off x="3452096" y="3762762"/>
            <a:ext cx="4903161" cy="29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866" b="1" u="sng" dirty="0">
                <a:solidFill>
                  <a:srgbClr val="728FA5"/>
                </a:solidFill>
                <a:latin typeface="Open Sans Bold"/>
              </a:rPr>
              <a:t>Two modes of optimization: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BA099464-8701-6FF2-8095-E79A44406621}"/>
              </a:ext>
            </a:extLst>
          </p:cNvPr>
          <p:cNvSpPr txBox="1"/>
          <p:nvPr/>
        </p:nvSpPr>
        <p:spPr>
          <a:xfrm>
            <a:off x="1749287" y="4469007"/>
            <a:ext cx="7690981" cy="160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75" lvl="1" indent="-151138">
              <a:lnSpc>
                <a:spcPts val="2100"/>
              </a:lnSpc>
              <a:buFont typeface="Arial"/>
              <a:buChar char="•"/>
            </a:pPr>
            <a:r>
              <a:rPr lang="en-US" sz="1600" b="1" u="sng" dirty="0">
                <a:solidFill>
                  <a:srgbClr val="00B050"/>
                </a:solidFill>
                <a:latin typeface="Open Sans Bold"/>
              </a:rPr>
              <a:t>Operation</a:t>
            </a:r>
            <a:r>
              <a:rPr lang="en-US" sz="1600" b="1" dirty="0">
                <a:solidFill>
                  <a:srgbClr val="728FA5"/>
                </a:solidFill>
                <a:latin typeface="Open Sans"/>
              </a:rPr>
              <a:t>: optimizes the dispatch of the existing system at the moment being, to fulfil the given load</a:t>
            </a:r>
          </a:p>
          <a:p>
            <a:pPr>
              <a:lnSpc>
                <a:spcPts val="2100"/>
              </a:lnSpc>
            </a:pPr>
            <a:endParaRPr lang="en-US" sz="1600" b="1" dirty="0">
              <a:solidFill>
                <a:srgbClr val="728FA5"/>
              </a:solidFill>
              <a:latin typeface="Open Sans"/>
            </a:endParaRPr>
          </a:p>
          <a:p>
            <a:pPr marL="302275" lvl="1" indent="-151138">
              <a:lnSpc>
                <a:spcPts val="2100"/>
              </a:lnSpc>
              <a:buFont typeface="Arial"/>
              <a:buChar char="•"/>
            </a:pPr>
            <a:r>
              <a:rPr lang="en-US" sz="1600" b="1" u="sng" dirty="0">
                <a:solidFill>
                  <a:srgbClr val="00B050"/>
                </a:solidFill>
                <a:latin typeface="Open Sans Bold"/>
              </a:rPr>
              <a:t>Planning</a:t>
            </a:r>
            <a:r>
              <a:rPr lang="en-US" sz="1600" b="1" dirty="0">
                <a:solidFill>
                  <a:srgbClr val="728FA5"/>
                </a:solidFill>
                <a:latin typeface="Open Sans"/>
              </a:rPr>
              <a:t>: optimizes the installation of new plants, combining with already existing ones, to fulfil a given load</a:t>
            </a:r>
          </a:p>
          <a:p>
            <a:pPr>
              <a:lnSpc>
                <a:spcPts val="2100"/>
              </a:lnSpc>
              <a:spcBef>
                <a:spcPct val="0"/>
              </a:spcBef>
            </a:pPr>
            <a:endParaRPr lang="en-US" sz="1600" b="1" dirty="0">
              <a:solidFill>
                <a:srgbClr val="728FA5"/>
              </a:solidFill>
              <a:latin typeface="Open Sans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96424937-BA3F-93E9-A42D-A26C9792BF43}"/>
              </a:ext>
            </a:extLst>
          </p:cNvPr>
          <p:cNvSpPr txBox="1"/>
          <p:nvPr/>
        </p:nvSpPr>
        <p:spPr>
          <a:xfrm>
            <a:off x="3296306" y="1501001"/>
            <a:ext cx="4903161" cy="29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866" b="1" i="1" dirty="0">
                <a:solidFill>
                  <a:srgbClr val="728FA5"/>
                </a:solidFill>
                <a:latin typeface="Open Sans Bold"/>
              </a:rPr>
              <a:t>Focus:</a:t>
            </a:r>
          </a:p>
        </p:txBody>
      </p:sp>
    </p:spTree>
    <p:extLst>
      <p:ext uri="{BB962C8B-B14F-4D97-AF65-F5344CB8AC3E}">
        <p14:creationId xmlns:p14="http://schemas.microsoft.com/office/powerpoint/2010/main" val="65513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12E14-C8BE-DEF7-B64E-BBB1F941D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F48DD211-BA2A-B67F-11D7-64CC95C0D2A0}"/>
              </a:ext>
            </a:extLst>
          </p:cNvPr>
          <p:cNvSpPr/>
          <p:nvPr/>
        </p:nvSpPr>
        <p:spPr>
          <a:xfrm>
            <a:off x="8701284" y="4429123"/>
            <a:ext cx="3476428" cy="20668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testo, schermata, Diagramma&#10;&#10;Descrizione generata automaticamente">
            <a:extLst>
              <a:ext uri="{FF2B5EF4-FFF2-40B4-BE49-F238E27FC236}">
                <a16:creationId xmlns:a16="http://schemas.microsoft.com/office/drawing/2014/main" id="{D4A71DF1-D9C6-5ACF-F811-7144CC189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3" b="957"/>
          <a:stretch/>
        </p:blipFill>
        <p:spPr>
          <a:xfrm>
            <a:off x="7464381" y="1255776"/>
            <a:ext cx="4635965" cy="258735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21AF41-7B12-DD99-0711-A23F07DA16C8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the “validation” (2022)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schermata, cerchio, diagramma&#10;&#10;Descrizione generata automaticamente">
            <a:extLst>
              <a:ext uri="{FF2B5EF4-FFF2-40B4-BE49-F238E27FC236}">
                <a16:creationId xmlns:a16="http://schemas.microsoft.com/office/drawing/2014/main" id="{794FDA07-0EC4-1382-6302-F00C6A7546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5287" y="2343315"/>
            <a:ext cx="4645993" cy="4686306"/>
          </a:xfrm>
          <a:prstGeom prst="rect">
            <a:avLst/>
          </a:prstGeom>
        </p:spPr>
      </p:pic>
      <p:pic>
        <p:nvPicPr>
          <p:cNvPr id="5" name="Immagine 4" descr="Immagine che contiene cerchio, schermata, testo, diagramma&#10;&#10;Descrizione generata automaticamente">
            <a:extLst>
              <a:ext uri="{FF2B5EF4-FFF2-40B4-BE49-F238E27FC236}">
                <a16:creationId xmlns:a16="http://schemas.microsoft.com/office/drawing/2014/main" id="{BBE2C354-792C-BF25-E65A-91A2E88A7F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556" y="2910133"/>
            <a:ext cx="4430832" cy="396655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7866D9-AF90-495E-B451-7C9A5B9D8697}"/>
              </a:ext>
            </a:extLst>
          </p:cNvPr>
          <p:cNvSpPr txBox="1"/>
          <p:nvPr/>
        </p:nvSpPr>
        <p:spPr>
          <a:xfrm>
            <a:off x="4572230" y="1828210"/>
            <a:ext cx="3278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728FA5"/>
                </a:solidFill>
              </a:rPr>
              <a:t>2022 – Calliope </a:t>
            </a:r>
            <a:br>
              <a:rPr lang="it-IT" b="1" i="1" dirty="0">
                <a:solidFill>
                  <a:srgbClr val="728FA5"/>
                </a:solidFill>
              </a:rPr>
            </a:br>
            <a:r>
              <a:rPr lang="it-IT" b="1" i="1" dirty="0" err="1">
                <a:solidFill>
                  <a:srgbClr val="728FA5"/>
                </a:solidFill>
              </a:rPr>
              <a:t>optimization</a:t>
            </a:r>
            <a:endParaRPr lang="it-IT" b="1" i="1" dirty="0">
              <a:solidFill>
                <a:srgbClr val="728FA5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8D284D-1835-7430-A60B-06401F7ADCB5}"/>
              </a:ext>
            </a:extLst>
          </p:cNvPr>
          <p:cNvSpPr txBox="1"/>
          <p:nvPr/>
        </p:nvSpPr>
        <p:spPr>
          <a:xfrm>
            <a:off x="91654" y="1814368"/>
            <a:ext cx="418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728FA5"/>
                </a:solidFill>
              </a:rPr>
              <a:t>2022 –  Real scenario </a:t>
            </a:r>
            <a:br>
              <a:rPr lang="it-IT" b="1" i="1" dirty="0">
                <a:solidFill>
                  <a:srgbClr val="728FA5"/>
                </a:solidFill>
              </a:rPr>
            </a:br>
            <a:r>
              <a:rPr lang="it-IT" b="1" i="1" dirty="0">
                <a:solidFill>
                  <a:srgbClr val="728FA5"/>
                </a:solidFill>
              </a:rPr>
              <a:t>[</a:t>
            </a:r>
            <a:r>
              <a:rPr lang="it-IT" b="1" i="1" dirty="0" err="1">
                <a:solidFill>
                  <a:srgbClr val="728FA5"/>
                </a:solidFill>
              </a:rPr>
              <a:t>Comité</a:t>
            </a:r>
            <a:r>
              <a:rPr lang="it-IT" b="1" i="1" dirty="0">
                <a:solidFill>
                  <a:srgbClr val="728FA5"/>
                </a:solidFill>
              </a:rPr>
              <a:t> </a:t>
            </a:r>
            <a:r>
              <a:rPr lang="it-IT" b="1" i="1" dirty="0" err="1">
                <a:solidFill>
                  <a:srgbClr val="728FA5"/>
                </a:solidFill>
              </a:rPr>
              <a:t>Nacional</a:t>
            </a:r>
            <a:r>
              <a:rPr lang="it-IT" b="1" i="1" dirty="0">
                <a:solidFill>
                  <a:srgbClr val="728FA5"/>
                </a:solidFill>
              </a:rPr>
              <a:t> de </a:t>
            </a:r>
            <a:r>
              <a:rPr lang="it-IT" b="1" i="1" dirty="0" err="1">
                <a:solidFill>
                  <a:srgbClr val="728FA5"/>
                </a:solidFill>
              </a:rPr>
              <a:t>Despacho</a:t>
            </a:r>
            <a:r>
              <a:rPr lang="it-IT" b="1" i="1" dirty="0">
                <a:solidFill>
                  <a:srgbClr val="728FA5"/>
                </a:solidFill>
              </a:rPr>
              <a:t> de </a:t>
            </a:r>
            <a:r>
              <a:rPr lang="it-IT" b="1" i="1" dirty="0" err="1">
                <a:solidFill>
                  <a:srgbClr val="728FA5"/>
                </a:solidFill>
              </a:rPr>
              <a:t>Carga</a:t>
            </a:r>
            <a:r>
              <a:rPr lang="it-IT" b="1" i="1" dirty="0">
                <a:solidFill>
                  <a:srgbClr val="728FA5"/>
                </a:solidFill>
              </a:rPr>
              <a:t>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F533B0-EF1B-8B41-A3F7-F8876AF94998}"/>
              </a:ext>
            </a:extLst>
          </p:cNvPr>
          <p:cNvSpPr txBox="1"/>
          <p:nvPr/>
        </p:nvSpPr>
        <p:spPr>
          <a:xfrm>
            <a:off x="441959" y="1371320"/>
            <a:ext cx="621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28FA5"/>
                </a:solidFill>
              </a:rPr>
              <a:t>OPERATION mode (</a:t>
            </a:r>
            <a:r>
              <a:rPr lang="it-IT" b="1" dirty="0" err="1">
                <a:solidFill>
                  <a:srgbClr val="728FA5"/>
                </a:solidFill>
              </a:rPr>
              <a:t>given</a:t>
            </a:r>
            <a:r>
              <a:rPr lang="it-IT" b="1" dirty="0">
                <a:solidFill>
                  <a:srgbClr val="728FA5"/>
                </a:solidFill>
              </a:rPr>
              <a:t> Load demand, </a:t>
            </a:r>
            <a:r>
              <a:rPr lang="it-IT" b="1" dirty="0" err="1">
                <a:solidFill>
                  <a:srgbClr val="728FA5"/>
                </a:solidFill>
              </a:rPr>
              <a:t>given</a:t>
            </a:r>
            <a:r>
              <a:rPr lang="it-IT" b="1" dirty="0">
                <a:solidFill>
                  <a:srgbClr val="728FA5"/>
                </a:solidFill>
              </a:rPr>
              <a:t> </a:t>
            </a:r>
            <a:r>
              <a:rPr lang="it-IT" b="1" dirty="0" err="1">
                <a:solidFill>
                  <a:srgbClr val="728FA5"/>
                </a:solidFill>
              </a:rPr>
              <a:t>Installed</a:t>
            </a:r>
            <a:r>
              <a:rPr lang="it-IT" b="1" dirty="0">
                <a:solidFill>
                  <a:srgbClr val="728FA5"/>
                </a:solidFill>
              </a:rPr>
              <a:t> power)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0B500D4-8423-2D2B-78CC-4182D8B2F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572" y="4457699"/>
            <a:ext cx="3384774" cy="15157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69DBED5-7D47-4E3D-46A3-58815CA33A4C}"/>
              </a:ext>
            </a:extLst>
          </p:cNvPr>
          <p:cNvSpPr txBox="1"/>
          <p:nvPr/>
        </p:nvSpPr>
        <p:spPr>
          <a:xfrm>
            <a:off x="9472613" y="6069446"/>
            <a:ext cx="22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Installed</a:t>
            </a:r>
            <a:r>
              <a:rPr lang="it-IT" dirty="0"/>
              <a:t> power (2022)</a:t>
            </a:r>
          </a:p>
        </p:txBody>
      </p:sp>
    </p:spTree>
    <p:extLst>
      <p:ext uri="{BB962C8B-B14F-4D97-AF65-F5344CB8AC3E}">
        <p14:creationId xmlns:p14="http://schemas.microsoft.com/office/powerpoint/2010/main" val="3029714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7DB6E-213A-E61C-6152-7D81C7D5D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A308BF-4DD0-D352-E24A-F6DA8356A60D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scenario#1 (2035)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18CDD2-D76A-03BC-BCB7-1015DBD7A841}"/>
              </a:ext>
            </a:extLst>
          </p:cNvPr>
          <p:cNvSpPr txBox="1"/>
          <p:nvPr/>
        </p:nvSpPr>
        <p:spPr>
          <a:xfrm>
            <a:off x="441959" y="1371320"/>
            <a:ext cx="11588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28FA5"/>
                </a:solidFill>
              </a:rPr>
              <a:t>PLANNING mode (</a:t>
            </a:r>
            <a:r>
              <a:rPr lang="it-IT" b="1" dirty="0" err="1">
                <a:solidFill>
                  <a:srgbClr val="728FA5"/>
                </a:solidFill>
              </a:rPr>
              <a:t>forecasted</a:t>
            </a:r>
            <a:r>
              <a:rPr lang="it-IT" b="1" dirty="0">
                <a:solidFill>
                  <a:srgbClr val="728FA5"/>
                </a:solidFill>
              </a:rPr>
              <a:t> Load demand +4%/y, </a:t>
            </a:r>
            <a:r>
              <a:rPr lang="it-IT" b="1" dirty="0" err="1">
                <a:solidFill>
                  <a:srgbClr val="728FA5"/>
                </a:solidFill>
              </a:rPr>
              <a:t>constraints</a:t>
            </a:r>
            <a:r>
              <a:rPr lang="it-IT" b="1" dirty="0">
                <a:solidFill>
                  <a:srgbClr val="728FA5"/>
                </a:solidFill>
              </a:rPr>
              <a:t> on new </a:t>
            </a:r>
            <a:r>
              <a:rPr lang="it-IT" b="1" dirty="0" err="1">
                <a:solidFill>
                  <a:srgbClr val="728FA5"/>
                </a:solidFill>
              </a:rPr>
              <a:t>Installed</a:t>
            </a:r>
            <a:r>
              <a:rPr lang="it-IT" b="1" dirty="0">
                <a:solidFill>
                  <a:srgbClr val="728FA5"/>
                </a:solidFill>
              </a:rPr>
              <a:t> power </a:t>
            </a:r>
            <a:r>
              <a:rPr lang="it-IT" b="1" dirty="0" err="1">
                <a:solidFill>
                  <a:srgbClr val="728FA5"/>
                </a:solidFill>
              </a:rPr>
              <a:t>according</a:t>
            </a:r>
            <a:r>
              <a:rPr lang="it-IT" b="1" dirty="0">
                <a:solidFill>
                  <a:srgbClr val="728FA5"/>
                </a:solidFill>
              </a:rPr>
              <a:t> to </a:t>
            </a:r>
            <a:r>
              <a:rPr lang="it-IT" b="1" dirty="0" err="1">
                <a:solidFill>
                  <a:srgbClr val="728FA5"/>
                </a:solidFill>
              </a:rPr>
              <a:t>Bolivian</a:t>
            </a:r>
            <a:r>
              <a:rPr lang="it-IT" b="1" dirty="0">
                <a:solidFill>
                  <a:srgbClr val="728FA5"/>
                </a:solidFill>
              </a:rPr>
              <a:t> Energy Plan, </a:t>
            </a:r>
            <a:r>
              <a:rPr lang="it-IT" b="1" dirty="0" err="1">
                <a:solidFill>
                  <a:srgbClr val="728FA5"/>
                </a:solidFill>
              </a:rPr>
              <a:t>potential</a:t>
            </a:r>
            <a:r>
              <a:rPr lang="it-IT" b="1" dirty="0">
                <a:solidFill>
                  <a:srgbClr val="728FA5"/>
                </a:solidFill>
              </a:rPr>
              <a:t> build of </a:t>
            </a:r>
            <a:r>
              <a:rPr lang="it-IT" b="1" dirty="0" err="1">
                <a:solidFill>
                  <a:srgbClr val="728FA5"/>
                </a:solidFill>
              </a:rPr>
              <a:t>SMRs</a:t>
            </a:r>
            <a:r>
              <a:rPr lang="it-IT" b="1" dirty="0">
                <a:solidFill>
                  <a:srgbClr val="728FA5"/>
                </a:solidFill>
              </a:rPr>
              <a:t>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13EFB2E-4F57-1DC7-4685-9592604FC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9450"/>
              </p:ext>
            </p:extLst>
          </p:nvPr>
        </p:nvGraphicFramePr>
        <p:xfrm>
          <a:off x="270509" y="3670580"/>
          <a:ext cx="2615566" cy="1816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1068">
                  <a:extLst>
                    <a:ext uri="{9D8B030D-6E8A-4147-A177-3AD203B41FA5}">
                      <a16:colId xmlns:a16="http://schemas.microsoft.com/office/drawing/2014/main" val="1651130861"/>
                    </a:ext>
                  </a:extLst>
                </a:gridCol>
                <a:gridCol w="1124498">
                  <a:extLst>
                    <a:ext uri="{9D8B030D-6E8A-4147-A177-3AD203B41FA5}">
                      <a16:colId xmlns:a16="http://schemas.microsoft.com/office/drawing/2014/main" val="4024357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Parameter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>
                          <a:effectLst/>
                        </a:rPr>
                        <a:t>Value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735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Overall Efficiency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Lifetime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Min Cap Factor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Max Installable Units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Unit Capacity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Spec Investment Cost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Discount rate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Fix O&amp;M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Var O&amp;M</a:t>
                      </a:r>
                      <a:endParaRPr lang="it-IT" sz="11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Cost of Fuel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b="1" dirty="0">
                          <a:effectLst/>
                        </a:rPr>
                        <a:t>0.32</a:t>
                      </a:r>
                      <a:endParaRPr lang="it-IT" sz="11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b="1" dirty="0">
                          <a:effectLst/>
                        </a:rPr>
                        <a:t>60 y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0.2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b="1" dirty="0">
                          <a:effectLst/>
                        </a:rPr>
                        <a:t>3</a:t>
                      </a:r>
                      <a:endParaRPr lang="it-IT" sz="11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b="1" dirty="0">
                          <a:effectLst/>
                        </a:rPr>
                        <a:t>340 MWe</a:t>
                      </a:r>
                      <a:endParaRPr lang="it-IT" sz="1100" b="1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b="1" dirty="0">
                          <a:effectLst/>
                        </a:rPr>
                        <a:t>6000 $/kW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it-IT" sz="1100" b="1" dirty="0">
                          <a:effectLst/>
                        </a:rPr>
                        <a:t>5%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95 $/kW y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0.003 $/kWh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GB" sz="1100" dirty="0">
                          <a:effectLst/>
                        </a:rPr>
                        <a:t>0.001 $/</a:t>
                      </a:r>
                      <a:r>
                        <a:rPr lang="en-GB" sz="1100" dirty="0" err="1">
                          <a:effectLst/>
                        </a:rPr>
                        <a:t>kWh</a:t>
                      </a:r>
                      <a:r>
                        <a:rPr lang="en-GB" sz="1100" baseline="-25000" dirty="0" err="1">
                          <a:effectLst/>
                        </a:rPr>
                        <a:t>th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0278148"/>
                  </a:ext>
                </a:extLst>
              </a:tr>
            </a:tbl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8AC5E627-5B9C-B005-2FA7-F37B3513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4BACC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313496" y="2662631"/>
            <a:ext cx="752984" cy="5157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81BCCC-8C7E-DBB9-34BD-55B06F94337E}"/>
              </a:ext>
            </a:extLst>
          </p:cNvPr>
          <p:cNvSpPr txBox="1"/>
          <p:nvPr/>
        </p:nvSpPr>
        <p:spPr>
          <a:xfrm>
            <a:off x="1383654" y="317842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SMR</a:t>
            </a:r>
          </a:p>
        </p:txBody>
      </p:sp>
      <p:pic>
        <p:nvPicPr>
          <p:cNvPr id="8" name="Immagine 7" descr="Immagine che contiene schermata, diagramma, testo, Policromia&#10;&#10;Descrizione generata automaticamente">
            <a:extLst>
              <a:ext uri="{FF2B5EF4-FFF2-40B4-BE49-F238E27FC236}">
                <a16:creationId xmlns:a16="http://schemas.microsoft.com/office/drawing/2014/main" id="{0D9EDA66-DBAE-A0BC-C937-01593A31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008" y="2189104"/>
            <a:ext cx="4243695" cy="321711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622D92D-A818-B1DE-A0FD-862F0D03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714" y="2189104"/>
            <a:ext cx="4243694" cy="377886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AB4A9D-1137-6274-BCDB-DFC9FAE96BDA}"/>
              </a:ext>
            </a:extLst>
          </p:cNvPr>
          <p:cNvSpPr txBox="1"/>
          <p:nvPr/>
        </p:nvSpPr>
        <p:spPr>
          <a:xfrm>
            <a:off x="3271846" y="6055026"/>
            <a:ext cx="373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728FA5"/>
                </a:solidFill>
              </a:rPr>
              <a:t>2035 – No </a:t>
            </a:r>
            <a:r>
              <a:rPr lang="it-IT" sz="1200" i="1" dirty="0" err="1">
                <a:solidFill>
                  <a:srgbClr val="728FA5"/>
                </a:solidFill>
              </a:rPr>
              <a:t>Nuclear</a:t>
            </a:r>
            <a:endParaRPr lang="it-IT" sz="1200" i="1" dirty="0">
              <a:solidFill>
                <a:srgbClr val="728FA5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EE6D49-0846-78A8-3EF3-7803F6AC1563}"/>
              </a:ext>
            </a:extLst>
          </p:cNvPr>
          <p:cNvSpPr txBox="1"/>
          <p:nvPr/>
        </p:nvSpPr>
        <p:spPr>
          <a:xfrm>
            <a:off x="8032496" y="6055026"/>
            <a:ext cx="37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728FA5"/>
                </a:solidFill>
              </a:rPr>
              <a:t>2035 – scenario#1 with free </a:t>
            </a:r>
            <a:r>
              <a:rPr lang="it-IT" sz="1200" i="1" dirty="0" err="1">
                <a:solidFill>
                  <a:srgbClr val="728FA5"/>
                </a:solidFill>
              </a:rPr>
              <a:t>Nuclear</a:t>
            </a:r>
            <a:endParaRPr lang="it-IT" sz="1200" i="1" dirty="0">
              <a:solidFill>
                <a:srgbClr val="728FA5"/>
              </a:solidFill>
            </a:endParaRPr>
          </a:p>
          <a:p>
            <a:pPr algn="ctr"/>
            <a:r>
              <a:rPr lang="it-IT" sz="1200" i="1" dirty="0">
                <a:solidFill>
                  <a:srgbClr val="728FA5"/>
                </a:solidFill>
              </a:rPr>
              <a:t>2 </a:t>
            </a:r>
            <a:r>
              <a:rPr lang="it-IT" sz="1200" i="1" dirty="0" err="1">
                <a:solidFill>
                  <a:srgbClr val="728FA5"/>
                </a:solidFill>
              </a:rPr>
              <a:t>SMRs</a:t>
            </a:r>
            <a:r>
              <a:rPr lang="it-IT" sz="1200" i="1" dirty="0">
                <a:solidFill>
                  <a:srgbClr val="728FA5"/>
                </a:solidFill>
              </a:rPr>
              <a:t> (680 MWe) in the </a:t>
            </a:r>
            <a:r>
              <a:rPr lang="it-IT" sz="1200" i="1" dirty="0" err="1">
                <a:solidFill>
                  <a:srgbClr val="728FA5"/>
                </a:solidFill>
              </a:rPr>
              <a:t>optimised</a:t>
            </a:r>
            <a:r>
              <a:rPr lang="it-IT" sz="1200" i="1" dirty="0">
                <a:solidFill>
                  <a:srgbClr val="728FA5"/>
                </a:solidFill>
              </a:rPr>
              <a:t> scenario</a:t>
            </a:r>
          </a:p>
        </p:txBody>
      </p:sp>
    </p:spTree>
    <p:extLst>
      <p:ext uri="{BB962C8B-B14F-4D97-AF65-F5344CB8AC3E}">
        <p14:creationId xmlns:p14="http://schemas.microsoft.com/office/powerpoint/2010/main" val="3226388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48C5D-BDA9-6A0C-A395-D6F856B4F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114236-29FB-2370-9DE8-3C125BF8C9B7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scenario#2 (2035)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59FDA6-2DE6-B470-4088-0F130E0205EB}"/>
              </a:ext>
            </a:extLst>
          </p:cNvPr>
          <p:cNvSpPr txBox="1"/>
          <p:nvPr/>
        </p:nvSpPr>
        <p:spPr>
          <a:xfrm>
            <a:off x="441959" y="1371320"/>
            <a:ext cx="11588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728FA5"/>
                </a:solidFill>
              </a:rPr>
              <a:t>PLANNING mode (</a:t>
            </a:r>
            <a:r>
              <a:rPr lang="it-IT" b="1" dirty="0" err="1">
                <a:solidFill>
                  <a:srgbClr val="728FA5"/>
                </a:solidFill>
              </a:rPr>
              <a:t>forecasted</a:t>
            </a:r>
            <a:r>
              <a:rPr lang="it-IT" b="1" dirty="0">
                <a:solidFill>
                  <a:srgbClr val="728FA5"/>
                </a:solidFill>
              </a:rPr>
              <a:t> Load demand +4%/y, no </a:t>
            </a:r>
            <a:r>
              <a:rPr lang="it-IT" b="1" dirty="0" err="1">
                <a:solidFill>
                  <a:srgbClr val="728FA5"/>
                </a:solidFill>
              </a:rPr>
              <a:t>constraints</a:t>
            </a:r>
            <a:r>
              <a:rPr lang="it-IT" b="1" dirty="0">
                <a:solidFill>
                  <a:srgbClr val="728FA5"/>
                </a:solidFill>
              </a:rPr>
              <a:t> on new </a:t>
            </a:r>
            <a:r>
              <a:rPr lang="it-IT" b="1" dirty="0" err="1">
                <a:solidFill>
                  <a:srgbClr val="728FA5"/>
                </a:solidFill>
              </a:rPr>
              <a:t>Installed</a:t>
            </a:r>
            <a:r>
              <a:rPr lang="it-IT" b="1" dirty="0">
                <a:solidFill>
                  <a:srgbClr val="728FA5"/>
                </a:solidFill>
              </a:rPr>
              <a:t> power </a:t>
            </a:r>
            <a:r>
              <a:rPr lang="it-IT" b="1" dirty="0" err="1">
                <a:solidFill>
                  <a:srgbClr val="728FA5"/>
                </a:solidFill>
              </a:rPr>
              <a:t>Renewables</a:t>
            </a:r>
            <a:r>
              <a:rPr lang="it-IT" b="1" dirty="0">
                <a:solidFill>
                  <a:srgbClr val="728FA5"/>
                </a:solidFill>
              </a:rPr>
              <a:t> + </a:t>
            </a:r>
            <a:r>
              <a:rPr lang="it-IT" b="1" dirty="0" err="1">
                <a:solidFill>
                  <a:srgbClr val="728FA5"/>
                </a:solidFill>
              </a:rPr>
              <a:t>SMRs</a:t>
            </a:r>
            <a:r>
              <a:rPr lang="it-IT" b="1" dirty="0">
                <a:solidFill>
                  <a:srgbClr val="728FA5"/>
                </a:solidFill>
              </a:rPr>
              <a:t>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CFC3A8B-1C28-6E54-1C67-A018560DD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040697"/>
            <a:ext cx="4081463" cy="3634407"/>
          </a:xfrm>
          <a:prstGeom prst="rect">
            <a:avLst/>
          </a:prstGeom>
        </p:spPr>
      </p:pic>
      <p:pic>
        <p:nvPicPr>
          <p:cNvPr id="5" name="Immagine 4" descr="Immagine che contiene schermata, diagramma, testo, Policromia&#10;&#10;Descrizione generata automaticamente">
            <a:extLst>
              <a:ext uri="{FF2B5EF4-FFF2-40B4-BE49-F238E27FC236}">
                <a16:creationId xmlns:a16="http://schemas.microsoft.com/office/drawing/2014/main" id="{E3A670AC-1896-2DD1-FD7F-B04B9EEC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875" y="2040697"/>
            <a:ext cx="4183491" cy="324568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3052DB-9C43-7315-D1B5-EF29F96D904D}"/>
              </a:ext>
            </a:extLst>
          </p:cNvPr>
          <p:cNvSpPr txBox="1"/>
          <p:nvPr/>
        </p:nvSpPr>
        <p:spPr>
          <a:xfrm>
            <a:off x="0" y="5881717"/>
            <a:ext cx="3734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728FA5"/>
                </a:solidFill>
              </a:rPr>
              <a:t>2035 – No </a:t>
            </a:r>
            <a:r>
              <a:rPr lang="it-IT" sz="1200" i="1" dirty="0" err="1">
                <a:solidFill>
                  <a:srgbClr val="728FA5"/>
                </a:solidFill>
              </a:rPr>
              <a:t>Nuclear</a:t>
            </a:r>
            <a:endParaRPr lang="it-IT" sz="1200" i="1" dirty="0">
              <a:solidFill>
                <a:srgbClr val="728FA5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7EBAC5-C221-4AA1-C589-7BA585947124}"/>
              </a:ext>
            </a:extLst>
          </p:cNvPr>
          <p:cNvSpPr txBox="1"/>
          <p:nvPr/>
        </p:nvSpPr>
        <p:spPr>
          <a:xfrm>
            <a:off x="4517763" y="5881717"/>
            <a:ext cx="373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solidFill>
                  <a:srgbClr val="728FA5"/>
                </a:solidFill>
              </a:rPr>
              <a:t>2035 – scenario#2 with free </a:t>
            </a:r>
            <a:r>
              <a:rPr lang="it-IT" sz="1200" i="1" dirty="0" err="1">
                <a:solidFill>
                  <a:srgbClr val="728FA5"/>
                </a:solidFill>
              </a:rPr>
              <a:t>Nuclear</a:t>
            </a:r>
            <a:r>
              <a:rPr lang="it-IT" sz="1200" i="1" dirty="0">
                <a:solidFill>
                  <a:srgbClr val="728FA5"/>
                </a:solidFill>
              </a:rPr>
              <a:t> + </a:t>
            </a:r>
            <a:r>
              <a:rPr lang="it-IT" sz="1200" i="1" dirty="0" err="1">
                <a:solidFill>
                  <a:srgbClr val="728FA5"/>
                </a:solidFill>
              </a:rPr>
              <a:t>Renewables</a:t>
            </a:r>
            <a:endParaRPr lang="it-IT" sz="1200" i="1" dirty="0">
              <a:solidFill>
                <a:srgbClr val="728FA5"/>
              </a:solidFill>
            </a:endParaRPr>
          </a:p>
          <a:p>
            <a:pPr algn="ctr"/>
            <a:r>
              <a:rPr lang="it-IT" sz="1200" i="1" dirty="0">
                <a:solidFill>
                  <a:srgbClr val="728FA5"/>
                </a:solidFill>
              </a:rPr>
              <a:t>2 </a:t>
            </a:r>
            <a:r>
              <a:rPr lang="it-IT" sz="1200" i="1" dirty="0" err="1">
                <a:solidFill>
                  <a:srgbClr val="728FA5"/>
                </a:solidFill>
              </a:rPr>
              <a:t>SMRs</a:t>
            </a:r>
            <a:r>
              <a:rPr lang="it-IT" sz="1200" i="1" dirty="0">
                <a:solidFill>
                  <a:srgbClr val="728FA5"/>
                </a:solidFill>
              </a:rPr>
              <a:t> (680 MWe) in the </a:t>
            </a:r>
            <a:r>
              <a:rPr lang="it-IT" sz="1200" i="1" dirty="0" err="1">
                <a:solidFill>
                  <a:srgbClr val="728FA5"/>
                </a:solidFill>
              </a:rPr>
              <a:t>optimised</a:t>
            </a:r>
            <a:r>
              <a:rPr lang="it-IT" sz="1200" i="1" dirty="0">
                <a:solidFill>
                  <a:srgbClr val="728FA5"/>
                </a:solidFill>
              </a:rPr>
              <a:t> scenario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C4645E6-788A-199F-FAF0-0DF9A247E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12065"/>
              </p:ext>
            </p:extLst>
          </p:nvPr>
        </p:nvGraphicFramePr>
        <p:xfrm>
          <a:off x="8252481" y="1901017"/>
          <a:ext cx="3777593" cy="315732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02584">
                  <a:extLst>
                    <a:ext uri="{9D8B030D-6E8A-4147-A177-3AD203B41FA5}">
                      <a16:colId xmlns:a16="http://schemas.microsoft.com/office/drawing/2014/main" val="910189742"/>
                    </a:ext>
                  </a:extLst>
                </a:gridCol>
                <a:gridCol w="930971">
                  <a:extLst>
                    <a:ext uri="{9D8B030D-6E8A-4147-A177-3AD203B41FA5}">
                      <a16:colId xmlns:a16="http://schemas.microsoft.com/office/drawing/2014/main" val="208963357"/>
                    </a:ext>
                  </a:extLst>
                </a:gridCol>
                <a:gridCol w="868309">
                  <a:extLst>
                    <a:ext uri="{9D8B030D-6E8A-4147-A177-3AD203B41FA5}">
                      <a16:colId xmlns:a16="http://schemas.microsoft.com/office/drawing/2014/main" val="3406990491"/>
                    </a:ext>
                  </a:extLst>
                </a:gridCol>
                <a:gridCol w="975729">
                  <a:extLst>
                    <a:ext uri="{9D8B030D-6E8A-4147-A177-3AD203B41FA5}">
                      <a16:colId xmlns:a16="http://schemas.microsoft.com/office/drawing/2014/main" val="498367092"/>
                    </a:ext>
                  </a:extLst>
                </a:gridCol>
              </a:tblGrid>
              <a:tr h="23183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2035 – SECOND SCENARIO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2035 – FIRST SCENARIO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16137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9437602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TWh </a:t>
                      </a:r>
                      <a:r>
                        <a:rPr lang="it-IT" sz="1200" u="none" strike="noStrike" dirty="0" err="1">
                          <a:effectLst/>
                        </a:rPr>
                        <a:t>produced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MW </a:t>
                      </a:r>
                    </a:p>
                    <a:p>
                      <a:pPr algn="ctr" fontAlgn="b"/>
                      <a:r>
                        <a:rPr lang="it-IT" sz="1200" u="none" strike="noStrike" dirty="0" err="1">
                          <a:effectLst/>
                        </a:rPr>
                        <a:t>installed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err="1">
                          <a:effectLst/>
                        </a:rPr>
                        <a:t>Capacity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</a:p>
                    <a:p>
                      <a:pPr algn="ctr" fontAlgn="b"/>
                      <a:r>
                        <a:rPr lang="it-IT" sz="1200" u="none" strike="noStrike" dirty="0" err="1">
                          <a:effectLst/>
                        </a:rPr>
                        <a:t>Factor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084859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824847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CCGT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1651.3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1612427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BIO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0.19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0.21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8641549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SMALL HYDRO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0.17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77.26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5514740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LARGE HYDRO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6.6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3400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0279077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WIND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0.5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266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0.21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9924490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SOLAR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0.6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265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8787802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NUCLEAR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680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158621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GEO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0.8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105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0.87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409039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SOLAR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23105"/>
                  </a:ext>
                </a:extLst>
              </a:tr>
            </a:tbl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1E483235-485E-83A4-3466-0F6E77ED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481" y="5111578"/>
            <a:ext cx="3939519" cy="16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B62C2-449B-7ADC-4B17-F11169833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1CB1F1-51A7-EFDE-A1E9-709162C98441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SMR in Bolivia: sensitivity analysis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1EE8603-EDBF-2D11-DBF1-9251A9CEFF55}"/>
              </a:ext>
            </a:extLst>
          </p:cNvPr>
          <p:cNvSpPr txBox="1"/>
          <p:nvPr/>
        </p:nvSpPr>
        <p:spPr>
          <a:xfrm>
            <a:off x="2971837" y="1405511"/>
            <a:ext cx="7298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Multiple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runs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by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varying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u="sng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interest</a:t>
            </a:r>
            <a:r>
              <a:rPr lang="it-IT" sz="1800" b="1" u="sng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rate 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it-IT" sz="1800" b="1" u="sng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investment costs 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to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see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when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nuclear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power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800" b="1" dirty="0" err="1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cut</a:t>
            </a:r>
            <a:r>
              <a:rPr lang="it-IT" sz="1800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out of the energy mix</a:t>
            </a:r>
          </a:p>
        </p:txBody>
      </p:sp>
      <p:pic>
        <p:nvPicPr>
          <p:cNvPr id="3" name="Immagine 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FAB0E97F-9E23-7EC6-7497-2A457A735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32" y="2545440"/>
            <a:ext cx="6370531" cy="3794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7BFC96-EAC4-0E3D-6733-FDC6A81FB042}"/>
              </a:ext>
            </a:extLst>
          </p:cNvPr>
          <p:cNvSpPr txBox="1"/>
          <p:nvPr/>
        </p:nvSpPr>
        <p:spPr>
          <a:xfrm>
            <a:off x="387681" y="1520049"/>
            <a:ext cx="2443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728FA5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SENSITIVITY ANALYSIS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BF38E08-877B-678D-9161-7EBBE19A72AE}"/>
              </a:ext>
            </a:extLst>
          </p:cNvPr>
          <p:cNvSpPr/>
          <p:nvPr/>
        </p:nvSpPr>
        <p:spPr>
          <a:xfrm>
            <a:off x="6418919" y="3642854"/>
            <a:ext cx="939452" cy="50104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1063A9E-7704-EFD1-E65E-0C82DA5791D2}"/>
              </a:ext>
            </a:extLst>
          </p:cNvPr>
          <p:cNvSpPr/>
          <p:nvPr/>
        </p:nvSpPr>
        <p:spPr>
          <a:xfrm>
            <a:off x="4491999" y="4181473"/>
            <a:ext cx="2866372" cy="50104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7E5B22B-BFDF-2224-980E-C3DEC213B76E}"/>
              </a:ext>
            </a:extLst>
          </p:cNvPr>
          <p:cNvSpPr/>
          <p:nvPr/>
        </p:nvSpPr>
        <p:spPr>
          <a:xfrm>
            <a:off x="3552547" y="4720092"/>
            <a:ext cx="3805824" cy="50104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A643592-9BAA-9C29-DA9B-7E6371783CB6}"/>
              </a:ext>
            </a:extLst>
          </p:cNvPr>
          <p:cNvSpPr/>
          <p:nvPr/>
        </p:nvSpPr>
        <p:spPr>
          <a:xfrm>
            <a:off x="3552547" y="5246185"/>
            <a:ext cx="3805824" cy="50104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046FAE8-FDDF-EEB4-FD56-D03DBE31663B}"/>
              </a:ext>
            </a:extLst>
          </p:cNvPr>
          <p:cNvSpPr/>
          <p:nvPr/>
        </p:nvSpPr>
        <p:spPr>
          <a:xfrm>
            <a:off x="2613095" y="5772278"/>
            <a:ext cx="4745276" cy="501041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AE76209-943C-CB42-D85B-679A0E5CB41B}"/>
              </a:ext>
            </a:extLst>
          </p:cNvPr>
          <p:cNvSpPr/>
          <p:nvPr/>
        </p:nvSpPr>
        <p:spPr>
          <a:xfrm>
            <a:off x="5455459" y="3642854"/>
            <a:ext cx="939452" cy="501041"/>
          </a:xfrm>
          <a:prstGeom prst="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64A63A6-B064-5388-0BAC-BB834BDFB42E}"/>
              </a:ext>
            </a:extLst>
          </p:cNvPr>
          <p:cNvSpPr/>
          <p:nvPr/>
        </p:nvSpPr>
        <p:spPr>
          <a:xfrm>
            <a:off x="3552547" y="4181473"/>
            <a:ext cx="939452" cy="501041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698EAB1-6CAA-E1F6-42C0-54FB1803786C}"/>
              </a:ext>
            </a:extLst>
          </p:cNvPr>
          <p:cNvSpPr/>
          <p:nvPr/>
        </p:nvSpPr>
        <p:spPr>
          <a:xfrm>
            <a:off x="2590132" y="4720092"/>
            <a:ext cx="939452" cy="1027134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8CC7FC19-1BCE-3F87-F056-0FBB2B040C63}"/>
              </a:ext>
            </a:extLst>
          </p:cNvPr>
          <p:cNvSpPr/>
          <p:nvPr/>
        </p:nvSpPr>
        <p:spPr>
          <a:xfrm>
            <a:off x="2590131" y="3657818"/>
            <a:ext cx="2841319" cy="501041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00F1E03-80F6-7D9C-4EE4-552B593C52EC}"/>
              </a:ext>
            </a:extLst>
          </p:cNvPr>
          <p:cNvSpPr/>
          <p:nvPr/>
        </p:nvSpPr>
        <p:spPr>
          <a:xfrm>
            <a:off x="2601614" y="4188955"/>
            <a:ext cx="939453" cy="501041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Immagine 15" descr="Immagine che contiene testo, Diagramma, schermata&#10;&#10;Descrizione generata automaticamente">
            <a:extLst>
              <a:ext uri="{FF2B5EF4-FFF2-40B4-BE49-F238E27FC236}">
                <a16:creationId xmlns:a16="http://schemas.microsoft.com/office/drawing/2014/main" id="{AE1E07F2-B9CD-C91C-988D-CC0FF2073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866" y="2512690"/>
            <a:ext cx="4090422" cy="226032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09B7758-8EDB-50B8-1882-CF3710A5AAE3}"/>
              </a:ext>
            </a:extLst>
          </p:cNvPr>
          <p:cNvSpPr txBox="1"/>
          <p:nvPr/>
        </p:nvSpPr>
        <p:spPr>
          <a:xfrm>
            <a:off x="8272464" y="4970611"/>
            <a:ext cx="3186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SMRs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a competitive base-load energy source</a:t>
            </a:r>
          </a:p>
          <a:p>
            <a:pPr algn="ctr"/>
            <a:endParaRPr lang="it-IT" dirty="0"/>
          </a:p>
          <a:p>
            <a:pPr algn="ctr"/>
            <a:r>
              <a:rPr lang="it-IT" dirty="0" err="1"/>
              <a:t>Interest</a:t>
            </a:r>
            <a:r>
              <a:rPr lang="it-IT" dirty="0"/>
              <a:t> on </a:t>
            </a:r>
            <a:r>
              <a:rPr lang="it-IT" dirty="0" err="1"/>
              <a:t>cogeneration</a:t>
            </a:r>
            <a:r>
              <a:rPr lang="it-IT" dirty="0"/>
              <a:t> mode (</a:t>
            </a:r>
            <a:r>
              <a:rPr lang="it-IT" dirty="0" err="1"/>
              <a:t>Lithium</a:t>
            </a:r>
            <a:r>
              <a:rPr lang="it-IT" dirty="0"/>
              <a:t> </a:t>
            </a:r>
            <a:r>
              <a:rPr lang="it-IT" dirty="0" err="1"/>
              <a:t>extraction</a:t>
            </a:r>
            <a:r>
              <a:rPr lang="it-IT" dirty="0"/>
              <a:t>, Salar de </a:t>
            </a:r>
            <a:r>
              <a:rPr lang="it-IT"/>
              <a:t>Uyuni)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3828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customXml/itemProps2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540</Words>
  <Application>Microsoft Macintosh PowerPoint</Application>
  <PresentationFormat>Widescreen</PresentationFormat>
  <Paragraphs>127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IBM Plex Sans Bold</vt:lpstr>
      <vt:lpstr>Open Sans</vt:lpstr>
      <vt:lpstr>Open Sans Bold</vt:lpstr>
      <vt:lpstr>SFRM1095</vt:lpstr>
      <vt:lpstr>Times New Roman</vt:lpstr>
      <vt:lpstr>Office Theme</vt:lpstr>
      <vt:lpstr>1_Office Theme</vt:lpstr>
      <vt:lpstr>2_Office Theme</vt:lpstr>
      <vt:lpstr>Presentazione standard di PowerPoint</vt:lpstr>
      <vt:lpstr>ENABLING FACTORS FOR SMR UPTAKE IN BOLIVIAN FUTURE POWER SYSTEM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Marco Enrico Ricotti</cp:lastModifiedBy>
  <cp:revision>19</cp:revision>
  <dcterms:created xsi:type="dcterms:W3CDTF">2019-10-29T08:33:20Z</dcterms:created>
  <dcterms:modified xsi:type="dcterms:W3CDTF">2024-10-23T09:29:20Z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