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9" r:id="rId11"/>
    <p:sldId id="268" r:id="rId12"/>
    <p:sldId id="258" r:id="rId13"/>
    <p:sldId id="259" r:id="rId14"/>
  </p:sldIdLst>
  <p:sldSz cx="9144000" cy="5143500" type="screen16x9"/>
  <p:notesSz cx="6858000" cy="9144000"/>
  <p:embeddedFontLst>
    <p:embeddedFont>
      <p:font typeface="CMU Sans Serif Oblique" panose="02000603000000000000" pitchFamily="2" charset="0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80"/>
    <a:srgbClr val="FFFFFF"/>
    <a:srgbClr val="1143D7"/>
    <a:srgbClr val="F57D22"/>
    <a:srgbClr val="0F914E"/>
    <a:srgbClr val="E31C1B"/>
    <a:srgbClr val="11914F"/>
    <a:srgbClr val="15C07A"/>
    <a:srgbClr val="003ABF"/>
    <a:srgbClr val="159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8C2F12-63AD-45D5-9D36-05A29AA95709}">
  <a:tblStyle styleId="{E08C2F12-63AD-45D5-9D36-05A29AA95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06592-958C-47AF-BBA2-1E8F6C63C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28665-6D58-4AD9-B341-48D251578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0473-88EA-4D5E-AF99-73CCBAC00C3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27C29-7DA5-4093-BCCC-D99319D09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9974-8C89-4C82-B96A-482929A63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1727-C1DA-4746-8377-C349F5DEC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emf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ackground pattern&#10;&#10;Description automatically generated">
            <a:extLst>
              <a:ext uri="{FF2B5EF4-FFF2-40B4-BE49-F238E27FC236}">
                <a16:creationId xmlns:a16="http://schemas.microsoft.com/office/drawing/2014/main" id="{72675434-1B89-953E-BEA9-82EC48A1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4"/>
          <a:stretch/>
        </p:blipFill>
        <p:spPr>
          <a:xfrm>
            <a:off x="0" y="0"/>
            <a:ext cx="636016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A95730-CD9D-401D-B686-40A43DAEC7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2001" y="1790700"/>
            <a:ext cx="5093850" cy="15081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35157-951E-422C-A354-FDD2C653B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001" y="3518982"/>
            <a:ext cx="5063049" cy="35213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6429328-459C-445B-8A2F-9B656A280600}"/>
              </a:ext>
            </a:extLst>
          </p:cNvPr>
          <p:cNvSpPr txBox="1">
            <a:spLocks/>
          </p:cNvSpPr>
          <p:nvPr/>
        </p:nvSpPr>
        <p:spPr>
          <a:xfrm>
            <a:off x="603505" y="4334622"/>
            <a:ext cx="5511545" cy="45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5B1DA8D-99F2-45EE-A45B-BCFCF17C93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1242" y="4333875"/>
            <a:ext cx="5093808" cy="306388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Name, Company, Date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CB49E6-0464-13FE-9D3B-1C257F7F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261" y="1332604"/>
            <a:ext cx="1922804" cy="1408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AA77D-F8BE-A849-A7E7-0465B6D5F835}"/>
              </a:ext>
            </a:extLst>
          </p:cNvPr>
          <p:cNvSpPr txBox="1"/>
          <p:nvPr/>
        </p:nvSpPr>
        <p:spPr>
          <a:xfrm>
            <a:off x="7417003" y="3871114"/>
            <a:ext cx="172699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 by the European Union. Views and opinions expressed are however those of the author(s) only</a:t>
            </a:r>
            <a:br>
              <a:rPr lang="en-GB" sz="800" b="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do not necessarily reflect those of the European Union or the European Atomic Energy Community ('EC-Euratom'). Neither the European Union nor the granting authority can be held responsible for them.</a:t>
            </a:r>
            <a:r>
              <a:rPr lang="en-US" sz="7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7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700" i="1" dirty="0"/>
          </a:p>
        </p:txBody>
      </p:sp>
      <p:pic>
        <p:nvPicPr>
          <p:cNvPr id="99" name="Picture 98" descr="A picture containing shape&#10;&#10;Description automatically generated">
            <a:extLst>
              <a:ext uri="{FF2B5EF4-FFF2-40B4-BE49-F238E27FC236}">
                <a16:creationId xmlns:a16="http://schemas.microsoft.com/office/drawing/2014/main" id="{1CA84D3E-9578-810A-75AE-297ADD17B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60" y="3934086"/>
            <a:ext cx="1130862" cy="11464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BB79C56-33F4-A7FB-CEA1-62992DDE2D2A}"/>
              </a:ext>
            </a:extLst>
          </p:cNvPr>
          <p:cNvSpPr txBox="1">
            <a:spLocks/>
          </p:cNvSpPr>
          <p:nvPr userDrawn="1"/>
        </p:nvSpPr>
        <p:spPr>
          <a:xfrm>
            <a:off x="603505" y="4334622"/>
            <a:ext cx="5511545" cy="45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633A7F-BDB8-A219-2CBA-5E5F4F2CE0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224" y="4806667"/>
            <a:ext cx="32604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4FF05AE-5BCC-0124-0E7B-90253DF5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459F92-7D58-1BF4-FFC8-55A45BE39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" y="118542"/>
            <a:ext cx="7886700" cy="9941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24BBD7-1C48-C58F-B3A2-7EEE3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0139E0-5697-B35B-8121-E8A3DF4E9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D35EAA7-E0C6-ED39-62ED-8143C49AD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F92C06-278B-4BA9-9F78-B1E0664C6B5A}"/>
              </a:ext>
            </a:extLst>
          </p:cNvPr>
          <p:cNvSpPr/>
          <p:nvPr/>
        </p:nvSpPr>
        <p:spPr>
          <a:xfrm>
            <a:off x="257048" y="252411"/>
            <a:ext cx="808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TANDEM Partners</a:t>
            </a:r>
            <a:endParaRPr lang="en-GB" sz="2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512A0-2D9D-5998-A7EA-751080A48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89869" y="1590616"/>
            <a:ext cx="1646430" cy="42012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D7F7660-5E49-CFEE-5F05-BABD92F44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96" y="1357426"/>
            <a:ext cx="1829788" cy="770246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2F821F4-AB1B-BE17-67AB-39881794D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177" y="3255261"/>
            <a:ext cx="1085575" cy="578974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3F84626F-9C6B-BA93-709F-B1D77CF2B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7" y="3121049"/>
            <a:ext cx="1498163" cy="94234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0ADAD4-3B68-E86F-4FF0-68D9A1D29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285" y="252411"/>
            <a:ext cx="856099" cy="627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84ED7D-7FA6-86CF-DF14-FDDEF8DAB0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71566" y="4189423"/>
            <a:ext cx="1009519" cy="7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522B9-4BAA-0108-8B1B-2D8DD2591B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56450" y="1184499"/>
            <a:ext cx="1199504" cy="119950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5D15442-1C67-E1A1-3B89-983CD0C297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73185" y="1402146"/>
            <a:ext cx="732900" cy="7329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047A55-7BBF-B3BC-8BF0-DA240CB72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5673" y="1383473"/>
            <a:ext cx="1829788" cy="770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FE5FEF-1FF0-9347-9AF1-DAD851F3AED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242443" y="1429046"/>
            <a:ext cx="1337684" cy="70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30491-D8B9-936B-172E-88BD1F7B36D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671392" y="2538650"/>
            <a:ext cx="1607332" cy="508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FBDDF-2F56-1579-4A74-3E5758E2DF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773532" y="2509469"/>
            <a:ext cx="1431875" cy="498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6522FB-C2F4-83CB-6E21-916214F8E5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700215" y="2527828"/>
            <a:ext cx="1653539" cy="464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0BDBA3-6A49-C33E-6B62-71822700C8D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7178724" y="2501481"/>
            <a:ext cx="1402361" cy="5084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7E7E63-60DC-7199-7BDD-80FF3FB8CD3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4656060" y="3399840"/>
            <a:ext cx="1668343" cy="382993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560A4A8-7E5B-8C65-7336-330D826A54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64177" y="3255261"/>
            <a:ext cx="1085575" cy="57897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11B2BBD1-5DA7-F1E9-049E-0C21CAF2AB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3747" y="3121049"/>
            <a:ext cx="1498163" cy="9423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D3813B-88B7-EFC6-2898-F01195F91E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7178724" y="3454374"/>
            <a:ext cx="1402361" cy="328459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C728680-A131-121A-34CD-2E666E786B9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591027" y="4253160"/>
            <a:ext cx="945272" cy="6235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0421B1-81C4-DD1C-BB66-9C59D3E9927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671392" y="4367811"/>
            <a:ext cx="985748" cy="42032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A8CD7222-5EBA-48E1-7454-680821CC463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470565" y="4246894"/>
            <a:ext cx="945272" cy="636047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A046C49B-67D5-8B1B-7525-24095BAD999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18955" y="4095597"/>
            <a:ext cx="666927" cy="79549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37F1B48-8AFE-DBD7-89FE-4CF3D35E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F8268-C355-4990-B49F-03A9E9B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8B0C0-44F8-47C8-B5D0-362F4010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0ABC-ADEA-43ED-9AD1-BBC183171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277" y="4754622"/>
            <a:ext cx="3418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6CBF-43D8-457A-B60D-CB70D6071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pam-retd.fr/tandem/tande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1A9C-EB02-3C75-9707-E3CB0959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001" y="1272386"/>
            <a:ext cx="5093850" cy="1508115"/>
          </a:xfrm>
        </p:spPr>
        <p:txBody>
          <a:bodyPr/>
          <a:lstStyle/>
          <a:p>
            <a:r>
              <a:rPr lang="en-GB" dirty="0"/>
              <a:t>Simulation of flexible SMR operation with a </a:t>
            </a:r>
            <a:br>
              <a:rPr lang="en-GB" dirty="0"/>
            </a:br>
            <a:r>
              <a:rPr lang="en-GB" dirty="0"/>
              <a:t>thermal energy storage system 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F8D15-72BB-2950-7FF5-7123756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001" y="4261890"/>
            <a:ext cx="5063049" cy="664833"/>
          </a:xfrm>
        </p:spPr>
        <p:txBody>
          <a:bodyPr/>
          <a:lstStyle/>
          <a:p>
            <a:r>
              <a:rPr lang="en-GB" dirty="0"/>
              <a:t>IAEA’s International Conference on Small Modular Reactors and their Applications, Vienna, 25/10/2024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D23B-A1DD-76FB-73EE-ED607E2D49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52043" y="3167227"/>
            <a:ext cx="5093808" cy="994870"/>
          </a:xfrm>
        </p:spPr>
        <p:txBody>
          <a:bodyPr>
            <a:normAutofit/>
          </a:bodyPr>
          <a:lstStyle/>
          <a:p>
            <a:r>
              <a:rPr lang="en-IT" u="sng" dirty="0"/>
              <a:t>G. Masotti</a:t>
            </a:r>
            <a:r>
              <a:rPr lang="en-IT" dirty="0"/>
              <a:t>, S. Lorenzi, M. Ricotti (Politecnico di Milano, Italy)</a:t>
            </a:r>
          </a:p>
          <a:p>
            <a:r>
              <a:rPr lang="en-GB" dirty="0"/>
              <a:t>N. </a:t>
            </a:r>
            <a:r>
              <a:rPr lang="en-GB" dirty="0" err="1"/>
              <a:t>Alpy</a:t>
            </a:r>
            <a:r>
              <a:rPr lang="en-GB" dirty="0"/>
              <a:t>, H. D. Nguyen, D. </a:t>
            </a:r>
            <a:r>
              <a:rPr lang="en-GB" dirty="0" err="1"/>
              <a:t>Haubensack</a:t>
            </a:r>
            <a:r>
              <a:rPr lang="en-GB" dirty="0"/>
              <a:t> (CEA – IRESNE, France)</a:t>
            </a:r>
          </a:p>
          <a:p>
            <a:r>
              <a:rPr lang="en-GB" dirty="0"/>
              <a:t>G. </a:t>
            </a:r>
            <a:r>
              <a:rPr lang="en-GB" dirty="0" err="1"/>
              <a:t>Simonini</a:t>
            </a:r>
            <a:r>
              <a:rPr lang="en-GB" dirty="0"/>
              <a:t> (EDF, France)</a:t>
            </a:r>
            <a:endParaRPr lang="en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F5FDC-A7D4-470D-F687-975BD32595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5079-EB13-1F25-DF1A-3A964DC4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Transient analysis – Working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B0E46-A4FF-74A6-C2C7-665D892B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FF850-749D-B494-BA77-CBA31043F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" y="1422123"/>
            <a:ext cx="8919252" cy="37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89D5-521A-8A99-043B-BF77E9C0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303A9-1E31-BECA-D102-918B2F15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0B447-D90F-5468-D018-B630F7740722}"/>
              </a:ext>
            </a:extLst>
          </p:cNvPr>
          <p:cNvSpPr txBox="1"/>
          <p:nvPr/>
        </p:nvSpPr>
        <p:spPr>
          <a:xfrm>
            <a:off x="108536" y="1416275"/>
            <a:ext cx="8926925" cy="25853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IT" dirty="0"/>
              <a:t>Main outcomes: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b="1" dirty="0"/>
              <a:t>MODELICA</a:t>
            </a:r>
            <a:r>
              <a:rPr lang="en-IT" dirty="0"/>
              <a:t> language proved to be well-suited for the dynamic modelling of such complex energy systems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Proposed architecture proved to be able to meet variable load demands with </a:t>
            </a:r>
            <a:r>
              <a:rPr lang="en-IT" b="1" dirty="0"/>
              <a:t>minimal perturbations on the nuclear island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Flexible operation can enhance the </a:t>
            </a:r>
            <a:r>
              <a:rPr lang="en-IT" b="1" dirty="0"/>
              <a:t>economic competitiveness </a:t>
            </a:r>
            <a:r>
              <a:rPr lang="en-IT" dirty="0"/>
              <a:t>with respect to baseload operation: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IT" dirty="0"/>
              <a:t>Working day: </a:t>
            </a:r>
            <a:r>
              <a:rPr lang="en-IT" b="1" dirty="0"/>
              <a:t>5%</a:t>
            </a:r>
            <a:r>
              <a:rPr lang="en-IT" dirty="0"/>
              <a:t> revenues increase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IT" dirty="0"/>
              <a:t>Weekend: </a:t>
            </a:r>
            <a:r>
              <a:rPr lang="en-IT" b="1" dirty="0"/>
              <a:t>23%</a:t>
            </a:r>
            <a:r>
              <a:rPr lang="en-IT" dirty="0"/>
              <a:t> revenues increase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BFA67-56F5-F15E-0D8A-AAC479C609FA}"/>
              </a:ext>
            </a:extLst>
          </p:cNvPr>
          <p:cNvSpPr txBox="1"/>
          <p:nvPr/>
        </p:nvSpPr>
        <p:spPr>
          <a:xfrm>
            <a:off x="1260810" y="4120960"/>
            <a:ext cx="6622378" cy="923330"/>
          </a:xfrm>
          <a:prstGeom prst="rect">
            <a:avLst/>
          </a:prstGeom>
          <a:noFill/>
          <a:ln w="28575">
            <a:solidFill>
              <a:srgbClr val="59BD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Future activites will be devoted to </a:t>
            </a:r>
            <a:r>
              <a:rPr lang="en-IT" b="1" dirty="0"/>
              <a:t>improve the models </a:t>
            </a:r>
            <a:r>
              <a:rPr lang="en-IT" dirty="0"/>
              <a:t>and </a:t>
            </a:r>
            <a:r>
              <a:rPr lang="en-IT" b="1" dirty="0"/>
              <a:t>optimise the architecture and its operational strategy</a:t>
            </a:r>
            <a:r>
              <a:rPr lang="en-IT" dirty="0"/>
              <a:t> to maximise the profitability of the integrated energy system</a:t>
            </a:r>
          </a:p>
        </p:txBody>
      </p:sp>
    </p:spTree>
    <p:extLst>
      <p:ext uri="{BB962C8B-B14F-4D97-AF65-F5344CB8AC3E}">
        <p14:creationId xmlns:p14="http://schemas.microsoft.com/office/powerpoint/2010/main" val="268940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B7C40-24CA-5407-F58E-AF33755F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9A42-61BB-B7F1-F076-5102BDC2E356}"/>
              </a:ext>
            </a:extLst>
          </p:cNvPr>
          <p:cNvSpPr txBox="1"/>
          <p:nvPr/>
        </p:nvSpPr>
        <p:spPr>
          <a:xfrm>
            <a:off x="377513" y="1373345"/>
            <a:ext cx="8388974" cy="36000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T" sz="3600" b="1" i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514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1B3F-677F-4463-7281-90219A05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AF143-A240-8338-769C-D4F3DC3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5C201-F42C-CB5A-06CB-AC1BFD36B23F}"/>
              </a:ext>
            </a:extLst>
          </p:cNvPr>
          <p:cNvSpPr txBox="1"/>
          <p:nvPr/>
        </p:nvSpPr>
        <p:spPr>
          <a:xfrm>
            <a:off x="84070" y="1474238"/>
            <a:ext cx="8975953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720000">
              <a:lnSpc>
                <a:spcPct val="120000"/>
              </a:lnSpc>
              <a:spcAft>
                <a:spcPts val="432"/>
              </a:spcAft>
            </a:pPr>
            <a:r>
              <a:rPr lang="en-GB" sz="1800" dirty="0"/>
              <a:t>[1] IAEA (2020), </a:t>
            </a:r>
            <a:r>
              <a:rPr lang="en-GB" sz="1800" i="1" dirty="0">
                <a:latin typeface="CMU Sans Serif Oblique" panose="02000603000000000000" pitchFamily="2" charset="0"/>
                <a:ea typeface="CMU Sans Serif Oblique" panose="02000603000000000000" pitchFamily="2" charset="0"/>
                <a:cs typeface="CMU Sans Serif Oblique" panose="02000603000000000000" pitchFamily="2" charset="0"/>
              </a:rPr>
              <a:t>Climate Change and Nuclear Power 2020</a:t>
            </a:r>
            <a:r>
              <a:rPr lang="en-GB" sz="1800" dirty="0"/>
              <a:t>, IAEA Non-serial Publications. </a:t>
            </a:r>
          </a:p>
          <a:p>
            <a:pPr marL="457200" indent="-720000">
              <a:lnSpc>
                <a:spcPct val="120000"/>
              </a:lnSpc>
              <a:spcBef>
                <a:spcPts val="432"/>
              </a:spcBef>
              <a:spcAft>
                <a:spcPts val="432"/>
              </a:spcAft>
            </a:pPr>
            <a:r>
              <a:rPr lang="en-GB" sz="1800" dirty="0"/>
              <a:t>[2] NEA (2024), </a:t>
            </a:r>
            <a:r>
              <a:rPr lang="en-GB" sz="1800" i="1" dirty="0">
                <a:latin typeface="CMU Sans Serif Oblique" panose="02000603000000000000" pitchFamily="2" charset="0"/>
                <a:ea typeface="CMU Sans Serif Oblique" panose="02000603000000000000" pitchFamily="2" charset="0"/>
                <a:cs typeface="CMU Sans Serif Oblique" panose="02000603000000000000" pitchFamily="2" charset="0"/>
              </a:rPr>
              <a:t>NEA System Cost Analysis for Integrated Low-Carbon Electricity Systems: A Guide for Stakeholders and Policymakers</a:t>
            </a:r>
            <a:r>
              <a:rPr lang="en-GB" sz="1800" dirty="0"/>
              <a:t>, OECD Publishing, Paris.</a:t>
            </a:r>
            <a:endParaRPr lang="en-IT" dirty="0"/>
          </a:p>
          <a:p>
            <a:r>
              <a:rPr lang="en-IT" dirty="0"/>
              <a:t>[3] TANDEM Modelica Library (2024), available at: </a:t>
            </a:r>
            <a:r>
              <a:rPr lang="en-GB" dirty="0">
                <a:hlinkClick r:id="rId2"/>
              </a:rPr>
              <a:t>https://gitlab.pam-retd.fr/tandem/tandem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074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797135-5E57-3FE6-697F-4D0D9CEF240A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V="1">
            <a:off x="5703692" y="3335449"/>
            <a:ext cx="445261" cy="918493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8AFEDB-2F31-F8B6-B221-1DB9DE8EC428}"/>
              </a:ext>
            </a:extLst>
          </p:cNvPr>
          <p:cNvSpPr txBox="1"/>
          <p:nvPr/>
        </p:nvSpPr>
        <p:spPr>
          <a:xfrm>
            <a:off x="7788166" y="4146331"/>
            <a:ext cx="1342659" cy="956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DC29-9C3B-ED13-8E65-CF7D7817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increasing need for flexible 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759480-B63E-A2EF-AFC7-9420A761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EAA32F1-2C03-40EA-EADD-44DED131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6" y="2712090"/>
            <a:ext cx="3144693" cy="1738076"/>
          </a:xfrm>
          <a:prstGeom prst="rect">
            <a:avLst/>
          </a:prstGeom>
        </p:spPr>
      </p:pic>
      <p:pic>
        <p:nvPicPr>
          <p:cNvPr id="5" name="Picture 4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1B1B2890-86FC-998B-4EC9-EEADA337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463"/>
          <a:stretch/>
        </p:blipFill>
        <p:spPr>
          <a:xfrm>
            <a:off x="60645" y="1374970"/>
            <a:ext cx="2146527" cy="1269088"/>
          </a:xfrm>
          <a:prstGeom prst="rect">
            <a:avLst/>
          </a:prstGeom>
        </p:spPr>
      </p:pic>
      <p:pic>
        <p:nvPicPr>
          <p:cNvPr id="6" name="Picture 5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3D60EA95-F27E-ACED-FCEE-0EF6ED1F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538"/>
          <a:stretch/>
        </p:blipFill>
        <p:spPr>
          <a:xfrm>
            <a:off x="2216143" y="1374970"/>
            <a:ext cx="2193169" cy="12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1E0983-0200-D248-26F6-319F1C4D77B2}"/>
              </a:ext>
            </a:extLst>
          </p:cNvPr>
          <p:cNvSpPr txBox="1"/>
          <p:nvPr/>
        </p:nvSpPr>
        <p:spPr>
          <a:xfrm>
            <a:off x="119328" y="4518198"/>
            <a:ext cx="4193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i="1" dirty="0"/>
              <a:t>Impact of growing VRE penetration on residual demand [1] and electricity prices [2].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16E448-FBA3-29D4-2F35-D0C5F26B01E5}"/>
              </a:ext>
            </a:extLst>
          </p:cNvPr>
          <p:cNvSpPr/>
          <p:nvPr/>
        </p:nvSpPr>
        <p:spPr>
          <a:xfrm>
            <a:off x="4668937" y="1422366"/>
            <a:ext cx="4358848" cy="980071"/>
          </a:xfrm>
          <a:prstGeom prst="roundRect">
            <a:avLst/>
          </a:prstGeom>
          <a:solidFill>
            <a:srgbClr val="59BD80">
              <a:alpha val="9804"/>
            </a:srgbClr>
          </a:solidFill>
          <a:ln w="38100">
            <a:solidFill>
              <a:srgbClr val="59BD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power sector increasingly requires dispatchable generators to handle </a:t>
            </a:r>
            <a:r>
              <a:rPr lang="en-GB" b="1" dirty="0"/>
              <a:t>variable loads </a:t>
            </a:r>
            <a:r>
              <a:rPr lang="en-GB" dirty="0"/>
              <a:t>at highly </a:t>
            </a:r>
            <a:r>
              <a:rPr lang="en-GB" b="1" dirty="0"/>
              <a:t>fluctuating prices</a:t>
            </a:r>
            <a:r>
              <a:rPr lang="en-GB" dirty="0"/>
              <a:t>.</a:t>
            </a:r>
            <a:endParaRPr lang="en-IT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CA2AB9-2C06-51C4-64BD-A614EB01CE25}"/>
              </a:ext>
            </a:extLst>
          </p:cNvPr>
          <p:cNvSpPr/>
          <p:nvPr/>
        </p:nvSpPr>
        <p:spPr>
          <a:xfrm>
            <a:off x="5856889" y="2688176"/>
            <a:ext cx="1994339" cy="758327"/>
          </a:xfrm>
          <a:prstGeom prst="ellipse">
            <a:avLst/>
          </a:prstGeom>
          <a:solidFill>
            <a:srgbClr val="1143D7">
              <a:alpha val="9804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solidFill>
                  <a:schemeClr val="tx1"/>
                </a:solidFill>
              </a:rPr>
              <a:t>Flexible SMR operation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AFB56E5-1C6C-2CCF-3AEC-239A4B189089}"/>
              </a:ext>
            </a:extLst>
          </p:cNvPr>
          <p:cNvSpPr/>
          <p:nvPr/>
        </p:nvSpPr>
        <p:spPr>
          <a:xfrm>
            <a:off x="4670492" y="4253942"/>
            <a:ext cx="2066400" cy="679648"/>
          </a:xfrm>
          <a:prstGeom prst="roundRect">
            <a:avLst/>
          </a:prstGeom>
          <a:solidFill>
            <a:schemeClr val="accent1">
              <a:alpha val="9804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Load following by cogeneration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D85AE2-E975-8832-81BD-4045667F8579}"/>
              </a:ext>
            </a:extLst>
          </p:cNvPr>
          <p:cNvSpPr/>
          <p:nvPr/>
        </p:nvSpPr>
        <p:spPr>
          <a:xfrm>
            <a:off x="6958272" y="4253942"/>
            <a:ext cx="2066400" cy="679648"/>
          </a:xfrm>
          <a:prstGeom prst="roundRect">
            <a:avLst/>
          </a:prstGeom>
          <a:solidFill>
            <a:schemeClr val="accent1">
              <a:alpha val="9804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Thermal Energy Storage integration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9648A6-56F6-C4C5-2C1A-C286BC6CD18E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848361" y="2402437"/>
            <a:ext cx="5698" cy="285739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53600F-8638-363B-87FC-B52B95F6EF31}"/>
              </a:ext>
            </a:extLst>
          </p:cNvPr>
          <p:cNvCxnSpPr>
            <a:cxnSpLocks/>
            <a:stCxn id="20" idx="0"/>
            <a:endCxn id="18" idx="5"/>
          </p:cNvCxnSpPr>
          <p:nvPr/>
        </p:nvCxnSpPr>
        <p:spPr>
          <a:xfrm flipH="1" flipV="1">
            <a:off x="7559164" y="3335449"/>
            <a:ext cx="432308" cy="918493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B29274-8A9D-5350-B002-233F67C81DD7}"/>
              </a:ext>
            </a:extLst>
          </p:cNvPr>
          <p:cNvSpPr txBox="1"/>
          <p:nvPr/>
        </p:nvSpPr>
        <p:spPr>
          <a:xfrm>
            <a:off x="5023192" y="3500309"/>
            <a:ext cx="3809323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1600" dirty="0"/>
              <a:t>Technical and economic advantages of keeping </a:t>
            </a:r>
            <a:r>
              <a:rPr lang="en-IT" sz="1600" b="1" dirty="0"/>
              <a:t>reactor at rated conditions </a:t>
            </a:r>
          </a:p>
        </p:txBody>
      </p:sp>
    </p:spTree>
    <p:extLst>
      <p:ext uri="{BB962C8B-B14F-4D97-AF65-F5344CB8AC3E}">
        <p14:creationId xmlns:p14="http://schemas.microsoft.com/office/powerpoint/2010/main" val="306467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BD18-FF9B-FD51-910F-AF4E36BB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Integrated energy system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1AD79-7E93-70ED-9286-3144C424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B2721A-7A78-9C22-8918-5EE87F76ED64}"/>
              </a:ext>
            </a:extLst>
          </p:cNvPr>
          <p:cNvSpPr/>
          <p:nvPr/>
        </p:nvSpPr>
        <p:spPr>
          <a:xfrm>
            <a:off x="2692531" y="1518612"/>
            <a:ext cx="3757098" cy="516965"/>
          </a:xfrm>
          <a:prstGeom prst="roundRect">
            <a:avLst/>
          </a:prstGeom>
          <a:solidFill>
            <a:srgbClr val="1143D7">
              <a:alpha val="9804"/>
            </a:srgb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Energy system architecture definition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A08E52E-8854-F24E-1133-E42C153C86C4}"/>
              </a:ext>
            </a:extLst>
          </p:cNvPr>
          <p:cNvSpPr/>
          <p:nvPr/>
        </p:nvSpPr>
        <p:spPr>
          <a:xfrm>
            <a:off x="368771" y="2446733"/>
            <a:ext cx="2323760" cy="679648"/>
          </a:xfrm>
          <a:prstGeom prst="roundRect">
            <a:avLst/>
          </a:prstGeom>
          <a:solidFill>
            <a:srgbClr val="59BD80">
              <a:alpha val="9804"/>
            </a:srgbClr>
          </a:solidFill>
          <a:ln w="38100">
            <a:solidFill>
              <a:srgbClr val="59BD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Layout and operation optimisation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F2E9C6-D9C4-C8F0-A0A4-5A494453BA7C}"/>
              </a:ext>
            </a:extLst>
          </p:cNvPr>
          <p:cNvSpPr/>
          <p:nvPr/>
        </p:nvSpPr>
        <p:spPr>
          <a:xfrm>
            <a:off x="3409200" y="2446733"/>
            <a:ext cx="2325600" cy="679648"/>
          </a:xfrm>
          <a:prstGeom prst="roundRect">
            <a:avLst/>
          </a:prstGeom>
          <a:solidFill>
            <a:srgbClr val="59BD80">
              <a:alpha val="9804"/>
            </a:srgbClr>
          </a:solidFill>
          <a:ln w="38100">
            <a:solidFill>
              <a:srgbClr val="59BD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Dynamic </a:t>
            </a:r>
          </a:p>
          <a:p>
            <a:pPr algn="ctr"/>
            <a:r>
              <a:rPr lang="en-IT" dirty="0"/>
              <a:t>simulator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90AB0A9-5262-C246-F1E4-8C45D819C35B}"/>
              </a:ext>
            </a:extLst>
          </p:cNvPr>
          <p:cNvSpPr/>
          <p:nvPr/>
        </p:nvSpPr>
        <p:spPr>
          <a:xfrm>
            <a:off x="6449629" y="2441475"/>
            <a:ext cx="2325600" cy="679648"/>
          </a:xfrm>
          <a:prstGeom prst="roundRect">
            <a:avLst/>
          </a:prstGeom>
          <a:solidFill>
            <a:srgbClr val="59BD80">
              <a:alpha val="9804"/>
            </a:srgbClr>
          </a:solidFill>
          <a:ln w="38100">
            <a:solidFill>
              <a:srgbClr val="59BD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Safety </a:t>
            </a:r>
          </a:p>
          <a:p>
            <a:pPr algn="ctr"/>
            <a:r>
              <a:rPr lang="en-IT" dirty="0"/>
              <a:t>assessments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445B1BE-8A14-BD55-91CD-BC6ED8FDA17B}"/>
              </a:ext>
            </a:extLst>
          </p:cNvPr>
          <p:cNvSpPr/>
          <p:nvPr/>
        </p:nvSpPr>
        <p:spPr>
          <a:xfrm>
            <a:off x="368771" y="3527020"/>
            <a:ext cx="8406458" cy="679648"/>
          </a:xfrm>
          <a:prstGeom prst="roundRect">
            <a:avLst/>
          </a:prstGeom>
          <a:solidFill>
            <a:schemeClr val="accent1">
              <a:alpha val="9804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dirty="0"/>
              <a:t>Definition of technical constraints, economic viability, safety guidelines, policy recommendations…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E9D3837-D9AC-F312-B916-E90DDF9A0A1C}"/>
              </a:ext>
            </a:extLst>
          </p:cNvPr>
          <p:cNvCxnSpPr>
            <a:cxnSpLocks/>
            <a:stCxn id="11" idx="1"/>
            <a:endCxn id="13" idx="0"/>
          </p:cNvCxnSpPr>
          <p:nvPr/>
        </p:nvCxnSpPr>
        <p:spPr>
          <a:xfrm rot="10800000" flipV="1">
            <a:off x="1530651" y="1777095"/>
            <a:ext cx="1161880" cy="669638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FE4703B7-663F-CDAF-C2EC-0B4B8994D233}"/>
              </a:ext>
            </a:extLst>
          </p:cNvPr>
          <p:cNvCxnSpPr>
            <a:cxnSpLocks/>
            <a:stCxn id="11" idx="3"/>
            <a:endCxn id="17" idx="0"/>
          </p:cNvCxnSpPr>
          <p:nvPr/>
        </p:nvCxnSpPr>
        <p:spPr>
          <a:xfrm>
            <a:off x="6449629" y="1777095"/>
            <a:ext cx="1162800" cy="664380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980415-1BEA-C845-0A56-9F18AE6D0C4A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>
            <a:off x="4571080" y="2035577"/>
            <a:ext cx="920" cy="41115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7CBA5B-A79B-8CA0-2AC3-B4EFF7252F89}"/>
              </a:ext>
            </a:extLst>
          </p:cNvPr>
          <p:cNvCxnSpPr>
            <a:cxnSpLocks/>
          </p:cNvCxnSpPr>
          <p:nvPr/>
        </p:nvCxnSpPr>
        <p:spPr>
          <a:xfrm>
            <a:off x="2692531" y="2672703"/>
            <a:ext cx="716669" cy="0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6B8AFF-8A01-DC63-D572-0719D4AA8CA5}"/>
              </a:ext>
            </a:extLst>
          </p:cNvPr>
          <p:cNvCxnSpPr>
            <a:cxnSpLocks/>
          </p:cNvCxnSpPr>
          <p:nvPr/>
        </p:nvCxnSpPr>
        <p:spPr>
          <a:xfrm flipH="1">
            <a:off x="2692531" y="2898243"/>
            <a:ext cx="716669" cy="0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A64388-674B-9D5B-CC8E-438D170E6888}"/>
              </a:ext>
            </a:extLst>
          </p:cNvPr>
          <p:cNvCxnSpPr>
            <a:cxnSpLocks/>
          </p:cNvCxnSpPr>
          <p:nvPr/>
        </p:nvCxnSpPr>
        <p:spPr>
          <a:xfrm>
            <a:off x="5734800" y="2672703"/>
            <a:ext cx="716669" cy="0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A0D687C-9CD4-1278-C1FC-7B2321FDB6B3}"/>
              </a:ext>
            </a:extLst>
          </p:cNvPr>
          <p:cNvCxnSpPr>
            <a:cxnSpLocks/>
          </p:cNvCxnSpPr>
          <p:nvPr/>
        </p:nvCxnSpPr>
        <p:spPr>
          <a:xfrm flipH="1">
            <a:off x="5732960" y="2898243"/>
            <a:ext cx="716669" cy="0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C28E17-7440-1C51-6835-C8EE1E03A46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530650" y="3126381"/>
            <a:ext cx="1" cy="400639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B24F8A-2458-8A21-D7BB-3B46AE284B0A}"/>
              </a:ext>
            </a:extLst>
          </p:cNvPr>
          <p:cNvCxnSpPr>
            <a:cxnSpLocks/>
          </p:cNvCxnSpPr>
          <p:nvPr/>
        </p:nvCxnSpPr>
        <p:spPr>
          <a:xfrm flipH="1">
            <a:off x="4572000" y="3136898"/>
            <a:ext cx="1" cy="400639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3FF192-1949-A7EA-F24B-DDEF4680B030}"/>
              </a:ext>
            </a:extLst>
          </p:cNvPr>
          <p:cNvCxnSpPr>
            <a:cxnSpLocks/>
          </p:cNvCxnSpPr>
          <p:nvPr/>
        </p:nvCxnSpPr>
        <p:spPr>
          <a:xfrm flipH="1">
            <a:off x="7612428" y="3121123"/>
            <a:ext cx="1" cy="400639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D59FA9F-3AFD-FF40-E847-1453CC62C570}"/>
              </a:ext>
            </a:extLst>
          </p:cNvPr>
          <p:cNvSpPr/>
          <p:nvPr/>
        </p:nvSpPr>
        <p:spPr>
          <a:xfrm>
            <a:off x="3208284" y="2245256"/>
            <a:ext cx="2719550" cy="10733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00A2221-C3F6-0D85-D7C9-81E2FACAD0EB}"/>
              </a:ext>
            </a:extLst>
          </p:cNvPr>
          <p:cNvSpPr/>
          <p:nvPr/>
        </p:nvSpPr>
        <p:spPr>
          <a:xfrm>
            <a:off x="3222641" y="4418827"/>
            <a:ext cx="2705193" cy="41962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b="1" dirty="0"/>
              <a:t>Main focus of this work</a:t>
            </a:r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40998881-7A57-6C09-952B-26E60A0EA822}"/>
              </a:ext>
            </a:extLst>
          </p:cNvPr>
          <p:cNvCxnSpPr>
            <a:cxnSpLocks/>
            <a:stCxn id="53" idx="3"/>
            <a:endCxn id="47" idx="3"/>
          </p:cNvCxnSpPr>
          <p:nvPr/>
        </p:nvCxnSpPr>
        <p:spPr>
          <a:xfrm flipV="1">
            <a:off x="5927834" y="2781947"/>
            <a:ext cx="12700" cy="1846691"/>
          </a:xfrm>
          <a:prstGeom prst="curvedConnector3">
            <a:avLst>
              <a:gd name="adj1" fmla="val 484137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E232-D78D-ECFD-F3D8-EA74C1B2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SMR – TES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56B2-B1B7-3015-7834-FE308351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38E95-8E84-61F4-CC3F-169D3415A78E}"/>
              </a:ext>
            </a:extLst>
          </p:cNvPr>
          <p:cNvGrpSpPr>
            <a:grpSpLocks noChangeAspect="1"/>
          </p:cNvGrpSpPr>
          <p:nvPr/>
        </p:nvGrpSpPr>
        <p:grpSpPr>
          <a:xfrm>
            <a:off x="1624619" y="1875956"/>
            <a:ext cx="5894761" cy="2401772"/>
            <a:chOff x="1310080" y="1874718"/>
            <a:chExt cx="6613635" cy="26946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D12CE9-324A-D05C-48EF-A2DC2363C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0081" y="1874718"/>
              <a:ext cx="6613634" cy="26946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575CC3-1CA5-B325-A04E-40FF310CF1FD}"/>
                </a:ext>
              </a:extLst>
            </p:cNvPr>
            <p:cNvSpPr txBox="1"/>
            <p:nvPr/>
          </p:nvSpPr>
          <p:spPr>
            <a:xfrm>
              <a:off x="2443655" y="2230821"/>
              <a:ext cx="3610304" cy="1986455"/>
            </a:xfrm>
            <a:prstGeom prst="rect">
              <a:avLst/>
            </a:prstGeom>
            <a:noFill/>
            <a:ln w="28575">
              <a:solidFill>
                <a:srgbClr val="0F914E"/>
              </a:solidFill>
            </a:ln>
          </p:spPr>
          <p:txBody>
            <a:bodyPr wrap="square" rtlCol="0">
              <a:spAutoFit/>
            </a:bodyPr>
            <a:lstStyle/>
            <a:p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DFA08-4E64-1E97-AB17-42222C169A8E}"/>
                </a:ext>
              </a:extLst>
            </p:cNvPr>
            <p:cNvSpPr txBox="1"/>
            <p:nvPr/>
          </p:nvSpPr>
          <p:spPr>
            <a:xfrm>
              <a:off x="1310080" y="2226838"/>
              <a:ext cx="1038915" cy="1986455"/>
            </a:xfrm>
            <a:prstGeom prst="rect">
              <a:avLst/>
            </a:prstGeom>
            <a:noFill/>
            <a:ln w="28575">
              <a:solidFill>
                <a:srgbClr val="E31C1B"/>
              </a:solidFill>
            </a:ln>
          </p:spPr>
          <p:txBody>
            <a:bodyPr wrap="square" rtlCol="0">
              <a:spAutoFit/>
            </a:bodyPr>
            <a:lstStyle/>
            <a:p>
              <a:endParaRPr lang="en-IT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8D8C4D-9DC6-3A57-F0A6-B3F83781A935}"/>
                </a:ext>
              </a:extLst>
            </p:cNvPr>
            <p:cNvSpPr txBox="1"/>
            <p:nvPr/>
          </p:nvSpPr>
          <p:spPr>
            <a:xfrm>
              <a:off x="6148618" y="2226837"/>
              <a:ext cx="1775097" cy="1986455"/>
            </a:xfrm>
            <a:prstGeom prst="rect">
              <a:avLst/>
            </a:prstGeom>
            <a:noFill/>
            <a:ln w="28575">
              <a:solidFill>
                <a:srgbClr val="F57D22"/>
              </a:solidFill>
            </a:ln>
          </p:spPr>
          <p:txBody>
            <a:bodyPr wrap="square" rtlCol="0">
              <a:spAutoFit/>
            </a:bodyPr>
            <a:lstStyle/>
            <a:p>
              <a:endParaRPr lang="en-IT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7958C4-7A57-53DA-FE48-B340C605B26B}"/>
              </a:ext>
            </a:extLst>
          </p:cNvPr>
          <p:cNvSpPr txBox="1"/>
          <p:nvPr/>
        </p:nvSpPr>
        <p:spPr>
          <a:xfrm>
            <a:off x="56722" y="1051434"/>
            <a:ext cx="2506718" cy="1077218"/>
          </a:xfrm>
          <a:prstGeom prst="rect">
            <a:avLst/>
          </a:prstGeom>
          <a:solidFill>
            <a:srgbClr val="FFFFFF"/>
          </a:solidFill>
          <a:ln w="28575">
            <a:solidFill>
              <a:srgbClr val="E31C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T" sz="1600" u="sng" dirty="0"/>
              <a:t>E-SMR reactor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Conceptual design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PWR-type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Rated power: 540 MW</a:t>
            </a:r>
            <a:r>
              <a:rPr lang="en-IT" sz="1600" baseline="-25000" dirty="0"/>
              <a:t>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C01ED-0998-835C-694E-8764511B428A}"/>
              </a:ext>
            </a:extLst>
          </p:cNvPr>
          <p:cNvSpPr txBox="1"/>
          <p:nvPr/>
        </p:nvSpPr>
        <p:spPr>
          <a:xfrm>
            <a:off x="6398786" y="1051200"/>
            <a:ext cx="2688492" cy="1077218"/>
          </a:xfrm>
          <a:prstGeom prst="rect">
            <a:avLst/>
          </a:prstGeom>
          <a:solidFill>
            <a:srgbClr val="FFFFFF"/>
          </a:solidFill>
          <a:ln w="28575">
            <a:solidFill>
              <a:srgbClr val="F57D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T" sz="1600" u="sng" dirty="0"/>
              <a:t>Thermal energy storage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Two-tanks, sensible heat storage system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Therminol as sensible fluid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905CA6-BC68-7222-DABA-4AF589BEDE37}"/>
              </a:ext>
            </a:extLst>
          </p:cNvPr>
          <p:cNvSpPr txBox="1"/>
          <p:nvPr/>
        </p:nvSpPr>
        <p:spPr>
          <a:xfrm>
            <a:off x="84071" y="4246530"/>
            <a:ext cx="4177862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F91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T" sz="1600" u="sng" dirty="0"/>
              <a:t>Balance of plant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Steam cycle with representative components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sz="1600" dirty="0"/>
              <a:t>Nominal electrical power output: 170 MW</a:t>
            </a:r>
            <a:r>
              <a:rPr lang="en-IT" sz="1600" baseline="-25000" dirty="0"/>
              <a:t>e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992A4F48-2767-C074-EC25-444D6396CF8A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646222" y="2096673"/>
            <a:ext cx="946652" cy="1010141"/>
          </a:xfrm>
          <a:prstGeom prst="curvedConnector2">
            <a:avLst/>
          </a:prstGeom>
          <a:ln w="38100">
            <a:solidFill>
              <a:srgbClr val="E31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08B68EC-0B63-CABD-AD31-2FF9895514BE}"/>
              </a:ext>
            </a:extLst>
          </p:cNvPr>
          <p:cNvCxnSpPr>
            <a:cxnSpLocks/>
          </p:cNvCxnSpPr>
          <p:nvPr/>
        </p:nvCxnSpPr>
        <p:spPr>
          <a:xfrm rot="5400000">
            <a:off x="7551128" y="2096673"/>
            <a:ext cx="946652" cy="1010141"/>
          </a:xfrm>
          <a:prstGeom prst="curvedConnector2">
            <a:avLst/>
          </a:prstGeom>
          <a:ln w="38100">
            <a:solidFill>
              <a:srgbClr val="F57D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18239F07-31DF-A322-4693-36A47F9B577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261933" y="3974267"/>
            <a:ext cx="757704" cy="687762"/>
          </a:xfrm>
          <a:prstGeom prst="curvedConnector2">
            <a:avLst/>
          </a:prstGeom>
          <a:ln w="38100">
            <a:solidFill>
              <a:srgbClr val="0F91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3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2FEF-E558-80AB-4428-53A98A1C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Dynamic simulator and operational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960B8-D9E1-0C8E-F235-BE3BA762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1906BFD9-EA1A-9464-A681-FE3D0457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64" y="2074492"/>
            <a:ext cx="4367599" cy="278188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5F1914-4B83-18D9-61E3-FAE0CDDA3C24}"/>
              </a:ext>
            </a:extLst>
          </p:cNvPr>
          <p:cNvSpPr/>
          <p:nvPr/>
        </p:nvSpPr>
        <p:spPr>
          <a:xfrm>
            <a:off x="693778" y="1612117"/>
            <a:ext cx="1215383" cy="560615"/>
          </a:xfrm>
          <a:prstGeom prst="roundRect">
            <a:avLst/>
          </a:prstGeom>
          <a:solidFill>
            <a:schemeClr val="accent3">
              <a:alpha val="9804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sz="1600" dirty="0"/>
              <a:t>TES </a:t>
            </a:r>
          </a:p>
          <a:p>
            <a:pPr algn="ctr"/>
            <a:r>
              <a:rPr lang="en-IT" sz="1600" dirty="0"/>
              <a:t>charging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72FFA4-090A-D4E5-5D3F-AB8456F783F2}"/>
              </a:ext>
            </a:extLst>
          </p:cNvPr>
          <p:cNvSpPr/>
          <p:nvPr/>
        </p:nvSpPr>
        <p:spPr>
          <a:xfrm>
            <a:off x="134002" y="2406975"/>
            <a:ext cx="2334933" cy="994172"/>
          </a:xfrm>
          <a:prstGeom prst="roundRect">
            <a:avLst/>
          </a:prstGeom>
          <a:solidFill>
            <a:schemeClr val="accent3">
              <a:alpha val="9804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Main steam extraction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Condensate return in feedwater tank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B14862-470B-AC58-C290-81F0F1D097FC}"/>
              </a:ext>
            </a:extLst>
          </p:cNvPr>
          <p:cNvSpPr/>
          <p:nvPr/>
        </p:nvSpPr>
        <p:spPr>
          <a:xfrm>
            <a:off x="6584919" y="2406975"/>
            <a:ext cx="2509203" cy="1154461"/>
          </a:xfrm>
          <a:prstGeom prst="roundRect">
            <a:avLst/>
          </a:prstGeom>
          <a:solidFill>
            <a:srgbClr val="59BD80">
              <a:alpha val="9804"/>
            </a:srgbClr>
          </a:solidFill>
          <a:ln w="38100">
            <a:solidFill>
              <a:srgbClr val="59BD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Process water extraction from feedwater tank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Steam reinjection in low-pressure turbine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BB31AC1-87C2-2CF2-032E-AC6ADC2F8103}"/>
              </a:ext>
            </a:extLst>
          </p:cNvPr>
          <p:cNvSpPr/>
          <p:nvPr/>
        </p:nvSpPr>
        <p:spPr>
          <a:xfrm>
            <a:off x="7225031" y="1612117"/>
            <a:ext cx="1215383" cy="560615"/>
          </a:xfrm>
          <a:prstGeom prst="roundRect">
            <a:avLst/>
          </a:prstGeom>
          <a:solidFill>
            <a:srgbClr val="59BD80">
              <a:alpha val="9804"/>
            </a:srgbClr>
          </a:solidFill>
          <a:ln w="38100">
            <a:solidFill>
              <a:srgbClr val="59BD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sz="1600" dirty="0"/>
              <a:t>TES </a:t>
            </a:r>
          </a:p>
          <a:p>
            <a:pPr algn="ctr"/>
            <a:r>
              <a:rPr lang="en-IT" sz="1600" dirty="0"/>
              <a:t>discharing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9F62B-9B5F-6F29-52E1-2B7DD60139C3}"/>
              </a:ext>
            </a:extLst>
          </p:cNvPr>
          <p:cNvSpPr txBox="1"/>
          <p:nvPr/>
        </p:nvSpPr>
        <p:spPr>
          <a:xfrm>
            <a:off x="2569389" y="1368732"/>
            <a:ext cx="418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TES operated to perform </a:t>
            </a:r>
            <a:r>
              <a:rPr lang="en-IT" i="1" dirty="0"/>
              <a:t>electrical peaking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0F328860-17DE-E6B7-E378-DDA1E133C749}"/>
              </a:ext>
            </a:extLst>
          </p:cNvPr>
          <p:cNvCxnSpPr>
            <a:cxnSpLocks/>
            <a:stCxn id="36" idx="2"/>
            <a:endCxn id="11" idx="1"/>
          </p:cNvCxnSpPr>
          <p:nvPr/>
        </p:nvCxnSpPr>
        <p:spPr>
          <a:xfrm rot="16200000" flipH="1">
            <a:off x="6357513" y="1024906"/>
            <a:ext cx="154361" cy="1580675"/>
          </a:xfrm>
          <a:prstGeom prst="bentConnector2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041A60-174F-A8D5-10DB-E5EF1FCAF1C4}"/>
              </a:ext>
            </a:extLst>
          </p:cNvPr>
          <p:cNvSpPr txBox="1"/>
          <p:nvPr/>
        </p:nvSpPr>
        <p:spPr>
          <a:xfrm>
            <a:off x="2516853" y="1385365"/>
            <a:ext cx="214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dirty="0"/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97DA3D2-79DA-E67F-3987-134D3BCC813C}"/>
              </a:ext>
            </a:extLst>
          </p:cNvPr>
          <p:cNvCxnSpPr>
            <a:cxnSpLocks/>
            <a:stCxn id="24" idx="2"/>
            <a:endCxn id="7" idx="3"/>
          </p:cNvCxnSpPr>
          <p:nvPr/>
        </p:nvCxnSpPr>
        <p:spPr>
          <a:xfrm rot="5400000">
            <a:off x="2680321" y="983537"/>
            <a:ext cx="137728" cy="1680048"/>
          </a:xfrm>
          <a:prstGeom prst="bent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839324-C060-7DE0-674B-62DB65C4DB4E}"/>
              </a:ext>
            </a:extLst>
          </p:cNvPr>
          <p:cNvSpPr txBox="1"/>
          <p:nvPr/>
        </p:nvSpPr>
        <p:spPr>
          <a:xfrm>
            <a:off x="5924155" y="1870173"/>
            <a:ext cx="1090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/>
              <a:t>P</a:t>
            </a:r>
            <a:r>
              <a:rPr lang="en-IT" sz="1600" baseline="-25000" dirty="0"/>
              <a:t>dem</a:t>
            </a:r>
            <a:r>
              <a:rPr lang="en-IT" sz="1600" dirty="0"/>
              <a:t> &gt; P</a:t>
            </a:r>
            <a:r>
              <a:rPr lang="en-IT" sz="1600" baseline="-25000" dirty="0"/>
              <a:t>nom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1BEF79-9975-AE3F-FB0B-5D77637910CF}"/>
              </a:ext>
            </a:extLst>
          </p:cNvPr>
          <p:cNvSpPr txBox="1"/>
          <p:nvPr/>
        </p:nvSpPr>
        <p:spPr>
          <a:xfrm>
            <a:off x="2218827" y="1870853"/>
            <a:ext cx="1090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/>
              <a:t>P</a:t>
            </a:r>
            <a:r>
              <a:rPr lang="en-IT" sz="1600" baseline="-25000" dirty="0"/>
              <a:t>dem</a:t>
            </a:r>
            <a:r>
              <a:rPr lang="en-IT" sz="1600" dirty="0"/>
              <a:t> &lt; P</a:t>
            </a:r>
            <a:r>
              <a:rPr lang="en-IT" sz="1600" baseline="-25000" dirty="0"/>
              <a:t>nom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6FA73FB-288B-90EB-AB8A-199D9ED51217}"/>
              </a:ext>
            </a:extLst>
          </p:cNvPr>
          <p:cNvCxnSpPr>
            <a:cxnSpLocks/>
          </p:cNvCxnSpPr>
          <p:nvPr/>
        </p:nvCxnSpPr>
        <p:spPr>
          <a:xfrm>
            <a:off x="7834122" y="2172732"/>
            <a:ext cx="6798" cy="234243"/>
          </a:xfrm>
          <a:prstGeom prst="straightConnector1">
            <a:avLst/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02C847-05BA-E5DF-C3EA-783782732F5D}"/>
              </a:ext>
            </a:extLst>
          </p:cNvPr>
          <p:cNvSpPr txBox="1"/>
          <p:nvPr/>
        </p:nvSpPr>
        <p:spPr>
          <a:xfrm>
            <a:off x="4572000" y="1368732"/>
            <a:ext cx="214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3BD967-A8D3-FE40-78FB-435CDDD1F132}"/>
              </a:ext>
            </a:extLst>
          </p:cNvPr>
          <p:cNvCxnSpPr>
            <a:cxnSpLocks/>
          </p:cNvCxnSpPr>
          <p:nvPr/>
        </p:nvCxnSpPr>
        <p:spPr>
          <a:xfrm>
            <a:off x="1294670" y="2191070"/>
            <a:ext cx="6798" cy="23424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CB44F4C-FAF5-3CDC-D0A5-69688F06100E}"/>
              </a:ext>
            </a:extLst>
          </p:cNvPr>
          <p:cNvSpPr/>
          <p:nvPr/>
        </p:nvSpPr>
        <p:spPr>
          <a:xfrm>
            <a:off x="4448158" y="3130702"/>
            <a:ext cx="360000" cy="360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3FC532-11FC-DFFD-DC78-D293177CBD18}"/>
              </a:ext>
            </a:extLst>
          </p:cNvPr>
          <p:cNvSpPr/>
          <p:nvPr/>
        </p:nvSpPr>
        <p:spPr>
          <a:xfrm>
            <a:off x="5644355" y="3201436"/>
            <a:ext cx="360000" cy="360000"/>
          </a:xfrm>
          <a:prstGeom prst="ellipse">
            <a:avLst/>
          </a:prstGeom>
          <a:noFill/>
          <a:ln w="28575">
            <a:solidFill>
              <a:srgbClr val="59BD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F9929876-20B8-D83C-742F-F175490596B2}"/>
              </a:ext>
            </a:extLst>
          </p:cNvPr>
          <p:cNvCxnSpPr>
            <a:cxnSpLocks/>
            <a:stCxn id="10" idx="1"/>
            <a:endCxn id="42" idx="6"/>
          </p:cNvCxnSpPr>
          <p:nvPr/>
        </p:nvCxnSpPr>
        <p:spPr>
          <a:xfrm rot="10800000" flipV="1">
            <a:off x="6004355" y="2984206"/>
            <a:ext cx="580564" cy="397230"/>
          </a:xfrm>
          <a:prstGeom prst="curvedConnector3">
            <a:avLst>
              <a:gd name="adj1" fmla="val 50000"/>
            </a:avLst>
          </a:prstGeom>
          <a:ln w="38100">
            <a:solidFill>
              <a:srgbClr val="59B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6C5E1807-16CA-EEE2-13B7-B2F22E237A17}"/>
              </a:ext>
            </a:extLst>
          </p:cNvPr>
          <p:cNvCxnSpPr>
            <a:cxnSpLocks/>
            <a:stCxn id="9" idx="3"/>
            <a:endCxn id="41" idx="2"/>
          </p:cNvCxnSpPr>
          <p:nvPr/>
        </p:nvCxnSpPr>
        <p:spPr>
          <a:xfrm>
            <a:off x="2468935" y="2904061"/>
            <a:ext cx="1979223" cy="40664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9EB089-8E80-5135-9CAE-131A564C25C8}"/>
              </a:ext>
            </a:extLst>
          </p:cNvPr>
          <p:cNvSpPr txBox="1"/>
          <p:nvPr/>
        </p:nvSpPr>
        <p:spPr>
          <a:xfrm>
            <a:off x="865779" y="4801644"/>
            <a:ext cx="687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/>
              <a:t>Models and simulator available in the open source TANDEM Modelica library [3].</a:t>
            </a:r>
          </a:p>
        </p:txBody>
      </p:sp>
    </p:spTree>
    <p:extLst>
      <p:ext uri="{BB962C8B-B14F-4D97-AF65-F5344CB8AC3E}">
        <p14:creationId xmlns:p14="http://schemas.microsoft.com/office/powerpoint/2010/main" val="108332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5002-E5ED-2788-21F8-87C65C6B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Dynamic simulator – Nuclear Power Plant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F63C6-7949-90F1-455F-9CE8CD18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5712E-DD57-2E20-2D40-878B6CAB7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6" t="4673" r="2293" b="1647"/>
          <a:stretch/>
        </p:blipFill>
        <p:spPr>
          <a:xfrm>
            <a:off x="403489" y="1556077"/>
            <a:ext cx="3046531" cy="2160000"/>
          </a:xfrm>
          <a:prstGeom prst="rect">
            <a:avLst/>
          </a:prstGeom>
          <a:ln w="28575">
            <a:solidFill>
              <a:srgbClr val="E31C1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BF773-BBF6-A740-413F-AB733EB96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" t="1137" r="729" b="908"/>
          <a:stretch/>
        </p:blipFill>
        <p:spPr>
          <a:xfrm>
            <a:off x="3853509" y="1556077"/>
            <a:ext cx="4887001" cy="2160000"/>
          </a:xfrm>
          <a:prstGeom prst="rect">
            <a:avLst/>
          </a:prstGeom>
          <a:ln w="28575">
            <a:solidFill>
              <a:srgbClr val="11914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EECE6-1616-4DA3-7BB2-C7FDD03B257F}"/>
              </a:ext>
            </a:extLst>
          </p:cNvPr>
          <p:cNvSpPr txBox="1"/>
          <p:nvPr/>
        </p:nvSpPr>
        <p:spPr>
          <a:xfrm>
            <a:off x="135756" y="3830150"/>
            <a:ext cx="3581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IT" sz="1600" i="1" dirty="0"/>
              <a:t>ThermoPower</a:t>
            </a:r>
            <a:r>
              <a:rPr lang="en-IT" sz="1600" dirty="0"/>
              <a:t> library components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Point kinetics model for the neutronics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Finite volume discretization approach for the thermal-hydraulics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01B86-B8FC-71C9-FBD0-75F42BEE6FCE}"/>
              </a:ext>
            </a:extLst>
          </p:cNvPr>
          <p:cNvSpPr txBox="1"/>
          <p:nvPr/>
        </p:nvSpPr>
        <p:spPr>
          <a:xfrm>
            <a:off x="3704029" y="3830150"/>
            <a:ext cx="5185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IT" sz="1600" i="1" dirty="0"/>
              <a:t>ThermoSysPro</a:t>
            </a:r>
            <a:r>
              <a:rPr lang="en-IT" sz="1600" dirty="0"/>
              <a:t> library components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Quasi-static modelling approach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sz="1600" dirty="0"/>
              <a:t>Several extraction and return points to facilitate integration with cogeneration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7FF1F-A800-AC7E-DEEC-A130681350A8}"/>
              </a:ext>
            </a:extLst>
          </p:cNvPr>
          <p:cNvSpPr txBox="1"/>
          <p:nvPr/>
        </p:nvSpPr>
        <p:spPr>
          <a:xfrm>
            <a:off x="127275" y="1371411"/>
            <a:ext cx="1444626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E31C1B"/>
            </a:solidFill>
          </a:ln>
        </p:spPr>
        <p:txBody>
          <a:bodyPr wrap="none" rtlCol="0">
            <a:spAutoFit/>
          </a:bodyPr>
          <a:lstStyle/>
          <a:p>
            <a:r>
              <a:rPr lang="en-IT" dirty="0"/>
              <a:t>E-SMR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A111F-23F6-05A3-DF35-19BE1215C09F}"/>
              </a:ext>
            </a:extLst>
          </p:cNvPr>
          <p:cNvSpPr txBox="1"/>
          <p:nvPr/>
        </p:nvSpPr>
        <p:spPr>
          <a:xfrm>
            <a:off x="7786901" y="1371411"/>
            <a:ext cx="1229824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0F914E"/>
            </a:solidFill>
          </a:ln>
        </p:spPr>
        <p:txBody>
          <a:bodyPr wrap="none" rtlCol="0">
            <a:spAutoFit/>
          </a:bodyPr>
          <a:lstStyle/>
          <a:p>
            <a:r>
              <a:rPr lang="en-IT" dirty="0"/>
              <a:t>BOP model</a:t>
            </a:r>
          </a:p>
        </p:txBody>
      </p:sp>
    </p:spTree>
    <p:extLst>
      <p:ext uri="{BB962C8B-B14F-4D97-AF65-F5344CB8AC3E}">
        <p14:creationId xmlns:p14="http://schemas.microsoft.com/office/powerpoint/2010/main" val="169410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2441-498E-233D-846E-338C3E1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Dynamic simulator – Thermal Energy Storage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126F6-8FB6-0E27-4D68-ED57A869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E6505-56D3-FD2F-F586-271A4CBE5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" t="5657" r="3621" b="12727"/>
          <a:stretch/>
        </p:blipFill>
        <p:spPr>
          <a:xfrm>
            <a:off x="423950" y="1890734"/>
            <a:ext cx="2932413" cy="2358072"/>
          </a:xfrm>
          <a:prstGeom prst="rect">
            <a:avLst/>
          </a:prstGeom>
          <a:ln w="28575">
            <a:solidFill>
              <a:srgbClr val="F47D23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776AE-0975-CD84-3EFF-93BB4A0E4C16}"/>
              </a:ext>
            </a:extLst>
          </p:cNvPr>
          <p:cNvSpPr txBox="1"/>
          <p:nvPr/>
        </p:nvSpPr>
        <p:spPr>
          <a:xfrm>
            <a:off x="166791" y="1706068"/>
            <a:ext cx="1161857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57D22"/>
            </a:solidFill>
          </a:ln>
        </p:spPr>
        <p:txBody>
          <a:bodyPr wrap="none" rtlCol="0">
            <a:spAutoFit/>
          </a:bodyPr>
          <a:lstStyle/>
          <a:p>
            <a:r>
              <a:rPr lang="en-IT" dirty="0"/>
              <a:t>TES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F651B-E962-5477-3664-00BCD4C1156E}"/>
              </a:ext>
            </a:extLst>
          </p:cNvPr>
          <p:cNvSpPr txBox="1"/>
          <p:nvPr/>
        </p:nvSpPr>
        <p:spPr>
          <a:xfrm>
            <a:off x="3791250" y="1445272"/>
            <a:ext cx="51859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IT" i="1" dirty="0"/>
              <a:t>ThermoPower</a:t>
            </a:r>
            <a:r>
              <a:rPr lang="en-IT" dirty="0"/>
              <a:t> library components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dirty="0"/>
              <a:t>Two-tank configuration: sensible medium flows from cold to hot tank during charging process, vice versa during discharging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dirty="0"/>
              <a:t>Charging and discharging flows controlled through valves to meet temperature requirements</a:t>
            </a:r>
          </a:p>
          <a:p>
            <a:pPr marL="180000" indent="-180000">
              <a:buFont typeface="Wingdings" pitchFamily="2" charset="2"/>
              <a:buChar char="§"/>
            </a:pPr>
            <a:r>
              <a:rPr lang="en-IT" dirty="0"/>
              <a:t>Quasi-static heat exchanger models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8346F5-D27A-3D0E-4B5E-015F549B3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10439"/>
              </p:ext>
            </p:extLst>
          </p:nvPr>
        </p:nvGraphicFramePr>
        <p:xfrm>
          <a:off x="3868699" y="3560697"/>
          <a:ext cx="5108510" cy="146426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62175">
                  <a:extLst>
                    <a:ext uri="{9D8B030D-6E8A-4147-A177-3AD203B41FA5}">
                      <a16:colId xmlns:a16="http://schemas.microsoft.com/office/drawing/2014/main" val="1316006658"/>
                    </a:ext>
                  </a:extLst>
                </a:gridCol>
                <a:gridCol w="1846335">
                  <a:extLst>
                    <a:ext uri="{9D8B030D-6E8A-4147-A177-3AD203B41FA5}">
                      <a16:colId xmlns:a16="http://schemas.microsoft.com/office/drawing/2014/main" val="3347096907"/>
                    </a:ext>
                  </a:extLst>
                </a:gridCol>
              </a:tblGrid>
              <a:tr h="351741">
                <a:tc>
                  <a:txBody>
                    <a:bodyPr/>
                    <a:lstStyle/>
                    <a:p>
                      <a:pPr algn="ctr"/>
                      <a:r>
                        <a:rPr lang="en-IT" sz="1600" dirty="0"/>
                        <a:t>TES operating 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1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600" dirty="0"/>
                        <a:t>Nominal charging/discharging power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/>
                        <a:t>80 MW</a:t>
                      </a:r>
                      <a:r>
                        <a:rPr lang="en-IT" sz="1600" baseline="-25000" dirty="0"/>
                        <a:t>th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6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600" dirty="0"/>
                        <a:t>Maximal peaking power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/>
                        <a:t>20 MW</a:t>
                      </a:r>
                      <a:r>
                        <a:rPr lang="en-IT" sz="1600" baseline="-25000" dirty="0"/>
                        <a:t>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9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600" dirty="0"/>
                        <a:t>Storage capacity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/>
                        <a:t>1.92 GWh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994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16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A00397-F7B1-C11A-9361-39340059C264}"/>
              </a:ext>
            </a:extLst>
          </p:cNvPr>
          <p:cNvSpPr txBox="1"/>
          <p:nvPr/>
        </p:nvSpPr>
        <p:spPr>
          <a:xfrm>
            <a:off x="6889531" y="4087886"/>
            <a:ext cx="2254469" cy="10556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3FAB5-12E5-204C-CED9-28E7789D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Case studies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DBEEB-011D-F19C-495D-B4531BA0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580DB-9EE4-CC7E-0D64-9432E6BC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026"/>
          <a:stretch/>
        </p:blipFill>
        <p:spPr>
          <a:xfrm>
            <a:off x="271461" y="1629904"/>
            <a:ext cx="8601078" cy="17651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18B996-1165-A9F6-32EC-068FD3E815A1}"/>
              </a:ext>
            </a:extLst>
          </p:cNvPr>
          <p:cNvCxnSpPr>
            <a:cxnSpLocks/>
          </p:cNvCxnSpPr>
          <p:nvPr/>
        </p:nvCxnSpPr>
        <p:spPr>
          <a:xfrm>
            <a:off x="2606565" y="3200400"/>
            <a:ext cx="0" cy="3016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893537-3962-EC01-4D04-0D7CE0375D57}"/>
              </a:ext>
            </a:extLst>
          </p:cNvPr>
          <p:cNvCxnSpPr>
            <a:cxnSpLocks/>
          </p:cNvCxnSpPr>
          <p:nvPr/>
        </p:nvCxnSpPr>
        <p:spPr>
          <a:xfrm>
            <a:off x="7073461" y="3200400"/>
            <a:ext cx="0" cy="29690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EEF2396-EBFD-2192-6CBD-01D85B14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007" b="482"/>
          <a:stretch/>
        </p:blipFill>
        <p:spPr>
          <a:xfrm>
            <a:off x="271461" y="3496004"/>
            <a:ext cx="8601078" cy="1647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6D3BB0-00BC-5E11-D0EE-7A96F062CA04}"/>
              </a:ext>
            </a:extLst>
          </p:cNvPr>
          <p:cNvSpPr txBox="1"/>
          <p:nvPr/>
        </p:nvSpPr>
        <p:spPr>
          <a:xfrm>
            <a:off x="867686" y="1318193"/>
            <a:ext cx="753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i="1" dirty="0"/>
              <a:t>Qualitative costrunction of load demand, following electricity market dynamics.</a:t>
            </a:r>
          </a:p>
        </p:txBody>
      </p:sp>
    </p:spTree>
    <p:extLst>
      <p:ext uri="{BB962C8B-B14F-4D97-AF65-F5344CB8AC3E}">
        <p14:creationId xmlns:p14="http://schemas.microsoft.com/office/powerpoint/2010/main" val="45184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19F4-297A-48E9-B75B-CE126E95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Transient analysis – Weekend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87702-1AFB-8854-2FED-E869F8C5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5B1E4-A29D-D6EC-86E0-5998E907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" y="1299296"/>
            <a:ext cx="8975858" cy="3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4176"/>
      </p:ext>
    </p:extLst>
  </p:cSld>
  <p:clrMapOvr>
    <a:masterClrMapping/>
  </p:clrMapOvr>
</p:sld>
</file>

<file path=ppt/theme/theme1.xml><?xml version="1.0" encoding="utf-8"?>
<a:theme xmlns:a="http://schemas.openxmlformats.org/drawingml/2006/main" name="TANDEM">
  <a:themeElements>
    <a:clrScheme name="Custom 9">
      <a:dk1>
        <a:srgbClr val="5F5F5F"/>
      </a:dk1>
      <a:lt1>
        <a:sysClr val="window" lastClr="FFFFFF"/>
      </a:lt1>
      <a:dk2>
        <a:srgbClr val="000000"/>
      </a:dk2>
      <a:lt2>
        <a:srgbClr val="FFFFFF"/>
      </a:lt2>
      <a:accent1>
        <a:srgbClr val="31BBF7"/>
      </a:accent1>
      <a:accent2>
        <a:srgbClr val="1143D7"/>
      </a:accent2>
      <a:accent3>
        <a:srgbClr val="31BBF7"/>
      </a:accent3>
      <a:accent4>
        <a:srgbClr val="808080"/>
      </a:accent4>
      <a:accent5>
        <a:srgbClr val="5F5F5F"/>
      </a:accent5>
      <a:accent6>
        <a:srgbClr val="808080"/>
      </a:accent6>
      <a:hlink>
        <a:srgbClr val="1143D7"/>
      </a:hlink>
      <a:folHlink>
        <a:srgbClr val="31BB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NDEM_T2.2_DH" id="{2CA0CE17-1B6B-634E-9B5D-69BA82B2BC83}" vid="{DA0BD3B5-11A3-8B4A-9D85-C583F179386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TANDEM</Template>
  <TotalTime>552</TotalTime>
  <Words>572</Words>
  <Application>Microsoft Macintosh PowerPoint</Application>
  <PresentationFormat>On-screen Show (16:9)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CMU Sans Serif Oblique</vt:lpstr>
      <vt:lpstr>Arial</vt:lpstr>
      <vt:lpstr>Calibri</vt:lpstr>
      <vt:lpstr>Wingdings</vt:lpstr>
      <vt:lpstr>Calibri Light</vt:lpstr>
      <vt:lpstr>TANDEM</vt:lpstr>
      <vt:lpstr>Simulation of flexible SMR operation with a  thermal energy storage system </vt:lpstr>
      <vt:lpstr>The increasing need for flexible operation</vt:lpstr>
      <vt:lpstr>Integrated energy system analysis</vt:lpstr>
      <vt:lpstr>SMR – TES integration</vt:lpstr>
      <vt:lpstr>Dynamic simulator and operational strategy</vt:lpstr>
      <vt:lpstr>Dynamic simulator – Nuclear Power Plant</vt:lpstr>
      <vt:lpstr>Dynamic simulator – Thermal Energy Storage</vt:lpstr>
      <vt:lpstr>Case studies</vt:lpstr>
      <vt:lpstr>Transient analysis – Weekend</vt:lpstr>
      <vt:lpstr>Transient analysis – Working day</vt:lpstr>
      <vt:lpstr>Conclusions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Carlo Masotti</dc:creator>
  <cp:lastModifiedBy>Guido Carlo Masotti</cp:lastModifiedBy>
  <cp:revision>19</cp:revision>
  <dcterms:created xsi:type="dcterms:W3CDTF">2024-09-27T19:31:16Z</dcterms:created>
  <dcterms:modified xsi:type="dcterms:W3CDTF">2024-10-04T13:18:08Z</dcterms:modified>
</cp:coreProperties>
</file>