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74" r:id="rId10"/>
    <p:sldId id="268" r:id="rId11"/>
    <p:sldId id="270" r:id="rId12"/>
    <p:sldId id="278" r:id="rId13"/>
    <p:sldId id="272" r:id="rId14"/>
    <p:sldId id="271" r:id="rId15"/>
    <p:sldId id="275" r:id="rId16"/>
    <p:sldId id="269" r:id="rId17"/>
    <p:sldId id="261" r:id="rId18"/>
    <p:sldId id="262" r:id="rId19"/>
    <p:sldId id="267" r:id="rId20"/>
    <p:sldId id="263" r:id="rId21"/>
    <p:sldId id="264" r:id="rId22"/>
    <p:sldId id="277" r:id="rId23"/>
    <p:sldId id="265" r:id="rId24"/>
    <p:sldId id="266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0_&#44284;&#51228;\2022_SMR_&#51068;&#48152;&#44284;&#51228;\&#52280;&#44256;&#51088;&#47308;\(&#51060;&#48120;&#54693;)\(20230401)%20Global-Coal-Plant-Tracker-January-2023_&#49888;&#51116;&#51221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Capacity of Retired Coal Power Plants by Continent</a:t>
            </a:r>
            <a:endParaRPr lang="ko-KR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Summary!$C$1</c:f>
              <c:strCache>
                <c:ptCount val="1"/>
                <c:pt idx="0">
                  <c:v>Americas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Summary!$B$2:$B$73</c:f>
              <c:numCache>
                <c:formatCode>General</c:formatCode>
                <c:ptCount val="7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</c:numCache>
            </c:numRef>
          </c:cat>
          <c:val>
            <c:numRef>
              <c:f>Summary!$C$2:$C$73</c:f>
              <c:numCache>
                <c:formatCode>General</c:formatCode>
                <c:ptCount val="72"/>
                <c:pt idx="0">
                  <c:v>200.6</c:v>
                </c:pt>
                <c:pt idx="1">
                  <c:v>35</c:v>
                </c:pt>
                <c:pt idx="2">
                  <c:v>704.3</c:v>
                </c:pt>
                <c:pt idx="3">
                  <c:v>1510.0800000000002</c:v>
                </c:pt>
                <c:pt idx="4">
                  <c:v>570</c:v>
                </c:pt>
                <c:pt idx="5">
                  <c:v>2942</c:v>
                </c:pt>
                <c:pt idx="6">
                  <c:v>271</c:v>
                </c:pt>
                <c:pt idx="7">
                  <c:v>2813.7999999999997</c:v>
                </c:pt>
                <c:pt idx="8">
                  <c:v>846.9</c:v>
                </c:pt>
                <c:pt idx="9">
                  <c:v>1551.7999999999997</c:v>
                </c:pt>
                <c:pt idx="10">
                  <c:v>4771.0999999999995</c:v>
                </c:pt>
                <c:pt idx="11">
                  <c:v>4280.8999999999996</c:v>
                </c:pt>
                <c:pt idx="12">
                  <c:v>10592.69</c:v>
                </c:pt>
                <c:pt idx="13">
                  <c:v>9886.5000000000036</c:v>
                </c:pt>
                <c:pt idx="14">
                  <c:v>4995.3000000000011</c:v>
                </c:pt>
                <c:pt idx="15">
                  <c:v>21722.550000000003</c:v>
                </c:pt>
                <c:pt idx="16">
                  <c:v>16032.399999999996</c:v>
                </c:pt>
                <c:pt idx="17">
                  <c:v>9316.8000000000029</c:v>
                </c:pt>
                <c:pt idx="18">
                  <c:v>16556.400000000001</c:v>
                </c:pt>
                <c:pt idx="19">
                  <c:v>16658.799999999996</c:v>
                </c:pt>
                <c:pt idx="20">
                  <c:v>12329.499999999996</c:v>
                </c:pt>
                <c:pt idx="21">
                  <c:v>12482.900000000001</c:v>
                </c:pt>
                <c:pt idx="22">
                  <c:v>16185.400000000003</c:v>
                </c:pt>
                <c:pt idx="23">
                  <c:v>20499.599999999999</c:v>
                </c:pt>
                <c:pt idx="24">
                  <c:v>8946.6</c:v>
                </c:pt>
                <c:pt idx="25">
                  <c:v>23308.300000000007</c:v>
                </c:pt>
                <c:pt idx="26">
                  <c:v>7532.4</c:v>
                </c:pt>
                <c:pt idx="27">
                  <c:v>67828.560000000012</c:v>
                </c:pt>
                <c:pt idx="28">
                  <c:v>23961.5</c:v>
                </c:pt>
                <c:pt idx="29">
                  <c:v>7077.0999999999985</c:v>
                </c:pt>
                <c:pt idx="30">
                  <c:v>11401.800000000003</c:v>
                </c:pt>
                <c:pt idx="31">
                  <c:v>2674.3</c:v>
                </c:pt>
                <c:pt idx="32">
                  <c:v>4097.3</c:v>
                </c:pt>
                <c:pt idx="33">
                  <c:v>4130.8</c:v>
                </c:pt>
                <c:pt idx="34">
                  <c:v>83</c:v>
                </c:pt>
                <c:pt idx="35">
                  <c:v>6747.8000000000011</c:v>
                </c:pt>
                <c:pt idx="36">
                  <c:v>2547.6999999999998</c:v>
                </c:pt>
                <c:pt idx="37">
                  <c:v>1291.5999999999999</c:v>
                </c:pt>
                <c:pt idx="38">
                  <c:v>64</c:v>
                </c:pt>
                <c:pt idx="39">
                  <c:v>5087.3</c:v>
                </c:pt>
                <c:pt idx="40">
                  <c:v>5456.7</c:v>
                </c:pt>
                <c:pt idx="41">
                  <c:v>1078.7</c:v>
                </c:pt>
                <c:pt idx="42">
                  <c:v>1837</c:v>
                </c:pt>
                <c:pt idx="43">
                  <c:v>88</c:v>
                </c:pt>
                <c:pt idx="44">
                  <c:v>585</c:v>
                </c:pt>
                <c:pt idx="45">
                  <c:v>434.4</c:v>
                </c:pt>
                <c:pt idx="46">
                  <c:v>573.80000000000007</c:v>
                </c:pt>
                <c:pt idx="47">
                  <c:v>1513.5</c:v>
                </c:pt>
                <c:pt idx="48">
                  <c:v>1342</c:v>
                </c:pt>
                <c:pt idx="49">
                  <c:v>3417.5</c:v>
                </c:pt>
                <c:pt idx="50">
                  <c:v>5475.7</c:v>
                </c:pt>
                <c:pt idx="51">
                  <c:v>4336.8999999999996</c:v>
                </c:pt>
                <c:pt idx="52">
                  <c:v>3460</c:v>
                </c:pt>
                <c:pt idx="53">
                  <c:v>2943.5</c:v>
                </c:pt>
                <c:pt idx="54">
                  <c:v>315</c:v>
                </c:pt>
                <c:pt idx="55">
                  <c:v>514.79999999999995</c:v>
                </c:pt>
                <c:pt idx="56">
                  <c:v>531.5</c:v>
                </c:pt>
                <c:pt idx="57">
                  <c:v>0</c:v>
                </c:pt>
                <c:pt idx="58">
                  <c:v>308</c:v>
                </c:pt>
                <c:pt idx="59">
                  <c:v>721</c:v>
                </c:pt>
                <c:pt idx="60">
                  <c:v>376</c:v>
                </c:pt>
                <c:pt idx="61">
                  <c:v>0</c:v>
                </c:pt>
                <c:pt idx="62">
                  <c:v>120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D8-469B-9F0D-7C8C36B73205}"/>
            </c:ext>
          </c:extLst>
        </c:ser>
        <c:ser>
          <c:idx val="1"/>
          <c:order val="1"/>
          <c:tx>
            <c:strRef>
              <c:f>Summary!$D$1</c:f>
              <c:strCache>
                <c:ptCount val="1"/>
                <c:pt idx="0">
                  <c:v>Oceania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Summary!$B$2:$B$73</c:f>
              <c:numCache>
                <c:formatCode>General</c:formatCode>
                <c:ptCount val="7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</c:numCache>
            </c:numRef>
          </c:cat>
          <c:val>
            <c:numRef>
              <c:f>Summary!$D$2:$D$73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396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490</c:v>
                </c:pt>
                <c:pt idx="11">
                  <c:v>125</c:v>
                </c:pt>
                <c:pt idx="12">
                  <c:v>1155</c:v>
                </c:pt>
                <c:pt idx="13">
                  <c:v>250</c:v>
                </c:pt>
                <c:pt idx="14">
                  <c:v>1301</c:v>
                </c:pt>
                <c:pt idx="15">
                  <c:v>590</c:v>
                </c:pt>
                <c:pt idx="16">
                  <c:v>760</c:v>
                </c:pt>
                <c:pt idx="17">
                  <c:v>1840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700</c:v>
                </c:pt>
                <c:pt idx="23">
                  <c:v>1500</c:v>
                </c:pt>
                <c:pt idx="24">
                  <c:v>200</c:v>
                </c:pt>
                <c:pt idx="25">
                  <c:v>3380</c:v>
                </c:pt>
                <c:pt idx="26">
                  <c:v>0</c:v>
                </c:pt>
                <c:pt idx="27">
                  <c:v>452</c:v>
                </c:pt>
                <c:pt idx="28">
                  <c:v>2180</c:v>
                </c:pt>
                <c:pt idx="29">
                  <c:v>1774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2665</c:v>
                </c:pt>
                <c:pt idx="34">
                  <c:v>0</c:v>
                </c:pt>
                <c:pt idx="35">
                  <c:v>4921</c:v>
                </c:pt>
                <c:pt idx="36">
                  <c:v>880</c:v>
                </c:pt>
                <c:pt idx="37">
                  <c:v>1400</c:v>
                </c:pt>
                <c:pt idx="38">
                  <c:v>920</c:v>
                </c:pt>
                <c:pt idx="39">
                  <c:v>0</c:v>
                </c:pt>
                <c:pt idx="40">
                  <c:v>1430</c:v>
                </c:pt>
                <c:pt idx="41">
                  <c:v>0</c:v>
                </c:pt>
                <c:pt idx="42">
                  <c:v>0</c:v>
                </c:pt>
                <c:pt idx="43">
                  <c:v>445</c:v>
                </c:pt>
                <c:pt idx="44">
                  <c:v>730</c:v>
                </c:pt>
                <c:pt idx="45">
                  <c:v>730</c:v>
                </c:pt>
                <c:pt idx="46">
                  <c:v>0</c:v>
                </c:pt>
                <c:pt idx="47">
                  <c:v>750</c:v>
                </c:pt>
                <c:pt idx="48">
                  <c:v>0</c:v>
                </c:pt>
                <c:pt idx="49">
                  <c:v>466</c:v>
                </c:pt>
                <c:pt idx="50">
                  <c:v>0</c:v>
                </c:pt>
                <c:pt idx="51">
                  <c:v>0</c:v>
                </c:pt>
                <c:pt idx="52">
                  <c:v>114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D8-469B-9F0D-7C8C36B73205}"/>
            </c:ext>
          </c:extLst>
        </c:ser>
        <c:ser>
          <c:idx val="2"/>
          <c:order val="2"/>
          <c:tx>
            <c:strRef>
              <c:f>Summary!$E$1</c:f>
              <c:strCache>
                <c:ptCount val="1"/>
                <c:pt idx="0">
                  <c:v>Europe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Summary!$B$2:$B$73</c:f>
              <c:numCache>
                <c:formatCode>General</c:formatCode>
                <c:ptCount val="7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</c:numCache>
            </c:numRef>
          </c:cat>
          <c:val>
            <c:numRef>
              <c:f>Summary!$E$2:$E$73</c:f>
              <c:numCache>
                <c:formatCode>General</c:formatCode>
                <c:ptCount val="72"/>
                <c:pt idx="0">
                  <c:v>3152</c:v>
                </c:pt>
                <c:pt idx="1">
                  <c:v>1023</c:v>
                </c:pt>
                <c:pt idx="2">
                  <c:v>1999</c:v>
                </c:pt>
                <c:pt idx="3">
                  <c:v>3031</c:v>
                </c:pt>
                <c:pt idx="4">
                  <c:v>965</c:v>
                </c:pt>
                <c:pt idx="5">
                  <c:v>1440</c:v>
                </c:pt>
                <c:pt idx="6">
                  <c:v>1474</c:v>
                </c:pt>
                <c:pt idx="7">
                  <c:v>919.5</c:v>
                </c:pt>
                <c:pt idx="8">
                  <c:v>1326</c:v>
                </c:pt>
                <c:pt idx="9">
                  <c:v>1167</c:v>
                </c:pt>
                <c:pt idx="10">
                  <c:v>1608</c:v>
                </c:pt>
                <c:pt idx="11">
                  <c:v>3942</c:v>
                </c:pt>
                <c:pt idx="12">
                  <c:v>9271</c:v>
                </c:pt>
                <c:pt idx="13">
                  <c:v>10450.6</c:v>
                </c:pt>
                <c:pt idx="14">
                  <c:v>6991.9</c:v>
                </c:pt>
                <c:pt idx="15">
                  <c:v>8890</c:v>
                </c:pt>
                <c:pt idx="16">
                  <c:v>11509.599999999999</c:v>
                </c:pt>
                <c:pt idx="17">
                  <c:v>7809</c:v>
                </c:pt>
                <c:pt idx="18">
                  <c:v>6030</c:v>
                </c:pt>
                <c:pt idx="19">
                  <c:v>9553.5</c:v>
                </c:pt>
                <c:pt idx="20">
                  <c:v>16566.300000000003</c:v>
                </c:pt>
                <c:pt idx="21">
                  <c:v>17443.599999999999</c:v>
                </c:pt>
                <c:pt idx="22">
                  <c:v>8715.9</c:v>
                </c:pt>
                <c:pt idx="23">
                  <c:v>16677</c:v>
                </c:pt>
                <c:pt idx="24">
                  <c:v>12200.4</c:v>
                </c:pt>
                <c:pt idx="25">
                  <c:v>20017.900000000001</c:v>
                </c:pt>
                <c:pt idx="26">
                  <c:v>3977</c:v>
                </c:pt>
                <c:pt idx="27">
                  <c:v>61762.5</c:v>
                </c:pt>
                <c:pt idx="28">
                  <c:v>6141</c:v>
                </c:pt>
                <c:pt idx="29">
                  <c:v>6779</c:v>
                </c:pt>
                <c:pt idx="30">
                  <c:v>8159.0000000000009</c:v>
                </c:pt>
                <c:pt idx="31">
                  <c:v>1587</c:v>
                </c:pt>
                <c:pt idx="32">
                  <c:v>1682</c:v>
                </c:pt>
                <c:pt idx="33">
                  <c:v>2874</c:v>
                </c:pt>
                <c:pt idx="34">
                  <c:v>4297.3999999999996</c:v>
                </c:pt>
                <c:pt idx="35">
                  <c:v>3737</c:v>
                </c:pt>
                <c:pt idx="36">
                  <c:v>1379</c:v>
                </c:pt>
                <c:pt idx="37">
                  <c:v>1100</c:v>
                </c:pt>
                <c:pt idx="38">
                  <c:v>3076</c:v>
                </c:pt>
                <c:pt idx="39">
                  <c:v>270</c:v>
                </c:pt>
                <c:pt idx="40">
                  <c:v>620.6</c:v>
                </c:pt>
                <c:pt idx="41">
                  <c:v>805</c:v>
                </c:pt>
                <c:pt idx="42">
                  <c:v>866</c:v>
                </c:pt>
                <c:pt idx="43">
                  <c:v>490</c:v>
                </c:pt>
                <c:pt idx="44">
                  <c:v>2280</c:v>
                </c:pt>
                <c:pt idx="45">
                  <c:v>400</c:v>
                </c:pt>
                <c:pt idx="46">
                  <c:v>30</c:v>
                </c:pt>
                <c:pt idx="47">
                  <c:v>33</c:v>
                </c:pt>
                <c:pt idx="48">
                  <c:v>1125</c:v>
                </c:pt>
                <c:pt idx="49">
                  <c:v>636</c:v>
                </c:pt>
                <c:pt idx="50">
                  <c:v>85</c:v>
                </c:pt>
                <c:pt idx="51">
                  <c:v>768.4</c:v>
                </c:pt>
                <c:pt idx="52">
                  <c:v>1388</c:v>
                </c:pt>
                <c:pt idx="53">
                  <c:v>1700</c:v>
                </c:pt>
                <c:pt idx="54">
                  <c:v>2258</c:v>
                </c:pt>
                <c:pt idx="55">
                  <c:v>2597</c:v>
                </c:pt>
                <c:pt idx="56">
                  <c:v>2164</c:v>
                </c:pt>
                <c:pt idx="57">
                  <c:v>53</c:v>
                </c:pt>
                <c:pt idx="58">
                  <c:v>61</c:v>
                </c:pt>
                <c:pt idx="59">
                  <c:v>1920</c:v>
                </c:pt>
                <c:pt idx="60">
                  <c:v>2991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D8-469B-9F0D-7C8C36B73205}"/>
            </c:ext>
          </c:extLst>
        </c:ser>
        <c:ser>
          <c:idx val="3"/>
          <c:order val="3"/>
          <c:tx>
            <c:strRef>
              <c:f>Summary!$F$1</c:f>
              <c:strCache>
                <c:ptCount val="1"/>
                <c:pt idx="0">
                  <c:v>Asia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Summary!$B$2:$B$73</c:f>
              <c:numCache>
                <c:formatCode>General</c:formatCode>
                <c:ptCount val="7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</c:numCache>
            </c:numRef>
          </c:cat>
          <c:val>
            <c:numRef>
              <c:f>Summary!$F$2:$F$73</c:f>
              <c:numCache>
                <c:formatCode>General</c:formatCode>
                <c:ptCount val="72"/>
                <c:pt idx="0">
                  <c:v>927.6</c:v>
                </c:pt>
                <c:pt idx="1">
                  <c:v>680</c:v>
                </c:pt>
                <c:pt idx="2">
                  <c:v>1350</c:v>
                </c:pt>
                <c:pt idx="3">
                  <c:v>150</c:v>
                </c:pt>
                <c:pt idx="4">
                  <c:v>700</c:v>
                </c:pt>
                <c:pt idx="6">
                  <c:v>662</c:v>
                </c:pt>
                <c:pt idx="7">
                  <c:v>11031</c:v>
                </c:pt>
                <c:pt idx="8">
                  <c:v>9885</c:v>
                </c:pt>
                <c:pt idx="9">
                  <c:v>10725</c:v>
                </c:pt>
                <c:pt idx="10">
                  <c:v>10962.9</c:v>
                </c:pt>
                <c:pt idx="11">
                  <c:v>4298</c:v>
                </c:pt>
                <c:pt idx="12">
                  <c:v>4572.5</c:v>
                </c:pt>
                <c:pt idx="13">
                  <c:v>3430.5</c:v>
                </c:pt>
                <c:pt idx="14">
                  <c:v>9824.6</c:v>
                </c:pt>
                <c:pt idx="15">
                  <c:v>6323.75</c:v>
                </c:pt>
                <c:pt idx="16">
                  <c:v>8061</c:v>
                </c:pt>
                <c:pt idx="17">
                  <c:v>12908.7</c:v>
                </c:pt>
                <c:pt idx="18">
                  <c:v>13278</c:v>
                </c:pt>
                <c:pt idx="19">
                  <c:v>10085</c:v>
                </c:pt>
                <c:pt idx="20">
                  <c:v>19868</c:v>
                </c:pt>
                <c:pt idx="21">
                  <c:v>5811</c:v>
                </c:pt>
                <c:pt idx="22">
                  <c:v>9047</c:v>
                </c:pt>
                <c:pt idx="23">
                  <c:v>12945</c:v>
                </c:pt>
                <c:pt idx="24">
                  <c:v>8920</c:v>
                </c:pt>
                <c:pt idx="25">
                  <c:v>17900</c:v>
                </c:pt>
                <c:pt idx="26">
                  <c:v>10247.5</c:v>
                </c:pt>
                <c:pt idx="27">
                  <c:v>32051</c:v>
                </c:pt>
                <c:pt idx="28">
                  <c:v>11489.5</c:v>
                </c:pt>
                <c:pt idx="29">
                  <c:v>9877</c:v>
                </c:pt>
                <c:pt idx="30">
                  <c:v>10264.5</c:v>
                </c:pt>
                <c:pt idx="31">
                  <c:v>12967.3</c:v>
                </c:pt>
                <c:pt idx="32">
                  <c:v>13019.5</c:v>
                </c:pt>
                <c:pt idx="33">
                  <c:v>10260.6</c:v>
                </c:pt>
                <c:pt idx="34">
                  <c:v>13007.5</c:v>
                </c:pt>
                <c:pt idx="35">
                  <c:v>18690</c:v>
                </c:pt>
                <c:pt idx="36">
                  <c:v>16130.5</c:v>
                </c:pt>
                <c:pt idx="37">
                  <c:v>18929.5</c:v>
                </c:pt>
                <c:pt idx="38">
                  <c:v>21456.5</c:v>
                </c:pt>
                <c:pt idx="39">
                  <c:v>17931</c:v>
                </c:pt>
                <c:pt idx="40">
                  <c:v>23736</c:v>
                </c:pt>
                <c:pt idx="41">
                  <c:v>14339</c:v>
                </c:pt>
                <c:pt idx="42">
                  <c:v>16837</c:v>
                </c:pt>
                <c:pt idx="43">
                  <c:v>24384</c:v>
                </c:pt>
                <c:pt idx="44">
                  <c:v>30262.75</c:v>
                </c:pt>
                <c:pt idx="45">
                  <c:v>45681</c:v>
                </c:pt>
                <c:pt idx="46">
                  <c:v>85931</c:v>
                </c:pt>
                <c:pt idx="47">
                  <c:v>91848.5</c:v>
                </c:pt>
                <c:pt idx="48">
                  <c:v>66301.7</c:v>
                </c:pt>
                <c:pt idx="49">
                  <c:v>67637.600000000006</c:v>
                </c:pt>
                <c:pt idx="50">
                  <c:v>79082</c:v>
                </c:pt>
                <c:pt idx="51">
                  <c:v>85609</c:v>
                </c:pt>
                <c:pt idx="52">
                  <c:v>74285</c:v>
                </c:pt>
                <c:pt idx="53">
                  <c:v>72902</c:v>
                </c:pt>
                <c:pt idx="54">
                  <c:v>68144.66</c:v>
                </c:pt>
                <c:pt idx="55">
                  <c:v>98280.83</c:v>
                </c:pt>
                <c:pt idx="56">
                  <c:v>76362.5</c:v>
                </c:pt>
                <c:pt idx="57">
                  <c:v>60113</c:v>
                </c:pt>
                <c:pt idx="58">
                  <c:v>49111</c:v>
                </c:pt>
                <c:pt idx="59">
                  <c:v>72624</c:v>
                </c:pt>
                <c:pt idx="60">
                  <c:v>50980</c:v>
                </c:pt>
                <c:pt idx="61">
                  <c:v>39707</c:v>
                </c:pt>
                <c:pt idx="62">
                  <c:v>43456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D8-469B-9F0D-7C8C36B73205}"/>
            </c:ext>
          </c:extLst>
        </c:ser>
        <c:ser>
          <c:idx val="4"/>
          <c:order val="4"/>
          <c:tx>
            <c:strRef>
              <c:f>Summary!$G$1</c:f>
              <c:strCache>
                <c:ptCount val="1"/>
                <c:pt idx="0">
                  <c:v>Africa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Summary!$B$2:$B$73</c:f>
              <c:numCache>
                <c:formatCode>General</c:formatCode>
                <c:ptCount val="7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  <c:pt idx="61">
                  <c:v>2061</c:v>
                </c:pt>
                <c:pt idx="62">
                  <c:v>2062</c:v>
                </c:pt>
                <c:pt idx="63">
                  <c:v>2063</c:v>
                </c:pt>
                <c:pt idx="64">
                  <c:v>2064</c:v>
                </c:pt>
                <c:pt idx="65">
                  <c:v>2065</c:v>
                </c:pt>
                <c:pt idx="66">
                  <c:v>2066</c:v>
                </c:pt>
                <c:pt idx="67">
                  <c:v>2067</c:v>
                </c:pt>
                <c:pt idx="68">
                  <c:v>2068</c:v>
                </c:pt>
                <c:pt idx="69">
                  <c:v>2069</c:v>
                </c:pt>
                <c:pt idx="70">
                  <c:v>2070</c:v>
                </c:pt>
                <c:pt idx="71">
                  <c:v>2071</c:v>
                </c:pt>
              </c:numCache>
            </c:numRef>
          </c:cat>
          <c:val>
            <c:numRef>
              <c:f>Summary!$G$2:$G$73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370</c:v>
                </c:pt>
                <c:pt idx="22">
                  <c:v>1180</c:v>
                </c:pt>
                <c:pt idx="23">
                  <c:v>120</c:v>
                </c:pt>
                <c:pt idx="24">
                  <c:v>192.3</c:v>
                </c:pt>
                <c:pt idx="25">
                  <c:v>4910</c:v>
                </c:pt>
                <c:pt idx="26">
                  <c:v>2412</c:v>
                </c:pt>
                <c:pt idx="27">
                  <c:v>1824</c:v>
                </c:pt>
                <c:pt idx="28">
                  <c:v>500</c:v>
                </c:pt>
                <c:pt idx="29">
                  <c:v>1833</c:v>
                </c:pt>
                <c:pt idx="30">
                  <c:v>1100</c:v>
                </c:pt>
                <c:pt idx="31">
                  <c:v>2520</c:v>
                </c:pt>
                <c:pt idx="32">
                  <c:v>1200</c:v>
                </c:pt>
                <c:pt idx="33">
                  <c:v>1800</c:v>
                </c:pt>
                <c:pt idx="34">
                  <c:v>1530</c:v>
                </c:pt>
                <c:pt idx="35">
                  <c:v>2166</c:v>
                </c:pt>
                <c:pt idx="36">
                  <c:v>1227</c:v>
                </c:pt>
                <c:pt idx="37">
                  <c:v>3175</c:v>
                </c:pt>
                <c:pt idx="38">
                  <c:v>1960</c:v>
                </c:pt>
                <c:pt idx="39">
                  <c:v>1969</c:v>
                </c:pt>
                <c:pt idx="40">
                  <c:v>2996</c:v>
                </c:pt>
                <c:pt idx="41">
                  <c:v>1699</c:v>
                </c:pt>
                <c:pt idx="42">
                  <c:v>686</c:v>
                </c:pt>
                <c:pt idx="43">
                  <c:v>686</c:v>
                </c:pt>
                <c:pt idx="44">
                  <c:v>0</c:v>
                </c:pt>
                <c:pt idx="45">
                  <c:v>35</c:v>
                </c:pt>
                <c:pt idx="46">
                  <c:v>665</c:v>
                </c:pt>
                <c:pt idx="47">
                  <c:v>755</c:v>
                </c:pt>
                <c:pt idx="48">
                  <c:v>665</c:v>
                </c:pt>
                <c:pt idx="49">
                  <c:v>716</c:v>
                </c:pt>
                <c:pt idx="50">
                  <c:v>716</c:v>
                </c:pt>
                <c:pt idx="51">
                  <c:v>866</c:v>
                </c:pt>
                <c:pt idx="52">
                  <c:v>0</c:v>
                </c:pt>
                <c:pt idx="53">
                  <c:v>300</c:v>
                </c:pt>
                <c:pt idx="54">
                  <c:v>1000</c:v>
                </c:pt>
                <c:pt idx="55">
                  <c:v>30</c:v>
                </c:pt>
                <c:pt idx="56">
                  <c:v>300</c:v>
                </c:pt>
                <c:pt idx="57">
                  <c:v>350</c:v>
                </c:pt>
                <c:pt idx="58">
                  <c:v>1386</c:v>
                </c:pt>
                <c:pt idx="59">
                  <c:v>0</c:v>
                </c:pt>
                <c:pt idx="60">
                  <c:v>0</c:v>
                </c:pt>
                <c:pt idx="61">
                  <c:v>125</c:v>
                </c:pt>
                <c:pt idx="62">
                  <c:v>850</c:v>
                </c:pt>
                <c:pt idx="63">
                  <c:v>0</c:v>
                </c:pt>
                <c:pt idx="64">
                  <c:v>0</c:v>
                </c:pt>
                <c:pt idx="65">
                  <c:v>794.8</c:v>
                </c:pt>
                <c:pt idx="66">
                  <c:v>0</c:v>
                </c:pt>
                <c:pt idx="67">
                  <c:v>1589.6</c:v>
                </c:pt>
                <c:pt idx="68">
                  <c:v>794.8</c:v>
                </c:pt>
                <c:pt idx="69">
                  <c:v>1594.8</c:v>
                </c:pt>
                <c:pt idx="70">
                  <c:v>800</c:v>
                </c:pt>
                <c:pt idx="71">
                  <c:v>1594.8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D8-469B-9F0D-7C8C36B73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210256"/>
        <c:axId val="324448160"/>
      </c:lineChart>
      <c:catAx>
        <c:axId val="31721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448160"/>
        <c:crosses val="autoZero"/>
        <c:auto val="1"/>
        <c:lblAlgn val="ctr"/>
        <c:lblOffset val="100"/>
        <c:noMultiLvlLbl val="0"/>
      </c:catAx>
      <c:valAx>
        <c:axId val="3244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1025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0.03715</cdr:y>
    </cdr:from>
    <cdr:to>
      <cdr:x>0.13512</cdr:x>
      <cdr:y>0.09238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A22697-6A22-4DBD-8867-7CAC53AE9D16}"/>
            </a:ext>
          </a:extLst>
        </cdr:cNvPr>
        <cdr:cNvSpPr txBox="1"/>
      </cdr:nvSpPr>
      <cdr:spPr>
        <a:xfrm xmlns:a="http://schemas.openxmlformats.org/drawingml/2006/main">
          <a:off x="0" y="176965"/>
          <a:ext cx="1119262" cy="263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900" dirty="0"/>
            <a:t>Unit: MW</a:t>
          </a:r>
          <a:endParaRPr lang="ko-KR" altLang="en-US" sz="9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2024-10-07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jrc.ec.europa.eu/dataset/jrc-floods-floodmapgl_rp100y-tif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GIS of Four Siting Criteria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8C132A9-1A1F-3634-03FE-B236BAF6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60" y="1340145"/>
            <a:ext cx="6652079" cy="5080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9DC1EB-CE54-8A38-A991-B99AE21358C9}"/>
              </a:ext>
            </a:extLst>
          </p:cNvPr>
          <p:cNvSpPr txBox="1"/>
          <p:nvPr/>
        </p:nvSpPr>
        <p:spPr>
          <a:xfrm>
            <a:off x="2769960" y="6339840"/>
            <a:ext cx="665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Source</a:t>
            </a:r>
            <a:r>
              <a:rPr lang="en-US" altLang="ko-KR" sz="1200" dirty="0"/>
              <a:t>: Written by the author based on Global Earthquake Model Foundation (2020), Global Earthquake Model Foundation (2023), Global Energy Monitor (2023), Joint Research Centre (2016), </a:t>
            </a:r>
            <a:r>
              <a:rPr lang="en-US" altLang="ko-KR" sz="1200" dirty="0" err="1"/>
              <a:t>WorldPop</a:t>
            </a:r>
            <a:r>
              <a:rPr lang="en-US" altLang="ko-KR" sz="1200" dirty="0"/>
              <a:t> (2020)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57BF6-E74C-336F-F671-61FE9E976788}"/>
              </a:ext>
            </a:extLst>
          </p:cNvPr>
          <p:cNvSpPr txBox="1"/>
          <p:nvPr/>
        </p:nvSpPr>
        <p:spPr>
          <a:xfrm>
            <a:off x="1198887" y="2375986"/>
            <a:ext cx="121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Population 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8D57B8-D1C1-18AA-52D4-F4CA5598FF98}"/>
              </a:ext>
            </a:extLst>
          </p:cNvPr>
          <p:cNvSpPr txBox="1"/>
          <p:nvPr/>
        </p:nvSpPr>
        <p:spPr>
          <a:xfrm>
            <a:off x="9991344" y="2406665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Floodplain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B121F-EAD2-752A-4AAD-7EF868BD8A8A}"/>
              </a:ext>
            </a:extLst>
          </p:cNvPr>
          <p:cNvSpPr txBox="1"/>
          <p:nvPr/>
        </p:nvSpPr>
        <p:spPr>
          <a:xfrm>
            <a:off x="10125456" y="4713638"/>
            <a:ext cx="1301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Safe </a:t>
            </a:r>
          </a:p>
          <a:p>
            <a:r>
              <a:rPr lang="en-US" altLang="ko-KR" dirty="0"/>
              <a:t>Shutdown </a:t>
            </a:r>
          </a:p>
          <a:p>
            <a:r>
              <a:rPr lang="en-US" altLang="ko-KR" dirty="0"/>
              <a:t>Earthquake 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E15D5-2405-4F21-0694-8743340231DE}"/>
              </a:ext>
            </a:extLst>
          </p:cNvPr>
          <p:cNvSpPr txBox="1"/>
          <p:nvPr/>
        </p:nvSpPr>
        <p:spPr>
          <a:xfrm>
            <a:off x="1261765" y="4990637"/>
            <a:ext cx="10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Fault Line</a:t>
            </a:r>
            <a:endParaRPr lang="ko-KR" altLang="en-US" dirty="0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B33CDE33-3942-C7FF-0007-90056E961E3F}"/>
              </a:ext>
            </a:extLst>
          </p:cNvPr>
          <p:cNvSpPr/>
          <p:nvPr/>
        </p:nvSpPr>
        <p:spPr>
          <a:xfrm>
            <a:off x="2377734" y="2443967"/>
            <a:ext cx="363606" cy="24847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7065F22F-472D-DDE1-6CCD-C95DACF9BD03}"/>
              </a:ext>
            </a:extLst>
          </p:cNvPr>
          <p:cNvSpPr/>
          <p:nvPr/>
        </p:nvSpPr>
        <p:spPr>
          <a:xfrm rot="10800000">
            <a:off x="9549024" y="2467093"/>
            <a:ext cx="363606" cy="24847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96FDA5B8-3C93-F30B-09C7-BF5C1BA4A556}"/>
              </a:ext>
            </a:extLst>
          </p:cNvPr>
          <p:cNvSpPr/>
          <p:nvPr/>
        </p:nvSpPr>
        <p:spPr>
          <a:xfrm rot="10800000">
            <a:off x="9549024" y="5051064"/>
            <a:ext cx="363606" cy="24847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A8E5D6FB-C280-8270-46B5-4DDC56C131A8}"/>
              </a:ext>
            </a:extLst>
          </p:cNvPr>
          <p:cNvSpPr/>
          <p:nvPr/>
        </p:nvSpPr>
        <p:spPr>
          <a:xfrm>
            <a:off x="2377734" y="5054066"/>
            <a:ext cx="363606" cy="24847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47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Groups Based on the Policy-based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otential to Deploy SMRs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DDDF2C8-5A48-6FA6-E35C-6EF87B812EEA}"/>
              </a:ext>
            </a:extLst>
          </p:cNvPr>
          <p:cNvGraphicFramePr>
            <a:graphicFrameLocks noGrp="1"/>
          </p:cNvGraphicFramePr>
          <p:nvPr/>
        </p:nvGraphicFramePr>
        <p:xfrm>
          <a:off x="935005" y="1792520"/>
          <a:ext cx="9806379" cy="432786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19089">
                  <a:extLst>
                    <a:ext uri="{9D8B030D-6E8A-4147-A177-3AD203B41FA5}">
                      <a16:colId xmlns:a16="http://schemas.microsoft.com/office/drawing/2014/main" val="578997004"/>
                    </a:ext>
                  </a:extLst>
                </a:gridCol>
                <a:gridCol w="6787290">
                  <a:extLst>
                    <a:ext uri="{9D8B030D-6E8A-4147-A177-3AD203B41FA5}">
                      <a16:colId xmlns:a16="http://schemas.microsoft.com/office/drawing/2014/main" val="1775630778"/>
                    </a:ext>
                  </a:extLst>
                </a:gridCol>
              </a:tblGrid>
              <a:tr h="5915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900" dirty="0">
                          <a:effectLst/>
                        </a:rPr>
                        <a:t>Country Group</a:t>
                      </a:r>
                      <a:endParaRPr lang="ko-KR" sz="2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43898" marR="1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>
                          <a:effectLst/>
                        </a:rPr>
                        <a:t>Country</a:t>
                      </a:r>
                      <a:endParaRPr lang="ko-KR" sz="2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43898" marR="143898" marT="0" marB="0" anchor="ctr"/>
                </a:tc>
                <a:extLst>
                  <a:ext uri="{0D108BD9-81ED-4DB2-BD59-A6C34878D82A}">
                    <a16:rowId xmlns:a16="http://schemas.microsoft.com/office/drawing/2014/main" val="715049828"/>
                  </a:ext>
                </a:extLst>
              </a:tr>
              <a:tr h="13609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900" dirty="0">
                          <a:effectLst/>
                        </a:rPr>
                        <a:t>NPP Operating Countries</a:t>
                      </a:r>
                      <a:endParaRPr lang="ko-KR" sz="21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900" dirty="0">
                          <a:effectLst/>
                        </a:rPr>
                        <a:t>(24 countries)</a:t>
                      </a:r>
                      <a:endParaRPr lang="ko-KR" sz="2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43898" marR="1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dirty="0">
                          <a:effectLst/>
                        </a:rPr>
                        <a:t>South Africa, Netherlands, Taiwan, Russia, Romania, Mexico, United States, Bangladesh, Bulgaria, Brazil, Spain, Slovenia, United Arab Emirates, United Kingdom, Ukraine, India, Japan, China, Czech Republic, Canada, Turkey, Pakistan, France, Hungary</a:t>
                      </a:r>
                      <a:endParaRPr lang="ko-KR" sz="2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43898" marR="143898" marT="0" marB="0" anchor="ctr"/>
                </a:tc>
                <a:extLst>
                  <a:ext uri="{0D108BD9-81ED-4DB2-BD59-A6C34878D82A}">
                    <a16:rowId xmlns:a16="http://schemas.microsoft.com/office/drawing/2014/main" val="2792533818"/>
                  </a:ext>
                </a:extLst>
              </a:tr>
              <a:tr h="6680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900">
                          <a:effectLst/>
                        </a:rPr>
                        <a:t>Countries with SMR Plan</a:t>
                      </a:r>
                      <a:endParaRPr lang="ko-KR" sz="2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900">
                          <a:effectLst/>
                        </a:rPr>
                        <a:t>(5 countries)</a:t>
                      </a:r>
                      <a:endParaRPr lang="ko-KR" sz="2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43898" marR="1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dirty="0">
                          <a:effectLst/>
                        </a:rPr>
                        <a:t>Sri Lanka, Indonesia, Thailand, Poland, Philippines</a:t>
                      </a:r>
                      <a:endParaRPr lang="ko-KR" sz="2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43898" marR="143898" marT="0" marB="0" anchor="ctr"/>
                </a:tc>
                <a:extLst>
                  <a:ext uri="{0D108BD9-81ED-4DB2-BD59-A6C34878D82A}">
                    <a16:rowId xmlns:a16="http://schemas.microsoft.com/office/drawing/2014/main" val="1662004349"/>
                  </a:ext>
                </a:extLst>
              </a:tr>
              <a:tr h="17073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900">
                          <a:effectLst/>
                        </a:rPr>
                        <a:t>Unclassified Countries</a:t>
                      </a:r>
                      <a:endParaRPr lang="ko-KR" sz="21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900">
                          <a:effectLst/>
                        </a:rPr>
                        <a:t>(24 countries)</a:t>
                      </a:r>
                      <a:endParaRPr lang="ko-KR" sz="2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43898" marR="1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dirty="0">
                          <a:effectLst/>
                        </a:rPr>
                        <a:t>Greece, New Zealand, Denmark, Dominican Republic, Laos, Malaysia, Morocco, Moldova, Mongolia, Vietnam, Bosnia and Herzegovina, Serbia, Ireland, Uzbekistan, Israel, Italy, Zimbabwe, Chile, Kazakhstan, Cambodia, Kosovo, Kyrgyzstan, Portugal, Australia</a:t>
                      </a:r>
                      <a:endParaRPr lang="ko-KR" sz="2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43898" marR="143898" marT="0" marB="0" anchor="ctr"/>
                </a:tc>
                <a:extLst>
                  <a:ext uri="{0D108BD9-81ED-4DB2-BD59-A6C34878D82A}">
                    <a16:rowId xmlns:a16="http://schemas.microsoft.com/office/drawing/2014/main" val="394205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8B14D6-FB39-770B-FD74-6FA1A1DEA9E1}"/>
              </a:ext>
            </a:extLst>
          </p:cNvPr>
          <p:cNvSpPr txBox="1"/>
          <p:nvPr/>
        </p:nvSpPr>
        <p:spPr>
          <a:xfrm>
            <a:off x="935005" y="6201340"/>
            <a:ext cx="6652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Written by the author</a:t>
            </a:r>
          </a:p>
        </p:txBody>
      </p:sp>
    </p:spTree>
    <p:extLst>
      <p:ext uri="{BB962C8B-B14F-4D97-AF65-F5344CB8AC3E}">
        <p14:creationId xmlns:p14="http://schemas.microsoft.com/office/powerpoint/2010/main" val="177592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 R</a:t>
            </a: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etired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apacity in the 53 Countries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23FCB05-87C0-2311-A5A1-02DCAB517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96720"/>
              </p:ext>
            </p:extLst>
          </p:nvPr>
        </p:nvGraphicFramePr>
        <p:xfrm>
          <a:off x="838200" y="2459115"/>
          <a:ext cx="10515600" cy="26947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516152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042089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7819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999330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88780254"/>
                    </a:ext>
                  </a:extLst>
                </a:gridCol>
              </a:tblGrid>
              <a:tr h="4353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Periods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 2021-30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2031-40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2041-50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 Total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5099123"/>
                  </a:ext>
                </a:extLst>
              </a:tr>
              <a:tr h="11296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Global coal capacity </a:t>
                      </a:r>
                      <a:endParaRPr lang="ko-KR" sz="16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effectLst/>
                        </a:rPr>
                        <a:t>of the preprocessed GCPT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326.0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134.7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438.3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899.0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4732964"/>
                  </a:ext>
                </a:extLst>
              </a:tr>
              <a:tr h="11296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Screened coal capacity</a:t>
                      </a:r>
                      <a:endParaRPr lang="ko-KR" sz="16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By the site-screening criteria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70.4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27.8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>
                          <a:effectLst/>
                        </a:rPr>
                        <a:t>10.0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effectLst/>
                        </a:rPr>
                        <a:t>108.3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39773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FD9993-9884-DDF8-C083-B01C54B0083C}"/>
              </a:ext>
            </a:extLst>
          </p:cNvPr>
          <p:cNvSpPr txBox="1"/>
          <p:nvPr/>
        </p:nvSpPr>
        <p:spPr>
          <a:xfrm>
            <a:off x="10307664" y="2097024"/>
            <a:ext cx="1046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(Unit: GW)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49EF4-679C-04AB-3879-32C073B5F2E0}"/>
              </a:ext>
            </a:extLst>
          </p:cNvPr>
          <p:cNvSpPr txBox="1"/>
          <p:nvPr/>
        </p:nvSpPr>
        <p:spPr>
          <a:xfrm>
            <a:off x="838200" y="5208134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Written by the author </a:t>
            </a:r>
            <a:r>
              <a:rPr lang="en-US" altLang="ko-KR" sz="1200" dirty="0"/>
              <a:t>based on Global Earthquake Model Foundation (2020), Global Earthquake Model Foundation (2023), Global Energy Monitor (2023), Joint Research Centre (2016), </a:t>
            </a:r>
            <a:r>
              <a:rPr lang="en-US" altLang="ko-KR" sz="1200" dirty="0" err="1"/>
              <a:t>WorldPop</a:t>
            </a:r>
            <a:r>
              <a:rPr lang="en-US" altLang="ko-KR" sz="1200" dirty="0"/>
              <a:t> (2020)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7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 Coal Capacity of the NPP Operating Countries (1/2)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E1FA543-DA1E-AEC4-06F2-53A987F32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04896"/>
              </p:ext>
            </p:extLst>
          </p:nvPr>
        </p:nvGraphicFramePr>
        <p:xfrm>
          <a:off x="596302" y="1365502"/>
          <a:ext cx="4787001" cy="478221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72273">
                  <a:extLst>
                    <a:ext uri="{9D8B030D-6E8A-4147-A177-3AD203B41FA5}">
                      <a16:colId xmlns:a16="http://schemas.microsoft.com/office/drawing/2014/main" val="3361023193"/>
                    </a:ext>
                  </a:extLst>
                </a:gridCol>
                <a:gridCol w="1139055">
                  <a:extLst>
                    <a:ext uri="{9D8B030D-6E8A-4147-A177-3AD203B41FA5}">
                      <a16:colId xmlns:a16="http://schemas.microsoft.com/office/drawing/2014/main" val="1841456475"/>
                    </a:ext>
                  </a:extLst>
                </a:gridCol>
                <a:gridCol w="1166046">
                  <a:extLst>
                    <a:ext uri="{9D8B030D-6E8A-4147-A177-3AD203B41FA5}">
                      <a16:colId xmlns:a16="http://schemas.microsoft.com/office/drawing/2014/main" val="2809642307"/>
                    </a:ext>
                  </a:extLst>
                </a:gridCol>
                <a:gridCol w="909627">
                  <a:extLst>
                    <a:ext uri="{9D8B030D-6E8A-4147-A177-3AD203B41FA5}">
                      <a16:colId xmlns:a16="http://schemas.microsoft.com/office/drawing/2014/main" val="2426980839"/>
                    </a:ext>
                  </a:extLst>
                </a:gridCol>
              </a:tblGrid>
              <a:tr h="100587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</a:rPr>
                        <a:t>　</a:t>
                      </a:r>
                      <a:r>
                        <a:rPr lang="en-GB" sz="1600" dirty="0">
                          <a:effectLst/>
                        </a:rPr>
                        <a:t>Country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665" marR="11665" marT="11665" marB="116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Coal Capacity</a:t>
                      </a:r>
                      <a:endParaRPr lang="ko-KR" sz="23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(a)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Screened</a:t>
                      </a:r>
                      <a:endParaRPr lang="ko-KR" sz="23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Capacity</a:t>
                      </a:r>
                      <a:endParaRPr lang="ko-KR" sz="23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(b)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(b)/(a)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665" marR="11665" marT="11665" marB="11665" anchor="ctr"/>
                </a:tc>
                <a:extLst>
                  <a:ext uri="{0D108BD9-81ED-4DB2-BD59-A6C34878D82A}">
                    <a16:rowId xmlns:a16="http://schemas.microsoft.com/office/drawing/2014/main" val="3354035608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Brazil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1.7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3502863563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Bulgaria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2.5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950141029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Canada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6.4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5.6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88.3%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3831353817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China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377.7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2.5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0.7%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3961621586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600" spc="-50">
                          <a:effectLst/>
                        </a:rPr>
                        <a:t>Czech Republic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4.4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3899768471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France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4.7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18502237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Hungary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0.9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741194962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India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37.8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4048628238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600" spc="-50">
                          <a:effectLst/>
                        </a:rPr>
                        <a:t>Japan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25.5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3435464951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Mexico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5.4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591873928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Netherlands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6.1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3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3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79317" marR="79317" marT="21774" marB="21774" anchor="ctr"/>
                </a:tc>
                <a:extLst>
                  <a:ext uri="{0D108BD9-81ED-4DB2-BD59-A6C34878D82A}">
                    <a16:rowId xmlns:a16="http://schemas.microsoft.com/office/drawing/2014/main" val="1675526933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B1501D6-ABB5-092D-BD43-4881E8134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34450"/>
              </p:ext>
            </p:extLst>
          </p:nvPr>
        </p:nvGraphicFramePr>
        <p:xfrm>
          <a:off x="5427917" y="2340864"/>
          <a:ext cx="4465891" cy="380685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66806">
                  <a:extLst>
                    <a:ext uri="{9D8B030D-6E8A-4147-A177-3AD203B41FA5}">
                      <a16:colId xmlns:a16="http://schemas.microsoft.com/office/drawing/2014/main" val="346548078"/>
                    </a:ext>
                  </a:extLst>
                </a:gridCol>
                <a:gridCol w="1062649">
                  <a:extLst>
                    <a:ext uri="{9D8B030D-6E8A-4147-A177-3AD203B41FA5}">
                      <a16:colId xmlns:a16="http://schemas.microsoft.com/office/drawing/2014/main" val="2103243863"/>
                    </a:ext>
                  </a:extLst>
                </a:gridCol>
                <a:gridCol w="1087827">
                  <a:extLst>
                    <a:ext uri="{9D8B030D-6E8A-4147-A177-3AD203B41FA5}">
                      <a16:colId xmlns:a16="http://schemas.microsoft.com/office/drawing/2014/main" val="3566540306"/>
                    </a:ext>
                  </a:extLst>
                </a:gridCol>
                <a:gridCol w="848609">
                  <a:extLst>
                    <a:ext uri="{9D8B030D-6E8A-4147-A177-3AD203B41FA5}">
                      <a16:colId xmlns:a16="http://schemas.microsoft.com/office/drawing/2014/main" val="3503846563"/>
                    </a:ext>
                  </a:extLst>
                </a:gridCol>
              </a:tblGrid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Romania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4.9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0.0%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17672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Russia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15.6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11.1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71.0%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833456628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Slovenia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1.4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1633409428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South Africa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33.8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3142386303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Spain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3.5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1966991062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600" spc="-50" dirty="0">
                          <a:effectLst/>
                        </a:rPr>
                        <a:t>Taiwan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13.1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1440396332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Türkiye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5.0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142403311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Ukraine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22.6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2.5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11.0%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1330583688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United Arab Emirates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1.2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3040644743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United Kingdom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8.6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1125533027"/>
                  </a:ext>
                </a:extLst>
              </a:tr>
              <a:tr h="3367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United States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210.0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62.4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29.7%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extLst>
                  <a:ext uri="{0D108BD9-81ED-4DB2-BD59-A6C34878D82A}">
                    <a16:rowId xmlns:a16="http://schemas.microsoft.com/office/drawing/2014/main" val="152102172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945274B-DE5F-5545-085F-126585F2C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36478"/>
              </p:ext>
            </p:extLst>
          </p:nvPr>
        </p:nvGraphicFramePr>
        <p:xfrm>
          <a:off x="5427917" y="1371598"/>
          <a:ext cx="4465891" cy="96926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66806">
                  <a:extLst>
                    <a:ext uri="{9D8B030D-6E8A-4147-A177-3AD203B41FA5}">
                      <a16:colId xmlns:a16="http://schemas.microsoft.com/office/drawing/2014/main" val="3576078149"/>
                    </a:ext>
                  </a:extLst>
                </a:gridCol>
                <a:gridCol w="1062649">
                  <a:extLst>
                    <a:ext uri="{9D8B030D-6E8A-4147-A177-3AD203B41FA5}">
                      <a16:colId xmlns:a16="http://schemas.microsoft.com/office/drawing/2014/main" val="2555489037"/>
                    </a:ext>
                  </a:extLst>
                </a:gridCol>
                <a:gridCol w="1087827">
                  <a:extLst>
                    <a:ext uri="{9D8B030D-6E8A-4147-A177-3AD203B41FA5}">
                      <a16:colId xmlns:a16="http://schemas.microsoft.com/office/drawing/2014/main" val="3055890079"/>
                    </a:ext>
                  </a:extLst>
                </a:gridCol>
                <a:gridCol w="848609">
                  <a:extLst>
                    <a:ext uri="{9D8B030D-6E8A-4147-A177-3AD203B41FA5}">
                      <a16:colId xmlns:a16="http://schemas.microsoft.com/office/drawing/2014/main" val="2720332950"/>
                    </a:ext>
                  </a:extLst>
                </a:gridCol>
              </a:tblGrid>
              <a:tr h="9692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600" dirty="0">
                          <a:effectLst/>
                        </a:rPr>
                        <a:t>　</a:t>
                      </a:r>
                      <a:r>
                        <a:rPr lang="en-GB" sz="1600" dirty="0">
                          <a:effectLst/>
                        </a:rPr>
                        <a:t>Country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1251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Coal Capacity</a:t>
                      </a:r>
                      <a:endParaRPr lang="ko-KR" sz="16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(a)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Screened</a:t>
                      </a:r>
                      <a:endParaRPr lang="ko-KR" sz="16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Capacity</a:t>
                      </a:r>
                      <a:endParaRPr lang="ko-KR" sz="16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(b)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084" marR="85084" marT="23357" marB="2335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(b)/(a)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12512" anchor="ctr"/>
                </a:tc>
                <a:extLst>
                  <a:ext uri="{0D108BD9-81ED-4DB2-BD59-A6C34878D82A}">
                    <a16:rowId xmlns:a16="http://schemas.microsoft.com/office/drawing/2014/main" val="1829685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BA0890-62C4-A2D2-E70A-80F20238ACB4}"/>
              </a:ext>
            </a:extLst>
          </p:cNvPr>
          <p:cNvSpPr txBox="1"/>
          <p:nvPr/>
        </p:nvSpPr>
        <p:spPr>
          <a:xfrm>
            <a:off x="9893808" y="1394566"/>
            <a:ext cx="1046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(Unit: GW)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64F67-0E5E-467C-DF78-9443698379DE}"/>
              </a:ext>
            </a:extLst>
          </p:cNvPr>
          <p:cNvSpPr txBox="1"/>
          <p:nvPr/>
        </p:nvSpPr>
        <p:spPr>
          <a:xfrm>
            <a:off x="527304" y="6147719"/>
            <a:ext cx="9366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Written by the author </a:t>
            </a:r>
            <a:r>
              <a:rPr lang="en-US" altLang="ko-KR" sz="1200" dirty="0"/>
              <a:t>based on Global Earthquake Model Foundation (2020), Global Earthquake Model Foundation (2023), Global Energy Monitor (2023), Joint Research Centre (2016), </a:t>
            </a:r>
            <a:r>
              <a:rPr lang="en-US" altLang="ko-KR" sz="1200" dirty="0" err="1"/>
              <a:t>WorldPop</a:t>
            </a:r>
            <a:r>
              <a:rPr lang="en-US" altLang="ko-KR" sz="1200" dirty="0"/>
              <a:t> (2020)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7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 Coal Capacity of the NPP Operating Countries (2/2)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EE1FA543-DA1E-AEC4-06F2-53A987F32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34883"/>
              </p:ext>
            </p:extLst>
          </p:nvPr>
        </p:nvGraphicFramePr>
        <p:xfrm>
          <a:off x="0" y="1255775"/>
          <a:ext cx="5913120" cy="516086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36686">
                  <a:extLst>
                    <a:ext uri="{9D8B030D-6E8A-4147-A177-3AD203B41FA5}">
                      <a16:colId xmlns:a16="http://schemas.microsoft.com/office/drawing/2014/main" val="3361023193"/>
                    </a:ext>
                  </a:extLst>
                </a:gridCol>
                <a:gridCol w="721676">
                  <a:extLst>
                    <a:ext uri="{9D8B030D-6E8A-4147-A177-3AD203B41FA5}">
                      <a16:colId xmlns:a16="http://schemas.microsoft.com/office/drawing/2014/main" val="2198010586"/>
                    </a:ext>
                  </a:extLst>
                </a:gridCol>
                <a:gridCol w="686972">
                  <a:extLst>
                    <a:ext uri="{9D8B030D-6E8A-4147-A177-3AD203B41FA5}">
                      <a16:colId xmlns:a16="http://schemas.microsoft.com/office/drawing/2014/main" val="2071413727"/>
                    </a:ext>
                  </a:extLst>
                </a:gridCol>
                <a:gridCol w="721676">
                  <a:extLst>
                    <a:ext uri="{9D8B030D-6E8A-4147-A177-3AD203B41FA5}">
                      <a16:colId xmlns:a16="http://schemas.microsoft.com/office/drawing/2014/main" val="2112348405"/>
                    </a:ext>
                  </a:extLst>
                </a:gridCol>
                <a:gridCol w="447600">
                  <a:extLst>
                    <a:ext uri="{9D8B030D-6E8A-4147-A177-3AD203B41FA5}">
                      <a16:colId xmlns:a16="http://schemas.microsoft.com/office/drawing/2014/main" val="3863445237"/>
                    </a:ext>
                  </a:extLst>
                </a:gridCol>
                <a:gridCol w="440480">
                  <a:extLst>
                    <a:ext uri="{9D8B030D-6E8A-4147-A177-3AD203B41FA5}">
                      <a16:colId xmlns:a16="http://schemas.microsoft.com/office/drawing/2014/main" val="1223637731"/>
                    </a:ext>
                  </a:extLst>
                </a:gridCol>
                <a:gridCol w="525907">
                  <a:extLst>
                    <a:ext uri="{9D8B030D-6E8A-4147-A177-3AD203B41FA5}">
                      <a16:colId xmlns:a16="http://schemas.microsoft.com/office/drawing/2014/main" val="1115631979"/>
                    </a:ext>
                  </a:extLst>
                </a:gridCol>
                <a:gridCol w="884523">
                  <a:extLst>
                    <a:ext uri="{9D8B030D-6E8A-4147-A177-3AD203B41FA5}">
                      <a16:colId xmlns:a16="http://schemas.microsoft.com/office/drawing/2014/main" val="2786122025"/>
                    </a:ext>
                  </a:extLst>
                </a:gridCol>
                <a:gridCol w="447600">
                  <a:extLst>
                    <a:ext uri="{9D8B030D-6E8A-4147-A177-3AD203B41FA5}">
                      <a16:colId xmlns:a16="http://schemas.microsoft.com/office/drawing/2014/main" val="3983582845"/>
                    </a:ext>
                  </a:extLst>
                </a:gridCol>
              </a:tblGrid>
              <a:tr h="36151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ko-KR" altLang="en-US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3" marR="10203" marT="10203" marB="10203" anchor="ctr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Capacity </a:t>
                      </a:r>
                      <a:r>
                        <a:rPr lang="en-US" sz="1200" dirty="0">
                          <a:effectLst/>
                        </a:rPr>
                        <a:t>Excluded</a:t>
                      </a:r>
                      <a:r>
                        <a:rPr lang="en-GB" sz="1200" dirty="0">
                          <a:effectLst/>
                        </a:rPr>
                        <a:t> by Each Siting Criterion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97948" marR="97948" marT="48974" marB="4897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41589"/>
                  </a:ext>
                </a:extLst>
              </a:tr>
              <a:tr h="76015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　</a:t>
                      </a:r>
                      <a:r>
                        <a:rPr lang="en-GB" sz="1200" dirty="0">
                          <a:effectLst/>
                        </a:rPr>
                        <a:t>Country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Population</a:t>
                      </a:r>
                      <a:endParaRPr lang="ko-KR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(c)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(c)/(a)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Floodplain</a:t>
                      </a:r>
                      <a:endParaRPr lang="ko-KR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(d)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(d)/(a)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Fault Line</a:t>
                      </a:r>
                      <a:endParaRPr lang="ko-KR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(e)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(e)/(a)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Safe Shutdown Earthquake</a:t>
                      </a:r>
                      <a:endParaRPr lang="ko-KR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(f)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(f)/(a)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335403560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Brazil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1.7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350286356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Bulgaria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2.5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950141029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Canada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0.7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11.7%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383135381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China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375.2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99.3%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88.8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23.5%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69.5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18.4%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3961621586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200" spc="-50" dirty="0">
                          <a:effectLst/>
                        </a:rPr>
                        <a:t>Czech Republic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4.4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21.9%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389976847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France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4.7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1.3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26.9%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0.9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18.1%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1850223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Hungary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0.9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74119496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India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37.8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4.6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12.2%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1.3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3.3%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404862823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200" spc="-50">
                          <a:effectLst/>
                        </a:rPr>
                        <a:t>Japan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25.5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23.5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92.2%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10.1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39.6%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343546495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Mexico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5.4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2.8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51.7%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2.8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51.7%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59187392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Netherlands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6.1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9391" marR="69391" marT="19049" marB="190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1.4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22.3%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1.4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22.3%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205" marR="10205" marT="10205" marB="10205" anchor="ctr"/>
                </a:tc>
                <a:extLst>
                  <a:ext uri="{0D108BD9-81ED-4DB2-BD59-A6C34878D82A}">
                    <a16:rowId xmlns:a16="http://schemas.microsoft.com/office/drawing/2014/main" val="1675526933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B1501D6-ABB5-092D-BD43-4881E8134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38300"/>
              </p:ext>
            </p:extLst>
          </p:nvPr>
        </p:nvGraphicFramePr>
        <p:xfrm>
          <a:off x="6050853" y="2379274"/>
          <a:ext cx="6141145" cy="40450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76663">
                  <a:extLst>
                    <a:ext uri="{9D8B030D-6E8A-4147-A177-3AD203B41FA5}">
                      <a16:colId xmlns:a16="http://schemas.microsoft.com/office/drawing/2014/main" val="346548078"/>
                    </a:ext>
                  </a:extLst>
                </a:gridCol>
                <a:gridCol w="749506">
                  <a:extLst>
                    <a:ext uri="{9D8B030D-6E8A-4147-A177-3AD203B41FA5}">
                      <a16:colId xmlns:a16="http://schemas.microsoft.com/office/drawing/2014/main" val="2253425903"/>
                    </a:ext>
                  </a:extLst>
                </a:gridCol>
                <a:gridCol w="713464">
                  <a:extLst>
                    <a:ext uri="{9D8B030D-6E8A-4147-A177-3AD203B41FA5}">
                      <a16:colId xmlns:a16="http://schemas.microsoft.com/office/drawing/2014/main" val="1128163768"/>
                    </a:ext>
                  </a:extLst>
                </a:gridCol>
                <a:gridCol w="749506">
                  <a:extLst>
                    <a:ext uri="{9D8B030D-6E8A-4147-A177-3AD203B41FA5}">
                      <a16:colId xmlns:a16="http://schemas.microsoft.com/office/drawing/2014/main" val="2294037167"/>
                    </a:ext>
                  </a:extLst>
                </a:gridCol>
                <a:gridCol w="464861">
                  <a:extLst>
                    <a:ext uri="{9D8B030D-6E8A-4147-A177-3AD203B41FA5}">
                      <a16:colId xmlns:a16="http://schemas.microsoft.com/office/drawing/2014/main" val="1906172604"/>
                    </a:ext>
                  </a:extLst>
                </a:gridCol>
                <a:gridCol w="457466">
                  <a:extLst>
                    <a:ext uri="{9D8B030D-6E8A-4147-A177-3AD203B41FA5}">
                      <a16:colId xmlns:a16="http://schemas.microsoft.com/office/drawing/2014/main" val="2127346752"/>
                    </a:ext>
                  </a:extLst>
                </a:gridCol>
                <a:gridCol w="546187">
                  <a:extLst>
                    <a:ext uri="{9D8B030D-6E8A-4147-A177-3AD203B41FA5}">
                      <a16:colId xmlns:a16="http://schemas.microsoft.com/office/drawing/2014/main" val="4031486155"/>
                    </a:ext>
                  </a:extLst>
                </a:gridCol>
                <a:gridCol w="918631">
                  <a:extLst>
                    <a:ext uri="{9D8B030D-6E8A-4147-A177-3AD203B41FA5}">
                      <a16:colId xmlns:a16="http://schemas.microsoft.com/office/drawing/2014/main" val="215231088"/>
                    </a:ext>
                  </a:extLst>
                </a:gridCol>
                <a:gridCol w="464861">
                  <a:extLst>
                    <a:ext uri="{9D8B030D-6E8A-4147-A177-3AD203B41FA5}">
                      <a16:colId xmlns:a16="http://schemas.microsoft.com/office/drawing/2014/main" val="3175933220"/>
                    </a:ext>
                  </a:extLst>
                </a:gridCol>
              </a:tblGrid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Romania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4.9</a:t>
                      </a:r>
                      <a:endParaRPr lang="ko-K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100.0%</a:t>
                      </a:r>
                      <a:endParaRPr lang="ko-K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ko-K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26.1%</a:t>
                      </a:r>
                      <a:endParaRPr lang="ko-K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ko-K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0.0%</a:t>
                      </a:r>
                      <a:endParaRPr lang="ko-K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ko-K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0.0%</a:t>
                      </a:r>
                      <a:endParaRPr lang="ko-K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17672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Russia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4.5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29.0%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1.1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7.1%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1.2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7.8%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833456628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Slovenia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1.4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100.0%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1.4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100.0%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1633409428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South Africa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33.8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3142386303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Spain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3.5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100.0%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1.2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32.7%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1966991062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spc="-50" dirty="0">
                          <a:effectLst/>
                        </a:rPr>
                        <a:t>Taiwan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13.1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100.0%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13.1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8.9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68.0%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1440396332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200" dirty="0">
                          <a:effectLst/>
                        </a:rPr>
                        <a:t>Türkiye</a:t>
                      </a:r>
                      <a:endParaRPr lang="ko-KR" altLang="ko-KR" sz="12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  <a:p>
                      <a:pPr algn="l">
                        <a:lnSpc>
                          <a:spcPts val="1300"/>
                        </a:lnSpc>
                      </a:pP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5.0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5.0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142403311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Ukraine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20.1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89.0%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4.1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18.1%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1330583688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United Arab Emirates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1.2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100.0%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3040644743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United Kingdom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8.6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100.0%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0.0%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1125533027"/>
                  </a:ext>
                </a:extLst>
              </a:tr>
              <a:tr h="36773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United States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127.6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>
                          <a:effectLst/>
                        </a:rPr>
                        <a:t>60.7%</a:t>
                      </a:r>
                      <a:endParaRPr lang="ko-KR" sz="12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360" marR="68360" marT="18766" marB="18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82.0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39.0%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3.4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1.6%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1.3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0.6%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152102172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945274B-DE5F-5545-085F-126585F2C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83852"/>
              </p:ext>
            </p:extLst>
          </p:nvPr>
        </p:nvGraphicFramePr>
        <p:xfrm>
          <a:off x="6050854" y="1255775"/>
          <a:ext cx="6141146" cy="11353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76663">
                  <a:extLst>
                    <a:ext uri="{9D8B030D-6E8A-4147-A177-3AD203B41FA5}">
                      <a16:colId xmlns:a16="http://schemas.microsoft.com/office/drawing/2014/main" val="3576078149"/>
                    </a:ext>
                  </a:extLst>
                </a:gridCol>
                <a:gridCol w="749506">
                  <a:extLst>
                    <a:ext uri="{9D8B030D-6E8A-4147-A177-3AD203B41FA5}">
                      <a16:colId xmlns:a16="http://schemas.microsoft.com/office/drawing/2014/main" val="478736925"/>
                    </a:ext>
                  </a:extLst>
                </a:gridCol>
                <a:gridCol w="713462">
                  <a:extLst>
                    <a:ext uri="{9D8B030D-6E8A-4147-A177-3AD203B41FA5}">
                      <a16:colId xmlns:a16="http://schemas.microsoft.com/office/drawing/2014/main" val="2981059841"/>
                    </a:ext>
                  </a:extLst>
                </a:gridCol>
                <a:gridCol w="749506">
                  <a:extLst>
                    <a:ext uri="{9D8B030D-6E8A-4147-A177-3AD203B41FA5}">
                      <a16:colId xmlns:a16="http://schemas.microsoft.com/office/drawing/2014/main" val="785934589"/>
                    </a:ext>
                  </a:extLst>
                </a:gridCol>
                <a:gridCol w="464862">
                  <a:extLst>
                    <a:ext uri="{9D8B030D-6E8A-4147-A177-3AD203B41FA5}">
                      <a16:colId xmlns:a16="http://schemas.microsoft.com/office/drawing/2014/main" val="665424252"/>
                    </a:ext>
                  </a:extLst>
                </a:gridCol>
                <a:gridCol w="457466">
                  <a:extLst>
                    <a:ext uri="{9D8B030D-6E8A-4147-A177-3AD203B41FA5}">
                      <a16:colId xmlns:a16="http://schemas.microsoft.com/office/drawing/2014/main" val="1015428590"/>
                    </a:ext>
                  </a:extLst>
                </a:gridCol>
                <a:gridCol w="546188">
                  <a:extLst>
                    <a:ext uri="{9D8B030D-6E8A-4147-A177-3AD203B41FA5}">
                      <a16:colId xmlns:a16="http://schemas.microsoft.com/office/drawing/2014/main" val="3827517989"/>
                    </a:ext>
                  </a:extLst>
                </a:gridCol>
                <a:gridCol w="918631">
                  <a:extLst>
                    <a:ext uri="{9D8B030D-6E8A-4147-A177-3AD203B41FA5}">
                      <a16:colId xmlns:a16="http://schemas.microsoft.com/office/drawing/2014/main" val="985503959"/>
                    </a:ext>
                  </a:extLst>
                </a:gridCol>
                <a:gridCol w="464862">
                  <a:extLst>
                    <a:ext uri="{9D8B030D-6E8A-4147-A177-3AD203B41FA5}">
                      <a16:colId xmlns:a16="http://schemas.microsoft.com/office/drawing/2014/main" val="1667845449"/>
                    </a:ext>
                  </a:extLst>
                </a:gridCol>
              </a:tblGrid>
              <a:tr h="30008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ko-KR" altLang="en-US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Capacity </a:t>
                      </a:r>
                      <a:r>
                        <a:rPr lang="en-US" sz="1200" dirty="0">
                          <a:effectLst/>
                        </a:rPr>
                        <a:t>Excluded</a:t>
                      </a:r>
                      <a:r>
                        <a:rPr lang="en-GB" sz="1200" dirty="0">
                          <a:effectLst/>
                        </a:rPr>
                        <a:t> by Each Siting Criterion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96509" marR="96509" marT="48254" marB="482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22136"/>
                  </a:ext>
                </a:extLst>
              </a:tr>
              <a:tr h="7850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200" dirty="0">
                          <a:effectLst/>
                        </a:rPr>
                        <a:t>　</a:t>
                      </a:r>
                      <a:r>
                        <a:rPr lang="en-GB" sz="1200" dirty="0">
                          <a:effectLst/>
                        </a:rPr>
                        <a:t>Country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Population</a:t>
                      </a:r>
                      <a:endParaRPr lang="ko-KR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(c)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(c)/(a)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Floodplain</a:t>
                      </a:r>
                      <a:endParaRPr lang="ko-KR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(d)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(d)/(a)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Fault Line</a:t>
                      </a:r>
                      <a:endParaRPr lang="ko-KR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(e)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(e)/(a)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Safe Shutdown Earthquake</a:t>
                      </a:r>
                      <a:endParaRPr lang="ko-KR" sz="12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(f)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200" dirty="0">
                          <a:effectLst/>
                        </a:rPr>
                        <a:t>(f)/(a)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0053" marR="10053" marT="10053" marB="10053" anchor="ctr"/>
                </a:tc>
                <a:extLst>
                  <a:ext uri="{0D108BD9-81ED-4DB2-BD59-A6C34878D82A}">
                    <a16:rowId xmlns:a16="http://schemas.microsoft.com/office/drawing/2014/main" val="1829685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0BAD18-DB3D-8C52-5EAA-0B494C544AD9}"/>
              </a:ext>
            </a:extLst>
          </p:cNvPr>
          <p:cNvSpPr txBox="1"/>
          <p:nvPr/>
        </p:nvSpPr>
        <p:spPr>
          <a:xfrm>
            <a:off x="84672" y="1304544"/>
            <a:ext cx="1046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(Unit: GW)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F9503-1546-E585-D76F-65DE9DA485E9}"/>
              </a:ext>
            </a:extLst>
          </p:cNvPr>
          <p:cNvSpPr txBox="1"/>
          <p:nvPr/>
        </p:nvSpPr>
        <p:spPr>
          <a:xfrm>
            <a:off x="-64008" y="6396335"/>
            <a:ext cx="12256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Written by the author </a:t>
            </a:r>
            <a:r>
              <a:rPr lang="en-US" altLang="ko-KR" sz="1200" dirty="0"/>
              <a:t>based on Global Earthquake Model Foundation (2020), Global Earthquake Model Foundation (2023), Global Energy Monitor (2023), Joint Research Centre (2016), </a:t>
            </a:r>
            <a:r>
              <a:rPr lang="en-US" altLang="ko-KR" sz="1200" dirty="0" err="1"/>
              <a:t>WorldPop</a:t>
            </a:r>
            <a:r>
              <a:rPr lang="en-US" altLang="ko-KR" sz="1200" dirty="0"/>
              <a:t> (2020)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3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 Coal Capacity of the Countries with SMR Plan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D845CEE-8448-7F15-7B7D-8A0506A0D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37170"/>
              </p:ext>
            </p:extLst>
          </p:nvPr>
        </p:nvGraphicFramePr>
        <p:xfrm>
          <a:off x="994036" y="2237435"/>
          <a:ext cx="10203928" cy="290149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98805">
                  <a:extLst>
                    <a:ext uri="{9D8B030D-6E8A-4147-A177-3AD203B41FA5}">
                      <a16:colId xmlns:a16="http://schemas.microsoft.com/office/drawing/2014/main" val="290330548"/>
                    </a:ext>
                  </a:extLst>
                </a:gridCol>
                <a:gridCol w="954040">
                  <a:extLst>
                    <a:ext uri="{9D8B030D-6E8A-4147-A177-3AD203B41FA5}">
                      <a16:colId xmlns:a16="http://schemas.microsoft.com/office/drawing/2014/main" val="1564044961"/>
                    </a:ext>
                  </a:extLst>
                </a:gridCol>
                <a:gridCol w="976647">
                  <a:extLst>
                    <a:ext uri="{9D8B030D-6E8A-4147-A177-3AD203B41FA5}">
                      <a16:colId xmlns:a16="http://schemas.microsoft.com/office/drawing/2014/main" val="453618774"/>
                    </a:ext>
                  </a:extLst>
                </a:gridCol>
                <a:gridCol w="760745">
                  <a:extLst>
                    <a:ext uri="{9D8B030D-6E8A-4147-A177-3AD203B41FA5}">
                      <a16:colId xmlns:a16="http://schemas.microsoft.com/office/drawing/2014/main" val="2941801567"/>
                    </a:ext>
                  </a:extLst>
                </a:gridCol>
                <a:gridCol w="916737">
                  <a:extLst>
                    <a:ext uri="{9D8B030D-6E8A-4147-A177-3AD203B41FA5}">
                      <a16:colId xmlns:a16="http://schemas.microsoft.com/office/drawing/2014/main" val="624238873"/>
                    </a:ext>
                  </a:extLst>
                </a:gridCol>
                <a:gridCol w="869261">
                  <a:extLst>
                    <a:ext uri="{9D8B030D-6E8A-4147-A177-3AD203B41FA5}">
                      <a16:colId xmlns:a16="http://schemas.microsoft.com/office/drawing/2014/main" val="1829429501"/>
                    </a:ext>
                  </a:extLst>
                </a:gridCol>
                <a:gridCol w="916737">
                  <a:extLst>
                    <a:ext uri="{9D8B030D-6E8A-4147-A177-3AD203B41FA5}">
                      <a16:colId xmlns:a16="http://schemas.microsoft.com/office/drawing/2014/main" val="2610073547"/>
                    </a:ext>
                  </a:extLst>
                </a:gridCol>
                <a:gridCol w="565189">
                  <a:extLst>
                    <a:ext uri="{9D8B030D-6E8A-4147-A177-3AD203B41FA5}">
                      <a16:colId xmlns:a16="http://schemas.microsoft.com/office/drawing/2014/main" val="3348753090"/>
                    </a:ext>
                  </a:extLst>
                </a:gridCol>
                <a:gridCol w="533539">
                  <a:extLst>
                    <a:ext uri="{9D8B030D-6E8A-4147-A177-3AD203B41FA5}">
                      <a16:colId xmlns:a16="http://schemas.microsoft.com/office/drawing/2014/main" val="344012087"/>
                    </a:ext>
                  </a:extLst>
                </a:gridCol>
                <a:gridCol w="666923">
                  <a:extLst>
                    <a:ext uri="{9D8B030D-6E8A-4147-A177-3AD203B41FA5}">
                      <a16:colId xmlns:a16="http://schemas.microsoft.com/office/drawing/2014/main" val="800993502"/>
                    </a:ext>
                  </a:extLst>
                </a:gridCol>
                <a:gridCol w="1084033">
                  <a:extLst>
                    <a:ext uri="{9D8B030D-6E8A-4147-A177-3AD203B41FA5}">
                      <a16:colId xmlns:a16="http://schemas.microsoft.com/office/drawing/2014/main" val="2617228382"/>
                    </a:ext>
                  </a:extLst>
                </a:gridCol>
                <a:gridCol w="661272">
                  <a:extLst>
                    <a:ext uri="{9D8B030D-6E8A-4147-A177-3AD203B41FA5}">
                      <a16:colId xmlns:a16="http://schemas.microsoft.com/office/drawing/2014/main" val="4112734647"/>
                    </a:ext>
                  </a:extLst>
                </a:gridCol>
              </a:tblGrid>
              <a:tr h="3361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Capacity Excluded by Each Siting Criterion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2775" marR="162775" marT="81387" marB="8138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04164"/>
                  </a:ext>
                </a:extLst>
              </a:tr>
              <a:tr h="121787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600">
                          <a:effectLst/>
                        </a:rPr>
                        <a:t>　</a:t>
                      </a:r>
                      <a:r>
                        <a:rPr lang="en-GB" sz="1600">
                          <a:effectLst/>
                        </a:rPr>
                        <a:t>Country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Coal Capacity</a:t>
                      </a:r>
                      <a:endParaRPr lang="ko-KR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(a)</a:t>
                      </a:r>
                      <a:endParaRPr lang="ko-K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Screened</a:t>
                      </a:r>
                      <a:endParaRPr lang="ko-KR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Capacity</a:t>
                      </a:r>
                      <a:endParaRPr lang="ko-KR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(b)</a:t>
                      </a:r>
                      <a:endParaRPr lang="ko-K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(b)/(a)</a:t>
                      </a:r>
                      <a:endParaRPr lang="ko-KR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Population</a:t>
                      </a:r>
                      <a:endParaRPr lang="ko-KR" sz="20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(c)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(c)/(a)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Floodplain</a:t>
                      </a:r>
                      <a:endParaRPr lang="ko-KR" sz="20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(d)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(d)/(a)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Fault Line</a:t>
                      </a:r>
                      <a:endParaRPr lang="ko-KR" sz="20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(e)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(e)/(a)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Safe Shutdwon Earthquake</a:t>
                      </a:r>
                      <a:endParaRPr lang="ko-KR" sz="20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(f)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(f)/(a)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extLst>
                  <a:ext uri="{0D108BD9-81ED-4DB2-BD59-A6C34878D82A}">
                    <a16:rowId xmlns:a16="http://schemas.microsoft.com/office/drawing/2014/main" val="3472905648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Indonesia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4.4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4.4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100.0%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1.1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23.9%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extLst>
                  <a:ext uri="{0D108BD9-81ED-4DB2-BD59-A6C34878D82A}">
                    <a16:rowId xmlns:a16="http://schemas.microsoft.com/office/drawing/2014/main" val="1849262546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Philippines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1.3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1.3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100.0%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1.3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100.0%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1.3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100.0%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extLst>
                  <a:ext uri="{0D108BD9-81ED-4DB2-BD59-A6C34878D82A}">
                    <a16:rowId xmlns:a16="http://schemas.microsoft.com/office/drawing/2014/main" val="4031833749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Poland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23.1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5.4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23.4%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17.7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76.6%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1.9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8.2%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extLst>
                  <a:ext uri="{0D108BD9-81ED-4DB2-BD59-A6C34878D82A}">
                    <a16:rowId xmlns:a16="http://schemas.microsoft.com/office/drawing/2014/main" val="670729872"/>
                  </a:ext>
                </a:extLst>
              </a:tr>
              <a:tr h="3361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Thailand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1.4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1.4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100.0%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15299" marR="115299" marT="31651" marB="316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0.0%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ko-KR" sz="20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600" dirty="0">
                          <a:effectLst/>
                        </a:rPr>
                        <a:t>0.0%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16956" marR="16956" marT="16956" marB="16956" anchor="ctr"/>
                </a:tc>
                <a:extLst>
                  <a:ext uri="{0D108BD9-81ED-4DB2-BD59-A6C34878D82A}">
                    <a16:rowId xmlns:a16="http://schemas.microsoft.com/office/drawing/2014/main" val="7544046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4D8F1E-EBB3-C615-B100-CB2CFB52BC0C}"/>
              </a:ext>
            </a:extLst>
          </p:cNvPr>
          <p:cNvSpPr txBox="1"/>
          <p:nvPr/>
        </p:nvSpPr>
        <p:spPr>
          <a:xfrm>
            <a:off x="950304" y="2237435"/>
            <a:ext cx="1046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(Unit: GW)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C0A19-DC4C-1E95-7071-7DB2A985BA6F}"/>
              </a:ext>
            </a:extLst>
          </p:cNvPr>
          <p:cNvSpPr txBox="1"/>
          <p:nvPr/>
        </p:nvSpPr>
        <p:spPr>
          <a:xfrm>
            <a:off x="950304" y="5138928"/>
            <a:ext cx="10247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Written by the author </a:t>
            </a:r>
            <a:r>
              <a:rPr lang="en-US" altLang="ko-KR" sz="1200" dirty="0"/>
              <a:t>based on Global Earthquake Model Foundation (2020), Global Earthquake Model Foundation (2023), Global Energy Monitor (2023), Joint Research Centre (2016), </a:t>
            </a:r>
            <a:r>
              <a:rPr lang="en-US" altLang="ko-KR" sz="1200" dirty="0" err="1"/>
              <a:t>WorldPop</a:t>
            </a:r>
            <a:r>
              <a:rPr lang="en-US" altLang="ko-KR" sz="1200" dirty="0"/>
              <a:t> (2020)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4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 Coal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apacity of the Unclassified Countries 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835170A-0D47-6616-4383-1FB9F8FCD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02249"/>
              </p:ext>
            </p:extLst>
          </p:nvPr>
        </p:nvGraphicFramePr>
        <p:xfrm>
          <a:off x="225552" y="1255776"/>
          <a:ext cx="11524488" cy="535228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33856">
                  <a:extLst>
                    <a:ext uri="{9D8B030D-6E8A-4147-A177-3AD203B41FA5}">
                      <a16:colId xmlns:a16="http://schemas.microsoft.com/office/drawing/2014/main" val="282615614"/>
                    </a:ext>
                  </a:extLst>
                </a:gridCol>
                <a:gridCol w="786892">
                  <a:extLst>
                    <a:ext uri="{9D8B030D-6E8A-4147-A177-3AD203B41FA5}">
                      <a16:colId xmlns:a16="http://schemas.microsoft.com/office/drawing/2014/main" val="3572933279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4037449509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3010461356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1213428200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127709247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44918798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4095226916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1316074411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1259302412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1967361697"/>
                    </a:ext>
                  </a:extLst>
                </a:gridCol>
                <a:gridCol w="960374">
                  <a:extLst>
                    <a:ext uri="{9D8B030D-6E8A-4147-A177-3AD203B41FA5}">
                      <a16:colId xmlns:a16="http://schemas.microsoft.com/office/drawing/2014/main" val="2246504068"/>
                    </a:ext>
                  </a:extLst>
                </a:gridCol>
              </a:tblGrid>
              <a:tr h="21040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Capacity Excluded by Each Siting Criterion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108682"/>
                  </a:ext>
                </a:extLst>
              </a:tr>
              <a:tr h="74264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　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Coal Capacity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(a)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Screened</a:t>
                      </a:r>
                      <a:endParaRPr lang="ko-KR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Capacity</a:t>
                      </a:r>
                      <a:endParaRPr lang="ko-KR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(b)</a:t>
                      </a:r>
                      <a:endParaRPr lang="ko-KR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(b)/(a)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Population</a:t>
                      </a:r>
                      <a:endParaRPr lang="ko-KR" sz="14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(c)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(c)/(a)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Floodplain</a:t>
                      </a:r>
                      <a:endParaRPr lang="ko-KR" sz="14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(d)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(d)/(a)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Fault Line</a:t>
                      </a:r>
                      <a:endParaRPr lang="ko-KR" sz="14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(e)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(e)/(a)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Safe Shutdwon Earthquake</a:t>
                      </a:r>
                      <a:endParaRPr lang="ko-KR" sz="14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(f)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(f)/(a)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58697840"/>
                  </a:ext>
                </a:extLst>
              </a:tr>
              <a:tr h="21040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Australia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23.9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7.7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32.2%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12.0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50.3%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14.8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61.8%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1528119789"/>
                  </a:ext>
                </a:extLst>
              </a:tr>
              <a:tr h="39157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Bosnia and</a:t>
                      </a:r>
                      <a:endParaRPr lang="ko-KR" sz="14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Herzegovina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0.7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0.7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0.7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2933930649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Chile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0.7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30.1%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1776140416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Denmark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609804930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Greece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3.7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0.0%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3.7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3.7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3534819919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Ireland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100.0%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858507443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Israel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4.9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0.0%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4.9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1447361271"/>
                  </a:ext>
                </a:extLst>
              </a:tr>
              <a:tr h="21040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Italy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6.9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2.6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38.4%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4.2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61.6%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14.2%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3499520968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Kazakhstan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7.5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7.5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2218753281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Kosovo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3591328972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Malaysia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2696738780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Moldova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1.6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1.6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100.0%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3045524028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New Zealand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1374115946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Portugal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0.7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34.5%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695641245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Serbia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4.0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4.0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4.0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75.0%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4129068963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Uzbekistan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2.1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2.1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2.1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2776248603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Vietnam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0.0%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1730170038"/>
                  </a:ext>
                </a:extLst>
              </a:tr>
              <a:tr h="2398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Zimbabwe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40305" marR="40305" marT="11064" marB="110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0.0%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0.0%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0.0%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5927" marR="5927" marT="5927" marB="5927" anchor="ctr"/>
                </a:tc>
                <a:extLst>
                  <a:ext uri="{0D108BD9-81ED-4DB2-BD59-A6C34878D82A}">
                    <a16:rowId xmlns:a16="http://schemas.microsoft.com/office/drawing/2014/main" val="32599600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51737B-07D8-323A-9521-FA39F37F4490}"/>
              </a:ext>
            </a:extLst>
          </p:cNvPr>
          <p:cNvSpPr txBox="1"/>
          <p:nvPr/>
        </p:nvSpPr>
        <p:spPr>
          <a:xfrm>
            <a:off x="145632" y="1201115"/>
            <a:ext cx="1046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(Unit: GW)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8A375-C02A-D154-BEBB-0584E8691687}"/>
              </a:ext>
            </a:extLst>
          </p:cNvPr>
          <p:cNvSpPr txBox="1"/>
          <p:nvPr/>
        </p:nvSpPr>
        <p:spPr>
          <a:xfrm>
            <a:off x="145632" y="6608061"/>
            <a:ext cx="115244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: Written by the author </a:t>
            </a:r>
            <a:r>
              <a:rPr lang="en-US" altLang="ko-KR" sz="1000" dirty="0"/>
              <a:t>based on Global Earthquake Model Foundation (2020), Global Earthquake Model Foundation (2023), Global Energy Monitor (2023), Joint Research Centre (2016), </a:t>
            </a:r>
            <a:r>
              <a:rPr lang="en-US" altLang="ko-KR" sz="1000" dirty="0" err="1"/>
              <a:t>WorldPop</a:t>
            </a:r>
            <a:r>
              <a:rPr lang="en-US" altLang="ko-KR" sz="1000" dirty="0"/>
              <a:t> (2020)</a:t>
            </a:r>
            <a:endParaRPr lang="en-US" altLang="ko-K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5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Scenarios in IEA’s World Energy Outlook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D2DA5-2423-FE53-3D70-2543B1E59A7E}"/>
              </a:ext>
            </a:extLst>
          </p:cNvPr>
          <p:cNvSpPr txBox="1"/>
          <p:nvPr/>
        </p:nvSpPr>
        <p:spPr>
          <a:xfrm>
            <a:off x="539496" y="1538526"/>
            <a:ext cx="10515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altLang="ko-KR" b="1" dirty="0"/>
              <a:t> Stated Policies Scenario (STEPS)</a:t>
            </a:r>
            <a:r>
              <a:rPr lang="en-US" altLang="ko-KR" dirty="0"/>
              <a:t>:</a:t>
            </a:r>
          </a:p>
          <a:p>
            <a:pPr lvl="1"/>
            <a:r>
              <a:rPr lang="en-US" altLang="ko-KR" dirty="0"/>
              <a:t>This scenario reflects </a:t>
            </a:r>
            <a:r>
              <a:rPr lang="en-US" altLang="ko-KR" u="sng" dirty="0"/>
              <a:t>the energy policies and measures that governments have already implemented or announced</a:t>
            </a:r>
            <a:r>
              <a:rPr lang="en-US" altLang="ko-KR" dirty="0"/>
              <a:t>. It shows the likely trajectory of the global energy system based on current policy frameworks without assuming further advancements. </a:t>
            </a:r>
          </a:p>
          <a:p>
            <a:pPr lvl="1"/>
            <a:endParaRPr lang="en-US" altLang="ko-KR" dirty="0"/>
          </a:p>
          <a:p>
            <a:pPr>
              <a:buFont typeface="+mj-lt"/>
              <a:buAutoNum type="arabicPeriod"/>
            </a:pPr>
            <a:r>
              <a:rPr lang="en-US" altLang="ko-KR" b="1" dirty="0"/>
              <a:t> Announced Pledges Scenario (APS)</a:t>
            </a:r>
            <a:r>
              <a:rPr lang="en-US" altLang="ko-KR" dirty="0"/>
              <a:t>:</a:t>
            </a:r>
          </a:p>
          <a:p>
            <a:pPr lvl="1"/>
            <a:r>
              <a:rPr lang="en-US" altLang="ko-KR" dirty="0"/>
              <a:t>APS assumes that </a:t>
            </a:r>
            <a:r>
              <a:rPr lang="en-US" altLang="ko-KR" u="sng" dirty="0"/>
              <a:t>all climate commitments and net-zero pledges announced by governments will be fully implemented.</a:t>
            </a:r>
            <a:r>
              <a:rPr lang="en-US" altLang="ko-KR" dirty="0"/>
              <a:t> This includes both short-term and long-term goals, such as those outlined in Nationally Determined Contributions (NDCs). </a:t>
            </a:r>
          </a:p>
          <a:p>
            <a:pPr lvl="1"/>
            <a:endParaRPr lang="en-US" altLang="ko-KR" dirty="0"/>
          </a:p>
          <a:p>
            <a:pPr>
              <a:buFont typeface="+mj-lt"/>
              <a:buAutoNum type="arabicPeriod"/>
            </a:pPr>
            <a:r>
              <a:rPr lang="en-US" altLang="ko-KR" b="1" dirty="0"/>
              <a:t> Net Zero Emissions by 2050 Scenario (NZE)</a:t>
            </a:r>
            <a:r>
              <a:rPr lang="en-US" altLang="ko-KR" dirty="0"/>
              <a:t>:</a:t>
            </a:r>
          </a:p>
          <a:p>
            <a:pPr lvl="1"/>
            <a:r>
              <a:rPr lang="en-US" altLang="ko-KR" dirty="0"/>
              <a:t>NZE represents </a:t>
            </a:r>
            <a:r>
              <a:rPr lang="en-US" altLang="ko-KR" u="sng" dirty="0"/>
              <a:t>the most ambitious pathway, aiming to limit global temperature rise to 1.5°C.</a:t>
            </a:r>
            <a:r>
              <a:rPr lang="en-US" altLang="ko-KR" dirty="0"/>
              <a:t> It requires a radical transformation of energy systems, with rapid declines in fossil fuel consumption and a massive increase in renewable energy, efficiency improvements, and new technologies. Under this scenario, global CO2 emissions reach net zero by 2050.</a:t>
            </a:r>
          </a:p>
        </p:txBody>
      </p:sp>
    </p:spTree>
    <p:extLst>
      <p:ext uri="{BB962C8B-B14F-4D97-AF65-F5344CB8AC3E}">
        <p14:creationId xmlns:p14="http://schemas.microsoft.com/office/powerpoint/2010/main" val="316051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IEA’s Required Nuclear Capacity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BB63B1A-1DA1-0F9A-A293-73B76C9BE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01729"/>
              </p:ext>
            </p:extLst>
          </p:nvPr>
        </p:nvGraphicFramePr>
        <p:xfrm>
          <a:off x="1350264" y="1255777"/>
          <a:ext cx="9491472" cy="53279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76719">
                  <a:extLst>
                    <a:ext uri="{9D8B030D-6E8A-4147-A177-3AD203B41FA5}">
                      <a16:colId xmlns:a16="http://schemas.microsoft.com/office/drawing/2014/main" val="696412189"/>
                    </a:ext>
                  </a:extLst>
                </a:gridCol>
                <a:gridCol w="1351563">
                  <a:extLst>
                    <a:ext uri="{9D8B030D-6E8A-4147-A177-3AD203B41FA5}">
                      <a16:colId xmlns:a16="http://schemas.microsoft.com/office/drawing/2014/main" val="4102509194"/>
                    </a:ext>
                  </a:extLst>
                </a:gridCol>
                <a:gridCol w="1351563">
                  <a:extLst>
                    <a:ext uri="{9D8B030D-6E8A-4147-A177-3AD203B41FA5}">
                      <a16:colId xmlns:a16="http://schemas.microsoft.com/office/drawing/2014/main" val="3552984783"/>
                    </a:ext>
                  </a:extLst>
                </a:gridCol>
                <a:gridCol w="1160227">
                  <a:extLst>
                    <a:ext uri="{9D8B030D-6E8A-4147-A177-3AD203B41FA5}">
                      <a16:colId xmlns:a16="http://schemas.microsoft.com/office/drawing/2014/main" val="570108875"/>
                    </a:ext>
                  </a:extLst>
                </a:gridCol>
                <a:gridCol w="1875700">
                  <a:extLst>
                    <a:ext uri="{9D8B030D-6E8A-4147-A177-3AD203B41FA5}">
                      <a16:colId xmlns:a16="http://schemas.microsoft.com/office/drawing/2014/main" val="1583432159"/>
                    </a:ext>
                  </a:extLst>
                </a:gridCol>
                <a:gridCol w="1875700">
                  <a:extLst>
                    <a:ext uri="{9D8B030D-6E8A-4147-A177-3AD203B41FA5}">
                      <a16:colId xmlns:a16="http://schemas.microsoft.com/office/drawing/2014/main" val="2702749811"/>
                    </a:ext>
                  </a:extLst>
                </a:gridCol>
              </a:tblGrid>
              <a:tr h="659872">
                <a:tc rowSpan="2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Country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8736" marR="88736" marT="44368" marB="4436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Required nuclear capacity between scenarios</a:t>
                      </a:r>
                      <a:endParaRPr lang="ko-KR" sz="16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(GW)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8736" marR="88736" marT="44368" marB="44368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Screened coal plant capacity</a:t>
                      </a:r>
                      <a:endParaRPr lang="ko-KR" sz="16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(GW)</a:t>
                      </a:r>
                      <a:endParaRPr lang="ko-KR" sz="16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[c]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8736" marR="88736" marT="44368" marB="44368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Comparison with</a:t>
                      </a:r>
                      <a:endParaRPr lang="ko-KR" sz="16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APS-STEP</a:t>
                      </a:r>
                      <a:endParaRPr lang="ko-KR" sz="16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[a] / [c]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8736" marR="88736" marT="44368" marB="44368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Comparison with</a:t>
                      </a:r>
                      <a:endParaRPr lang="ko-KR" sz="16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NZE-STEP</a:t>
                      </a:r>
                      <a:endParaRPr lang="ko-KR" sz="16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[b] / [c]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8736" marR="88736" marT="44368" marB="44368" anchor="ctr"/>
                </a:tc>
                <a:extLst>
                  <a:ext uri="{0D108BD9-81ED-4DB2-BD59-A6C34878D82A}">
                    <a16:rowId xmlns:a16="http://schemas.microsoft.com/office/drawing/2014/main" val="2145611315"/>
                  </a:ext>
                </a:extLst>
              </a:tr>
              <a:tr h="4499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APS-STEP</a:t>
                      </a:r>
                      <a:endParaRPr lang="ko-KR" sz="16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[a]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NZE-STEP</a:t>
                      </a:r>
                      <a:endParaRPr lang="ko-KR" sz="16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[b]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646214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 dirty="0">
                          <a:effectLst/>
                        </a:rPr>
                        <a:t>World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190.3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228.1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108.3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175.8%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210.7%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454236850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 dirty="0">
                          <a:effectLst/>
                        </a:rPr>
                        <a:t>North America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11.8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12.3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68.0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17.3%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18.1%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3727485811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 dirty="0">
                          <a:effectLst/>
                        </a:rPr>
                        <a:t>United States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13.8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13.8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62.4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22.1%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22.1%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2090724401"/>
                  </a:ext>
                </a:extLst>
              </a:tr>
              <a:tr h="44997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 dirty="0">
                          <a:effectLst/>
                        </a:rPr>
                        <a:t>Central and South America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5.1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6.2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3854424318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Brazil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2.5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2.5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1741844692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Europe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6.4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8.0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11.4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55.9%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69.9%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3902274059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European Union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4.7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4.7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0.0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1901599927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Africa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3.6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6.2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1491146053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Central Asia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6.3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13.8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3112132550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Eurasia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8.9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29.4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18.6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47.9%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158.2%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858933738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Russia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8.0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27.1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11.1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72.2%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244.7%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382093706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Asia-Pacific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148.2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152.2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10.2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1450.8%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1490.0%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3527030273"/>
                  </a:ext>
                </a:extLst>
              </a:tr>
              <a:tr h="40687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China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121.7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110.6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2.5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4829.4%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4388.9%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2760013042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India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26.1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27.7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950955802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Japan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9.1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9.1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1150076537"/>
                  </a:ext>
                </a:extLst>
              </a:tr>
              <a:tr h="24008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400" spc="-50">
                          <a:effectLst/>
                        </a:rPr>
                        <a:t>Southeast Asia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3.4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5.6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ko-KR" sz="16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ko-KR" sz="16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85324" marR="85324" marT="23422" marB="23422" anchor="ctr"/>
                </a:tc>
                <a:extLst>
                  <a:ext uri="{0D108BD9-81ED-4DB2-BD59-A6C34878D82A}">
                    <a16:rowId xmlns:a16="http://schemas.microsoft.com/office/drawing/2014/main" val="13855805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7C52F3-7788-6292-F0B3-B7756F792ADC}"/>
              </a:ext>
            </a:extLst>
          </p:cNvPr>
          <p:cNvSpPr txBox="1"/>
          <p:nvPr/>
        </p:nvSpPr>
        <p:spPr>
          <a:xfrm>
            <a:off x="1350264" y="6583679"/>
            <a:ext cx="96895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: Written by the author </a:t>
            </a:r>
            <a:r>
              <a:rPr lang="en-US" altLang="ko-KR" sz="800" dirty="0"/>
              <a:t>based on Global Earthquake Model Foundation (2020), Global Earthquake Model Foundation (2023), Global Energy Monitor (2023), Joint Research Centre (2016), </a:t>
            </a:r>
            <a:r>
              <a:rPr lang="en-US" altLang="ko-KR" sz="800" dirty="0" err="1"/>
              <a:t>WorldPop</a:t>
            </a:r>
            <a:r>
              <a:rPr lang="en-US" altLang="ko-KR" sz="800" dirty="0"/>
              <a:t> (2020), and IEA (2021)</a:t>
            </a:r>
            <a:endParaRPr lang="en-US" altLang="ko-K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2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C6153-CFC2-718B-E433-0D44786C5B16}"/>
              </a:ext>
            </a:extLst>
          </p:cNvPr>
          <p:cNvSpPr txBox="1"/>
          <p:nvPr/>
        </p:nvSpPr>
        <p:spPr>
          <a:xfrm>
            <a:off x="326136" y="1502629"/>
            <a:ext cx="115397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This study assesses the potential of C2S in 53 countries based on the site-screening analysis.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Out of 899 GW of coal plants retiring between 2021 and 2050 in 53 countries, 108 GW could be suitable for SMR siting.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population criterion matters: if SMR’s safety is improved enough to meet population-related regulations, more coal plants could be converted.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Comparison with IEA’s Nuclear Capacity Requirements: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United States has 62.4 GW of coal plants available for SMR siting, sufficient to meet its nuclear capacity needs for carbon neutrality.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 contrast, China has only 2.5 GW of coal plants suitable for SMR siting, which is below its nuclear capacity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49846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COAL PLANT POTENTIAL FOR </a:t>
            </a:r>
            <a:br>
              <a:rPr lang="en-US" dirty="0"/>
            </a:br>
            <a:r>
              <a:rPr lang="en-US" dirty="0"/>
              <a:t>COAL-TO-SMR TRANSITION: </a:t>
            </a:r>
            <a:br>
              <a:rPr lang="en-US" dirty="0"/>
            </a:br>
            <a:r>
              <a:rPr lang="en-US" sz="3600" dirty="0"/>
              <a:t>FOCUSING ON I-SMR AS A REPRESENTATION OF THE TECHNOLOGY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Korea Energy Economics Institute</a:t>
            </a:r>
          </a:p>
          <a:p>
            <a:r>
              <a:rPr lang="en-US" dirty="0" err="1"/>
              <a:t>Jaejeong</a:t>
            </a:r>
            <a:r>
              <a:rPr lang="en-US" dirty="0"/>
              <a:t> Shin and </a:t>
            </a:r>
            <a:r>
              <a:rPr lang="en-US" dirty="0" err="1"/>
              <a:t>Sunjin</a:t>
            </a:r>
            <a:r>
              <a:rPr lang="en-US" dirty="0"/>
              <a:t> Kim</a:t>
            </a:r>
          </a:p>
          <a:p>
            <a:r>
              <a:rPr lang="en-US" dirty="0"/>
              <a:t>Apr</a:t>
            </a:r>
            <a:r>
              <a:rPr lang="ko-KR" altLang="en-US" dirty="0"/>
              <a:t> </a:t>
            </a:r>
            <a:r>
              <a:rPr lang="en-US" altLang="ko-KR" dirty="0"/>
              <a:t>23,</a:t>
            </a:r>
            <a:r>
              <a:rPr lang="ko-KR" altLang="en-US" dirty="0"/>
              <a:t> </a:t>
            </a:r>
            <a:r>
              <a:rPr lang="en-US" altLang="ko-KR" dirty="0"/>
              <a:t>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C6153-CFC2-718B-E433-0D44786C5B16}"/>
              </a:ext>
            </a:extLst>
          </p:cNvPr>
          <p:cNvSpPr txBox="1"/>
          <p:nvPr/>
        </p:nvSpPr>
        <p:spPr>
          <a:xfrm>
            <a:off x="326136" y="1502629"/>
            <a:ext cx="115397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[1] DOE. 2022. “Investigating benefits and challenges of converting retiring coal plants into nuclear plants”. Idaho National Laboratory.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[2] EPRI. 2022. “Advanced Nuclear Technology: Site Selection and Evaluation Criteria for New Nuclear Energy Generation Facilities (Siting Guide): 2022 Revision”.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[3] Global Earthquake Model Foundation. (2020). Global Active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Faluts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Database. https://www.globalquakemodel.org/product/active-faults-database.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[4] Global Earthquake Model Foundation. (2023). Global Seismic Hazard Map. https://www.globalquakemodel.org/product/global-seismic-hazard-map.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[5] Global Energy Monitor. (2023). Global Coal Plant Tracker January Edition. https://globalenergymonitor.org/projects/global-coal-plant-tracker/download-data/.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[6] IEA. 2021. “World Energy Outlook 2021”.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[7] Joint Research Centre. (2016). Flood hazard map of the World: 100-year return period.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https://data.jrc.ec.europa.eu/dataset/jrc-floods-floodmapgl_rp100y-tif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[8] 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NEA. 2023.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NEA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ko-KR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[9] 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NEA. 2023. </a:t>
            </a:r>
            <a:r>
              <a:rPr kumimoji="0" lang="en-US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NEA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ko-KR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ko-KR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[10]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WorldPop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(2020). Population Counts: Unconstrained Individual Countries (1 km Resolution). www.worldpop.org. </a:t>
            </a:r>
          </a:p>
        </p:txBody>
      </p:sp>
    </p:spTree>
    <p:extLst>
      <p:ext uri="{BB962C8B-B14F-4D97-AF65-F5344CB8AC3E}">
        <p14:creationId xmlns:p14="http://schemas.microsoft.com/office/powerpoint/2010/main" val="117127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of SMR in Repurposing Coal Plants for a Carbon-Free Future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267B44-4881-D177-BCB9-9AC7D129F5C4}"/>
              </a:ext>
            </a:extLst>
          </p:cNvPr>
          <p:cNvSpPr txBox="1"/>
          <p:nvPr/>
        </p:nvSpPr>
        <p:spPr>
          <a:xfrm>
            <a:off x="298704" y="1640158"/>
            <a:ext cx="115763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SMR’s Potential for Global Energy Transition Goal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2000" dirty="0"/>
              <a:t>The objective of carbon neutrality by 2050 drives the shift to carbon-free energy sources.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2000" dirty="0"/>
              <a:t>SMRs have potential in replacing fossil fuels by repurposing retired coal plants, which is called Coal-to-SMR (C2S).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Lack of Comprehensive Studies : </a:t>
            </a:r>
            <a:r>
              <a:rPr lang="en-US" altLang="ko-KR" sz="2000" dirty="0"/>
              <a:t>No study has quantified the number of global coal plants suitable for C2S.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Study Focus : </a:t>
            </a:r>
            <a:r>
              <a:rPr lang="en-US" altLang="ko-KR" sz="2000" dirty="0"/>
              <a:t>Estimating the size of retiring coal plants suitable for C2S in 53 countries screened by SMR siting criteria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/>
              <a:t>Significance of the Study : </a:t>
            </a:r>
            <a:r>
              <a:rPr lang="en-US" altLang="ko-KR" sz="2000" dirty="0"/>
              <a:t>Providing insights into the feasibility of global C2S transitions</a:t>
            </a: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7910285" y="724166"/>
            <a:ext cx="3443514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200" b="1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0C7ED71-E586-7011-8514-72F63ADBA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81273"/>
              </p:ext>
            </p:extLst>
          </p:nvPr>
        </p:nvGraphicFramePr>
        <p:xfrm>
          <a:off x="441960" y="1367918"/>
          <a:ext cx="7842643" cy="416153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05338">
                  <a:extLst>
                    <a:ext uri="{9D8B030D-6E8A-4147-A177-3AD203B41FA5}">
                      <a16:colId xmlns:a16="http://schemas.microsoft.com/office/drawing/2014/main" val="2585922797"/>
                    </a:ext>
                  </a:extLst>
                </a:gridCol>
                <a:gridCol w="1005338">
                  <a:extLst>
                    <a:ext uri="{9D8B030D-6E8A-4147-A177-3AD203B41FA5}">
                      <a16:colId xmlns:a16="http://schemas.microsoft.com/office/drawing/2014/main" val="2165364332"/>
                    </a:ext>
                  </a:extLst>
                </a:gridCol>
                <a:gridCol w="1005338">
                  <a:extLst>
                    <a:ext uri="{9D8B030D-6E8A-4147-A177-3AD203B41FA5}">
                      <a16:colId xmlns:a16="http://schemas.microsoft.com/office/drawing/2014/main" val="2939364379"/>
                    </a:ext>
                  </a:extLst>
                </a:gridCol>
                <a:gridCol w="1005338">
                  <a:extLst>
                    <a:ext uri="{9D8B030D-6E8A-4147-A177-3AD203B41FA5}">
                      <a16:colId xmlns:a16="http://schemas.microsoft.com/office/drawing/2014/main" val="3668136064"/>
                    </a:ext>
                  </a:extLst>
                </a:gridCol>
                <a:gridCol w="1005338">
                  <a:extLst>
                    <a:ext uri="{9D8B030D-6E8A-4147-A177-3AD203B41FA5}">
                      <a16:colId xmlns:a16="http://schemas.microsoft.com/office/drawing/2014/main" val="3765451395"/>
                    </a:ext>
                  </a:extLst>
                </a:gridCol>
                <a:gridCol w="2815953">
                  <a:extLst>
                    <a:ext uri="{9D8B030D-6E8A-4147-A177-3AD203B41FA5}">
                      <a16:colId xmlns:a16="http://schemas.microsoft.com/office/drawing/2014/main" val="9779909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bg1"/>
                          </a:solidFill>
                        </a:rPr>
                        <a:t>No.</a:t>
                      </a:r>
                    </a:p>
                  </a:txBody>
                  <a:tcPr marL="48429" marR="34592" marT="69184" marB="691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48429" marR="34592" marT="69184" marB="691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bg1"/>
                          </a:solidFill>
                        </a:rPr>
                        <a:t>Manufacturer</a:t>
                      </a:r>
                    </a:p>
                  </a:txBody>
                  <a:tcPr marL="48429" marR="34592" marT="69184" marB="691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bg1"/>
                          </a:solidFill>
                        </a:rPr>
                        <a:t>Country</a:t>
                      </a:r>
                    </a:p>
                  </a:txBody>
                  <a:tcPr marL="48429" marR="34592" marT="69184" marB="691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bg1"/>
                          </a:solidFill>
                        </a:rPr>
                        <a:t>Siting Score</a:t>
                      </a:r>
                    </a:p>
                  </a:txBody>
                  <a:tcPr marL="48429" marR="34592" marT="69184" marB="691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bg1"/>
                          </a:solidFill>
                        </a:rPr>
                        <a:t>Secured Site</a:t>
                      </a:r>
                    </a:p>
                  </a:txBody>
                  <a:tcPr marL="48429" marR="34592" marT="69184" marB="691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33590"/>
                  </a:ext>
                </a:extLst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KLT-40S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Rosatom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Russia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Power and heat supply in polar regions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749637"/>
                  </a:ext>
                </a:extLst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HTR-PM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INET6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China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Nuclear power plant site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56401"/>
                  </a:ext>
                </a:extLst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BWRX-300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GE-Hitachi / Hitachi-GE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United States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Nuclear power plant site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48154"/>
                  </a:ext>
                </a:extLst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Natrium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 err="1">
                          <a:solidFill>
                            <a:schemeClr val="tx1"/>
                          </a:solidFill>
                        </a:rPr>
                        <a:t>TerraPower</a:t>
                      </a:r>
                      <a:endParaRPr lang="en-US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United States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Coal-fired power plant site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51495"/>
                  </a:ext>
                </a:extLst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ARC-100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ARC Clean Technology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Canada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Nuclear power plant site / Supply of heat and power to industrial complexes near ports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286114"/>
                  </a:ext>
                </a:extLst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VOYGR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NuScale Power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United States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Coal-fired power plant site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59586"/>
                  </a:ext>
                </a:extLst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XE-100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X-energy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United States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cap="none" spc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Nuclear power plant site 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</a:rPr>
                        <a:t>Coal-fired power plant site</a:t>
                      </a:r>
                    </a:p>
                  </a:txBody>
                  <a:tcPr marL="48429" marR="34592" marT="20577" marB="691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76769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9426C41-FCF8-1E4F-4821-E1F1794A3B4B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Securing Coal Plants by Major SMR Vendors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04E73B6-3B66-1E34-48DC-7F5D9B8A9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" y="5456127"/>
            <a:ext cx="7100085" cy="7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kumimoji="0" lang="ko-KR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NEA. 2023. 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NEA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NEA. 2023. 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NEA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ko-KR" altLang="ko-KR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kumimoji="0" lang="ko-KR" altLang="ko-KR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BFFBB6B-C418-D61B-65DA-EF338CA7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7" t="727"/>
          <a:stretch/>
        </p:blipFill>
        <p:spPr>
          <a:xfrm>
            <a:off x="8757138" y="1549492"/>
            <a:ext cx="2503077" cy="309328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68A043B-BBA7-5339-7018-8EB17D49EE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9" t="1217"/>
          <a:stretch/>
        </p:blipFill>
        <p:spPr>
          <a:xfrm>
            <a:off x="9418319" y="3448686"/>
            <a:ext cx="2475875" cy="30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9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of </a:t>
            </a:r>
            <a:r>
              <a:rPr lang="en-US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TerraPower's</a:t>
            </a:r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Demonstration Project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AA199B-E038-9CAA-5438-014DAD9A9D17}"/>
              </a:ext>
            </a:extLst>
          </p:cNvPr>
          <p:cNvSpPr txBox="1"/>
          <p:nvPr/>
        </p:nvSpPr>
        <p:spPr>
          <a:xfrm>
            <a:off x="153383" y="1413513"/>
            <a:ext cx="59426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2020: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Secured $80 million in investment through the U.S. Department of Energy's Advanced Reactor Demonstration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November 2021: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Announced plans to build one Natrium reactor at the site of PacifiCorp's coal-fired power plant in Kemmerer, Wyoming.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December 2022: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Due to difficulties in securing non-Russian high-assay low-enriched uranium (HALEU), the initial operation date was delayed from 2028 to 2030.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1581638-E1BC-B9ED-2D6F-F3579732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90" y="3968058"/>
            <a:ext cx="9297383" cy="2628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BA131A-9B12-32D8-B5F9-7890FB86FF42}"/>
              </a:ext>
            </a:extLst>
          </p:cNvPr>
          <p:cNvSpPr txBox="1"/>
          <p:nvPr/>
        </p:nvSpPr>
        <p:spPr>
          <a:xfrm>
            <a:off x="6249382" y="1413513"/>
            <a:ext cx="57892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May 2023: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PacifiCorp announced plans to secure two additional Natrium reactors in Utah by 2033.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April 2024: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Application for construction permit to be submitted to the U.S. Nuclear Regulatory Commission (NRC).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June 2024: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Begin construction on the non-nuclear portions in Kemmerer.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1133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on the Feasibility of Replacing Retired Coal-Fired Power Plants: DOE (2022)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0">
            <a:extLst>
              <a:ext uri="{FF2B5EF4-FFF2-40B4-BE49-F238E27FC236}">
                <a16:creationId xmlns:a16="http://schemas.microsoft.com/office/drawing/2014/main" id="{FD628F71-51A8-69B8-4D22-F5F22C8E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937" y="4498848"/>
            <a:ext cx="8716063" cy="22711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38592-12F1-5713-1A84-06BE66DAFC28}"/>
              </a:ext>
            </a:extLst>
          </p:cNvPr>
          <p:cNvSpPr txBox="1"/>
          <p:nvPr/>
        </p:nvSpPr>
        <p:spPr>
          <a:xfrm>
            <a:off x="125767" y="1354848"/>
            <a:ext cx="1194046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DOE (2022)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"Investigating Benefits and Challenges of Converting Retiring Coal Plants into Nuclear Plants"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Many U.S. coal-fired power plants at risk of early closure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(due to the U.S. Environmental Protection Agency's "Good Neighbor" Plan and carbon neutrality efforts)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Active discussion on efficiently utilizing facilities of retired coal plants via Coal-to-Nuclear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Similarity in the siting criteria for coal and nuclear power plants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Compatibility in the auxiliary facilities such as steam turbines, cooling systems, and other infrastructure.</a:t>
            </a:r>
          </a:p>
          <a:p>
            <a:pPr lvl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 :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Of the approximately 370 retired or operating coal power plant sites in the U.S., about 80% (263 GW in capacity) can be replaced with SMRs.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BE162-5FE1-DB26-FDE4-48549FBE499F}"/>
              </a:ext>
            </a:extLst>
          </p:cNvPr>
          <p:cNvSpPr txBox="1"/>
          <p:nvPr/>
        </p:nvSpPr>
        <p:spPr>
          <a:xfrm>
            <a:off x="3475937" y="6574617"/>
            <a:ext cx="6581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Source</a:t>
            </a:r>
            <a:r>
              <a:rPr lang="en-US" altLang="ko-KR" sz="1100" dirty="0"/>
              <a:t>:  DOE. 2022. </a:t>
            </a:r>
            <a:r>
              <a:rPr lang="en-US" altLang="ko-KR" sz="1100" i="1" dirty="0"/>
              <a:t>Investigating Benefits and Challenges of Converting Retiring Coal Plants into Nuclear Plants.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42504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</a:t>
            </a:r>
            <a:r>
              <a:rPr lang="en-US" altLang="ko-KR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 Plants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A57B3-C246-DF1B-2341-D8AC1A67DB81}"/>
              </a:ext>
            </a:extLst>
          </p:cNvPr>
          <p:cNvSpPr txBox="1"/>
          <p:nvPr/>
        </p:nvSpPr>
        <p:spPr>
          <a:xfrm>
            <a:off x="585216" y="1415686"/>
            <a:ext cx="103723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Data Source :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Global Coal Plant Tracker (GCPT) published in January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GCPT provides details on unit capacity, commissioning and closure years, and geolocation.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Approximately 13,800 coal-fired power units across 107 countries.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6F7C2B2-8BD2-9815-753A-F947248B6588}"/>
              </a:ext>
            </a:extLst>
          </p:cNvPr>
          <p:cNvGrpSpPr/>
          <p:nvPr/>
        </p:nvGrpSpPr>
        <p:grpSpPr>
          <a:xfrm>
            <a:off x="2481791" y="2652814"/>
            <a:ext cx="7228417" cy="4065630"/>
            <a:chOff x="1411280" y="1454014"/>
            <a:chExt cx="8470336" cy="4764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1A8653-E088-4C23-E4ED-486F3ECF9540}"/>
                </a:ext>
              </a:extLst>
            </p:cNvPr>
            <p:cNvSpPr txBox="1"/>
            <p:nvPr/>
          </p:nvSpPr>
          <p:spPr>
            <a:xfrm>
              <a:off x="3785616" y="1556429"/>
              <a:ext cx="6096000" cy="2714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endParaRPr lang="ko-KR" altLang="ko-KR" sz="18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endParaRPr>
            </a:p>
          </p:txBody>
        </p:sp>
        <p:graphicFrame>
          <p:nvGraphicFramePr>
            <p:cNvPr id="3" name="차트 2">
              <a:extLst>
                <a:ext uri="{FF2B5EF4-FFF2-40B4-BE49-F238E27FC236}">
                  <a16:creationId xmlns:a16="http://schemas.microsoft.com/office/drawing/2014/main" id="{F3433287-5D7E-1C2C-1272-D7399EEA11C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2881354"/>
                </p:ext>
              </p:extLst>
            </p:nvPr>
          </p:nvGraphicFramePr>
          <p:xfrm>
            <a:off x="1411280" y="1454014"/>
            <a:ext cx="8283446" cy="47641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630CD57-4039-E71E-82EB-1005134AF990}"/>
                </a:ext>
              </a:extLst>
            </p:cNvPr>
            <p:cNvSpPr/>
            <p:nvPr/>
          </p:nvSpPr>
          <p:spPr>
            <a:xfrm>
              <a:off x="4255863" y="3230061"/>
              <a:ext cx="999858" cy="2299750"/>
            </a:xfrm>
            <a:prstGeom prst="rect">
              <a:avLst/>
            </a:prstGeom>
            <a:noFill/>
            <a:ln w="25400" cap="flat" cmpd="sng" algn="ctr">
              <a:solidFill>
                <a:srgbClr val="A50021"/>
              </a:solidFill>
              <a:prstDash val="sysDash"/>
            </a:ln>
            <a:effectLst/>
          </p:spPr>
          <p:txBody>
            <a:bodyPr rtlCol="0" anchor="t"/>
            <a:lstStyle/>
            <a:p>
              <a:pPr marL="0" marR="0" indent="0" algn="just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C6236F-B6C3-C9A6-E0F0-CD1C64B17777}"/>
                </a:ext>
              </a:extLst>
            </p:cNvPr>
            <p:cNvSpPr txBox="1"/>
            <p:nvPr/>
          </p:nvSpPr>
          <p:spPr>
            <a:xfrm>
              <a:off x="2976724" y="3159132"/>
              <a:ext cx="1617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A50021"/>
                  </a:solidFill>
                </a:rPr>
                <a:t>2021-30:</a:t>
              </a:r>
            </a:p>
            <a:p>
              <a:pPr algn="ctr"/>
              <a:r>
                <a:rPr lang="en-US" altLang="ko-KR" sz="1600" dirty="0">
                  <a:solidFill>
                    <a:srgbClr val="A50021"/>
                  </a:solidFill>
                </a:rPr>
                <a:t>514 GW</a:t>
              </a:r>
              <a:endParaRPr lang="ko-KR" altLang="en-US" sz="1600" dirty="0">
                <a:solidFill>
                  <a:srgbClr val="A50021"/>
                </a:solidFill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31539F6-F803-BB32-4F56-05AC0296C087}"/>
                </a:ext>
              </a:extLst>
            </p:cNvPr>
            <p:cNvSpPr/>
            <p:nvPr/>
          </p:nvSpPr>
          <p:spPr>
            <a:xfrm>
              <a:off x="5281358" y="2171314"/>
              <a:ext cx="2033899" cy="3344600"/>
            </a:xfrm>
            <a:prstGeom prst="rect">
              <a:avLst/>
            </a:prstGeom>
            <a:noFill/>
            <a:ln w="25400" cap="flat" cmpd="sng" algn="ctr">
              <a:solidFill>
                <a:srgbClr val="A50021"/>
              </a:solidFill>
              <a:prstDash val="sysDash"/>
            </a:ln>
            <a:effectLst/>
          </p:spPr>
          <p:txBody>
            <a:bodyPr rtlCol="0" anchor="t"/>
            <a:lstStyle/>
            <a:p>
              <a:pPr marL="0" marR="0" indent="0" algn="just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16D781-F8EA-F9BF-6BAF-395B4C476105}"/>
                </a:ext>
              </a:extLst>
            </p:cNvPr>
            <p:cNvSpPr txBox="1"/>
            <p:nvPr/>
          </p:nvSpPr>
          <p:spPr>
            <a:xfrm>
              <a:off x="6915278" y="1692171"/>
              <a:ext cx="1617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A50021"/>
                  </a:solidFill>
                </a:rPr>
                <a:t>2031-50:</a:t>
              </a:r>
            </a:p>
            <a:p>
              <a:pPr algn="ctr"/>
              <a:r>
                <a:rPr lang="en-US" altLang="ko-KR" sz="1600" dirty="0">
                  <a:solidFill>
                    <a:srgbClr val="A50021"/>
                  </a:solidFill>
                </a:rPr>
                <a:t>807 GW</a:t>
              </a:r>
              <a:endParaRPr lang="ko-KR" altLang="en-US" sz="1600" dirty="0">
                <a:solidFill>
                  <a:srgbClr val="A5002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9D54E32-75C9-2933-30A8-8E618224E8DE}"/>
              </a:ext>
            </a:extLst>
          </p:cNvPr>
          <p:cNvSpPr txBox="1"/>
          <p:nvPr/>
        </p:nvSpPr>
        <p:spPr>
          <a:xfrm>
            <a:off x="2493458" y="6587639"/>
            <a:ext cx="6581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/>
              <a:t>Source</a:t>
            </a:r>
            <a:r>
              <a:rPr lang="en-US" altLang="ko-KR" sz="1100" dirty="0"/>
              <a:t>:  Written by the author based on Global Energy Monitor (2023)</a:t>
            </a:r>
            <a:r>
              <a:rPr lang="en-US" altLang="ko-KR" sz="1100" i="1" dirty="0"/>
              <a:t>.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41680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 GCPT Data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A8653-E088-4C23-E4ED-486F3ECF9540}"/>
              </a:ext>
            </a:extLst>
          </p:cNvPr>
          <p:cNvSpPr txBox="1"/>
          <p:nvPr/>
        </p:nvSpPr>
        <p:spPr>
          <a:xfrm>
            <a:off x="2913888" y="1154093"/>
            <a:ext cx="6096000" cy="271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endParaRPr lang="ko-KR" altLang="ko-KR" sz="1800" dirty="0">
              <a:effectLst/>
              <a:latin typeface="Times New Roman" panose="02020603050405020304" pitchFamily="18" charset="0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7A57B3-C246-DF1B-2341-D8AC1A67DB81}"/>
              </a:ext>
            </a:extLst>
          </p:cNvPr>
          <p:cNvSpPr txBox="1"/>
          <p:nvPr/>
        </p:nvSpPr>
        <p:spPr>
          <a:xfrm>
            <a:off x="441960" y="1425578"/>
            <a:ext cx="103723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Data Pre-processing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Only "operating" or "retired" units are considered, excluding units "under construction" or "permitted."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Closure Year: Defined as the year the last unit at the plant site was closed.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Plants with a capacity below 680 MW (four modules of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-SMR)are excluded.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If retiring or retired year is missing, a 30-year life span is assumed.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This study focuses on retirements between 2021 and 2050 in that sites closed for over a decade by 2030 are considered already repurposed.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Coal plants in Germany and South Korea are excluded due to the nuclear phase-out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Final Dataset :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1,143 coal-fired power plants (899 GW capacity) across 53 countries included in this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6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83F923-C437-3002-7C1E-25A4FCA49E00}"/>
              </a:ext>
            </a:extLst>
          </p:cNvPr>
          <p:cNvSpPr txBox="1"/>
          <p:nvPr/>
        </p:nvSpPr>
        <p:spPr>
          <a:xfrm>
            <a:off x="7016496" y="1705084"/>
            <a:ext cx="4998720" cy="4369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EPRI (2022) outlines 42 siting criteria grouped into Health and Safety, Ecological, Socioeconomic, and Engineering/Cost-Related categories.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This study: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Selected four key criteria;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Assumed all criteria must be met for an SMR site to be considered suitable;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GeoPandas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 Python for spatial analysis.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6F74834A-21A7-1040-19DE-BB32DC47D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89074"/>
              </p:ext>
            </p:extLst>
          </p:nvPr>
        </p:nvGraphicFramePr>
        <p:xfrm>
          <a:off x="408979" y="1365677"/>
          <a:ext cx="6449550" cy="409945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19821">
                  <a:extLst>
                    <a:ext uri="{9D8B030D-6E8A-4147-A177-3AD203B41FA5}">
                      <a16:colId xmlns:a16="http://schemas.microsoft.com/office/drawing/2014/main" val="751099740"/>
                    </a:ext>
                  </a:extLst>
                </a:gridCol>
                <a:gridCol w="3310128">
                  <a:extLst>
                    <a:ext uri="{9D8B030D-6E8A-4147-A177-3AD203B41FA5}">
                      <a16:colId xmlns:a16="http://schemas.microsoft.com/office/drawing/2014/main" val="3090211421"/>
                    </a:ext>
                  </a:extLst>
                </a:gridCol>
                <a:gridCol w="1719601">
                  <a:extLst>
                    <a:ext uri="{9D8B030D-6E8A-4147-A177-3AD203B41FA5}">
                      <a16:colId xmlns:a16="http://schemas.microsoft.com/office/drawing/2014/main" val="3183626026"/>
                    </a:ext>
                  </a:extLst>
                </a:gridCol>
              </a:tblGrid>
              <a:tr h="787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Siting Criteria</a:t>
                      </a:r>
                      <a:endParaRPr lang="en-US" sz="16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127414" marB="12741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Screening Criteria </a:t>
                      </a:r>
                    </a:p>
                    <a:p>
                      <a:pPr algn="ctr" fontAlgn="ctr"/>
                      <a:r>
                        <a:rPr lang="en-US" sz="16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(Unsuitable)</a:t>
                      </a:r>
                      <a:endParaRPr lang="en-US" sz="16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127414" marB="12741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Data Source</a:t>
                      </a:r>
                    </a:p>
                  </a:txBody>
                  <a:tcPr marL="89190" marR="63707" marT="127414" marB="12741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77398"/>
                  </a:ext>
                </a:extLst>
              </a:tr>
              <a:tr h="787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Population Density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Presence of a permanent population with more than 193 people/km² within a 6.4 km radius of the site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i="0" dirty="0" err="1"/>
                        <a:t>WorldPop</a:t>
                      </a:r>
                      <a:r>
                        <a:rPr lang="en-US" altLang="ko-KR" sz="1200" i="0" dirty="0"/>
                        <a:t> (2020)</a:t>
                      </a:r>
                      <a:endParaRPr lang="en-US" altLang="ko-KR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466319"/>
                  </a:ext>
                </a:extLst>
              </a:tr>
              <a:tr h="787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Active Fault Line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Presence of an active fault line longer than 304.8 meters within an 8 km radius of the site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i="0" dirty="0"/>
                        <a:t>Global Earthquake Model Foundation (2020) </a:t>
                      </a: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7163"/>
                  </a:ext>
                </a:extLst>
              </a:tr>
              <a:tr h="4671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Floodplain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Presence of a 100-year floodplain within the site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i="0" dirty="0"/>
                        <a:t>Joint Research Centre (2016)</a:t>
                      </a: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127534"/>
                  </a:ext>
                </a:extLst>
              </a:tr>
              <a:tr h="96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Safe Shutdown Earthquake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Presence of an area with a peak ground acceleration (PGA) of 0.5 g or higher within the site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i="0" dirty="0"/>
                        <a:t>Global Earthquake Model Foundation (2023)</a:t>
                      </a:r>
                    </a:p>
                  </a:txBody>
                  <a:tcPr marL="89190" marR="63707" marT="5847" marB="1274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49568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A665C1AC-B4D2-A356-5B44-93AB36633FD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Four Siting Criteria for Coal to SMR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0085F-6782-59B6-9161-8B2CFFF598FC}"/>
              </a:ext>
            </a:extLst>
          </p:cNvPr>
          <p:cNvSpPr txBox="1"/>
          <p:nvPr/>
        </p:nvSpPr>
        <p:spPr>
          <a:xfrm>
            <a:off x="408979" y="5492323"/>
            <a:ext cx="6652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: Written by the author with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reference to EPRI (2022)</a:t>
            </a:r>
          </a:p>
        </p:txBody>
      </p:sp>
    </p:spTree>
    <p:extLst>
      <p:ext uri="{BB962C8B-B14F-4D97-AF65-F5344CB8AC3E}">
        <p14:creationId xmlns:p14="http://schemas.microsoft.com/office/powerpoint/2010/main" val="28808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3260</Words>
  <Application>Microsoft Office PowerPoint</Application>
  <PresentationFormat>Widescreen</PresentationFormat>
  <Paragraphs>972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GLOBAL COAL PLANT POTENTIAL FOR  COAL-TO-SMR TRANSITION:  FOCUSING ON I-SMR AS A REPRESENTATION OF THE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23</cp:revision>
  <dcterms:created xsi:type="dcterms:W3CDTF">2019-10-29T08:33:20Z</dcterms:created>
  <dcterms:modified xsi:type="dcterms:W3CDTF">2024-10-07T11:19:54Z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