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89FF"/>
    <a:srgbClr val="001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20" d="100"/>
          <a:sy n="20" d="100"/>
        </p:scale>
        <p:origin x="286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fr-FR"/>
              <a:t>Modifiez le style du titre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BA1AA9A-F89F-493F-9720-7050802F6062}" type="datetimeFigureOut">
              <a:rPr lang="fr-FR" smtClean="0"/>
              <a:t>04/10/2024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1440870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BA1AA9A-F89F-493F-9720-7050802F6062}" type="datetimeFigureOut">
              <a:rPr lang="fr-FR" smtClean="0"/>
              <a:t>04/10/2024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4273355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BA1AA9A-F89F-493F-9720-7050802F6062}" type="datetimeFigureOut">
              <a:rPr lang="fr-FR" smtClean="0"/>
              <a:t>04/10/2024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2112420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BA1AA9A-F89F-493F-9720-7050802F6062}" type="datetimeFigureOut">
              <a:rPr lang="fr-FR" smtClean="0"/>
              <a:t>04/10/2024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633248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fr-FR"/>
              <a:t>Modifiez le style du titre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BA1AA9A-F89F-493F-9720-7050802F6062}" type="datetimeFigureOut">
              <a:rPr lang="fr-FR" smtClean="0"/>
              <a:t>04/10/2024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1271605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BA1AA9A-F89F-493F-9720-7050802F6062}" type="datetimeFigureOut">
              <a:rPr lang="fr-FR" smtClean="0"/>
              <a:t>04/10/2024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355025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fr-FR"/>
              <a:t>Modifiez le style du titre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Cliquez pour modifier les styles du texte du masque</a:t>
            </a:r>
          </a:p>
        </p:txBody>
      </p:sp>
      <p:sp>
        <p:nvSpPr>
          <p:cNvPr id="4" name="Content Placeholder 3"/>
          <p:cNvSpPr>
            <a:spLocks noGrp="1"/>
          </p:cNvSpPr>
          <p:nvPr>
            <p:ph sz="half" idx="2"/>
          </p:nvPr>
        </p:nvSpPr>
        <p:spPr>
          <a:xfrm>
            <a:off x="2085368" y="15635264"/>
            <a:ext cx="12807832" cy="2299711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Cliquez pour modifier les styles du texte du masque</a:t>
            </a:r>
          </a:p>
        </p:txBody>
      </p:sp>
      <p:sp>
        <p:nvSpPr>
          <p:cNvPr id="6" name="Content Placeholder 5"/>
          <p:cNvSpPr>
            <a:spLocks noGrp="1"/>
          </p:cNvSpPr>
          <p:nvPr>
            <p:ph sz="quarter" idx="4"/>
          </p:nvPr>
        </p:nvSpPr>
        <p:spPr>
          <a:xfrm>
            <a:off x="15326828" y="15635264"/>
            <a:ext cx="12870909" cy="2299711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BA1AA9A-F89F-493F-9720-7050802F6062}" type="datetimeFigureOut">
              <a:rPr lang="fr-FR" smtClean="0"/>
              <a:t>04/10/2024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393789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BA1AA9A-F89F-493F-9720-7050802F6062}" type="datetimeFigureOut">
              <a:rPr lang="fr-FR" smtClean="0"/>
              <a:t>04/10/2024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4030252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1AA9A-F89F-493F-9720-7050802F6062}" type="datetimeFigureOut">
              <a:rPr lang="fr-FR" smtClean="0"/>
              <a:t>04/10/2024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4233554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BA1AA9A-F89F-493F-9720-7050802F6062}" type="datetimeFigureOut">
              <a:rPr lang="fr-FR" smtClean="0"/>
              <a:t>04/10/2024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3911782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fr-FR"/>
              <a:t>Cliquez sur l'icône pour ajouter une image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BA1AA9A-F89F-493F-9720-7050802F6062}" type="datetimeFigureOut">
              <a:rPr lang="fr-FR" smtClean="0"/>
              <a:t>04/10/2024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27754B-AACF-4E59-AC4C-85C17685321C}" type="slidenum">
              <a:rPr lang="fr-FR" smtClean="0"/>
              <a:t>‹#›</a:t>
            </a:fld>
            <a:endParaRPr lang="fr-FR"/>
          </a:p>
        </p:txBody>
      </p:sp>
    </p:spTree>
    <p:extLst>
      <p:ext uri="{BB962C8B-B14F-4D97-AF65-F5344CB8AC3E}">
        <p14:creationId xmlns:p14="http://schemas.microsoft.com/office/powerpoint/2010/main" val="2052633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8BA1AA9A-F89F-493F-9720-7050802F6062}" type="datetimeFigureOut">
              <a:rPr lang="fr-FR" smtClean="0"/>
              <a:t>04/10/2024</a:t>
            </a:fld>
            <a:endParaRPr lang="fr-FR"/>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0427754B-AACF-4E59-AC4C-85C17685321C}" type="slidenum">
              <a:rPr lang="fr-FR" smtClean="0"/>
              <a:t>‹#›</a:t>
            </a:fld>
            <a:endParaRPr lang="fr-FR"/>
          </a:p>
        </p:txBody>
      </p:sp>
    </p:spTree>
    <p:extLst>
      <p:ext uri="{BB962C8B-B14F-4D97-AF65-F5344CB8AC3E}">
        <p14:creationId xmlns:p14="http://schemas.microsoft.com/office/powerpoint/2010/main" val="3431754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uward.com/en/opportunity-study" TargetMode="External"/><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cedric.terrier@nuward.com" TargetMode="External"/><Relationship Id="rId11" Type="http://schemas.openxmlformats.org/officeDocument/2006/relationships/image" Target="../media/image8.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1BA4A5F-4405-C820-AF44-FE4DFE23802F}"/>
              </a:ext>
            </a:extLst>
          </p:cNvPr>
          <p:cNvSpPr/>
          <p:nvPr/>
        </p:nvSpPr>
        <p:spPr>
          <a:xfrm>
            <a:off x="8989" y="17960224"/>
            <a:ext cx="3400738" cy="8217634"/>
          </a:xfrm>
          <a:prstGeom prst="rect">
            <a:avLst/>
          </a:prstGeom>
          <a:solidFill>
            <a:srgbClr val="108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ABFFD0D9-5033-F7D5-045F-9C1E79177170}"/>
              </a:ext>
            </a:extLst>
          </p:cNvPr>
          <p:cNvSpPr/>
          <p:nvPr/>
        </p:nvSpPr>
        <p:spPr>
          <a:xfrm>
            <a:off x="0" y="26483944"/>
            <a:ext cx="3435666" cy="8217634"/>
          </a:xfrm>
          <a:prstGeom prst="rect">
            <a:avLst/>
          </a:prstGeom>
          <a:solidFill>
            <a:srgbClr val="108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0" name="Image 69">
            <a:extLst>
              <a:ext uri="{FF2B5EF4-FFF2-40B4-BE49-F238E27FC236}">
                <a16:creationId xmlns:a16="http://schemas.microsoft.com/office/drawing/2014/main" id="{89CB2D80-5EA9-FB9E-B91A-E0D990973BF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21822" y="28067092"/>
            <a:ext cx="10216411" cy="4320000"/>
          </a:xfrm>
          <a:prstGeom prst="rect">
            <a:avLst/>
          </a:prstGeom>
          <a:noFill/>
        </p:spPr>
      </p:pic>
      <p:sp>
        <p:nvSpPr>
          <p:cNvPr id="28" name="Rectangle 27">
            <a:extLst>
              <a:ext uri="{FF2B5EF4-FFF2-40B4-BE49-F238E27FC236}">
                <a16:creationId xmlns:a16="http://schemas.microsoft.com/office/drawing/2014/main" id="{C3270FF3-5FCE-7F47-8060-11F657610CAC}"/>
              </a:ext>
            </a:extLst>
          </p:cNvPr>
          <p:cNvSpPr/>
          <p:nvPr/>
        </p:nvSpPr>
        <p:spPr>
          <a:xfrm>
            <a:off x="6321843" y="1"/>
            <a:ext cx="23953369" cy="4339650"/>
          </a:xfrm>
          <a:prstGeom prst="rect">
            <a:avLst/>
          </a:prstGeom>
          <a:solidFill>
            <a:srgbClr val="1089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75F4F40A-CDA9-72FF-5F34-668103A52ADF}"/>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4812" y="-212828"/>
            <a:ext cx="7203954" cy="3236237"/>
          </a:xfrm>
          <a:prstGeom prst="rect">
            <a:avLst/>
          </a:prstGeom>
        </p:spPr>
      </p:pic>
      <p:pic>
        <p:nvPicPr>
          <p:cNvPr id="5" name="Image 4">
            <a:extLst>
              <a:ext uri="{FF2B5EF4-FFF2-40B4-BE49-F238E27FC236}">
                <a16:creationId xmlns:a16="http://schemas.microsoft.com/office/drawing/2014/main" id="{E30B758C-F198-C3AD-6C8D-7F59AC9EE14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06407" y="36186258"/>
            <a:ext cx="10235337" cy="5760000"/>
          </a:xfrm>
          <a:prstGeom prst="rect">
            <a:avLst/>
          </a:prstGeom>
          <a:noFill/>
          <a:ln w="28575">
            <a:noFill/>
          </a:ln>
        </p:spPr>
      </p:pic>
      <p:pic>
        <p:nvPicPr>
          <p:cNvPr id="14" name="Image 13">
            <a:extLst>
              <a:ext uri="{FF2B5EF4-FFF2-40B4-BE49-F238E27FC236}">
                <a16:creationId xmlns:a16="http://schemas.microsoft.com/office/drawing/2014/main" id="{E3B7FB91-CA09-5C9C-4E93-139B60C41FE2}"/>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406632" y="34957221"/>
            <a:ext cx="5455487" cy="1338299"/>
          </a:xfrm>
          <a:prstGeom prst="rect">
            <a:avLst/>
          </a:prstGeom>
        </p:spPr>
      </p:pic>
      <p:sp>
        <p:nvSpPr>
          <p:cNvPr id="20" name="ZoneTexte 19">
            <a:extLst>
              <a:ext uri="{FF2B5EF4-FFF2-40B4-BE49-F238E27FC236}">
                <a16:creationId xmlns:a16="http://schemas.microsoft.com/office/drawing/2014/main" id="{C7682C8F-98D7-6BB8-39F6-48719A15712C}"/>
              </a:ext>
            </a:extLst>
          </p:cNvPr>
          <p:cNvSpPr txBox="1"/>
          <p:nvPr/>
        </p:nvSpPr>
        <p:spPr>
          <a:xfrm>
            <a:off x="6689142" y="1350647"/>
            <a:ext cx="23586072" cy="4154984"/>
          </a:xfrm>
          <a:prstGeom prst="rect">
            <a:avLst/>
          </a:prstGeom>
          <a:noFill/>
        </p:spPr>
        <p:txBody>
          <a:bodyPr wrap="square" rtlCol="0">
            <a:spAutoFit/>
          </a:bodyPr>
          <a:lstStyle/>
          <a:p>
            <a:r>
              <a:rPr lang="fr-FR" sz="6000" b="1" dirty="0">
                <a:solidFill>
                  <a:schemeClr val="bg1"/>
                </a:solidFill>
                <a:latin typeface="Arial" panose="020B0604020202020204" pitchFamily="34" charset="0"/>
                <a:ea typeface="+mj-ea"/>
                <a:cs typeface="Arial" panose="020B0604020202020204" pitchFamily="34" charset="0"/>
              </a:rPr>
              <a:t>NUWARD SMR COGENERATION SERVICES</a:t>
            </a:r>
          </a:p>
          <a:p>
            <a:endParaRPr lang="fr-FR" sz="1600" dirty="0">
              <a:solidFill>
                <a:srgbClr val="001A70"/>
              </a:solidFill>
              <a:latin typeface="Arial" panose="020B0604020202020204" pitchFamily="34" charset="0"/>
              <a:ea typeface="+mj-ea"/>
              <a:cs typeface="Arial" panose="020B0604020202020204" pitchFamily="34" charset="0"/>
            </a:endParaRPr>
          </a:p>
          <a:p>
            <a:pPr algn="r"/>
            <a:r>
              <a:rPr lang="en-US" sz="6000" dirty="0">
                <a:solidFill>
                  <a:srgbClr val="001A70"/>
                </a:solidFill>
                <a:latin typeface="Arial" panose="020B0604020202020204" pitchFamily="34" charset="0"/>
                <a:ea typeface="+mj-ea"/>
                <a:cs typeface="Arial" panose="020B0604020202020204" pitchFamily="34" charset="0"/>
              </a:rPr>
              <a:t>C. TERRIER - </a:t>
            </a:r>
            <a:r>
              <a:rPr lang="fr-FR" sz="6000" dirty="0">
                <a:solidFill>
                  <a:srgbClr val="001A70"/>
                </a:solidFill>
                <a:latin typeface="Arial" panose="020B0604020202020204" pitchFamily="34" charset="0"/>
                <a:ea typeface="+mj-ea"/>
                <a:cs typeface="Arial" panose="020B0604020202020204" pitchFamily="34" charset="0"/>
              </a:rPr>
              <a:t>NUWARD, </a:t>
            </a:r>
            <a:r>
              <a:rPr lang="fr-FR" sz="6000" dirty="0">
                <a:solidFill>
                  <a:srgbClr val="001A70"/>
                </a:solidFill>
                <a:latin typeface="Arial" panose="020B0604020202020204" pitchFamily="34" charset="0"/>
                <a:ea typeface="+mj-ea"/>
                <a:cs typeface="Arial" panose="020B0604020202020204" pitchFamily="34" charset="0"/>
                <a:hlinkClick r:id="rId6">
                  <a:extLst>
                    <a:ext uri="{A12FA001-AC4F-418D-AE19-62706E023703}">
                      <ahyp:hlinkClr xmlns:ahyp="http://schemas.microsoft.com/office/drawing/2018/hyperlinkcolor" val="tx"/>
                    </a:ext>
                  </a:extLst>
                </a:hlinkClick>
              </a:rPr>
              <a:t>cedric.terrier@nuward.com</a:t>
            </a:r>
            <a:endParaRPr lang="fr-FR" sz="6000" dirty="0">
              <a:solidFill>
                <a:srgbClr val="001A70"/>
              </a:solidFill>
              <a:latin typeface="Arial" panose="020B0604020202020204" pitchFamily="34" charset="0"/>
              <a:ea typeface="+mj-ea"/>
              <a:cs typeface="Arial" panose="020B0604020202020204" pitchFamily="34" charset="0"/>
            </a:endParaRPr>
          </a:p>
          <a:p>
            <a:pPr algn="r"/>
            <a:r>
              <a:rPr lang="fr-FR" sz="6000" dirty="0">
                <a:solidFill>
                  <a:srgbClr val="001A70"/>
                </a:solidFill>
                <a:latin typeface="Arial" panose="020B0604020202020204" pitchFamily="34" charset="0"/>
                <a:ea typeface="+mj-ea"/>
                <a:cs typeface="Arial" panose="020B0604020202020204" pitchFamily="34" charset="0"/>
              </a:rPr>
              <a:t>A. MENGES, JF. DHEDIN - EDF</a:t>
            </a:r>
          </a:p>
          <a:p>
            <a:endParaRPr lang="fr-FR" sz="6000" dirty="0">
              <a:solidFill>
                <a:srgbClr val="001A70"/>
              </a:solidFill>
              <a:latin typeface="Arial" panose="020B0604020202020204" pitchFamily="34" charset="0"/>
              <a:ea typeface="+mj-ea"/>
              <a:cs typeface="Arial" panose="020B0604020202020204" pitchFamily="34" charset="0"/>
            </a:endParaRPr>
          </a:p>
        </p:txBody>
      </p:sp>
      <p:pic>
        <p:nvPicPr>
          <p:cNvPr id="29" name="Image 28" descr="Une image contenant hache, clipart&#10;&#10;Description générée automatiquement">
            <a:extLst>
              <a:ext uri="{FF2B5EF4-FFF2-40B4-BE49-F238E27FC236}">
                <a16:creationId xmlns:a16="http://schemas.microsoft.com/office/drawing/2014/main" id="{3FF36788-C177-ABDA-BFCE-5C45C058B90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6200000" flipH="1">
            <a:off x="5618123" y="2275552"/>
            <a:ext cx="1407436" cy="2787275"/>
          </a:xfrm>
          <a:prstGeom prst="rect">
            <a:avLst/>
          </a:prstGeom>
        </p:spPr>
      </p:pic>
      <p:sp>
        <p:nvSpPr>
          <p:cNvPr id="31" name="ZoneTexte 30">
            <a:extLst>
              <a:ext uri="{FF2B5EF4-FFF2-40B4-BE49-F238E27FC236}">
                <a16:creationId xmlns:a16="http://schemas.microsoft.com/office/drawing/2014/main" id="{A3011040-CE52-9083-9FAB-D9836ADB05AF}"/>
              </a:ext>
            </a:extLst>
          </p:cNvPr>
          <p:cNvSpPr txBox="1"/>
          <p:nvPr/>
        </p:nvSpPr>
        <p:spPr>
          <a:xfrm>
            <a:off x="21406852" y="-50139"/>
            <a:ext cx="8868361" cy="1323439"/>
          </a:xfrm>
          <a:prstGeom prst="rect">
            <a:avLst/>
          </a:prstGeom>
          <a:noFill/>
        </p:spPr>
        <p:txBody>
          <a:bodyPr wrap="square">
            <a:spAutoFit/>
          </a:bodyPr>
          <a:lstStyle/>
          <a:p>
            <a:pPr algn="ctr" hangingPunct="0"/>
            <a:r>
              <a:rPr lang="en-GB" sz="8000" dirty="0">
                <a:effectLst/>
                <a:latin typeface="Arial" panose="020B0604020202020204" pitchFamily="34" charset="0"/>
                <a:ea typeface="Times New Roman" panose="02020603050405020304" pitchFamily="18" charset="0"/>
                <a:cs typeface="Arial" panose="020B0604020202020204" pitchFamily="34" charset="0"/>
              </a:rPr>
              <a:t>IAEA-CN-327-243</a:t>
            </a:r>
            <a:endParaRPr lang="fr-FR" sz="8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2" name="Rectangle 31">
            <a:extLst>
              <a:ext uri="{FF2B5EF4-FFF2-40B4-BE49-F238E27FC236}">
                <a16:creationId xmlns:a16="http://schemas.microsoft.com/office/drawing/2014/main" id="{3ACAD898-5A0B-CBC5-04B3-2EFDAF9877EE}"/>
              </a:ext>
            </a:extLst>
          </p:cNvPr>
          <p:cNvSpPr/>
          <p:nvPr/>
        </p:nvSpPr>
        <p:spPr>
          <a:xfrm>
            <a:off x="-34931" y="4634610"/>
            <a:ext cx="3413131" cy="3622379"/>
          </a:xfrm>
          <a:prstGeom prst="rect">
            <a:avLst/>
          </a:prstGeom>
          <a:solidFill>
            <a:srgbClr val="001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a:latin typeface="Arial" panose="020B0604020202020204" pitchFamily="34" charset="0"/>
                <a:cs typeface="Arial" panose="020B0604020202020204" pitchFamily="34" charset="0"/>
              </a:rPr>
              <a:t>Introduction</a:t>
            </a:r>
            <a:endParaRPr lang="fr-FR" sz="4800" b="0" i="0" dirty="0">
              <a:latin typeface="Arial" panose="020B0604020202020204" pitchFamily="34" charset="0"/>
              <a:cs typeface="Arial" panose="020B0604020202020204" pitchFamily="34" charset="0"/>
            </a:endParaRPr>
          </a:p>
        </p:txBody>
      </p:sp>
      <p:sp>
        <p:nvSpPr>
          <p:cNvPr id="33" name="ZoneTexte 32">
            <a:extLst>
              <a:ext uri="{FF2B5EF4-FFF2-40B4-BE49-F238E27FC236}">
                <a16:creationId xmlns:a16="http://schemas.microsoft.com/office/drawing/2014/main" id="{1C47A62F-0385-96CB-5D11-9B6E0561A965}"/>
              </a:ext>
            </a:extLst>
          </p:cNvPr>
          <p:cNvSpPr txBox="1"/>
          <p:nvPr/>
        </p:nvSpPr>
        <p:spPr>
          <a:xfrm>
            <a:off x="3861716" y="4968011"/>
            <a:ext cx="25809259" cy="5016758"/>
          </a:xfrm>
          <a:prstGeom prst="rect">
            <a:avLst/>
          </a:prstGeom>
          <a:noFill/>
        </p:spPr>
        <p:txBody>
          <a:bodyPr wrap="square" rtlCol="0">
            <a:spAutoFit/>
          </a:bodyPr>
          <a:lstStyle/>
          <a:p>
            <a:pPr algn="just"/>
            <a:r>
              <a:rPr lang="en-GB" sz="3200" b="1" dirty="0">
                <a:solidFill>
                  <a:srgbClr val="001A70"/>
                </a:solidFill>
                <a:latin typeface="Arial" panose="020B0604020202020204" pitchFamily="34" charset="0"/>
                <a:ea typeface="+mj-ea"/>
                <a:cs typeface="Arial" panose="020B0604020202020204" pitchFamily="34" charset="0"/>
              </a:rPr>
              <a:t>NUWARD is developing a Small Modular Pressurized Water Reactor </a:t>
            </a:r>
            <a:r>
              <a:rPr lang="en-GB" sz="3200" dirty="0">
                <a:solidFill>
                  <a:srgbClr val="001A70"/>
                </a:solidFill>
                <a:latin typeface="Arial" panose="020B0604020202020204" pitchFamily="34" charset="0"/>
                <a:ea typeface="+mj-ea"/>
                <a:cs typeface="Arial" panose="020B0604020202020204" pitchFamily="34" charset="0"/>
              </a:rPr>
              <a:t>as a solution to achieve </a:t>
            </a:r>
            <a:r>
              <a:rPr lang="en-GB" sz="3200" b="1" dirty="0">
                <a:solidFill>
                  <a:srgbClr val="001A70"/>
                </a:solidFill>
                <a:latin typeface="Arial" panose="020B0604020202020204" pitchFamily="34" charset="0"/>
                <a:ea typeface="+mj-ea"/>
                <a:cs typeface="Arial" panose="020B0604020202020204" pitchFamily="34" charset="0"/>
              </a:rPr>
              <a:t>transition to a Net Zero economy</a:t>
            </a:r>
            <a:r>
              <a:rPr lang="en-GB" sz="3200" dirty="0">
                <a:solidFill>
                  <a:srgbClr val="001A70"/>
                </a:solidFill>
                <a:latin typeface="Arial" panose="020B0604020202020204" pitchFamily="34" charset="0"/>
                <a:ea typeface="+mj-ea"/>
                <a:cs typeface="Arial" panose="020B0604020202020204" pitchFamily="34" charset="0"/>
              </a:rPr>
              <a:t>. NUWARD SMR is being designed and optimized to produce low carbon electricity, offering an alternative to fossil-fired power plants. It also includes a </a:t>
            </a:r>
            <a:r>
              <a:rPr lang="en-GB" sz="3200" b="1" dirty="0">
                <a:solidFill>
                  <a:srgbClr val="001A70"/>
                </a:solidFill>
                <a:latin typeface="Arial" panose="020B0604020202020204" pitchFamily="34" charset="0"/>
                <a:ea typeface="+mj-ea"/>
                <a:cs typeface="Arial" panose="020B0604020202020204" pitchFamily="34" charset="0"/>
              </a:rPr>
              <a:t>Combined Heat and Power (CHP) feature to deliver thermal power complementary to electrical power. The pressure/temperature characteristics of NUWARD SMR are suitable for supplying a range of industrial applications studied in [1]</a:t>
            </a:r>
            <a:r>
              <a:rPr lang="en-GB" sz="3200" dirty="0">
                <a:solidFill>
                  <a:srgbClr val="001A70"/>
                </a:solidFill>
                <a:latin typeface="Arial" panose="020B0604020202020204" pitchFamily="34" charset="0"/>
                <a:ea typeface="+mj-ea"/>
                <a:cs typeface="Arial" panose="020B0604020202020204" pitchFamily="34" charset="0"/>
              </a:rPr>
              <a:t>. Depending on the specific industrial application, </a:t>
            </a:r>
            <a:r>
              <a:rPr lang="en-GB" sz="3200" b="1" dirty="0">
                <a:solidFill>
                  <a:srgbClr val="001A70"/>
                </a:solidFill>
                <a:latin typeface="Arial" panose="020B0604020202020204" pitchFamily="34" charset="0"/>
                <a:ea typeface="+mj-ea"/>
                <a:cs typeface="Arial" panose="020B0604020202020204" pitchFamily="34" charset="0"/>
              </a:rPr>
              <a:t>the steam extraction location can be adapted to find a compromise between electricity production and the required steam characteristics</a:t>
            </a:r>
            <a:r>
              <a:rPr lang="en-GB" sz="3200" dirty="0">
                <a:solidFill>
                  <a:srgbClr val="001A70"/>
                </a:solidFill>
                <a:latin typeface="Arial" panose="020B0604020202020204" pitchFamily="34" charset="0"/>
                <a:ea typeface="+mj-ea"/>
                <a:cs typeface="Arial" panose="020B0604020202020204" pitchFamily="34" charset="0"/>
              </a:rPr>
              <a:t>. Integrating the CHP options also requires </a:t>
            </a:r>
            <a:r>
              <a:rPr lang="en-GB" sz="3200" b="1" dirty="0">
                <a:solidFill>
                  <a:srgbClr val="001A70"/>
                </a:solidFill>
                <a:latin typeface="Arial" panose="020B0604020202020204" pitchFamily="34" charset="0"/>
                <a:ea typeface="+mj-ea"/>
                <a:cs typeface="Arial" panose="020B0604020202020204" pitchFamily="34" charset="0"/>
              </a:rPr>
              <a:t>design specific analyses.</a:t>
            </a:r>
          </a:p>
          <a:p>
            <a:pPr algn="just"/>
            <a:endParaRPr lang="en-GB" sz="3200" dirty="0">
              <a:solidFill>
                <a:srgbClr val="001A70"/>
              </a:solidFill>
              <a:latin typeface="Arial" panose="020B0604020202020204" pitchFamily="34" charset="0"/>
              <a:ea typeface="+mj-ea"/>
              <a:cs typeface="Arial" panose="020B0604020202020204" pitchFamily="34" charset="0"/>
            </a:endParaRPr>
          </a:p>
          <a:p>
            <a:pPr algn="just"/>
            <a:endParaRPr lang="en-GB" sz="3200" dirty="0">
              <a:solidFill>
                <a:srgbClr val="001A70"/>
              </a:solidFill>
              <a:latin typeface="Arial" panose="020B0604020202020204" pitchFamily="34" charset="0"/>
              <a:ea typeface="+mj-ea"/>
              <a:cs typeface="Arial" panose="020B0604020202020204" pitchFamily="34" charset="0"/>
            </a:endParaRPr>
          </a:p>
          <a:p>
            <a:pPr algn="just"/>
            <a:r>
              <a:rPr lang="en-GB" sz="3200" dirty="0">
                <a:solidFill>
                  <a:srgbClr val="001A70"/>
                </a:solidFill>
                <a:latin typeface="Arial" panose="020B0604020202020204" pitchFamily="34" charset="0"/>
                <a:ea typeface="+mj-ea"/>
                <a:cs typeface="Arial" panose="020B0604020202020204" pitchFamily="34" charset="0"/>
              </a:rPr>
              <a:t> </a:t>
            </a:r>
            <a:endParaRPr lang="fr-FR" sz="3200" dirty="0">
              <a:solidFill>
                <a:srgbClr val="001A70"/>
              </a:solidFill>
              <a:latin typeface="Arial" panose="020B0604020202020204" pitchFamily="34" charset="0"/>
              <a:ea typeface="+mj-ea"/>
              <a:cs typeface="Arial" panose="020B0604020202020204" pitchFamily="34" charset="0"/>
            </a:endParaRPr>
          </a:p>
          <a:p>
            <a:pPr algn="just"/>
            <a:endParaRPr lang="fr-FR" sz="3200" dirty="0">
              <a:latin typeface="Arial" panose="020B0604020202020204" pitchFamily="34" charset="0"/>
              <a:cs typeface="Arial" panose="020B0604020202020204" pitchFamily="34" charset="0"/>
            </a:endParaRPr>
          </a:p>
        </p:txBody>
      </p:sp>
      <p:sp>
        <p:nvSpPr>
          <p:cNvPr id="39" name="ZoneTexte 38">
            <a:extLst>
              <a:ext uri="{FF2B5EF4-FFF2-40B4-BE49-F238E27FC236}">
                <a16:creationId xmlns:a16="http://schemas.microsoft.com/office/drawing/2014/main" id="{FDA9ED30-F346-7DBE-7085-D3AAF06C3724}"/>
              </a:ext>
            </a:extLst>
          </p:cNvPr>
          <p:cNvSpPr txBox="1"/>
          <p:nvPr/>
        </p:nvSpPr>
        <p:spPr>
          <a:xfrm>
            <a:off x="1294312" y="42024719"/>
            <a:ext cx="28199549" cy="584775"/>
          </a:xfrm>
          <a:prstGeom prst="rect">
            <a:avLst/>
          </a:prstGeom>
          <a:noFill/>
        </p:spPr>
        <p:txBody>
          <a:bodyPr wrap="square">
            <a:spAutoFit/>
          </a:bodyPr>
          <a:lstStyle/>
          <a:p>
            <a:pPr algn="just"/>
            <a:r>
              <a:rPr lang="en-US" sz="3200" dirty="0">
                <a:solidFill>
                  <a:srgbClr val="001A70"/>
                </a:solidFill>
                <a:latin typeface="Arial" panose="020B0604020202020204" pitchFamily="34" charset="0"/>
                <a:ea typeface="+mj-ea"/>
                <a:cs typeface="Arial" panose="020B0604020202020204" pitchFamily="34" charset="0"/>
              </a:rPr>
              <a:t>[1]	NUWARD SMR’s opportunities and socio-economic &amp; environmental features – COMPASS LEXECON - </a:t>
            </a:r>
            <a:r>
              <a:rPr lang="en-US" sz="3200" dirty="0">
                <a:solidFill>
                  <a:srgbClr val="001A70"/>
                </a:solidFill>
                <a:latin typeface="Arial" panose="020B0604020202020204" pitchFamily="34" charset="0"/>
                <a:ea typeface="+mj-ea"/>
                <a:cs typeface="Arial" panose="020B0604020202020204" pitchFamily="34" charset="0"/>
                <a:hlinkClick r:id="rId8"/>
              </a:rPr>
              <a:t>https://www.nuward.com/en/opportunity-study</a:t>
            </a:r>
            <a:endParaRPr lang="en-US" sz="3200" dirty="0">
              <a:solidFill>
                <a:srgbClr val="001A70"/>
              </a:solidFill>
              <a:latin typeface="Arial" panose="020B0604020202020204" pitchFamily="34" charset="0"/>
              <a:ea typeface="+mj-ea"/>
              <a:cs typeface="Arial" panose="020B0604020202020204" pitchFamily="34" charset="0"/>
            </a:endParaRPr>
          </a:p>
        </p:txBody>
      </p:sp>
      <p:sp>
        <p:nvSpPr>
          <p:cNvPr id="53" name="ZoneTexte 52">
            <a:extLst>
              <a:ext uri="{FF2B5EF4-FFF2-40B4-BE49-F238E27FC236}">
                <a16:creationId xmlns:a16="http://schemas.microsoft.com/office/drawing/2014/main" id="{438500C2-6D67-B29D-D8A6-B7777D30664B}"/>
              </a:ext>
            </a:extLst>
          </p:cNvPr>
          <p:cNvSpPr txBox="1"/>
          <p:nvPr/>
        </p:nvSpPr>
        <p:spPr>
          <a:xfrm>
            <a:off x="3924706" y="10430056"/>
            <a:ext cx="12577616" cy="3046988"/>
          </a:xfrm>
          <a:prstGeom prst="rect">
            <a:avLst/>
          </a:prstGeom>
          <a:solidFill>
            <a:schemeClr val="bg1"/>
          </a:solidFill>
        </p:spPr>
        <p:txBody>
          <a:bodyPr wrap="square" rtlCol="0">
            <a:spAutoFit/>
          </a:bodyPr>
          <a:lstStyle/>
          <a:p>
            <a:pPr marL="457200" indent="-457200" algn="just">
              <a:buFont typeface="Wingdings" panose="05000000000000000000" pitchFamily="2" charset="2"/>
              <a:buChar char="q"/>
            </a:pPr>
            <a:r>
              <a:rPr lang="en-US" sz="3200" dirty="0">
                <a:solidFill>
                  <a:srgbClr val="001A70"/>
                </a:solidFill>
                <a:latin typeface="Arial" panose="020B0604020202020204" pitchFamily="34" charset="0"/>
                <a:ea typeface="+mj-ea"/>
                <a:cs typeface="Arial" panose="020B0604020202020204" pitchFamily="34" charset="0"/>
              </a:rPr>
              <a:t>Applications not limited to temperature needs below 250°C</a:t>
            </a:r>
          </a:p>
          <a:p>
            <a:pPr marL="457200" indent="-457200" algn="just">
              <a:buFont typeface="Wingdings" panose="05000000000000000000" pitchFamily="2" charset="2"/>
              <a:buChar char="q"/>
            </a:pPr>
            <a:r>
              <a:rPr lang="en-US" sz="3200" dirty="0">
                <a:solidFill>
                  <a:srgbClr val="001A70"/>
                </a:solidFill>
                <a:latin typeface="Arial" panose="020B0604020202020204" pitchFamily="34" charset="0"/>
                <a:ea typeface="+mj-ea"/>
                <a:cs typeface="Arial" panose="020B0604020202020204" pitchFamily="34" charset="0"/>
              </a:rPr>
              <a:t>Pre-heating needs are important and NUWARD SMR is a competitive solution</a:t>
            </a:r>
          </a:p>
          <a:p>
            <a:pPr marL="457200" indent="-457200" algn="just">
              <a:buFont typeface="Wingdings" panose="05000000000000000000" pitchFamily="2" charset="2"/>
              <a:buChar char="q"/>
            </a:pPr>
            <a:r>
              <a:rPr lang="en-US" sz="3200" dirty="0">
                <a:solidFill>
                  <a:srgbClr val="001A70"/>
                </a:solidFill>
                <a:latin typeface="Arial" panose="020B0604020202020204" pitchFamily="34" charset="0"/>
                <a:ea typeface="+mj-ea"/>
                <a:cs typeface="Arial" panose="020B0604020202020204" pitchFamily="34" charset="0"/>
              </a:rPr>
              <a:t>Thermal-electric means can complement pre-heating to go beyond 250°C</a:t>
            </a:r>
          </a:p>
          <a:p>
            <a:pPr algn="just"/>
            <a:r>
              <a:rPr lang="en-US" sz="3200" b="1" dirty="0">
                <a:solidFill>
                  <a:srgbClr val="001A70"/>
                </a:solidFill>
                <a:latin typeface="Arial" panose="020B0604020202020204" pitchFamily="34" charset="0"/>
                <a:ea typeface="+mj-ea"/>
                <a:cs typeface="Arial" panose="020B0604020202020204" pitchFamily="34" charset="0"/>
                <a:sym typeface="Wingdings" panose="05000000000000000000" pitchFamily="2" charset="2"/>
              </a:rPr>
              <a:t> </a:t>
            </a:r>
            <a:r>
              <a:rPr lang="fr-FR" sz="3200" b="1" dirty="0" err="1">
                <a:solidFill>
                  <a:srgbClr val="001A70"/>
                </a:solidFill>
                <a:latin typeface="Arial" panose="020B0604020202020204" pitchFamily="34" charset="0"/>
                <a:ea typeface="+mj-ea"/>
                <a:cs typeface="Arial" panose="020B0604020202020204" pitchFamily="34" charset="0"/>
                <a:sym typeface="Wingdings" panose="05000000000000000000" pitchFamily="2" charset="2"/>
              </a:rPr>
              <a:t>Both</a:t>
            </a:r>
            <a:r>
              <a:rPr lang="fr-FR" sz="3200" b="1" dirty="0">
                <a:solidFill>
                  <a:srgbClr val="001A70"/>
                </a:solidFill>
                <a:latin typeface="Arial" panose="020B0604020202020204" pitchFamily="34" charset="0"/>
                <a:ea typeface="+mj-ea"/>
                <a:cs typeface="Arial" panose="020B0604020202020204" pitchFamily="34" charset="0"/>
                <a:sym typeface="Wingdings" panose="05000000000000000000" pitchFamily="2" charset="2"/>
              </a:rPr>
              <a:t> </a:t>
            </a:r>
            <a:r>
              <a:rPr lang="fr-FR" sz="3200" b="1" dirty="0" err="1">
                <a:solidFill>
                  <a:srgbClr val="001A70"/>
                </a:solidFill>
                <a:latin typeface="Arial" panose="020B0604020202020204" pitchFamily="34" charset="0"/>
                <a:ea typeface="+mj-ea"/>
                <a:cs typeface="Arial" panose="020B0604020202020204" pitchFamily="34" charset="0"/>
                <a:sym typeface="Wingdings" panose="05000000000000000000" pitchFamily="2" charset="2"/>
              </a:rPr>
              <a:t>electrical</a:t>
            </a:r>
            <a:r>
              <a:rPr lang="fr-FR" sz="3200" b="1" dirty="0">
                <a:solidFill>
                  <a:srgbClr val="001A70"/>
                </a:solidFill>
                <a:latin typeface="Arial" panose="020B0604020202020204" pitchFamily="34" charset="0"/>
                <a:ea typeface="+mj-ea"/>
                <a:cs typeface="Arial" panose="020B0604020202020204" pitchFamily="34" charset="0"/>
                <a:sym typeface="Wingdings" panose="05000000000000000000" pitchFamily="2" charset="2"/>
              </a:rPr>
              <a:t> and </a:t>
            </a:r>
            <a:r>
              <a:rPr lang="fr-FR" sz="3200" b="1" dirty="0" err="1">
                <a:solidFill>
                  <a:srgbClr val="001A70"/>
                </a:solidFill>
                <a:latin typeface="Arial" panose="020B0604020202020204" pitchFamily="34" charset="0"/>
                <a:ea typeface="+mj-ea"/>
                <a:cs typeface="Arial" panose="020B0604020202020204" pitchFamily="34" charset="0"/>
                <a:sym typeface="Wingdings" panose="05000000000000000000" pitchFamily="2" charset="2"/>
              </a:rPr>
              <a:t>heat</a:t>
            </a:r>
            <a:r>
              <a:rPr lang="fr-FR" sz="3200" b="1" dirty="0">
                <a:solidFill>
                  <a:srgbClr val="001A70"/>
                </a:solidFill>
                <a:latin typeface="Arial" panose="020B0604020202020204" pitchFamily="34" charset="0"/>
                <a:ea typeface="+mj-ea"/>
                <a:cs typeface="Arial" panose="020B0604020202020204" pitchFamily="34" charset="0"/>
                <a:sym typeface="Wingdings" panose="05000000000000000000" pitchFamily="2" charset="2"/>
              </a:rPr>
              <a:t> needs can </a:t>
            </a:r>
            <a:r>
              <a:rPr lang="fr-FR" sz="3200" b="1" dirty="0" err="1">
                <a:solidFill>
                  <a:srgbClr val="001A70"/>
                </a:solidFill>
                <a:latin typeface="Arial" panose="020B0604020202020204" pitchFamily="34" charset="0"/>
                <a:ea typeface="+mj-ea"/>
                <a:cs typeface="Arial" panose="020B0604020202020204" pitchFamily="34" charset="0"/>
                <a:sym typeface="Wingdings" panose="05000000000000000000" pitchFamily="2" charset="2"/>
              </a:rPr>
              <a:t>be</a:t>
            </a:r>
            <a:r>
              <a:rPr lang="fr-FR" sz="3200" b="1" dirty="0">
                <a:solidFill>
                  <a:srgbClr val="001A70"/>
                </a:solidFill>
                <a:latin typeface="Arial" panose="020B0604020202020204" pitchFamily="34" charset="0"/>
                <a:ea typeface="+mj-ea"/>
                <a:cs typeface="Arial" panose="020B0604020202020204" pitchFamily="34" charset="0"/>
                <a:sym typeface="Wingdings" panose="05000000000000000000" pitchFamily="2" charset="2"/>
              </a:rPr>
              <a:t> met by CHP service</a:t>
            </a:r>
            <a:endParaRPr lang="fr-FR" sz="3200" b="1" dirty="0">
              <a:solidFill>
                <a:srgbClr val="001A70"/>
              </a:solidFill>
              <a:latin typeface="Arial" panose="020B0604020202020204" pitchFamily="34" charset="0"/>
              <a:ea typeface="+mj-ea"/>
              <a:cs typeface="Arial" panose="020B0604020202020204" pitchFamily="34" charset="0"/>
            </a:endParaRPr>
          </a:p>
        </p:txBody>
      </p:sp>
      <p:sp>
        <p:nvSpPr>
          <p:cNvPr id="52" name="ZoneTexte 51">
            <a:extLst>
              <a:ext uri="{FF2B5EF4-FFF2-40B4-BE49-F238E27FC236}">
                <a16:creationId xmlns:a16="http://schemas.microsoft.com/office/drawing/2014/main" id="{9CB97C5F-8AFA-7287-7722-40E7999DC3B4}"/>
              </a:ext>
            </a:extLst>
          </p:cNvPr>
          <p:cNvSpPr txBox="1"/>
          <p:nvPr/>
        </p:nvSpPr>
        <p:spPr>
          <a:xfrm>
            <a:off x="-34930" y="8641717"/>
            <a:ext cx="3435667" cy="16773823"/>
          </a:xfrm>
          <a:prstGeom prst="rect">
            <a:avLst/>
          </a:prstGeom>
          <a:solidFill>
            <a:srgbClr val="1089FF"/>
          </a:solidFill>
        </p:spPr>
        <p:txBody>
          <a:bodyPr wrap="square">
            <a:spAutoFit/>
          </a:bodyPr>
          <a:lstStyle/>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r>
              <a:rPr lang="fr-FR" sz="4800" dirty="0" err="1">
                <a:solidFill>
                  <a:schemeClr val="bg1"/>
                </a:solidFill>
                <a:latin typeface="Arial" panose="020B0604020202020204" pitchFamily="34" charset="0"/>
                <a:cs typeface="Arial" panose="020B0604020202020204" pitchFamily="34" charset="0"/>
              </a:rPr>
              <a:t>Processes</a:t>
            </a:r>
            <a:r>
              <a:rPr lang="fr-FR" sz="4800" dirty="0">
                <a:solidFill>
                  <a:schemeClr val="bg1"/>
                </a:solidFill>
                <a:latin typeface="Arial" panose="020B0604020202020204" pitchFamily="34" charset="0"/>
                <a:cs typeface="Arial" panose="020B0604020202020204" pitchFamily="34" charset="0"/>
              </a:rPr>
              <a:t> </a:t>
            </a:r>
            <a:r>
              <a:rPr lang="fr-FR" sz="4800" dirty="0" err="1">
                <a:solidFill>
                  <a:schemeClr val="bg1"/>
                </a:solidFill>
                <a:latin typeface="Arial" panose="020B0604020202020204" pitchFamily="34" charset="0"/>
                <a:cs typeface="Arial" panose="020B0604020202020204" pitchFamily="34" charset="0"/>
              </a:rPr>
              <a:t>that</a:t>
            </a:r>
            <a:r>
              <a:rPr lang="fr-FR" sz="4800" dirty="0">
                <a:solidFill>
                  <a:schemeClr val="bg1"/>
                </a:solidFill>
                <a:latin typeface="Arial" panose="020B0604020202020204" pitchFamily="34" charset="0"/>
                <a:cs typeface="Arial" panose="020B0604020202020204" pitchFamily="34" charset="0"/>
              </a:rPr>
              <a:t> can </a:t>
            </a:r>
            <a:r>
              <a:rPr lang="fr-FR" sz="4800" dirty="0" err="1">
                <a:solidFill>
                  <a:schemeClr val="bg1"/>
                </a:solidFill>
                <a:latin typeface="Arial" panose="020B0604020202020204" pitchFamily="34" charset="0"/>
                <a:cs typeface="Arial" panose="020B0604020202020204" pitchFamily="34" charset="0"/>
              </a:rPr>
              <a:t>be</a:t>
            </a:r>
            <a:r>
              <a:rPr lang="fr-FR" sz="4800" dirty="0">
                <a:solidFill>
                  <a:schemeClr val="bg1"/>
                </a:solidFill>
                <a:latin typeface="Arial" panose="020B0604020202020204" pitchFamily="34" charset="0"/>
                <a:cs typeface="Arial" panose="020B0604020202020204" pitchFamily="34" charset="0"/>
              </a:rPr>
              <a:t> </a:t>
            </a:r>
            <a:r>
              <a:rPr lang="fr-FR" sz="4800" dirty="0" err="1">
                <a:solidFill>
                  <a:schemeClr val="bg1"/>
                </a:solidFill>
                <a:latin typeface="Arial" panose="020B0604020202020204" pitchFamily="34" charset="0"/>
                <a:cs typeface="Arial" panose="020B0604020202020204" pitchFamily="34" charset="0"/>
              </a:rPr>
              <a:t>addressed</a:t>
            </a:r>
            <a:r>
              <a:rPr lang="fr-FR" sz="4800" dirty="0">
                <a:solidFill>
                  <a:schemeClr val="bg1"/>
                </a:solidFill>
                <a:latin typeface="Arial" panose="020B0604020202020204" pitchFamily="34" charset="0"/>
                <a:cs typeface="Arial" panose="020B0604020202020204" pitchFamily="34" charset="0"/>
              </a:rPr>
              <a:t> by NUWARD</a:t>
            </a:r>
          </a:p>
          <a:p>
            <a:pPr algn="ctr"/>
            <a:endParaRPr lang="fr-FR" sz="3200" dirty="0">
              <a:solidFill>
                <a:schemeClr val="bg1"/>
              </a:solidFill>
              <a:latin typeface="Arial" panose="020B0604020202020204" pitchFamily="34" charset="0"/>
              <a:cs typeface="Arial" panose="020B0604020202020204" pitchFamily="34" charset="0"/>
            </a:endParaRPr>
          </a:p>
          <a:p>
            <a:pPr algn="ctr"/>
            <a:endParaRPr lang="fr-FR" sz="3200" dirty="0">
              <a:solidFill>
                <a:schemeClr val="bg1"/>
              </a:solidFill>
              <a:latin typeface="Arial" panose="020B0604020202020204" pitchFamily="34" charset="0"/>
              <a:cs typeface="Arial" panose="020B0604020202020204" pitchFamily="34" charset="0"/>
            </a:endParaRPr>
          </a:p>
          <a:p>
            <a:pPr algn="ctr"/>
            <a:endParaRPr lang="fr-FR" sz="4400" b="0" i="0" dirty="0">
              <a:solidFill>
                <a:schemeClr val="bg1"/>
              </a:solidFill>
              <a:latin typeface="Arial" panose="020B0604020202020204" pitchFamily="34" charset="0"/>
              <a:cs typeface="Arial" panose="020B0604020202020204" pitchFamily="34" charset="0"/>
            </a:endParaRPr>
          </a:p>
          <a:p>
            <a:pPr algn="ctr"/>
            <a:endParaRPr lang="fr-FR" sz="4400" dirty="0">
              <a:solidFill>
                <a:schemeClr val="bg1"/>
              </a:solidFill>
              <a:latin typeface="Arial" panose="020B0604020202020204" pitchFamily="34" charset="0"/>
              <a:cs typeface="Arial" panose="020B0604020202020204" pitchFamily="34" charset="0"/>
            </a:endParaRPr>
          </a:p>
          <a:p>
            <a:pPr algn="ctr"/>
            <a:endParaRPr lang="fr-FR" sz="4400" b="0" i="0" dirty="0">
              <a:solidFill>
                <a:schemeClr val="bg1"/>
              </a:solidFill>
              <a:latin typeface="Arial" panose="020B0604020202020204" pitchFamily="34" charset="0"/>
              <a:cs typeface="Arial" panose="020B0604020202020204" pitchFamily="34" charset="0"/>
            </a:endParaRPr>
          </a:p>
          <a:p>
            <a:pPr algn="ctr"/>
            <a:endParaRPr lang="fr-FR" sz="4400" dirty="0">
              <a:solidFill>
                <a:schemeClr val="bg1"/>
              </a:solidFill>
              <a:latin typeface="Arial" panose="020B0604020202020204" pitchFamily="34" charset="0"/>
              <a:cs typeface="Arial" panose="020B0604020202020204" pitchFamily="34" charset="0"/>
            </a:endParaRPr>
          </a:p>
          <a:p>
            <a:pPr algn="ctr"/>
            <a:endParaRPr lang="fr-FR" sz="4400" b="0" i="0" dirty="0">
              <a:solidFill>
                <a:schemeClr val="bg1"/>
              </a:solidFill>
              <a:latin typeface="Arial" panose="020B0604020202020204" pitchFamily="34" charset="0"/>
              <a:cs typeface="Arial" panose="020B0604020202020204" pitchFamily="34" charset="0"/>
            </a:endParaRPr>
          </a:p>
          <a:p>
            <a:pPr algn="ctr"/>
            <a:endParaRPr lang="fr-FR" sz="4400" dirty="0">
              <a:solidFill>
                <a:schemeClr val="bg1"/>
              </a:solidFill>
              <a:latin typeface="Arial" panose="020B0604020202020204" pitchFamily="34" charset="0"/>
              <a:cs typeface="Arial" panose="020B0604020202020204" pitchFamily="34" charset="0"/>
            </a:endParaRPr>
          </a:p>
          <a:p>
            <a:pPr algn="ctr"/>
            <a:endParaRPr lang="fr-FR" sz="4400" b="0" i="0" dirty="0">
              <a:solidFill>
                <a:schemeClr val="bg1"/>
              </a:solidFill>
              <a:latin typeface="Arial" panose="020B0604020202020204" pitchFamily="34" charset="0"/>
              <a:cs typeface="Arial" panose="020B0604020202020204" pitchFamily="34" charset="0"/>
            </a:endParaRPr>
          </a:p>
          <a:p>
            <a:pPr algn="ctr"/>
            <a:endParaRPr lang="fr-FR" sz="2400" dirty="0">
              <a:solidFill>
                <a:schemeClr val="bg1"/>
              </a:solidFill>
              <a:latin typeface="Arial" panose="020B0604020202020204" pitchFamily="34" charset="0"/>
              <a:cs typeface="Arial" panose="020B0604020202020204" pitchFamily="34" charset="0"/>
            </a:endParaRPr>
          </a:p>
          <a:p>
            <a:pPr algn="ctr"/>
            <a:endParaRPr lang="fr-FR" sz="2000" dirty="0">
              <a:solidFill>
                <a:schemeClr val="bg1"/>
              </a:solidFill>
              <a:latin typeface="Arial" panose="020B0604020202020204" pitchFamily="34" charset="0"/>
              <a:cs typeface="Arial" panose="020B0604020202020204" pitchFamily="34" charset="0"/>
            </a:endParaRPr>
          </a:p>
          <a:p>
            <a:pPr algn="ctr"/>
            <a:endParaRPr lang="fr-FR" sz="4400" b="0" i="0" dirty="0">
              <a:solidFill>
                <a:schemeClr val="bg1"/>
              </a:solidFill>
              <a:latin typeface="Arial" panose="020B0604020202020204" pitchFamily="34" charset="0"/>
              <a:cs typeface="Arial" panose="020B0604020202020204" pitchFamily="34" charset="0"/>
            </a:endParaRPr>
          </a:p>
          <a:p>
            <a:pPr algn="ctr"/>
            <a:endParaRPr lang="fr-FR" sz="4800" b="0" i="0" dirty="0">
              <a:solidFill>
                <a:schemeClr val="bg1"/>
              </a:solidFill>
              <a:latin typeface="Arial" panose="020B0604020202020204" pitchFamily="34" charset="0"/>
              <a:cs typeface="Arial" panose="020B0604020202020204" pitchFamily="34" charset="0"/>
            </a:endParaRPr>
          </a:p>
        </p:txBody>
      </p:sp>
      <p:pic>
        <p:nvPicPr>
          <p:cNvPr id="42" name="Image 41">
            <a:extLst>
              <a:ext uri="{FF2B5EF4-FFF2-40B4-BE49-F238E27FC236}">
                <a16:creationId xmlns:a16="http://schemas.microsoft.com/office/drawing/2014/main" id="{3C440F22-0EBD-D494-1E70-054D68183252}"/>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5933" b="3350"/>
          <a:stretch/>
        </p:blipFill>
        <p:spPr bwMode="auto">
          <a:xfrm>
            <a:off x="4306407" y="13599237"/>
            <a:ext cx="11934556" cy="3918940"/>
          </a:xfrm>
          <a:prstGeom prst="rect">
            <a:avLst/>
          </a:prstGeom>
          <a:noFill/>
        </p:spPr>
      </p:pic>
      <p:sp>
        <p:nvSpPr>
          <p:cNvPr id="54" name="Rectangle 1">
            <a:extLst>
              <a:ext uri="{FF2B5EF4-FFF2-40B4-BE49-F238E27FC236}">
                <a16:creationId xmlns:a16="http://schemas.microsoft.com/office/drawing/2014/main" id="{C00C7374-D662-919A-5A38-DC9057F6390A}"/>
              </a:ext>
            </a:extLst>
          </p:cNvPr>
          <p:cNvSpPr>
            <a:spLocks noChangeArrowheads="1"/>
          </p:cNvSpPr>
          <p:nvPr/>
        </p:nvSpPr>
        <p:spPr bwMode="auto">
          <a:xfrm>
            <a:off x="4059391" y="8641613"/>
            <a:ext cx="253756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lang="en-US" altLang="fr-FR" sz="3200" dirty="0">
                <a:solidFill>
                  <a:srgbClr val="001A70"/>
                </a:solidFill>
                <a:latin typeface="Arial" panose="020B0604020202020204" pitchFamily="34" charset="0"/>
                <a:ea typeface="+mj-ea"/>
                <a:cs typeface="Arial" panose="020B0604020202020204" pitchFamily="34" charset="0"/>
              </a:rPr>
              <a:t>Coupling opportunities are analyzed in [1] based on physical feasibility, quantities of heat consumed and sustainability of the needs.</a:t>
            </a:r>
          </a:p>
        </p:txBody>
      </p:sp>
      <p:sp>
        <p:nvSpPr>
          <p:cNvPr id="55" name="ZoneTexte 54">
            <a:extLst>
              <a:ext uri="{FF2B5EF4-FFF2-40B4-BE49-F238E27FC236}">
                <a16:creationId xmlns:a16="http://schemas.microsoft.com/office/drawing/2014/main" id="{CD6E576A-B49F-8C74-4EE8-E098AFCEDC4C}"/>
              </a:ext>
            </a:extLst>
          </p:cNvPr>
          <p:cNvSpPr txBox="1"/>
          <p:nvPr/>
        </p:nvSpPr>
        <p:spPr>
          <a:xfrm>
            <a:off x="3638964" y="9474342"/>
            <a:ext cx="12767610" cy="769441"/>
          </a:xfrm>
          <a:prstGeom prst="rect">
            <a:avLst/>
          </a:prstGeom>
          <a:solidFill>
            <a:srgbClr val="1089FF"/>
          </a:solidFill>
        </p:spPr>
        <p:txBody>
          <a:bodyPr wrap="square">
            <a:spAutoFit/>
          </a:bodyPr>
          <a:lstStyle/>
          <a:p>
            <a:pPr algn="ctr"/>
            <a:r>
              <a:rPr lang="fr-FR" sz="4400" dirty="0">
                <a:solidFill>
                  <a:schemeClr val="bg1"/>
                </a:solidFill>
                <a:latin typeface="Arial" panose="020B0604020202020204" pitchFamily="34" charset="0"/>
                <a:cs typeface="Arial" panose="020B0604020202020204" pitchFamily="34" charset="0"/>
              </a:rPr>
              <a:t>INDUSTRIAL HEAT</a:t>
            </a:r>
          </a:p>
        </p:txBody>
      </p:sp>
      <p:sp>
        <p:nvSpPr>
          <p:cNvPr id="56" name="ZoneTexte 55">
            <a:extLst>
              <a:ext uri="{FF2B5EF4-FFF2-40B4-BE49-F238E27FC236}">
                <a16:creationId xmlns:a16="http://schemas.microsoft.com/office/drawing/2014/main" id="{7D065C57-6CE1-1851-8FAC-7D447A5AE324}"/>
              </a:ext>
            </a:extLst>
          </p:cNvPr>
          <p:cNvSpPr txBox="1"/>
          <p:nvPr/>
        </p:nvSpPr>
        <p:spPr>
          <a:xfrm>
            <a:off x="3638964" y="18108425"/>
            <a:ext cx="12767609" cy="790144"/>
          </a:xfrm>
          <a:prstGeom prst="rect">
            <a:avLst/>
          </a:prstGeom>
          <a:solidFill>
            <a:srgbClr val="1089FF"/>
          </a:solidFill>
        </p:spPr>
        <p:txBody>
          <a:bodyPr wrap="square">
            <a:spAutoFit/>
          </a:bodyPr>
          <a:lstStyle/>
          <a:p>
            <a:pPr algn="ctr"/>
            <a:r>
              <a:rPr lang="fr-FR" sz="4400" dirty="0">
                <a:solidFill>
                  <a:schemeClr val="bg1"/>
                </a:solidFill>
                <a:latin typeface="Arial" panose="020B0604020202020204" pitchFamily="34" charset="0"/>
                <a:cs typeface="Arial" panose="020B0604020202020204" pitchFamily="34" charset="0"/>
              </a:rPr>
              <a:t>DISTRICT HEATING</a:t>
            </a:r>
          </a:p>
        </p:txBody>
      </p:sp>
      <p:sp>
        <p:nvSpPr>
          <p:cNvPr id="57" name="ZoneTexte 56">
            <a:extLst>
              <a:ext uri="{FF2B5EF4-FFF2-40B4-BE49-F238E27FC236}">
                <a16:creationId xmlns:a16="http://schemas.microsoft.com/office/drawing/2014/main" id="{A4505FF3-2092-847B-670D-A0645FB54F43}"/>
              </a:ext>
            </a:extLst>
          </p:cNvPr>
          <p:cNvSpPr txBox="1"/>
          <p:nvPr/>
        </p:nvSpPr>
        <p:spPr>
          <a:xfrm>
            <a:off x="3638965" y="19103531"/>
            <a:ext cx="12409976" cy="2554545"/>
          </a:xfrm>
          <a:prstGeom prst="rect">
            <a:avLst/>
          </a:prstGeom>
          <a:solidFill>
            <a:schemeClr val="bg1"/>
          </a:solidFill>
        </p:spPr>
        <p:txBody>
          <a:bodyPr wrap="square" rtlCol="0">
            <a:spAutoFit/>
          </a:bodyPr>
          <a:lstStyle/>
          <a:p>
            <a:pPr marL="457200" indent="-457200" algn="just">
              <a:buFont typeface="Wingdings" panose="05000000000000000000" pitchFamily="2" charset="2"/>
              <a:buChar char="q"/>
            </a:pPr>
            <a:r>
              <a:rPr lang="en-GB" sz="3200" dirty="0">
                <a:solidFill>
                  <a:srgbClr val="001A70"/>
                </a:solidFill>
                <a:latin typeface="Arial" panose="020B0604020202020204" pitchFamily="34" charset="0"/>
                <a:ea typeface="+mj-ea"/>
                <a:cs typeface="Arial" panose="020B0604020202020204" pitchFamily="34" charset="0"/>
              </a:rPr>
              <a:t>Temperatures are compatible with NUWARD SMR supply</a:t>
            </a:r>
          </a:p>
          <a:p>
            <a:pPr marL="457200" indent="-457200" algn="just">
              <a:buFont typeface="Wingdings" panose="05000000000000000000" pitchFamily="2" charset="2"/>
              <a:buChar char="q"/>
            </a:pPr>
            <a:r>
              <a:rPr lang="en-GB" sz="3200" dirty="0">
                <a:solidFill>
                  <a:srgbClr val="001A70"/>
                </a:solidFill>
                <a:latin typeface="Arial" panose="020B0604020202020204" pitchFamily="34" charset="0"/>
                <a:ea typeface="+mj-ea"/>
                <a:cs typeface="Arial" panose="020B0604020202020204" pitchFamily="34" charset="0"/>
              </a:rPr>
              <a:t>Main challenge : seasonal variation of heat consumption</a:t>
            </a:r>
          </a:p>
          <a:p>
            <a:pPr marL="457200" indent="-457200" algn="just">
              <a:buFont typeface="Wingdings" panose="05000000000000000000" pitchFamily="2" charset="2"/>
              <a:buChar char="à"/>
            </a:pPr>
            <a:r>
              <a:rPr lang="en-GB" sz="3200" b="1" dirty="0">
                <a:solidFill>
                  <a:srgbClr val="001A70"/>
                </a:solidFill>
                <a:latin typeface="Arial" panose="020B0604020202020204" pitchFamily="34" charset="0"/>
                <a:ea typeface="+mj-ea"/>
                <a:cs typeface="Arial" panose="020B0604020202020204" pitchFamily="34" charset="0"/>
              </a:rPr>
              <a:t>Both heat and electrical supply is thus an asset to adapt to variations in consumption needs.</a:t>
            </a:r>
          </a:p>
          <a:p>
            <a:pPr marL="457200" indent="-457200" algn="just">
              <a:buFont typeface="Wingdings" panose="05000000000000000000" pitchFamily="2" charset="2"/>
              <a:buChar char="à"/>
            </a:pPr>
            <a:endParaRPr lang="fr-FR" sz="3200" b="1" dirty="0">
              <a:solidFill>
                <a:srgbClr val="001A70"/>
              </a:solidFill>
              <a:latin typeface="Arial" panose="020B0604020202020204" pitchFamily="34" charset="0"/>
              <a:ea typeface="+mj-ea"/>
              <a:cs typeface="Arial" panose="020B0604020202020204" pitchFamily="34" charset="0"/>
            </a:endParaRPr>
          </a:p>
        </p:txBody>
      </p:sp>
      <p:pic>
        <p:nvPicPr>
          <p:cNvPr id="58" name="Image 57">
            <a:extLst>
              <a:ext uri="{FF2B5EF4-FFF2-40B4-BE49-F238E27FC236}">
                <a16:creationId xmlns:a16="http://schemas.microsoft.com/office/drawing/2014/main" id="{C9D1FB79-D908-4E6B-BA29-B36BF06DAB22}"/>
              </a:ext>
            </a:extLst>
          </p:cNvPr>
          <p:cNvPicPr>
            <a:picLocks noChangeAspect="1"/>
          </p:cNvPicPr>
          <p:nvPr/>
        </p:nvPicPr>
        <p:blipFill>
          <a:blip r:embed="rId10"/>
          <a:stretch>
            <a:fillRect/>
          </a:stretch>
        </p:blipFill>
        <p:spPr>
          <a:xfrm>
            <a:off x="3692019" y="21474353"/>
            <a:ext cx="12841714" cy="4320000"/>
          </a:xfrm>
          <a:prstGeom prst="rect">
            <a:avLst/>
          </a:prstGeom>
        </p:spPr>
      </p:pic>
      <p:sp>
        <p:nvSpPr>
          <p:cNvPr id="59" name="ZoneTexte 58">
            <a:extLst>
              <a:ext uri="{FF2B5EF4-FFF2-40B4-BE49-F238E27FC236}">
                <a16:creationId xmlns:a16="http://schemas.microsoft.com/office/drawing/2014/main" id="{59503585-4110-05DD-89BD-62C97599C6BF}"/>
              </a:ext>
            </a:extLst>
          </p:cNvPr>
          <p:cNvSpPr txBox="1"/>
          <p:nvPr/>
        </p:nvSpPr>
        <p:spPr>
          <a:xfrm>
            <a:off x="17130119" y="18149378"/>
            <a:ext cx="12769200" cy="769441"/>
          </a:xfrm>
          <a:prstGeom prst="rect">
            <a:avLst/>
          </a:prstGeom>
          <a:solidFill>
            <a:srgbClr val="1089FF"/>
          </a:solidFill>
        </p:spPr>
        <p:txBody>
          <a:bodyPr wrap="square">
            <a:spAutoFit/>
          </a:bodyPr>
          <a:lstStyle/>
          <a:p>
            <a:pPr algn="ctr"/>
            <a:r>
              <a:rPr lang="fr-FR" sz="4400" dirty="0">
                <a:solidFill>
                  <a:schemeClr val="bg1"/>
                </a:solidFill>
                <a:latin typeface="Arial" panose="020B0604020202020204" pitchFamily="34" charset="0"/>
                <a:cs typeface="Arial" panose="020B0604020202020204" pitchFamily="34" charset="0"/>
              </a:rPr>
              <a:t>DESALINATION</a:t>
            </a:r>
          </a:p>
        </p:txBody>
      </p:sp>
      <p:pic>
        <p:nvPicPr>
          <p:cNvPr id="60" name="Image 59">
            <a:extLst>
              <a:ext uri="{FF2B5EF4-FFF2-40B4-BE49-F238E27FC236}">
                <a16:creationId xmlns:a16="http://schemas.microsoft.com/office/drawing/2014/main" id="{3B4FC2BC-560D-3C06-A0D4-F21A5549A270}"/>
              </a:ext>
            </a:extLst>
          </p:cNvPr>
          <p:cNvPicPr>
            <a:picLocks noChangeAspect="1"/>
          </p:cNvPicPr>
          <p:nvPr/>
        </p:nvPicPr>
        <p:blipFill>
          <a:blip r:embed="rId11"/>
          <a:stretch>
            <a:fillRect/>
          </a:stretch>
        </p:blipFill>
        <p:spPr>
          <a:xfrm>
            <a:off x="17130119" y="18918819"/>
            <a:ext cx="12841714" cy="4320000"/>
          </a:xfrm>
          <a:prstGeom prst="rect">
            <a:avLst/>
          </a:prstGeom>
        </p:spPr>
      </p:pic>
      <p:sp>
        <p:nvSpPr>
          <p:cNvPr id="61" name="ZoneTexte 60">
            <a:extLst>
              <a:ext uri="{FF2B5EF4-FFF2-40B4-BE49-F238E27FC236}">
                <a16:creationId xmlns:a16="http://schemas.microsoft.com/office/drawing/2014/main" id="{2B5F5BA9-73B0-EE60-B1EF-9457E0012550}"/>
              </a:ext>
            </a:extLst>
          </p:cNvPr>
          <p:cNvSpPr txBox="1"/>
          <p:nvPr/>
        </p:nvSpPr>
        <p:spPr>
          <a:xfrm>
            <a:off x="17130119" y="9474342"/>
            <a:ext cx="12769200" cy="769441"/>
          </a:xfrm>
          <a:prstGeom prst="rect">
            <a:avLst/>
          </a:prstGeom>
          <a:solidFill>
            <a:srgbClr val="1089FF"/>
          </a:solidFill>
        </p:spPr>
        <p:txBody>
          <a:bodyPr wrap="square">
            <a:spAutoFit/>
          </a:bodyPr>
          <a:lstStyle/>
          <a:p>
            <a:pPr algn="ctr"/>
            <a:r>
              <a:rPr lang="fr-FR" sz="4400" dirty="0">
                <a:solidFill>
                  <a:schemeClr val="bg1"/>
                </a:solidFill>
                <a:latin typeface="Arial" panose="020B0604020202020204" pitchFamily="34" charset="0"/>
                <a:cs typeface="Arial" panose="020B0604020202020204" pitchFamily="34" charset="0"/>
              </a:rPr>
              <a:t>HYDROGEN PRODUCTION</a:t>
            </a:r>
          </a:p>
        </p:txBody>
      </p:sp>
      <p:sp>
        <p:nvSpPr>
          <p:cNvPr id="64" name="ZoneTexte 63">
            <a:extLst>
              <a:ext uri="{FF2B5EF4-FFF2-40B4-BE49-F238E27FC236}">
                <a16:creationId xmlns:a16="http://schemas.microsoft.com/office/drawing/2014/main" id="{AB81FFD9-EA97-98AF-D712-F90449FE3B64}"/>
              </a:ext>
            </a:extLst>
          </p:cNvPr>
          <p:cNvSpPr txBox="1"/>
          <p:nvPr/>
        </p:nvSpPr>
        <p:spPr>
          <a:xfrm>
            <a:off x="17097312" y="10356308"/>
            <a:ext cx="12337735" cy="8463855"/>
          </a:xfrm>
          <a:prstGeom prst="rect">
            <a:avLst/>
          </a:prstGeom>
          <a:noFill/>
        </p:spPr>
        <p:txBody>
          <a:bodyPr wrap="square" rtlCol="0">
            <a:spAutoFit/>
          </a:bodyPr>
          <a:lstStyle/>
          <a:p>
            <a:pPr marL="457200" indent="-457200" algn="just">
              <a:buFont typeface="Wingdings" panose="05000000000000000000" pitchFamily="2" charset="2"/>
              <a:buChar char="q"/>
            </a:pPr>
            <a:r>
              <a:rPr lang="en-US" sz="3200" dirty="0">
                <a:solidFill>
                  <a:srgbClr val="001A70"/>
                </a:solidFill>
                <a:latin typeface="Arial" panose="020B0604020202020204" pitchFamily="34" charset="0"/>
                <a:ea typeface="+mj-ea"/>
                <a:cs typeface="Arial" panose="020B0604020202020204" pitchFamily="34" charset="0"/>
              </a:rPr>
              <a:t>Low temperature electrolysis </a:t>
            </a:r>
            <a:r>
              <a:rPr lang="en-US" sz="3200" dirty="0">
                <a:solidFill>
                  <a:srgbClr val="001A70"/>
                </a:solidFill>
                <a:latin typeface="Arial" panose="020B0604020202020204" pitchFamily="34" charset="0"/>
                <a:ea typeface="+mj-ea"/>
                <a:cs typeface="Arial" panose="020B0604020202020204" pitchFamily="34" charset="0"/>
                <a:sym typeface="Wingdings" panose="05000000000000000000" pitchFamily="2" charset="2"/>
              </a:rPr>
              <a:t> 100% electrical usage</a:t>
            </a:r>
          </a:p>
          <a:p>
            <a:pPr marL="457200" indent="-457200" algn="just">
              <a:buFont typeface="Wingdings" panose="05000000000000000000" pitchFamily="2" charset="2"/>
              <a:buChar char="q"/>
            </a:pPr>
            <a:r>
              <a:rPr lang="en-US" sz="3200" dirty="0">
                <a:solidFill>
                  <a:srgbClr val="001A70"/>
                </a:solidFill>
                <a:latin typeface="Arial" panose="020B0604020202020204" pitchFamily="34" charset="0"/>
                <a:ea typeface="+mj-ea"/>
                <a:cs typeface="Arial" panose="020B0604020202020204" pitchFamily="34" charset="0"/>
                <a:sym typeface="Wingdings" panose="05000000000000000000" pitchFamily="2" charset="2"/>
              </a:rPr>
              <a:t>High temperature electrolysis : electricity and heat needs</a:t>
            </a:r>
          </a:p>
          <a:p>
            <a:pPr marL="914400" lvl="1" indent="-457200" algn="just">
              <a:buFont typeface="Courier New" panose="02070309020205020404" pitchFamily="49" charset="0"/>
              <a:buChar char="o"/>
            </a:pPr>
            <a:r>
              <a:rPr lang="en-GB" sz="3200" dirty="0">
                <a:solidFill>
                  <a:srgbClr val="001A70"/>
                </a:solidFill>
                <a:latin typeface="Arial" panose="020B0604020202020204" pitchFamily="34" charset="0"/>
                <a:ea typeface="+mj-ea"/>
                <a:cs typeface="Arial" panose="020B0604020202020204" pitchFamily="34" charset="0"/>
              </a:rPr>
              <a:t>Developed to produce hydrogen with a greater efficiency</a:t>
            </a:r>
          </a:p>
          <a:p>
            <a:pPr marL="914400" lvl="1" indent="-457200" algn="just">
              <a:buFont typeface="Courier New" panose="02070309020205020404" pitchFamily="49" charset="0"/>
              <a:buChar char="o"/>
            </a:pPr>
            <a:r>
              <a:rPr lang="en-GB" sz="3200" dirty="0">
                <a:solidFill>
                  <a:srgbClr val="001A70"/>
                </a:solidFill>
                <a:latin typeface="Arial" panose="020B0604020202020204" pitchFamily="34" charset="0"/>
                <a:ea typeface="+mj-ea"/>
                <a:cs typeface="Arial" panose="020B0604020202020204" pitchFamily="34" charset="0"/>
              </a:rPr>
              <a:t>Process operates at 700°C, which can be reached by coupling electricity and heat at 150°C (exothermic reaction)</a:t>
            </a:r>
            <a:endParaRPr lang="en-US" sz="3200" dirty="0">
              <a:solidFill>
                <a:srgbClr val="001A70"/>
              </a:solidFill>
              <a:latin typeface="Arial" panose="020B0604020202020204" pitchFamily="34" charset="0"/>
              <a:ea typeface="+mj-ea"/>
              <a:cs typeface="Arial" panose="020B0604020202020204" pitchFamily="34" charset="0"/>
            </a:endParaRPr>
          </a:p>
          <a:p>
            <a:pPr lvl="1" algn="just"/>
            <a:endParaRPr lang="en-US" sz="3200" b="1" dirty="0">
              <a:latin typeface="Arial" panose="020B0604020202020204" pitchFamily="34" charset="0"/>
              <a:ea typeface="+mj-ea"/>
              <a:cs typeface="Arial" panose="020B0604020202020204" pitchFamily="34" charset="0"/>
              <a:sym typeface="Wingdings" panose="05000000000000000000" pitchFamily="2" charset="2"/>
            </a:endParaRPr>
          </a:p>
          <a:p>
            <a:pPr lvl="1" algn="just"/>
            <a:endParaRPr lang="en-US" sz="3200" b="1" dirty="0">
              <a:latin typeface="Arial" panose="020B0604020202020204" pitchFamily="34" charset="0"/>
              <a:ea typeface="+mj-ea"/>
              <a:cs typeface="Arial" panose="020B0604020202020204" pitchFamily="34" charset="0"/>
              <a:sym typeface="Wingdings" panose="05000000000000000000" pitchFamily="2" charset="2"/>
            </a:endParaRPr>
          </a:p>
          <a:p>
            <a:pPr lvl="1" algn="just"/>
            <a:endParaRPr lang="en-US" sz="3200" b="1" dirty="0">
              <a:latin typeface="Arial" panose="020B0604020202020204" pitchFamily="34" charset="0"/>
              <a:ea typeface="+mj-ea"/>
              <a:cs typeface="Arial" panose="020B0604020202020204" pitchFamily="34" charset="0"/>
              <a:sym typeface="Wingdings" panose="05000000000000000000" pitchFamily="2" charset="2"/>
            </a:endParaRPr>
          </a:p>
          <a:p>
            <a:pPr lvl="1" algn="just"/>
            <a:endParaRPr lang="en-US" sz="3200" b="1" dirty="0">
              <a:latin typeface="Arial" panose="020B0604020202020204" pitchFamily="34" charset="0"/>
              <a:ea typeface="+mj-ea"/>
              <a:cs typeface="Arial" panose="020B0604020202020204" pitchFamily="34" charset="0"/>
              <a:sym typeface="Wingdings" panose="05000000000000000000" pitchFamily="2" charset="2"/>
            </a:endParaRPr>
          </a:p>
          <a:p>
            <a:pPr lvl="1" algn="just"/>
            <a:endParaRPr lang="en-US" sz="3200" b="1" dirty="0">
              <a:latin typeface="Arial" panose="020B0604020202020204" pitchFamily="34" charset="0"/>
              <a:ea typeface="+mj-ea"/>
              <a:cs typeface="Arial" panose="020B0604020202020204" pitchFamily="34" charset="0"/>
              <a:sym typeface="Wingdings" panose="05000000000000000000" pitchFamily="2" charset="2"/>
            </a:endParaRPr>
          </a:p>
          <a:p>
            <a:pPr lvl="1" algn="just"/>
            <a:endParaRPr lang="en-US" sz="3200" b="1" dirty="0">
              <a:latin typeface="Arial" panose="020B0604020202020204" pitchFamily="34" charset="0"/>
              <a:ea typeface="+mj-ea"/>
              <a:cs typeface="Arial" panose="020B0604020202020204" pitchFamily="34" charset="0"/>
              <a:sym typeface="Wingdings" panose="05000000000000000000" pitchFamily="2" charset="2"/>
            </a:endParaRPr>
          </a:p>
          <a:p>
            <a:pPr lvl="1" algn="just"/>
            <a:endParaRPr lang="en-US" sz="3200" b="1" dirty="0">
              <a:latin typeface="Arial" panose="020B0604020202020204" pitchFamily="34" charset="0"/>
              <a:ea typeface="+mj-ea"/>
              <a:cs typeface="Arial" panose="020B0604020202020204" pitchFamily="34" charset="0"/>
              <a:sym typeface="Wingdings" panose="05000000000000000000" pitchFamily="2" charset="2"/>
            </a:endParaRPr>
          </a:p>
          <a:p>
            <a:pPr lvl="1" algn="just"/>
            <a:endParaRPr lang="en-US" sz="3200" b="1" dirty="0">
              <a:latin typeface="Arial" panose="020B0604020202020204" pitchFamily="34" charset="0"/>
              <a:ea typeface="+mj-ea"/>
              <a:cs typeface="Arial" panose="020B0604020202020204" pitchFamily="34" charset="0"/>
              <a:sym typeface="Wingdings" panose="05000000000000000000" pitchFamily="2" charset="2"/>
            </a:endParaRPr>
          </a:p>
          <a:p>
            <a:pPr lvl="1" algn="just"/>
            <a:endParaRPr lang="en-US" sz="2400" b="1" dirty="0">
              <a:latin typeface="Arial" panose="020B0604020202020204" pitchFamily="34" charset="0"/>
              <a:ea typeface="+mj-ea"/>
              <a:cs typeface="Arial" panose="020B0604020202020204" pitchFamily="34" charset="0"/>
              <a:sym typeface="Wingdings" panose="05000000000000000000" pitchFamily="2" charset="2"/>
            </a:endParaRPr>
          </a:p>
          <a:p>
            <a:pPr lvl="1" algn="just"/>
            <a:r>
              <a:rPr lang="en-US" sz="3200" b="1" dirty="0">
                <a:latin typeface="Arial" panose="020B0604020202020204" pitchFamily="34" charset="0"/>
                <a:ea typeface="+mj-ea"/>
                <a:cs typeface="Arial" panose="020B0604020202020204" pitchFamily="34" charset="0"/>
                <a:sym typeface="Wingdings" panose="05000000000000000000" pitchFamily="2" charset="2"/>
              </a:rPr>
              <a:t>500 to 600 ktCO2/year </a:t>
            </a:r>
            <a:r>
              <a:rPr lang="en-US" sz="3200" b="1" dirty="0">
                <a:latin typeface="Arial" panose="020B0604020202020204" pitchFamily="34" charset="0"/>
                <a:ea typeface="+mj-ea"/>
                <a:cs typeface="Arial" panose="020B0604020202020204" pitchFamily="34" charset="0"/>
              </a:rPr>
              <a:t>avoided by electrolysis </a:t>
            </a:r>
            <a:r>
              <a:rPr lang="en-US" sz="3200" b="1">
                <a:latin typeface="Arial" panose="020B0604020202020204" pitchFamily="34" charset="0"/>
                <a:ea typeface="+mj-ea"/>
                <a:cs typeface="Arial" panose="020B0604020202020204" pitchFamily="34" charset="0"/>
              </a:rPr>
              <a:t>with a NUWARD </a:t>
            </a:r>
            <a:r>
              <a:rPr lang="en-US" sz="3200" b="1" dirty="0">
                <a:latin typeface="Arial" panose="020B0604020202020204" pitchFamily="34" charset="0"/>
                <a:ea typeface="+mj-ea"/>
                <a:cs typeface="Arial" panose="020B0604020202020204" pitchFamily="34" charset="0"/>
              </a:rPr>
              <a:t>SMR vs steam reforming of natural gas </a:t>
            </a:r>
            <a:r>
              <a:rPr lang="fr-FR" sz="3200" b="1" dirty="0">
                <a:latin typeface="Arial" panose="020B0604020202020204" pitchFamily="34" charset="0"/>
                <a:ea typeface="+mj-ea"/>
                <a:cs typeface="Arial" panose="020B0604020202020204" pitchFamily="34" charset="0"/>
              </a:rPr>
              <a:t>[1]</a:t>
            </a:r>
            <a:endParaRPr lang="en-US" sz="3200" b="1" dirty="0">
              <a:latin typeface="Arial" panose="020B0604020202020204" pitchFamily="34" charset="0"/>
              <a:ea typeface="+mj-ea"/>
              <a:cs typeface="Arial" panose="020B0604020202020204" pitchFamily="34" charset="0"/>
            </a:endParaRPr>
          </a:p>
          <a:p>
            <a:pPr lvl="1" algn="just"/>
            <a:endParaRPr lang="en-GB" sz="3200" dirty="0">
              <a:solidFill>
                <a:srgbClr val="001A70"/>
              </a:solidFill>
              <a:latin typeface="Arial" panose="020B0604020202020204" pitchFamily="34" charset="0"/>
              <a:ea typeface="+mj-ea"/>
              <a:cs typeface="Arial" panose="020B0604020202020204" pitchFamily="34" charset="0"/>
            </a:endParaRPr>
          </a:p>
        </p:txBody>
      </p:sp>
      <p:pic>
        <p:nvPicPr>
          <p:cNvPr id="65" name="Image 64">
            <a:extLst>
              <a:ext uri="{FF2B5EF4-FFF2-40B4-BE49-F238E27FC236}">
                <a16:creationId xmlns:a16="http://schemas.microsoft.com/office/drawing/2014/main" id="{595FABEF-1B73-F10E-C4C1-14768F5848F7}"/>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6780211" y="12814766"/>
            <a:ext cx="12817498" cy="4320000"/>
          </a:xfrm>
          <a:prstGeom prst="rect">
            <a:avLst/>
          </a:prstGeom>
          <a:noFill/>
        </p:spPr>
      </p:pic>
      <p:sp>
        <p:nvSpPr>
          <p:cNvPr id="66" name="ZoneTexte 65">
            <a:extLst>
              <a:ext uri="{FF2B5EF4-FFF2-40B4-BE49-F238E27FC236}">
                <a16:creationId xmlns:a16="http://schemas.microsoft.com/office/drawing/2014/main" id="{F8DA167A-AAF7-C255-0448-EB6AB9338405}"/>
              </a:ext>
            </a:extLst>
          </p:cNvPr>
          <p:cNvSpPr txBox="1"/>
          <p:nvPr/>
        </p:nvSpPr>
        <p:spPr>
          <a:xfrm>
            <a:off x="17130119" y="23857364"/>
            <a:ext cx="12769200" cy="769441"/>
          </a:xfrm>
          <a:prstGeom prst="rect">
            <a:avLst/>
          </a:prstGeom>
          <a:solidFill>
            <a:srgbClr val="1089FF"/>
          </a:solidFill>
        </p:spPr>
        <p:txBody>
          <a:bodyPr wrap="square">
            <a:spAutoFit/>
          </a:bodyPr>
          <a:lstStyle/>
          <a:p>
            <a:pPr algn="ctr"/>
            <a:r>
              <a:rPr lang="fr-FR" sz="4400" dirty="0">
                <a:solidFill>
                  <a:schemeClr val="bg1"/>
                </a:solidFill>
                <a:latin typeface="Arial" panose="020B0604020202020204" pitchFamily="34" charset="0"/>
                <a:cs typeface="Arial" panose="020B0604020202020204" pitchFamily="34" charset="0"/>
              </a:rPr>
              <a:t>DIRECT AIR CAPTURE</a:t>
            </a:r>
          </a:p>
        </p:txBody>
      </p:sp>
      <p:sp>
        <p:nvSpPr>
          <p:cNvPr id="67" name="ZoneTexte 66">
            <a:extLst>
              <a:ext uri="{FF2B5EF4-FFF2-40B4-BE49-F238E27FC236}">
                <a16:creationId xmlns:a16="http://schemas.microsoft.com/office/drawing/2014/main" id="{A797F0F2-FF3C-E823-9905-ED9726CE5127}"/>
              </a:ext>
            </a:extLst>
          </p:cNvPr>
          <p:cNvSpPr txBox="1"/>
          <p:nvPr/>
        </p:nvSpPr>
        <p:spPr>
          <a:xfrm>
            <a:off x="17169718" y="24756587"/>
            <a:ext cx="12501258" cy="1569660"/>
          </a:xfrm>
          <a:prstGeom prst="rect">
            <a:avLst/>
          </a:prstGeom>
          <a:solidFill>
            <a:schemeClr val="bg1"/>
          </a:solidFill>
        </p:spPr>
        <p:txBody>
          <a:bodyPr wrap="square" rtlCol="0">
            <a:spAutoFit/>
          </a:bodyPr>
          <a:lstStyle/>
          <a:p>
            <a:pPr marL="457200" indent="-457200" algn="just">
              <a:buFont typeface="Wingdings" panose="05000000000000000000" pitchFamily="2" charset="2"/>
              <a:buChar char="q"/>
            </a:pPr>
            <a:r>
              <a:rPr lang="en-US" sz="3200" dirty="0">
                <a:solidFill>
                  <a:srgbClr val="001A70"/>
                </a:solidFill>
                <a:latin typeface="Arial" panose="020B0604020202020204" pitchFamily="34" charset="0"/>
                <a:ea typeface="+mj-ea"/>
                <a:cs typeface="Arial" panose="020B0604020202020204" pitchFamily="34" charset="0"/>
              </a:rPr>
              <a:t>Technology under development </a:t>
            </a:r>
          </a:p>
          <a:p>
            <a:pPr marL="457200" indent="-457200" algn="just">
              <a:buFont typeface="Wingdings" panose="05000000000000000000" pitchFamily="2" charset="2"/>
              <a:buChar char="q"/>
            </a:pPr>
            <a:r>
              <a:rPr lang="en-US" sz="3200" dirty="0">
                <a:solidFill>
                  <a:srgbClr val="001A70"/>
                </a:solidFill>
                <a:latin typeface="Arial" panose="020B0604020202020204" pitchFamily="34" charset="0"/>
                <a:ea typeface="+mj-ea"/>
                <a:cs typeface="Arial" panose="020B0604020202020204" pitchFamily="34" charset="0"/>
              </a:rPr>
              <a:t>E</a:t>
            </a:r>
            <a:r>
              <a:rPr lang="en-GB" sz="3200" dirty="0" err="1">
                <a:solidFill>
                  <a:srgbClr val="001A70"/>
                </a:solidFill>
                <a:latin typeface="Arial" panose="020B0604020202020204" pitchFamily="34" charset="0"/>
                <a:ea typeface="+mj-ea"/>
                <a:cs typeface="Arial" panose="020B0604020202020204" pitchFamily="34" charset="0"/>
              </a:rPr>
              <a:t>nergy</a:t>
            </a:r>
            <a:r>
              <a:rPr lang="en-GB" sz="3200" dirty="0">
                <a:solidFill>
                  <a:srgbClr val="001A70"/>
                </a:solidFill>
                <a:latin typeface="Arial" panose="020B0604020202020204" pitchFamily="34" charset="0"/>
                <a:ea typeface="+mj-ea"/>
                <a:cs typeface="Arial" panose="020B0604020202020204" pitchFamily="34" charset="0"/>
              </a:rPr>
              <a:t> needs : electricity and heat at medium temperature (around 90°C)</a:t>
            </a:r>
            <a:endParaRPr lang="en-US" sz="3200" dirty="0">
              <a:solidFill>
                <a:srgbClr val="001A70"/>
              </a:solidFill>
              <a:latin typeface="Arial" panose="020B0604020202020204" pitchFamily="34" charset="0"/>
              <a:ea typeface="+mj-ea"/>
              <a:cs typeface="Arial" panose="020B0604020202020204" pitchFamily="34" charset="0"/>
            </a:endParaRPr>
          </a:p>
        </p:txBody>
      </p:sp>
      <p:sp>
        <p:nvSpPr>
          <p:cNvPr id="68" name="ZoneTexte 67">
            <a:extLst>
              <a:ext uri="{FF2B5EF4-FFF2-40B4-BE49-F238E27FC236}">
                <a16:creationId xmlns:a16="http://schemas.microsoft.com/office/drawing/2014/main" id="{0717428E-BCFC-A518-FA94-C369D0AE9431}"/>
              </a:ext>
            </a:extLst>
          </p:cNvPr>
          <p:cNvSpPr txBox="1"/>
          <p:nvPr/>
        </p:nvSpPr>
        <p:spPr>
          <a:xfrm>
            <a:off x="0" y="26217088"/>
            <a:ext cx="3400737" cy="7478970"/>
          </a:xfrm>
          <a:prstGeom prst="rect">
            <a:avLst/>
          </a:prstGeom>
          <a:noFill/>
        </p:spPr>
        <p:txBody>
          <a:bodyPr wrap="square">
            <a:spAutoFit/>
          </a:bodyPr>
          <a:lstStyle/>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r>
              <a:rPr lang="fr-FR" sz="4800" dirty="0" err="1">
                <a:solidFill>
                  <a:schemeClr val="bg1"/>
                </a:solidFill>
                <a:latin typeface="Arial" panose="020B0604020202020204" pitchFamily="34" charset="0"/>
                <a:cs typeface="Arial" panose="020B0604020202020204" pitchFamily="34" charset="0"/>
              </a:rPr>
              <a:t>Integration</a:t>
            </a:r>
            <a:r>
              <a:rPr lang="fr-FR" sz="4800" dirty="0">
                <a:solidFill>
                  <a:schemeClr val="bg1"/>
                </a:solidFill>
                <a:latin typeface="Arial" panose="020B0604020202020204" pitchFamily="34" charset="0"/>
                <a:cs typeface="Arial" panose="020B0604020202020204" pitchFamily="34" charset="0"/>
              </a:rPr>
              <a:t> in the design</a:t>
            </a:r>
          </a:p>
          <a:p>
            <a:pPr algn="ctr"/>
            <a:endParaRPr lang="fr-FR" sz="4800" b="0" i="0" dirty="0">
              <a:solidFill>
                <a:schemeClr val="bg1"/>
              </a:solidFill>
              <a:latin typeface="Arial" panose="020B0604020202020204" pitchFamily="34" charset="0"/>
              <a:cs typeface="Arial" panose="020B0604020202020204" pitchFamily="34" charset="0"/>
            </a:endParaRPr>
          </a:p>
          <a:p>
            <a:pPr algn="ctr"/>
            <a:endParaRPr lang="fr-FR" sz="4800" dirty="0">
              <a:solidFill>
                <a:schemeClr val="bg1"/>
              </a:solidFill>
              <a:latin typeface="Arial" panose="020B0604020202020204" pitchFamily="34" charset="0"/>
              <a:cs typeface="Arial" panose="020B0604020202020204" pitchFamily="34" charset="0"/>
            </a:endParaRPr>
          </a:p>
          <a:p>
            <a:pPr algn="ctr"/>
            <a:endParaRPr lang="fr-FR" sz="4800" b="0" i="0" dirty="0">
              <a:solidFill>
                <a:schemeClr val="bg1"/>
              </a:solidFill>
              <a:latin typeface="Arial" panose="020B0604020202020204" pitchFamily="34" charset="0"/>
              <a:cs typeface="Arial" panose="020B0604020202020204" pitchFamily="34" charset="0"/>
            </a:endParaRPr>
          </a:p>
        </p:txBody>
      </p:sp>
      <p:sp>
        <p:nvSpPr>
          <p:cNvPr id="69" name="ZoneTexte 68">
            <a:extLst>
              <a:ext uri="{FF2B5EF4-FFF2-40B4-BE49-F238E27FC236}">
                <a16:creationId xmlns:a16="http://schemas.microsoft.com/office/drawing/2014/main" id="{CFBC42C3-623D-3C25-20E2-9E436FF4CD2B}"/>
              </a:ext>
            </a:extLst>
          </p:cNvPr>
          <p:cNvSpPr txBox="1"/>
          <p:nvPr/>
        </p:nvSpPr>
        <p:spPr>
          <a:xfrm>
            <a:off x="3924706" y="26517519"/>
            <a:ext cx="16161614" cy="7971413"/>
          </a:xfrm>
          <a:prstGeom prst="rect">
            <a:avLst/>
          </a:prstGeom>
          <a:noFill/>
        </p:spPr>
        <p:txBody>
          <a:bodyPr wrap="square" rtlCol="0">
            <a:spAutoFit/>
          </a:bodyPr>
          <a:lstStyle/>
          <a:p>
            <a:pPr marL="457200" indent="-457200" algn="just">
              <a:buFont typeface="Wingdings" panose="05000000000000000000" pitchFamily="2" charset="2"/>
              <a:buChar char="q"/>
            </a:pPr>
            <a:r>
              <a:rPr lang="en-US" sz="3200" b="1" dirty="0">
                <a:solidFill>
                  <a:srgbClr val="001A70"/>
                </a:solidFill>
                <a:latin typeface="Arial" panose="020B0604020202020204" pitchFamily="34" charset="0"/>
                <a:ea typeface="+mj-ea"/>
                <a:cs typeface="Arial" panose="020B0604020202020204" pitchFamily="34" charset="0"/>
              </a:rPr>
              <a:t>New systems to be added to interface NUWARD SMR secondary circuit with the customer process </a:t>
            </a:r>
            <a:r>
              <a:rPr lang="en-US" sz="3200" dirty="0">
                <a:solidFill>
                  <a:srgbClr val="001A70"/>
                </a:solidFill>
                <a:latin typeface="Arial" panose="020B0604020202020204" pitchFamily="34" charset="0"/>
                <a:ea typeface="+mj-ea"/>
                <a:cs typeface="Arial" panose="020B0604020202020204" pitchFamily="34" charset="0"/>
              </a:rPr>
              <a:t>:</a:t>
            </a:r>
          </a:p>
          <a:p>
            <a:pPr marL="914400" lvl="1" indent="-457200" algn="just">
              <a:buFont typeface="Courier New" panose="02070309020205020404" pitchFamily="49" charset="0"/>
              <a:buChar char="o"/>
            </a:pPr>
            <a:r>
              <a:rPr lang="en-US" sz="3200" dirty="0">
                <a:solidFill>
                  <a:srgbClr val="001A70"/>
                </a:solidFill>
                <a:latin typeface="Arial" panose="020B0604020202020204" pitchFamily="34" charset="0"/>
                <a:ea typeface="+mj-ea"/>
                <a:cs typeface="Arial" panose="020B0604020202020204" pitchFamily="34" charset="0"/>
              </a:rPr>
              <a:t>Design of steam line extraction : several extractions required to cover a range of application as wide as possible and limit mechanical impact on turbine components</a:t>
            </a:r>
          </a:p>
          <a:p>
            <a:pPr marL="914400" lvl="1" indent="-457200" algn="just">
              <a:buFont typeface="Courier New" panose="02070309020205020404" pitchFamily="49" charset="0"/>
              <a:buChar char="o"/>
            </a:pPr>
            <a:r>
              <a:rPr lang="en-US" sz="3200" dirty="0">
                <a:solidFill>
                  <a:srgbClr val="001A70"/>
                </a:solidFill>
                <a:latin typeface="Arial" panose="020B0604020202020204" pitchFamily="34" charset="0"/>
                <a:ea typeface="+mj-ea"/>
                <a:cs typeface="Arial" panose="020B0604020202020204" pitchFamily="34" charset="0"/>
              </a:rPr>
              <a:t>Heat exchanger at the interface between NUWARD SMR and the customer process</a:t>
            </a:r>
          </a:p>
          <a:p>
            <a:pPr marL="914400" lvl="1" indent="-457200" algn="just">
              <a:buFont typeface="Courier New" panose="02070309020205020404" pitchFamily="49" charset="0"/>
              <a:buChar char="o"/>
            </a:pPr>
            <a:endParaRPr lang="en-US" sz="3200" dirty="0">
              <a:solidFill>
                <a:srgbClr val="001A70"/>
              </a:solidFill>
              <a:latin typeface="Arial" panose="020B0604020202020204" pitchFamily="34" charset="0"/>
              <a:ea typeface="+mj-ea"/>
              <a:cs typeface="Arial" panose="020B0604020202020204" pitchFamily="34" charset="0"/>
            </a:endParaRPr>
          </a:p>
          <a:p>
            <a:pPr marL="457200" indent="-457200" algn="just">
              <a:buFont typeface="Wingdings" panose="05000000000000000000" pitchFamily="2" charset="2"/>
              <a:buChar char="q"/>
            </a:pPr>
            <a:r>
              <a:rPr lang="fr-FR" sz="3200" b="1" dirty="0">
                <a:solidFill>
                  <a:srgbClr val="001A70"/>
                </a:solidFill>
                <a:latin typeface="Arial" panose="020B0604020202020204" pitchFamily="34" charset="0"/>
                <a:ea typeface="+mj-ea"/>
                <a:cs typeface="Arial" panose="020B0604020202020204" pitchFamily="34" charset="0"/>
              </a:rPr>
              <a:t>Process interactions have to </a:t>
            </a:r>
            <a:r>
              <a:rPr lang="fr-FR" sz="3200" b="1" dirty="0" err="1">
                <a:solidFill>
                  <a:srgbClr val="001A70"/>
                </a:solidFill>
                <a:latin typeface="Arial" panose="020B0604020202020204" pitchFamily="34" charset="0"/>
                <a:ea typeface="+mj-ea"/>
                <a:cs typeface="Arial" panose="020B0604020202020204" pitchFamily="34" charset="0"/>
              </a:rPr>
              <a:t>be</a:t>
            </a:r>
            <a:r>
              <a:rPr lang="fr-FR" sz="3200" b="1" dirty="0">
                <a:solidFill>
                  <a:srgbClr val="001A70"/>
                </a:solidFill>
                <a:latin typeface="Arial" panose="020B0604020202020204" pitchFamily="34" charset="0"/>
                <a:ea typeface="+mj-ea"/>
                <a:cs typeface="Arial" panose="020B0604020202020204" pitchFamily="34" charset="0"/>
              </a:rPr>
              <a:t> </a:t>
            </a:r>
            <a:r>
              <a:rPr lang="fr-FR" sz="3200" b="1" dirty="0" err="1">
                <a:solidFill>
                  <a:srgbClr val="001A70"/>
                </a:solidFill>
                <a:latin typeface="Arial" panose="020B0604020202020204" pitchFamily="34" charset="0"/>
                <a:ea typeface="+mj-ea"/>
                <a:cs typeface="Arial" panose="020B0604020202020204" pitchFamily="34" charset="0"/>
              </a:rPr>
              <a:t>studied</a:t>
            </a:r>
            <a:r>
              <a:rPr lang="fr-FR" sz="3200" b="1" dirty="0">
                <a:solidFill>
                  <a:srgbClr val="001A70"/>
                </a:solidFill>
                <a:latin typeface="Arial" panose="020B0604020202020204" pitchFamily="34" charset="0"/>
                <a:ea typeface="+mj-ea"/>
                <a:cs typeface="Arial" panose="020B0604020202020204" pitchFamily="34" charset="0"/>
              </a:rPr>
              <a:t> with </a:t>
            </a:r>
            <a:r>
              <a:rPr lang="fr-FR" sz="3200" b="1" dirty="0" err="1">
                <a:solidFill>
                  <a:srgbClr val="001A70"/>
                </a:solidFill>
                <a:latin typeface="Arial" panose="020B0604020202020204" pitchFamily="34" charset="0"/>
                <a:ea typeface="+mj-ea"/>
                <a:cs typeface="Arial" panose="020B0604020202020204" pitchFamily="34" charset="0"/>
              </a:rPr>
              <a:t>several</a:t>
            </a:r>
            <a:r>
              <a:rPr lang="fr-FR" sz="3200" b="1" dirty="0">
                <a:solidFill>
                  <a:srgbClr val="001A70"/>
                </a:solidFill>
                <a:latin typeface="Arial" panose="020B0604020202020204" pitchFamily="34" charset="0"/>
                <a:ea typeface="+mj-ea"/>
                <a:cs typeface="Arial" panose="020B0604020202020204" pitchFamily="34" charset="0"/>
              </a:rPr>
              <a:t> </a:t>
            </a:r>
            <a:r>
              <a:rPr lang="fr-FR" sz="3200" b="1" dirty="0" err="1">
                <a:solidFill>
                  <a:srgbClr val="001A70"/>
                </a:solidFill>
                <a:latin typeface="Arial" panose="020B0604020202020204" pitchFamily="34" charset="0"/>
                <a:ea typeface="+mj-ea"/>
                <a:cs typeface="Arial" panose="020B0604020202020204" pitchFamily="34" charset="0"/>
              </a:rPr>
              <a:t>purposes</a:t>
            </a:r>
            <a:r>
              <a:rPr lang="fr-FR" sz="3200" b="1" dirty="0">
                <a:solidFill>
                  <a:srgbClr val="001A70"/>
                </a:solidFill>
                <a:latin typeface="Arial" panose="020B0604020202020204" pitchFamily="34" charset="0"/>
                <a:ea typeface="+mj-ea"/>
                <a:cs typeface="Arial" panose="020B0604020202020204" pitchFamily="34" charset="0"/>
              </a:rPr>
              <a:t> </a:t>
            </a:r>
            <a:r>
              <a:rPr lang="fr-FR" sz="3200" dirty="0">
                <a:solidFill>
                  <a:srgbClr val="001A70"/>
                </a:solidFill>
                <a:latin typeface="Arial" panose="020B0604020202020204" pitchFamily="34" charset="0"/>
                <a:ea typeface="+mj-ea"/>
                <a:cs typeface="Arial" panose="020B0604020202020204" pitchFamily="34" charset="0"/>
              </a:rPr>
              <a:t>:</a:t>
            </a:r>
          </a:p>
          <a:p>
            <a:pPr marL="914400" lvl="1" indent="-457200" algn="just">
              <a:buFont typeface="Courier New" panose="02070309020205020404" pitchFamily="49" charset="0"/>
              <a:buChar char="o"/>
            </a:pPr>
            <a:r>
              <a:rPr lang="fr-FR" sz="3200" b="1" dirty="0" err="1">
                <a:solidFill>
                  <a:srgbClr val="001A70"/>
                </a:solidFill>
                <a:latin typeface="Arial" panose="020B0604020202020204" pitchFamily="34" charset="0"/>
                <a:ea typeface="+mj-ea"/>
                <a:cs typeface="Arial" panose="020B0604020202020204" pitchFamily="34" charset="0"/>
              </a:rPr>
              <a:t>Safety</a:t>
            </a:r>
            <a:r>
              <a:rPr lang="fr-FR" sz="3200" b="1" dirty="0">
                <a:solidFill>
                  <a:srgbClr val="001A70"/>
                </a:solidFill>
                <a:latin typeface="Arial" panose="020B0604020202020204" pitchFamily="34" charset="0"/>
                <a:ea typeface="+mj-ea"/>
                <a:cs typeface="Arial" panose="020B0604020202020204" pitchFamily="34" charset="0"/>
              </a:rPr>
              <a:t> </a:t>
            </a:r>
            <a:r>
              <a:rPr lang="fr-FR" sz="3200" b="1" dirty="0" err="1">
                <a:solidFill>
                  <a:srgbClr val="001A70"/>
                </a:solidFill>
                <a:latin typeface="Arial" panose="020B0604020202020204" pitchFamily="34" charset="0"/>
                <a:ea typeface="+mj-ea"/>
                <a:cs typeface="Arial" panose="020B0604020202020204" pitchFamily="34" charset="0"/>
              </a:rPr>
              <a:t>analysis</a:t>
            </a:r>
            <a:endParaRPr lang="fr-FR" sz="3200" b="1" dirty="0">
              <a:solidFill>
                <a:srgbClr val="001A70"/>
              </a:solidFill>
              <a:latin typeface="Arial" panose="020B0604020202020204" pitchFamily="34" charset="0"/>
              <a:ea typeface="+mj-ea"/>
              <a:cs typeface="Arial" panose="020B0604020202020204" pitchFamily="34" charset="0"/>
            </a:endParaRPr>
          </a:p>
          <a:p>
            <a:pPr lvl="1" algn="just"/>
            <a:r>
              <a:rPr lang="en-US" sz="3200" dirty="0">
                <a:solidFill>
                  <a:srgbClr val="001A70"/>
                </a:solidFill>
                <a:latin typeface="Arial" panose="020B0604020202020204" pitchFamily="34" charset="0"/>
                <a:ea typeface="+mj-ea"/>
                <a:cs typeface="Arial" panose="020B0604020202020204" pitchFamily="34" charset="0"/>
              </a:rPr>
              <a:t>As a supplier to industrial activities, risks associated to this industrial environment have to be taken into account in the plant design</a:t>
            </a:r>
            <a:r>
              <a:rPr lang="fr-FR" sz="3200" dirty="0">
                <a:solidFill>
                  <a:srgbClr val="001A70"/>
                </a:solidFill>
                <a:latin typeface="Arial" panose="020B0604020202020204" pitchFamily="34" charset="0"/>
                <a:ea typeface="+mj-ea"/>
                <a:cs typeface="Arial" panose="020B0604020202020204" pitchFamily="34" charset="0"/>
              </a:rPr>
              <a:t> (</a:t>
            </a:r>
            <a:r>
              <a:rPr lang="fr-FR" sz="3200" dirty="0" err="1">
                <a:solidFill>
                  <a:srgbClr val="001A70"/>
                </a:solidFill>
                <a:latin typeface="Arial" panose="020B0604020202020204" pitchFamily="34" charset="0"/>
                <a:ea typeface="+mj-ea"/>
                <a:cs typeface="Arial" panose="020B0604020202020204" pitchFamily="34" charset="0"/>
              </a:rPr>
              <a:t>eg</a:t>
            </a:r>
            <a:r>
              <a:rPr lang="fr-FR" sz="3200" dirty="0">
                <a:solidFill>
                  <a:srgbClr val="001A70"/>
                </a:solidFill>
                <a:latin typeface="Arial" panose="020B0604020202020204" pitchFamily="34" charset="0"/>
                <a:ea typeface="+mj-ea"/>
                <a:cs typeface="Arial" panose="020B0604020202020204" pitchFamily="34" charset="0"/>
              </a:rPr>
              <a:t> H2 explosion </a:t>
            </a:r>
            <a:r>
              <a:rPr lang="fr-FR" sz="3200" dirty="0" err="1">
                <a:solidFill>
                  <a:srgbClr val="001A70"/>
                </a:solidFill>
                <a:latin typeface="Arial" panose="020B0604020202020204" pitchFamily="34" charset="0"/>
                <a:ea typeface="+mj-ea"/>
                <a:cs typeface="Arial" panose="020B0604020202020204" pitchFamily="34" charset="0"/>
              </a:rPr>
              <a:t>risk</a:t>
            </a:r>
            <a:r>
              <a:rPr lang="fr-FR" sz="3200" dirty="0">
                <a:solidFill>
                  <a:srgbClr val="001A70"/>
                </a:solidFill>
                <a:latin typeface="Arial" panose="020B0604020202020204" pitchFamily="34" charset="0"/>
                <a:ea typeface="+mj-ea"/>
                <a:cs typeface="Arial" panose="020B0604020202020204" pitchFamily="34" charset="0"/>
              </a:rPr>
              <a:t> for H2 production application)</a:t>
            </a:r>
          </a:p>
          <a:p>
            <a:pPr marL="1371600" lvl="2" indent="-457200" algn="just">
              <a:buFont typeface="Arial" panose="020B0604020202020204" pitchFamily="34" charset="0"/>
              <a:buChar char="•"/>
            </a:pPr>
            <a:endParaRPr lang="fr-FR" sz="3200" dirty="0">
              <a:solidFill>
                <a:srgbClr val="001A70"/>
              </a:solidFill>
              <a:latin typeface="Arial" panose="020B0604020202020204" pitchFamily="34" charset="0"/>
              <a:ea typeface="+mj-ea"/>
              <a:cs typeface="Arial" panose="020B0604020202020204" pitchFamily="34" charset="0"/>
            </a:endParaRPr>
          </a:p>
          <a:p>
            <a:pPr marL="914400" lvl="1" indent="-457200" algn="just">
              <a:buFont typeface="Courier New" panose="02070309020205020404" pitchFamily="49" charset="0"/>
              <a:buChar char="o"/>
            </a:pPr>
            <a:r>
              <a:rPr lang="fr-FR" sz="3200" b="1" dirty="0">
                <a:solidFill>
                  <a:srgbClr val="001A70"/>
                </a:solidFill>
                <a:latin typeface="Arial" panose="020B0604020202020204" pitchFamily="34" charset="0"/>
                <a:ea typeface="+mj-ea"/>
                <a:cs typeface="Arial" panose="020B0604020202020204" pitchFamily="34" charset="0"/>
              </a:rPr>
              <a:t>Plant </a:t>
            </a:r>
            <a:r>
              <a:rPr lang="fr-FR" sz="3200" b="1" dirty="0" err="1">
                <a:solidFill>
                  <a:srgbClr val="001A70"/>
                </a:solidFill>
                <a:latin typeface="Arial" panose="020B0604020202020204" pitchFamily="34" charset="0"/>
                <a:ea typeface="+mj-ea"/>
                <a:cs typeface="Arial" panose="020B0604020202020204" pitchFamily="34" charset="0"/>
              </a:rPr>
              <a:t>operability</a:t>
            </a:r>
            <a:r>
              <a:rPr lang="fr-FR" sz="3200" b="1" dirty="0">
                <a:solidFill>
                  <a:srgbClr val="001A70"/>
                </a:solidFill>
                <a:latin typeface="Arial" panose="020B0604020202020204" pitchFamily="34" charset="0"/>
                <a:ea typeface="+mj-ea"/>
                <a:cs typeface="Arial" panose="020B0604020202020204" pitchFamily="34" charset="0"/>
              </a:rPr>
              <a:t> </a:t>
            </a:r>
            <a:r>
              <a:rPr lang="fr-FR" sz="3200" b="1" dirty="0" err="1">
                <a:solidFill>
                  <a:srgbClr val="001A70"/>
                </a:solidFill>
                <a:latin typeface="Arial" panose="020B0604020202020204" pitchFamily="34" charset="0"/>
                <a:ea typeface="+mj-ea"/>
                <a:cs typeface="Arial" panose="020B0604020202020204" pitchFamily="34" charset="0"/>
              </a:rPr>
              <a:t>analysis</a:t>
            </a:r>
            <a:endParaRPr lang="fr-FR" sz="3200" b="1" dirty="0">
              <a:solidFill>
                <a:srgbClr val="001A70"/>
              </a:solidFill>
              <a:latin typeface="Arial" panose="020B0604020202020204" pitchFamily="34" charset="0"/>
              <a:ea typeface="+mj-ea"/>
              <a:cs typeface="Arial" panose="020B0604020202020204" pitchFamily="34" charset="0"/>
            </a:endParaRPr>
          </a:p>
          <a:p>
            <a:pPr lvl="1" algn="just"/>
            <a:r>
              <a:rPr lang="fr-FR" sz="3200" dirty="0">
                <a:solidFill>
                  <a:srgbClr val="001A70"/>
                </a:solidFill>
                <a:latin typeface="Arial" panose="020B0604020202020204" pitchFamily="34" charset="0"/>
                <a:ea typeface="+mj-ea"/>
                <a:cs typeface="Arial" panose="020B0604020202020204" pitchFamily="34" charset="0"/>
              </a:rPr>
              <a:t>The </a:t>
            </a:r>
            <a:r>
              <a:rPr lang="en-US" sz="3200" dirty="0">
                <a:solidFill>
                  <a:srgbClr val="001A70"/>
                </a:solidFill>
                <a:latin typeface="Arial" panose="020B0604020202020204" pitchFamily="34" charset="0"/>
                <a:ea typeface="+mj-ea"/>
                <a:cs typeface="Arial" panose="020B0604020202020204" pitchFamily="34" charset="0"/>
              </a:rPr>
              <a:t>kinetics and operation impact of heat process on the plant have to be studied. These kinetics and impacts are to be taken into account into the design of system regulations and, if necessary, as initial conditions for safety transients.</a:t>
            </a:r>
          </a:p>
        </p:txBody>
      </p:sp>
      <p:sp>
        <p:nvSpPr>
          <p:cNvPr id="71" name="Rectangle 70">
            <a:extLst>
              <a:ext uri="{FF2B5EF4-FFF2-40B4-BE49-F238E27FC236}">
                <a16:creationId xmlns:a16="http://schemas.microsoft.com/office/drawing/2014/main" id="{9AB30BFC-8328-353D-3A0F-4D1DE048E1D2}"/>
              </a:ext>
            </a:extLst>
          </p:cNvPr>
          <p:cNvSpPr/>
          <p:nvPr/>
        </p:nvSpPr>
        <p:spPr>
          <a:xfrm>
            <a:off x="-1" y="34894598"/>
            <a:ext cx="3435667" cy="6744081"/>
          </a:xfrm>
          <a:prstGeom prst="rect">
            <a:avLst/>
          </a:prstGeom>
          <a:solidFill>
            <a:srgbClr val="001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a:latin typeface="Arial" panose="020B0604020202020204" pitchFamily="34" charset="0"/>
                <a:cs typeface="Arial" panose="020B0604020202020204" pitchFamily="34" charset="0"/>
              </a:rPr>
              <a:t>Conclusion</a:t>
            </a:r>
            <a:endParaRPr lang="fr-FR" sz="4800" b="0" i="0" dirty="0">
              <a:latin typeface="Arial" panose="020B0604020202020204" pitchFamily="34" charset="0"/>
              <a:cs typeface="Arial" panose="020B0604020202020204" pitchFamily="34" charset="0"/>
            </a:endParaRPr>
          </a:p>
        </p:txBody>
      </p:sp>
      <p:sp>
        <p:nvSpPr>
          <p:cNvPr id="72" name="ZoneTexte 71">
            <a:extLst>
              <a:ext uri="{FF2B5EF4-FFF2-40B4-BE49-F238E27FC236}">
                <a16:creationId xmlns:a16="http://schemas.microsoft.com/office/drawing/2014/main" id="{F576FE9B-1DF9-82BF-92BC-EA96C0EF65F2}"/>
              </a:ext>
            </a:extLst>
          </p:cNvPr>
          <p:cNvSpPr txBox="1"/>
          <p:nvPr/>
        </p:nvSpPr>
        <p:spPr>
          <a:xfrm>
            <a:off x="15134376" y="36295520"/>
            <a:ext cx="14604264" cy="5509200"/>
          </a:xfrm>
          <a:prstGeom prst="rect">
            <a:avLst/>
          </a:prstGeom>
          <a:noFill/>
        </p:spPr>
        <p:txBody>
          <a:bodyPr wrap="square" rtlCol="0">
            <a:spAutoFit/>
          </a:bodyPr>
          <a:lstStyle/>
          <a:p>
            <a:pPr algn="just"/>
            <a:r>
              <a:rPr lang="en-US" sz="3200" b="1" dirty="0">
                <a:solidFill>
                  <a:srgbClr val="001A70"/>
                </a:solidFill>
                <a:latin typeface="Arial" panose="020B0604020202020204" pitchFamily="34" charset="0"/>
                <a:ea typeface="+mj-ea"/>
                <a:cs typeface="Arial" panose="020B0604020202020204" pitchFamily="34" charset="0"/>
              </a:rPr>
              <a:t>The Small Modular Reactor NUWARD SMR is developed to address a variety of low carbon energy needs. It includes a Combined Heat and Power (CHP) feature that can deliver thermal power and electrical power. </a:t>
            </a:r>
          </a:p>
          <a:p>
            <a:pPr algn="just"/>
            <a:r>
              <a:rPr lang="en-US" sz="3200" dirty="0">
                <a:solidFill>
                  <a:srgbClr val="001A70"/>
                </a:solidFill>
                <a:latin typeface="Arial" panose="020B0604020202020204" pitchFamily="34" charset="0"/>
                <a:ea typeface="+mj-ea"/>
                <a:cs typeface="Arial" panose="020B0604020202020204" pitchFamily="34" charset="0"/>
              </a:rPr>
              <a:t>The heat service is ensured by steam extractions on the secondary circuit and a heat exchanger that interfaces this secondary circuit to the customer process. </a:t>
            </a:r>
            <a:r>
              <a:rPr lang="en-US" sz="3200" b="1" dirty="0">
                <a:solidFill>
                  <a:srgbClr val="001A70"/>
                </a:solidFill>
                <a:latin typeface="Arial" panose="020B0604020202020204" pitchFamily="34" charset="0"/>
                <a:ea typeface="+mj-ea"/>
                <a:cs typeface="Arial" panose="020B0604020202020204" pitchFamily="34" charset="0"/>
              </a:rPr>
              <a:t>Heat provided by NUWARD SMR can cover a wide range of applications (industrial heat, district heating, desalination, hydrogen production, direct air capture). </a:t>
            </a:r>
          </a:p>
          <a:p>
            <a:pPr algn="just"/>
            <a:r>
              <a:rPr lang="en-US" sz="3200" dirty="0">
                <a:solidFill>
                  <a:srgbClr val="001A70"/>
                </a:solidFill>
                <a:latin typeface="Arial" panose="020B0604020202020204" pitchFamily="34" charset="0"/>
                <a:ea typeface="+mj-ea"/>
                <a:cs typeface="Arial" panose="020B0604020202020204" pitchFamily="34" charset="0"/>
              </a:rPr>
              <a:t>The development of this feature is fully integrated into the design activities of the whole plant. These developments and analyses ensure a </a:t>
            </a:r>
            <a:r>
              <a:rPr lang="en-US" sz="3200" b="1" dirty="0">
                <a:solidFill>
                  <a:srgbClr val="001A70"/>
                </a:solidFill>
                <a:latin typeface="Arial" panose="020B0604020202020204" pitchFamily="34" charset="0"/>
                <a:ea typeface="+mj-ea"/>
                <a:cs typeface="Arial" panose="020B0604020202020204" pitchFamily="34" charset="0"/>
              </a:rPr>
              <a:t>seamless integration and operation of CHP systems, as a service provided by NUWARD SMR.</a:t>
            </a:r>
            <a:endParaRPr lang="fr-FR" sz="3200" b="1" dirty="0">
              <a:latin typeface="Arial" panose="020B0604020202020204" pitchFamily="34" charset="0"/>
              <a:cs typeface="Arial" panose="020B0604020202020204" pitchFamily="34" charset="0"/>
            </a:endParaRPr>
          </a:p>
        </p:txBody>
      </p:sp>
      <p:sp>
        <p:nvSpPr>
          <p:cNvPr id="74" name="ZoneTexte 73">
            <a:extLst>
              <a:ext uri="{FF2B5EF4-FFF2-40B4-BE49-F238E27FC236}">
                <a16:creationId xmlns:a16="http://schemas.microsoft.com/office/drawing/2014/main" id="{74B0FE5E-00CD-748B-F381-D113769A5AFB}"/>
              </a:ext>
            </a:extLst>
          </p:cNvPr>
          <p:cNvSpPr txBox="1"/>
          <p:nvPr/>
        </p:nvSpPr>
        <p:spPr>
          <a:xfrm>
            <a:off x="20183032" y="32607091"/>
            <a:ext cx="9252015" cy="954107"/>
          </a:xfrm>
          <a:prstGeom prst="rect">
            <a:avLst/>
          </a:prstGeom>
          <a:noFill/>
        </p:spPr>
        <p:txBody>
          <a:bodyPr wrap="square">
            <a:spAutoFit/>
          </a:bodyPr>
          <a:lstStyle/>
          <a:p>
            <a:pPr algn="ctr"/>
            <a:r>
              <a:rPr lang="en-GB" sz="2800" i="1" dirty="0">
                <a:solidFill>
                  <a:srgbClr val="001A70"/>
                </a:solidFill>
                <a:latin typeface="Arial" panose="020B0604020202020204" pitchFamily="34" charset="0"/>
                <a:ea typeface="+mj-ea"/>
                <a:cs typeface="Arial" panose="020B0604020202020204" pitchFamily="34" charset="0"/>
              </a:rPr>
              <a:t>Simplified scheme of secondary circuit and energy usages (electricity, heat)</a:t>
            </a:r>
            <a:endParaRPr lang="fr-FR" sz="2800" i="1" dirty="0">
              <a:solidFill>
                <a:srgbClr val="001A70"/>
              </a:solidFill>
              <a:latin typeface="Arial" panose="020B0604020202020204" pitchFamily="34" charset="0"/>
              <a:ea typeface="+mj-ea"/>
              <a:cs typeface="Arial" panose="020B0604020202020204" pitchFamily="34" charset="0"/>
            </a:endParaRPr>
          </a:p>
        </p:txBody>
      </p:sp>
      <p:sp>
        <p:nvSpPr>
          <p:cNvPr id="2" name="ZoneTexte 1">
            <a:extLst>
              <a:ext uri="{FF2B5EF4-FFF2-40B4-BE49-F238E27FC236}">
                <a16:creationId xmlns:a16="http://schemas.microsoft.com/office/drawing/2014/main" id="{CC0F1651-1FDB-77E8-3CFB-9DC64E1AD879}"/>
              </a:ext>
            </a:extLst>
          </p:cNvPr>
          <p:cNvSpPr txBox="1"/>
          <p:nvPr/>
        </p:nvSpPr>
        <p:spPr>
          <a:xfrm>
            <a:off x="2408617" y="16627695"/>
            <a:ext cx="5710584" cy="1384995"/>
          </a:xfrm>
          <a:prstGeom prst="rect">
            <a:avLst/>
          </a:prstGeom>
          <a:noFill/>
        </p:spPr>
        <p:txBody>
          <a:bodyPr wrap="square" rtlCol="0">
            <a:spAutoFit/>
          </a:bodyPr>
          <a:lstStyle/>
          <a:p>
            <a:pPr algn="ctr"/>
            <a:r>
              <a:rPr lang="fr-FR" sz="2800" b="1" dirty="0">
                <a:latin typeface="Arial" panose="020B0604020202020204" pitchFamily="34" charset="0"/>
                <a:ea typeface="+mj-ea"/>
                <a:cs typeface="Arial" panose="020B0604020202020204" pitchFamily="34" charset="0"/>
              </a:rPr>
              <a:t>~200ktCO2 </a:t>
            </a:r>
          </a:p>
          <a:p>
            <a:pPr algn="ctr"/>
            <a:r>
              <a:rPr lang="fr-FR" sz="2800" b="1" dirty="0" err="1">
                <a:latin typeface="Arial" panose="020B0604020202020204" pitchFamily="34" charset="0"/>
                <a:ea typeface="+mj-ea"/>
                <a:cs typeface="Arial" panose="020B0604020202020204" pitchFamily="34" charset="0"/>
              </a:rPr>
              <a:t>avoided</a:t>
            </a:r>
            <a:r>
              <a:rPr lang="fr-FR" sz="2800" b="1" dirty="0">
                <a:latin typeface="Arial" panose="020B0604020202020204" pitchFamily="34" charset="0"/>
                <a:ea typeface="+mj-ea"/>
                <a:cs typeface="Arial" panose="020B0604020202020204" pitchFamily="34" charset="0"/>
              </a:rPr>
              <a:t> per </a:t>
            </a:r>
            <a:r>
              <a:rPr lang="fr-FR" sz="2800" b="1" dirty="0" err="1">
                <a:latin typeface="Arial" panose="020B0604020202020204" pitchFamily="34" charset="0"/>
                <a:ea typeface="+mj-ea"/>
                <a:cs typeface="Arial" panose="020B0604020202020204" pitchFamily="34" charset="0"/>
              </a:rPr>
              <a:t>year</a:t>
            </a:r>
            <a:r>
              <a:rPr lang="fr-FR" sz="2800" b="1" dirty="0">
                <a:latin typeface="Arial" panose="020B0604020202020204" pitchFamily="34" charset="0"/>
                <a:ea typeface="+mj-ea"/>
                <a:cs typeface="Arial" panose="020B0604020202020204" pitchFamily="34" charset="0"/>
              </a:rPr>
              <a:t> [1]</a:t>
            </a:r>
          </a:p>
          <a:p>
            <a:pPr algn="ctr"/>
            <a:r>
              <a:rPr lang="fr-FR" sz="2800" b="1" dirty="0">
                <a:latin typeface="Arial" panose="020B0604020202020204" pitchFamily="34" charset="0"/>
                <a:ea typeface="+mj-ea"/>
                <a:cs typeface="Arial" panose="020B0604020202020204" pitchFamily="34" charset="0"/>
              </a:rPr>
              <a:t>(</a:t>
            </a:r>
            <a:r>
              <a:rPr lang="fr-FR" sz="2800" b="1" dirty="0" err="1">
                <a:latin typeface="Arial" panose="020B0604020202020204" pitchFamily="34" charset="0"/>
                <a:ea typeface="+mj-ea"/>
                <a:cs typeface="Arial" panose="020B0604020202020204" pitchFamily="34" charset="0"/>
              </a:rPr>
              <a:t>pre-heating</a:t>
            </a:r>
            <a:r>
              <a:rPr lang="fr-FR" sz="2800" b="1" dirty="0">
                <a:latin typeface="Arial" panose="020B0604020202020204" pitchFamily="34" charset="0"/>
                <a:ea typeface="+mj-ea"/>
                <a:cs typeface="Arial" panose="020B0604020202020204" pitchFamily="34" charset="0"/>
              </a:rPr>
              <a:t> stage)</a:t>
            </a:r>
          </a:p>
        </p:txBody>
      </p:sp>
      <p:sp>
        <p:nvSpPr>
          <p:cNvPr id="3" name="ZoneTexte 2">
            <a:extLst>
              <a:ext uri="{FF2B5EF4-FFF2-40B4-BE49-F238E27FC236}">
                <a16:creationId xmlns:a16="http://schemas.microsoft.com/office/drawing/2014/main" id="{74A9ABBE-8642-EAAA-F834-99AC0156B4F0}"/>
              </a:ext>
            </a:extLst>
          </p:cNvPr>
          <p:cNvSpPr txBox="1"/>
          <p:nvPr/>
        </p:nvSpPr>
        <p:spPr>
          <a:xfrm>
            <a:off x="11856605" y="24945323"/>
            <a:ext cx="5370277" cy="584775"/>
          </a:xfrm>
          <a:prstGeom prst="rect">
            <a:avLst/>
          </a:prstGeom>
          <a:noFill/>
        </p:spPr>
        <p:txBody>
          <a:bodyPr wrap="square" rtlCol="0">
            <a:spAutoFit/>
          </a:bodyPr>
          <a:lstStyle/>
          <a:p>
            <a:pPr algn="ctr"/>
            <a:r>
              <a:rPr lang="fr-FR" sz="3200" b="1" dirty="0">
                <a:latin typeface="Arial" panose="020B0604020202020204" pitchFamily="34" charset="0"/>
                <a:ea typeface="+mj-ea"/>
                <a:cs typeface="Arial" panose="020B0604020202020204" pitchFamily="34" charset="0"/>
              </a:rPr>
              <a:t>~150 000 </a:t>
            </a:r>
            <a:r>
              <a:rPr lang="fr-FR" sz="3200" b="1" dirty="0" err="1">
                <a:latin typeface="Arial" panose="020B0604020202020204" pitchFamily="34" charset="0"/>
                <a:ea typeface="+mj-ea"/>
                <a:cs typeface="Arial" panose="020B0604020202020204" pitchFamily="34" charset="0"/>
              </a:rPr>
              <a:t>inhabitants</a:t>
            </a:r>
            <a:endParaRPr lang="fr-FR" sz="3200" b="1" dirty="0">
              <a:latin typeface="Arial" panose="020B0604020202020204" pitchFamily="34" charset="0"/>
              <a:ea typeface="+mj-ea"/>
              <a:cs typeface="Arial" panose="020B0604020202020204" pitchFamily="34" charset="0"/>
            </a:endParaRPr>
          </a:p>
        </p:txBody>
      </p:sp>
      <p:sp>
        <p:nvSpPr>
          <p:cNvPr id="6" name="ZoneTexte 5">
            <a:extLst>
              <a:ext uri="{FF2B5EF4-FFF2-40B4-BE49-F238E27FC236}">
                <a16:creationId xmlns:a16="http://schemas.microsoft.com/office/drawing/2014/main" id="{AF785730-93BF-6089-096D-D26D61A528D6}"/>
              </a:ext>
            </a:extLst>
          </p:cNvPr>
          <p:cNvSpPr txBox="1"/>
          <p:nvPr/>
        </p:nvSpPr>
        <p:spPr>
          <a:xfrm>
            <a:off x="23842258" y="22659801"/>
            <a:ext cx="5370277" cy="1077218"/>
          </a:xfrm>
          <a:prstGeom prst="rect">
            <a:avLst/>
          </a:prstGeom>
          <a:noFill/>
        </p:spPr>
        <p:txBody>
          <a:bodyPr wrap="square" rtlCol="0">
            <a:spAutoFit/>
          </a:bodyPr>
          <a:lstStyle/>
          <a:p>
            <a:pPr algn="ctr"/>
            <a:r>
              <a:rPr lang="fr-FR" sz="3200" b="1" dirty="0" err="1">
                <a:latin typeface="Arial" panose="020B0604020202020204" pitchFamily="34" charset="0"/>
                <a:ea typeface="+mj-ea"/>
                <a:cs typeface="Arial" panose="020B0604020202020204" pitchFamily="34" charset="0"/>
              </a:rPr>
              <a:t>Drinking</a:t>
            </a:r>
            <a:r>
              <a:rPr lang="fr-FR" sz="3200" b="1" dirty="0">
                <a:latin typeface="Arial" panose="020B0604020202020204" pitchFamily="34" charset="0"/>
                <a:ea typeface="+mj-ea"/>
                <a:cs typeface="Arial" panose="020B0604020202020204" pitchFamily="34" charset="0"/>
              </a:rPr>
              <a:t> water for </a:t>
            </a:r>
            <a:r>
              <a:rPr lang="fr-FR" sz="3200" b="1" dirty="0" err="1">
                <a:latin typeface="Arial" panose="020B0604020202020204" pitchFamily="34" charset="0"/>
                <a:ea typeface="+mj-ea"/>
                <a:cs typeface="Arial" panose="020B0604020202020204" pitchFamily="34" charset="0"/>
              </a:rPr>
              <a:t>around</a:t>
            </a:r>
            <a:r>
              <a:rPr lang="fr-FR" sz="3200" b="1" dirty="0">
                <a:latin typeface="Arial" panose="020B0604020202020204" pitchFamily="34" charset="0"/>
                <a:ea typeface="+mj-ea"/>
                <a:cs typeface="Arial" panose="020B0604020202020204" pitchFamily="34" charset="0"/>
              </a:rPr>
              <a:t> 180 000 </a:t>
            </a:r>
            <a:r>
              <a:rPr lang="fr-FR" sz="3200" b="1" dirty="0" err="1">
                <a:latin typeface="Arial" panose="020B0604020202020204" pitchFamily="34" charset="0"/>
                <a:ea typeface="+mj-ea"/>
                <a:cs typeface="Arial" panose="020B0604020202020204" pitchFamily="34" charset="0"/>
              </a:rPr>
              <a:t>inhabitants</a:t>
            </a:r>
            <a:endParaRPr lang="fr-FR" sz="3200" b="1" dirty="0">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915929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986C50BB997C4E889C82BEA99BF93D" ma:contentTypeVersion="14" ma:contentTypeDescription="Crée un document." ma:contentTypeScope="" ma:versionID="0de70c129f79b2c655fd2c3b244592a1">
  <xsd:schema xmlns:xsd="http://www.w3.org/2001/XMLSchema" xmlns:xs="http://www.w3.org/2001/XMLSchema" xmlns:p="http://schemas.microsoft.com/office/2006/metadata/properties" xmlns:ns2="5463ed8b-cc23-4d58-86fe-1dea4d5c4278" xmlns:ns3="d7e78692-eca2-4e4f-8d4e-d62e2d7dd465" targetNamespace="http://schemas.microsoft.com/office/2006/metadata/properties" ma:root="true" ma:fieldsID="cc5fefebabd9764dad32a9217d251c1b" ns2:_="" ns3:_="">
    <xsd:import namespace="5463ed8b-cc23-4d58-86fe-1dea4d5c4278"/>
    <xsd:import namespace="d7e78692-eca2-4e4f-8d4e-d62e2d7dd46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63ed8b-cc23-4d58-86fe-1dea4d5c4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alises d’images" ma:readOnly="false" ma:fieldId="{5cf76f15-5ced-4ddc-b409-7134ff3c332f}" ma:taxonomyMulti="true" ma:sspId="42f93913-bc41-4bc1-b92f-9f3e8e4be574"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e78692-eca2-4e4f-8d4e-d62e2d7dd465"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463ed8b-cc23-4d58-86fe-1dea4d5c427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4AE85CA-E9BA-47D1-A80C-92E161D8B5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63ed8b-cc23-4d58-86fe-1dea4d5c4278"/>
    <ds:schemaRef ds:uri="d7e78692-eca2-4e4f-8d4e-d62e2d7dd4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383D9A-B1EA-4865-AFBE-2BA992D00258}">
  <ds:schemaRefs>
    <ds:schemaRef ds:uri="http://schemas.microsoft.com/sharepoint/v3/contenttype/forms"/>
  </ds:schemaRefs>
</ds:datastoreItem>
</file>

<file path=customXml/itemProps3.xml><?xml version="1.0" encoding="utf-8"?>
<ds:datastoreItem xmlns:ds="http://schemas.openxmlformats.org/officeDocument/2006/customXml" ds:itemID="{D9E86C11-326E-43BF-8ECD-BACCA25D74F4}">
  <ds:schemaRefs>
    <ds:schemaRef ds:uri="http://schemas.microsoft.com/office/2006/metadata/properties"/>
    <ds:schemaRef ds:uri="http://schemas.microsoft.com/office/infopath/2007/PartnerControls"/>
    <ds:schemaRef ds:uri="5463ed8b-cc23-4d58-86fe-1dea4d5c4278"/>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2013</TotalTime>
  <Words>701</Words>
  <Application>Microsoft Office PowerPoint</Application>
  <PresentationFormat>Custom</PresentationFormat>
  <Paragraphs>85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Courier New</vt:lpstr>
      <vt:lpstr>Wingdings</vt:lpstr>
      <vt:lpstr>Thème Office</vt:lpstr>
      <vt:lpstr>PowerPoint Presentation</vt:lpstr>
    </vt:vector>
  </TitlesOfParts>
  <Company>EDF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TERRIER Cedric</dc:creator>
  <cp:lastModifiedBy>CONSTANTIN, Alina</cp:lastModifiedBy>
  <cp:revision>30</cp:revision>
  <dcterms:created xsi:type="dcterms:W3CDTF">2024-09-29T19:33:50Z</dcterms:created>
  <dcterms:modified xsi:type="dcterms:W3CDTF">2024-10-04T11:02:39Z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d26f538-337a-4593-a7e6-123667b1a538_Enabled">
    <vt:lpwstr>true</vt:lpwstr>
  </property>
  <property fmtid="{D5CDD505-2E9C-101B-9397-08002B2CF9AE}" pid="3" name="MSIP_Label_2d26f538-337a-4593-a7e6-123667b1a538_SetDate">
    <vt:lpwstr>2024-09-29T19:36:17Z</vt:lpwstr>
  </property>
  <property fmtid="{D5CDD505-2E9C-101B-9397-08002B2CF9AE}" pid="4" name="MSIP_Label_2d26f538-337a-4593-a7e6-123667b1a538_Method">
    <vt:lpwstr>Standard</vt:lpwstr>
  </property>
  <property fmtid="{D5CDD505-2E9C-101B-9397-08002B2CF9AE}" pid="5" name="MSIP_Label_2d26f538-337a-4593-a7e6-123667b1a538_Name">
    <vt:lpwstr>C1 Interne</vt:lpwstr>
  </property>
  <property fmtid="{D5CDD505-2E9C-101B-9397-08002B2CF9AE}" pid="6" name="MSIP_Label_2d26f538-337a-4593-a7e6-123667b1a538_SiteId">
    <vt:lpwstr>e242425b-70fc-44dc-9ddf-c21e304e6c80</vt:lpwstr>
  </property>
  <property fmtid="{D5CDD505-2E9C-101B-9397-08002B2CF9AE}" pid="7" name="MSIP_Label_2d26f538-337a-4593-a7e6-123667b1a538_ActionId">
    <vt:lpwstr>aec3a7b8-3b8e-410e-b561-5b2c752200e3</vt:lpwstr>
  </property>
  <property fmtid="{D5CDD505-2E9C-101B-9397-08002B2CF9AE}" pid="8" name="MSIP_Label_2d26f538-337a-4593-a7e6-123667b1a538_ContentBits">
    <vt:lpwstr>0</vt:lpwstr>
  </property>
  <property fmtid="{D5CDD505-2E9C-101B-9397-08002B2CF9AE}" pid="9" name="ContentTypeId">
    <vt:lpwstr>0x0101006D986C50BB997C4E889C82BEA99BF93D</vt:lpwstr>
  </property>
</Properties>
</file>