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sldIdLst>
    <p:sldId id="256" r:id="rId7"/>
    <p:sldId id="264" r:id="rId8"/>
    <p:sldId id="275" r:id="rId9"/>
    <p:sldId id="289" r:id="rId10"/>
    <p:sldId id="268" r:id="rId11"/>
    <p:sldId id="267" r:id="rId12"/>
    <p:sldId id="278" r:id="rId13"/>
    <p:sldId id="285" r:id="rId14"/>
    <p:sldId id="263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14615D-3429-4F67-8376-7525038F9A34}" v="1" dt="2024-10-08T12:07:43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fen Oliver Sæle" userId="9613dc4e-1c21-4ee0-9887-5287944397b6" providerId="ADAL" clId="{5314615D-3429-4F67-8376-7525038F9A34}"/>
    <pc:docChg chg="modSld">
      <pc:chgData name="Steffen Oliver Sæle" userId="9613dc4e-1c21-4ee0-9887-5287944397b6" providerId="ADAL" clId="{5314615D-3429-4F67-8376-7525038F9A34}" dt="2024-10-08T12:08:07.994" v="8" actId="1076"/>
      <pc:docMkLst>
        <pc:docMk/>
      </pc:docMkLst>
      <pc:sldChg chg="addSp modSp mod">
        <pc:chgData name="Steffen Oliver Sæle" userId="9613dc4e-1c21-4ee0-9887-5287944397b6" providerId="ADAL" clId="{5314615D-3429-4F67-8376-7525038F9A34}" dt="2024-10-08T12:08:07.994" v="8" actId="1076"/>
        <pc:sldMkLst>
          <pc:docMk/>
          <pc:sldMk cId="2820462287" sldId="268"/>
        </pc:sldMkLst>
        <pc:picChg chg="add mod">
          <ac:chgData name="Steffen Oliver Sæle" userId="9613dc4e-1c21-4ee0-9887-5287944397b6" providerId="ADAL" clId="{5314615D-3429-4F67-8376-7525038F9A34}" dt="2024-10-08T12:08:07.994" v="8" actId="1076"/>
          <ac:picMkLst>
            <pc:docMk/>
            <pc:sldMk cId="2820462287" sldId="268"/>
            <ac:picMk id="26" creationId="{660F3E09-EB07-1B2F-6196-DE75CDD51BB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271F8C-0430-4817-9691-A9152CDA6335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B35753-45F7-4205-8B26-196B0355869B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image" Target="../media/image6.png"/><Relationship Id="rId21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17" Type="http://schemas.openxmlformats.org/officeDocument/2006/relationships/image" Target="../media/image17.jpeg"/><Relationship Id="rId2" Type="http://schemas.openxmlformats.org/officeDocument/2006/relationships/image" Target="../media/image5.png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4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Symbol, Flagge, rot, Weinrot enthält.&#10;&#10;Automatisch generierte Beschreibung">
            <a:extLst>
              <a:ext uri="{FF2B5EF4-FFF2-40B4-BE49-F238E27FC236}">
                <a16:creationId xmlns:a16="http://schemas.microsoft.com/office/drawing/2014/main" id="{E9DF1918-F6D2-D8F7-4C9F-461E8D4B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5597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BA6646-F153-247C-04A8-ECC377BB6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de-CH" sz="4800"/>
              <a:t>Thank you for your attention</a:t>
            </a:r>
            <a:endParaRPr lang="LID4096" sz="480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331B18-95F0-9204-DA35-7EB4C8C0A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CA" sz="2000"/>
              <a:t>Takk for oppmerksomheten</a:t>
            </a:r>
            <a:endParaRPr lang="LID4096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1">
            <a:extLst>
              <a:ext uri="{FF2B5EF4-FFF2-40B4-BE49-F238E27FC236}">
                <a16:creationId xmlns:a16="http://schemas.microsoft.com/office/drawing/2014/main" id="{9660B3EE-C7C4-4F56-C645-D768397AE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" y="6070718"/>
            <a:ext cx="1453816" cy="6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3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A12B6E9-A4E6-7EE3-22A2-17AAC2A67A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34790" b="1"/>
          <a:stretch/>
        </p:blipFill>
        <p:spPr>
          <a:xfrm>
            <a:off x="3575739" y="10"/>
            <a:ext cx="8668512" cy="6857990"/>
          </a:xfrm>
          <a:prstGeom prst="rect">
            <a:avLst/>
          </a:prstGeom>
        </p:spPr>
      </p:pic>
      <p:sp>
        <p:nvSpPr>
          <p:cNvPr id="32" name="Rectangle 2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348390" y="977312"/>
            <a:ext cx="6568393" cy="501200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The Green Transition: Harnessing Synergies Between Oil &amp; Gas and Nuclear in Norway</a:t>
            </a:r>
          </a:p>
          <a:p>
            <a:endParaRPr lang="en-US" sz="3600" dirty="0"/>
          </a:p>
          <a:p>
            <a:r>
              <a:rPr lang="en-US" sz="3600" dirty="0"/>
              <a:t>Leveraging expertise, resources and skills from the oil and gas sector to establish nuclear energy in Norway, decarbonizing the industry while paving the way for sustainable growth across other sectors</a:t>
            </a:r>
            <a:r>
              <a:rPr lang="en-US" sz="2000" dirty="0"/>
              <a:t>.</a:t>
            </a:r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87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</a:t>
            </a:r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Kjernekraft</a:t>
            </a:r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The Team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297;p8">
            <a:extLst>
              <a:ext uri="{FF2B5EF4-FFF2-40B4-BE49-F238E27FC236}">
                <a16:creationId xmlns:a16="http://schemas.microsoft.com/office/drawing/2014/main" id="{8BC72289-DE29-19A0-F607-46D225344CC7}"/>
              </a:ext>
            </a:extLst>
          </p:cNvPr>
          <p:cNvSpPr txBox="1">
            <a:spLocks/>
          </p:cNvSpPr>
          <p:nvPr/>
        </p:nvSpPr>
        <p:spPr>
          <a:xfrm>
            <a:off x="301752" y="1561782"/>
            <a:ext cx="11448287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3200" b="0" i="0" u="none" strike="noStrike" cap="small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ct val="100000"/>
            </a:pPr>
            <a:r>
              <a:rPr lang="en-GB" sz="1800" kern="0" dirty="0"/>
              <a:t>Established in 2022 after considering all long-term energy options for Norway</a:t>
            </a:r>
          </a:p>
          <a:p>
            <a:pPr algn="ctr">
              <a:buSzPct val="100000"/>
            </a:pPr>
            <a:r>
              <a:rPr lang="en-GB" sz="1800" kern="0" dirty="0"/>
              <a:t>- A synergetic blend of Nuclear and OIL and Gas </a:t>
            </a:r>
            <a:r>
              <a:rPr lang="en-GB" sz="1800" kern="0" dirty="0" err="1"/>
              <a:t>expertese</a:t>
            </a:r>
            <a:r>
              <a:rPr lang="en-GB" sz="1800" kern="0" dirty="0"/>
              <a:t>  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E3BC087-BFF1-4547-D45D-77265F6A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411" y="1258833"/>
            <a:ext cx="1857453" cy="829078"/>
          </a:xfrm>
          <a:prstGeom prst="rect">
            <a:avLst/>
          </a:prstGeom>
        </p:spPr>
      </p:pic>
      <p:pic>
        <p:nvPicPr>
          <p:cNvPr id="9" name="Google Shape;298;p8">
            <a:extLst>
              <a:ext uri="{FF2B5EF4-FFF2-40B4-BE49-F238E27FC236}">
                <a16:creationId xmlns:a16="http://schemas.microsoft.com/office/drawing/2014/main" id="{3CB98B8F-DE6B-4A7B-A2C6-FF320764C5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005" r="6914"/>
          <a:stretch/>
        </p:blipFill>
        <p:spPr>
          <a:xfrm>
            <a:off x="1039166" y="5333734"/>
            <a:ext cx="82446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00;p8">
            <a:extLst>
              <a:ext uri="{FF2B5EF4-FFF2-40B4-BE49-F238E27FC236}">
                <a16:creationId xmlns:a16="http://schemas.microsoft.com/office/drawing/2014/main" id="{37761290-497F-D070-184B-E065642CA1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4803" t="8104" r="6937" b="56777"/>
          <a:stretch/>
        </p:blipFill>
        <p:spPr>
          <a:xfrm>
            <a:off x="9721970" y="2962879"/>
            <a:ext cx="672908" cy="76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01;p8">
            <a:extLst>
              <a:ext uri="{FF2B5EF4-FFF2-40B4-BE49-F238E27FC236}">
                <a16:creationId xmlns:a16="http://schemas.microsoft.com/office/drawing/2014/main" id="{B57A9A9F-BF0E-4BE1-8288-2CDC676B9A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106" t="11775" r="77673" b="54620"/>
          <a:stretch/>
        </p:blipFill>
        <p:spPr>
          <a:xfrm>
            <a:off x="10815552" y="2939151"/>
            <a:ext cx="672908" cy="78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26;p8" descr="A picture containing person, person, wearing, outdoor&#10;&#10;Description automatically generated">
            <a:extLst>
              <a:ext uri="{FF2B5EF4-FFF2-40B4-BE49-F238E27FC236}">
                <a16:creationId xmlns:a16="http://schemas.microsoft.com/office/drawing/2014/main" id="{D2A18C4F-2769-A48B-6E65-86A2A7F9DD4F}"/>
              </a:ext>
            </a:extLst>
          </p:cNvPr>
          <p:cNvPicPr preferRelativeResize="0"/>
          <p:nvPr/>
        </p:nvPicPr>
        <p:blipFill rotWithShape="1">
          <a:blip r:embed="rId5"/>
          <a:srcRect t="881" b="881"/>
          <a:stretch/>
        </p:blipFill>
        <p:spPr>
          <a:xfrm>
            <a:off x="1762012" y="3002187"/>
            <a:ext cx="809433" cy="108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27;p8" descr="Vi inviterer til temamøte! Kjernekraft til Norge med Jan Emblemsvåg, Jonny  Hesthammer og Sunniva Rose - Klimavenner for Kjernekraft">
            <a:extLst>
              <a:ext uri="{FF2B5EF4-FFF2-40B4-BE49-F238E27FC236}">
                <a16:creationId xmlns:a16="http://schemas.microsoft.com/office/drawing/2014/main" id="{80E0BC76-DD4E-FA13-C214-7862C91041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7264" r="15654"/>
          <a:stretch/>
        </p:blipFill>
        <p:spPr>
          <a:xfrm>
            <a:off x="436605" y="3002187"/>
            <a:ext cx="824460" cy="10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38;p8">
            <a:extLst>
              <a:ext uri="{FF2B5EF4-FFF2-40B4-BE49-F238E27FC236}">
                <a16:creationId xmlns:a16="http://schemas.microsoft.com/office/drawing/2014/main" id="{9A8D0890-098D-305F-7372-1E611B273D3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17530" y="3011054"/>
            <a:ext cx="787978" cy="10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43;p8">
            <a:extLst>
              <a:ext uri="{FF2B5EF4-FFF2-40B4-BE49-F238E27FC236}">
                <a16:creationId xmlns:a16="http://schemas.microsoft.com/office/drawing/2014/main" id="{AD92407D-F7D6-FC7B-090F-A4688FB9D19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207" r="6071"/>
          <a:stretch/>
        </p:blipFill>
        <p:spPr>
          <a:xfrm>
            <a:off x="4651987" y="5326014"/>
            <a:ext cx="824459" cy="108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44;p8" descr="A picture containing person&#10;&#10;Description automatically generated">
            <a:extLst>
              <a:ext uri="{FF2B5EF4-FFF2-40B4-BE49-F238E27FC236}">
                <a16:creationId xmlns:a16="http://schemas.microsoft.com/office/drawing/2014/main" id="{EDA5A222-4726-896F-4E74-CEE212DB814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387" r="5008" b="-800"/>
          <a:stretch/>
        </p:blipFill>
        <p:spPr>
          <a:xfrm>
            <a:off x="6388086" y="5333734"/>
            <a:ext cx="823939" cy="108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48;p8">
            <a:extLst>
              <a:ext uri="{FF2B5EF4-FFF2-40B4-BE49-F238E27FC236}">
                <a16:creationId xmlns:a16="http://schemas.microsoft.com/office/drawing/2014/main" id="{F6B89EBE-C7EE-92D8-FF3F-B9CF7A73C77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03122" y="5326014"/>
            <a:ext cx="837747" cy="108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 descr="Jakob (69) dro inn over en milliard i fjor">
            <a:extLst>
              <a:ext uri="{FF2B5EF4-FFF2-40B4-BE49-F238E27FC236}">
                <a16:creationId xmlns:a16="http://schemas.microsoft.com/office/drawing/2014/main" id="{C944545D-E266-71C3-59D1-973EA6E42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15804" r="42780" b="13845"/>
          <a:stretch/>
        </p:blipFill>
        <p:spPr bwMode="auto">
          <a:xfrm>
            <a:off x="10809722" y="4170143"/>
            <a:ext cx="672908" cy="8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ilde 18" descr="Et bilde som inneholder klær, person, Menneskeansikt, Formelt antrekk&#10;&#10;Automatisk generert beskrivelse">
            <a:extLst>
              <a:ext uri="{FF2B5EF4-FFF2-40B4-BE49-F238E27FC236}">
                <a16:creationId xmlns:a16="http://schemas.microsoft.com/office/drawing/2014/main" id="{0B155CCC-0C27-4F82-AA5F-EBD1BA49C12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8" t="19075" r="21374" b="30562"/>
          <a:stretch/>
        </p:blipFill>
        <p:spPr>
          <a:xfrm>
            <a:off x="9686193" y="5405057"/>
            <a:ext cx="672907" cy="7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Bilde 19" descr="Et bilde som inneholder Menneskeansikt, klær, person, mann&#10;&#10;Automatisk generert beskrivelse">
            <a:extLst>
              <a:ext uri="{FF2B5EF4-FFF2-40B4-BE49-F238E27FC236}">
                <a16:creationId xmlns:a16="http://schemas.microsoft.com/office/drawing/2014/main" id="{AD0F2289-768D-6B4D-E030-405AC593AF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1" t="12447" r="32281" b="14231"/>
          <a:stretch/>
        </p:blipFill>
        <p:spPr>
          <a:xfrm>
            <a:off x="4407884" y="3006187"/>
            <a:ext cx="788400" cy="1065600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0A4E49D-E947-D02F-5718-BF37A2281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213" y="5444405"/>
            <a:ext cx="734597" cy="73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07672CA5-4FAF-89FE-CC49-776C8B28B2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45708" y="4178616"/>
            <a:ext cx="749170" cy="813516"/>
          </a:xfrm>
          <a:prstGeom prst="rect">
            <a:avLst/>
          </a:prstGeom>
        </p:spPr>
      </p:pic>
      <p:cxnSp>
        <p:nvCxnSpPr>
          <p:cNvPr id="23" name="Google Shape;304;p8">
            <a:extLst>
              <a:ext uri="{FF2B5EF4-FFF2-40B4-BE49-F238E27FC236}">
                <a16:creationId xmlns:a16="http://schemas.microsoft.com/office/drawing/2014/main" id="{B63F6778-5395-0EE9-180D-D7F1BDCEB457}"/>
              </a:ext>
            </a:extLst>
          </p:cNvPr>
          <p:cNvCxnSpPr/>
          <p:nvPr/>
        </p:nvCxnSpPr>
        <p:spPr>
          <a:xfrm>
            <a:off x="214333" y="5222425"/>
            <a:ext cx="7416802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305;p8">
            <a:extLst>
              <a:ext uri="{FF2B5EF4-FFF2-40B4-BE49-F238E27FC236}">
                <a16:creationId xmlns:a16="http://schemas.microsoft.com/office/drawing/2014/main" id="{D2001341-9F4B-6108-EA3A-B421A9F25678}"/>
              </a:ext>
            </a:extLst>
          </p:cNvPr>
          <p:cNvSpPr txBox="1"/>
          <p:nvPr/>
        </p:nvSpPr>
        <p:spPr>
          <a:xfrm>
            <a:off x="214334" y="4848466"/>
            <a:ext cx="741680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The </a:t>
            </a:r>
            <a:r>
              <a:rPr kumimoji="0" lang="nb-NO" sz="1600" b="0" i="0" u="none" strike="noStrike" kern="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board</a:t>
            </a: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25" name="Google Shape;304;p8">
            <a:extLst>
              <a:ext uri="{FF2B5EF4-FFF2-40B4-BE49-F238E27FC236}">
                <a16:creationId xmlns:a16="http://schemas.microsoft.com/office/drawing/2014/main" id="{0D07F285-4510-B370-6A33-8E62FB97C123}"/>
              </a:ext>
            </a:extLst>
          </p:cNvPr>
          <p:cNvCxnSpPr>
            <a:cxnSpLocks/>
          </p:cNvCxnSpPr>
          <p:nvPr/>
        </p:nvCxnSpPr>
        <p:spPr>
          <a:xfrm>
            <a:off x="214334" y="2841618"/>
            <a:ext cx="7606453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305;p8">
            <a:extLst>
              <a:ext uri="{FF2B5EF4-FFF2-40B4-BE49-F238E27FC236}">
                <a16:creationId xmlns:a16="http://schemas.microsoft.com/office/drawing/2014/main" id="{7FEE0B03-4B62-E073-FE55-52218398BC71}"/>
              </a:ext>
            </a:extLst>
          </p:cNvPr>
          <p:cNvSpPr txBox="1"/>
          <p:nvPr/>
        </p:nvSpPr>
        <p:spPr>
          <a:xfrm>
            <a:off x="244627" y="2430713"/>
            <a:ext cx="757616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The team</a:t>
            </a: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27" name="Google Shape;304;p8">
            <a:extLst>
              <a:ext uri="{FF2B5EF4-FFF2-40B4-BE49-F238E27FC236}">
                <a16:creationId xmlns:a16="http://schemas.microsoft.com/office/drawing/2014/main" id="{CD69B64C-470E-3862-379B-93E598A78600}"/>
              </a:ext>
            </a:extLst>
          </p:cNvPr>
          <p:cNvCxnSpPr>
            <a:cxnSpLocks/>
          </p:cNvCxnSpPr>
          <p:nvPr/>
        </p:nvCxnSpPr>
        <p:spPr>
          <a:xfrm>
            <a:off x="9161253" y="2820133"/>
            <a:ext cx="2762048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305;p8">
            <a:extLst>
              <a:ext uri="{FF2B5EF4-FFF2-40B4-BE49-F238E27FC236}">
                <a16:creationId xmlns:a16="http://schemas.microsoft.com/office/drawing/2014/main" id="{BB1D9F01-B19D-1D1A-4114-1AD67A95CF26}"/>
              </a:ext>
            </a:extLst>
          </p:cNvPr>
          <p:cNvSpPr txBox="1"/>
          <p:nvPr/>
        </p:nvSpPr>
        <p:spPr>
          <a:xfrm>
            <a:off x="9161253" y="2467494"/>
            <a:ext cx="276204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Investors and co-</a:t>
            </a:r>
            <a:r>
              <a:rPr kumimoji="0" lang="nb-NO" sz="1600" b="0" i="0" u="none" strike="noStrike" kern="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founders</a:t>
            </a: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7" name="Google Shape;317;p8">
            <a:extLst>
              <a:ext uri="{FF2B5EF4-FFF2-40B4-BE49-F238E27FC236}">
                <a16:creationId xmlns:a16="http://schemas.microsoft.com/office/drawing/2014/main" id="{1C9F1F2F-914D-0B78-82AD-B892E1058866}"/>
              </a:ext>
            </a:extLst>
          </p:cNvPr>
          <p:cNvSpPr/>
          <p:nvPr/>
        </p:nvSpPr>
        <p:spPr>
          <a:xfrm>
            <a:off x="883455" y="6449602"/>
            <a:ext cx="1809799" cy="37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JONNY HESTHAMMER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Chairman</a:t>
            </a: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and CEO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05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38" name="Google Shape;345;p8">
            <a:extLst>
              <a:ext uri="{FF2B5EF4-FFF2-40B4-BE49-F238E27FC236}">
                <a16:creationId xmlns:a16="http://schemas.microsoft.com/office/drawing/2014/main" id="{487605C9-2654-1607-EB8C-C38499EADBEF}"/>
              </a:ext>
            </a:extLst>
          </p:cNvPr>
          <p:cNvSpPr/>
          <p:nvPr/>
        </p:nvSpPr>
        <p:spPr>
          <a:xfrm>
            <a:off x="2765112" y="6416663"/>
            <a:ext cx="1843981" cy="32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CHRISTIAN TVEIT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9" name="Google Shape;346;p8">
            <a:extLst>
              <a:ext uri="{FF2B5EF4-FFF2-40B4-BE49-F238E27FC236}">
                <a16:creationId xmlns:a16="http://schemas.microsoft.com/office/drawing/2014/main" id="{53BE8A02-2B3C-84D2-32D7-57EB682D9920}"/>
              </a:ext>
            </a:extLst>
          </p:cNvPr>
          <p:cNvSpPr/>
          <p:nvPr/>
        </p:nvSpPr>
        <p:spPr>
          <a:xfrm>
            <a:off x="4555420" y="6416663"/>
            <a:ext cx="2200456" cy="3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SUSANNE M. SPERREVIK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0" name="Google Shape;347;p8">
            <a:extLst>
              <a:ext uri="{FF2B5EF4-FFF2-40B4-BE49-F238E27FC236}">
                <a16:creationId xmlns:a16="http://schemas.microsoft.com/office/drawing/2014/main" id="{F7402CF2-983E-E028-1D5F-4563BF389ABA}"/>
              </a:ext>
            </a:extLst>
          </p:cNvPr>
          <p:cNvSpPr/>
          <p:nvPr/>
        </p:nvSpPr>
        <p:spPr>
          <a:xfrm>
            <a:off x="6299727" y="6510566"/>
            <a:ext cx="1892210" cy="28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ÅSE STRØMME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1" name="Google Shape;314;p8">
            <a:extLst>
              <a:ext uri="{FF2B5EF4-FFF2-40B4-BE49-F238E27FC236}">
                <a16:creationId xmlns:a16="http://schemas.microsoft.com/office/drawing/2014/main" id="{ED3B778A-0F60-AC0D-BFA4-2317D4A45670}"/>
              </a:ext>
            </a:extLst>
          </p:cNvPr>
          <p:cNvSpPr/>
          <p:nvPr/>
        </p:nvSpPr>
        <p:spPr>
          <a:xfrm>
            <a:off x="345968" y="4105937"/>
            <a:ext cx="1416044" cy="48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Dr.Sc</a:t>
            </a: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SUNNIVA ROSE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CCO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  <a:p>
            <a:pPr marL="171450" marR="0" lvl="0" indent="-104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lang="nb-NO" sz="105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171450" marR="0" lvl="0" indent="-104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lang="nb-NO" sz="105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2" name="Google Shape;315;p8">
            <a:extLst>
              <a:ext uri="{FF2B5EF4-FFF2-40B4-BE49-F238E27FC236}">
                <a16:creationId xmlns:a16="http://schemas.microsoft.com/office/drawing/2014/main" id="{4D0C8D78-50EE-68E4-B79B-D94FD9CFB4D9}"/>
              </a:ext>
            </a:extLst>
          </p:cNvPr>
          <p:cNvSpPr/>
          <p:nvPr/>
        </p:nvSpPr>
        <p:spPr>
          <a:xfrm>
            <a:off x="1677505" y="4105817"/>
            <a:ext cx="1015750" cy="71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M.sc. STEFFEN SÆLE CTO	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3" name="Google Shape;316;p8">
            <a:extLst>
              <a:ext uri="{FF2B5EF4-FFF2-40B4-BE49-F238E27FC236}">
                <a16:creationId xmlns:a16="http://schemas.microsoft.com/office/drawing/2014/main" id="{6FFFB8CF-4F44-8E8A-CD32-52E25EBFB050}"/>
              </a:ext>
            </a:extLst>
          </p:cNvPr>
          <p:cNvSpPr/>
          <p:nvPr/>
        </p:nvSpPr>
        <p:spPr>
          <a:xfrm>
            <a:off x="2929027" y="4130486"/>
            <a:ext cx="1274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M.sc. HÅVARD KRISTIANSEN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COO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4" name="Google Shape;313;p8">
            <a:extLst>
              <a:ext uri="{FF2B5EF4-FFF2-40B4-BE49-F238E27FC236}">
                <a16:creationId xmlns:a16="http://schemas.microsoft.com/office/drawing/2014/main" id="{E6F46B0B-9AB1-0756-1678-95F64415D55B}"/>
              </a:ext>
            </a:extLst>
          </p:cNvPr>
          <p:cNvSpPr/>
          <p:nvPr/>
        </p:nvSpPr>
        <p:spPr>
          <a:xfrm>
            <a:off x="4321773" y="4097191"/>
            <a:ext cx="1109683" cy="37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Dr.sc ØYVIND AAS-HANSEN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CSO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8CC5B0B3-A5D9-E3CF-EF72-082E67BFD5EA}"/>
              </a:ext>
            </a:extLst>
          </p:cNvPr>
          <p:cNvSpPr txBox="1"/>
          <p:nvPr/>
        </p:nvSpPr>
        <p:spPr>
          <a:xfrm>
            <a:off x="10728098" y="3797812"/>
            <a:ext cx="10761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Lars Moldestad</a:t>
            </a:r>
            <a:endParaRPr lang="nb-NO" sz="1000"/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8A8DB3C9-53C5-884E-698E-8591F224B909}"/>
              </a:ext>
            </a:extLst>
          </p:cNvPr>
          <p:cNvSpPr txBox="1"/>
          <p:nvPr/>
        </p:nvSpPr>
        <p:spPr>
          <a:xfrm>
            <a:off x="9605486" y="3814262"/>
            <a:ext cx="10761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Trond Mohn</a:t>
            </a:r>
            <a:endParaRPr lang="nb-NO" sz="1000"/>
          </a:p>
        </p:txBody>
      </p: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995809F5-4031-DBD6-7CE8-2D2CC6F63218}"/>
              </a:ext>
            </a:extLst>
          </p:cNvPr>
          <p:cNvSpPr txBox="1"/>
          <p:nvPr/>
        </p:nvSpPr>
        <p:spPr>
          <a:xfrm>
            <a:off x="9544315" y="5088112"/>
            <a:ext cx="10761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Arne Blystad</a:t>
            </a:r>
            <a:endParaRPr lang="nb-NO" sz="1000"/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9771832F-F1E3-622B-34E7-D727BCDAE4E9}"/>
              </a:ext>
            </a:extLst>
          </p:cNvPr>
          <p:cNvSpPr txBox="1"/>
          <p:nvPr/>
        </p:nvSpPr>
        <p:spPr>
          <a:xfrm>
            <a:off x="10728098" y="5086686"/>
            <a:ext cx="10761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kern="0">
                <a:solidFill>
                  <a:srgbClr val="7F7F7F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Jakob Hatteland</a:t>
            </a:r>
            <a:endParaRPr lang="nb-NO" sz="1000"/>
          </a:p>
        </p:txBody>
      </p:sp>
      <p:sp>
        <p:nvSpPr>
          <p:cNvPr id="52" name="TekstSylinder 51">
            <a:extLst>
              <a:ext uri="{FF2B5EF4-FFF2-40B4-BE49-F238E27FC236}">
                <a16:creationId xmlns:a16="http://schemas.microsoft.com/office/drawing/2014/main" id="{2DEF027C-82D7-4B8A-35B4-259A83089EDE}"/>
              </a:ext>
            </a:extLst>
          </p:cNvPr>
          <p:cNvSpPr txBox="1"/>
          <p:nvPr/>
        </p:nvSpPr>
        <p:spPr>
          <a:xfrm>
            <a:off x="9544315" y="6238851"/>
            <a:ext cx="10761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Espen Nordhus</a:t>
            </a:r>
            <a:endParaRPr lang="nb-NO" sz="1000"/>
          </a:p>
        </p:txBody>
      </p:sp>
      <p:sp>
        <p:nvSpPr>
          <p:cNvPr id="55" name="TekstSylinder 54">
            <a:extLst>
              <a:ext uri="{FF2B5EF4-FFF2-40B4-BE49-F238E27FC236}">
                <a16:creationId xmlns:a16="http://schemas.microsoft.com/office/drawing/2014/main" id="{D7CAE04E-D628-9B97-323F-C15DBDF06C1F}"/>
              </a:ext>
            </a:extLst>
          </p:cNvPr>
          <p:cNvSpPr txBox="1"/>
          <p:nvPr/>
        </p:nvSpPr>
        <p:spPr>
          <a:xfrm>
            <a:off x="10728097" y="6245413"/>
            <a:ext cx="1076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Paul Chr. Rieber (</a:t>
            </a:r>
            <a:r>
              <a:rPr kumimoji="0" lang="nb-NO" sz="1000" b="0" i="0" u="none" strike="noStrike" kern="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Chairman</a:t>
            </a:r>
            <a:r>
              <a:rPr lang="nb-NO" sz="1000" kern="0">
                <a:solidFill>
                  <a:srgbClr val="7F7F7F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)</a:t>
            </a:r>
            <a:endParaRPr lang="nb-NO" sz="1000"/>
          </a:p>
        </p:txBody>
      </p:sp>
      <p:pic>
        <p:nvPicPr>
          <p:cNvPr id="57" name="Bilde 56">
            <a:extLst>
              <a:ext uri="{FF2B5EF4-FFF2-40B4-BE49-F238E27FC236}">
                <a16:creationId xmlns:a16="http://schemas.microsoft.com/office/drawing/2014/main" id="{7B0F6931-C179-E2A6-0862-1D32D28608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993" y="2997128"/>
            <a:ext cx="800955" cy="1105851"/>
          </a:xfrm>
          <a:prstGeom prst="rect">
            <a:avLst/>
          </a:prstGeom>
        </p:spPr>
      </p:pic>
      <p:sp>
        <p:nvSpPr>
          <p:cNvPr id="58" name="Google Shape;313;p8">
            <a:extLst>
              <a:ext uri="{FF2B5EF4-FFF2-40B4-BE49-F238E27FC236}">
                <a16:creationId xmlns:a16="http://schemas.microsoft.com/office/drawing/2014/main" id="{3F17C7F9-7515-F8EE-8332-3577D6F9AF58}"/>
              </a:ext>
            </a:extLst>
          </p:cNvPr>
          <p:cNvSpPr/>
          <p:nvPr/>
        </p:nvSpPr>
        <p:spPr>
          <a:xfrm>
            <a:off x="5621313" y="4120669"/>
            <a:ext cx="1167887" cy="37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Dipl</a:t>
            </a: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.-Ing. NATALIA AMOSOVA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b-NO" sz="1050" kern="0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Strategic </a:t>
            </a:r>
            <a:r>
              <a:rPr lang="nb-NO" sz="1050" kern="0" err="1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advisor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9" name="Google Shape;313;p8">
            <a:extLst>
              <a:ext uri="{FF2B5EF4-FFF2-40B4-BE49-F238E27FC236}">
                <a16:creationId xmlns:a16="http://schemas.microsoft.com/office/drawing/2014/main" id="{72F07C5D-DCA4-3D99-EE9F-E33E77550D0B}"/>
              </a:ext>
            </a:extLst>
          </p:cNvPr>
          <p:cNvSpPr/>
          <p:nvPr/>
        </p:nvSpPr>
        <p:spPr>
          <a:xfrm>
            <a:off x="6950764" y="4118916"/>
            <a:ext cx="1635270" cy="37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Dr.sc. JOHN KICKHOFEL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b-NO" sz="1050" kern="0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Strategic </a:t>
            </a:r>
            <a:r>
              <a:rPr lang="nb-NO" sz="1050" kern="0" err="1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advisor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61" name="Bilde 60">
            <a:extLst>
              <a:ext uri="{FF2B5EF4-FFF2-40B4-BE49-F238E27FC236}">
                <a16:creationId xmlns:a16="http://schemas.microsoft.com/office/drawing/2014/main" id="{1919A780-AEF0-BF53-111B-86CD94EEDC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9833" y="3007677"/>
            <a:ext cx="800954" cy="11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7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Provisions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297;p8">
            <a:extLst>
              <a:ext uri="{FF2B5EF4-FFF2-40B4-BE49-F238E27FC236}">
                <a16:creationId xmlns:a16="http://schemas.microsoft.com/office/drawing/2014/main" id="{8BC72289-DE29-19A0-F607-46D225344CC7}"/>
              </a:ext>
            </a:extLst>
          </p:cNvPr>
          <p:cNvSpPr txBox="1">
            <a:spLocks/>
          </p:cNvSpPr>
          <p:nvPr/>
        </p:nvSpPr>
        <p:spPr>
          <a:xfrm>
            <a:off x="151529" y="1354779"/>
            <a:ext cx="11448287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3200" b="0" i="0" u="none" strike="noStrike" cap="small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ct val="100000"/>
            </a:pPr>
            <a:r>
              <a:rPr lang="en-US" sz="2800" b="1" i="1" kern="0" dirty="0"/>
              <a:t>The following factors support the green transition success in Norway</a:t>
            </a:r>
            <a:endParaRPr lang="en-US" sz="2800" i="1" kern="0" dirty="0"/>
          </a:p>
        </p:txBody>
      </p:sp>
      <p:sp>
        <p:nvSpPr>
          <p:cNvPr id="5" name="Google Shape;285;p7">
            <a:extLst>
              <a:ext uri="{FF2B5EF4-FFF2-40B4-BE49-F238E27FC236}">
                <a16:creationId xmlns:a16="http://schemas.microsoft.com/office/drawing/2014/main" id="{4DC1E215-EA9C-0F07-C112-8E3D087FB537}"/>
              </a:ext>
            </a:extLst>
          </p:cNvPr>
          <p:cNvSpPr/>
          <p:nvPr/>
        </p:nvSpPr>
        <p:spPr>
          <a:xfrm rot="19072882">
            <a:off x="529242" y="2573508"/>
            <a:ext cx="424800" cy="423852"/>
          </a:xfrm>
          <a:prstGeom prst="corner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F7F7F"/>
              </a:gs>
              <a:gs pos="100000">
                <a:srgbClr val="92D05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E3BC087-BFF1-4547-D45D-77265F6A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030" y="5989320"/>
            <a:ext cx="1857453" cy="829078"/>
          </a:xfrm>
          <a:prstGeom prst="rect">
            <a:avLst/>
          </a:prstGeom>
        </p:spPr>
      </p:pic>
      <p:sp>
        <p:nvSpPr>
          <p:cNvPr id="6" name="Google Shape;297;p8">
            <a:extLst>
              <a:ext uri="{FF2B5EF4-FFF2-40B4-BE49-F238E27FC236}">
                <a16:creationId xmlns:a16="http://schemas.microsoft.com/office/drawing/2014/main" id="{818CD164-8695-C0A1-532E-0007E2637936}"/>
              </a:ext>
            </a:extLst>
          </p:cNvPr>
          <p:cNvSpPr txBox="1">
            <a:spLocks/>
          </p:cNvSpPr>
          <p:nvPr/>
        </p:nvSpPr>
        <p:spPr>
          <a:xfrm>
            <a:off x="1300992" y="2567148"/>
            <a:ext cx="10515600" cy="74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3200" b="0" i="0" u="none" strike="noStrike" cap="small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00000"/>
            </a:pPr>
            <a:r>
              <a:rPr lang="en-GB" sz="2400" kern="0" dirty="0"/>
              <a:t>Norwegian nuclear history means that legislation and regulatory infrastructure for NPPs is already established</a:t>
            </a:r>
            <a:endParaRPr lang="en-GB" sz="1600" kern="0" dirty="0">
              <a:solidFill>
                <a:srgbClr val="FF0000"/>
              </a:solidFill>
            </a:endParaRPr>
          </a:p>
          <a:p>
            <a:pPr>
              <a:buSzPct val="100000"/>
            </a:pPr>
            <a:endParaRPr lang="en-GB" sz="2400" kern="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9C6A01F-48DC-74D0-3C9F-0937789B93F1}"/>
              </a:ext>
            </a:extLst>
          </p:cNvPr>
          <p:cNvSpPr txBox="1"/>
          <p:nvPr/>
        </p:nvSpPr>
        <p:spPr>
          <a:xfrm>
            <a:off x="672264" y="3872742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00000"/>
            </a:pPr>
            <a:endParaRPr lang="en-GB" sz="1800" kern="0"/>
          </a:p>
          <a:p>
            <a:pPr>
              <a:buSzPct val="100000"/>
            </a:pPr>
            <a:endParaRPr lang="en-GB" sz="1800" kern="0"/>
          </a:p>
        </p:txBody>
      </p:sp>
      <p:sp>
        <p:nvSpPr>
          <p:cNvPr id="10" name="Google Shape;297;p8">
            <a:extLst>
              <a:ext uri="{FF2B5EF4-FFF2-40B4-BE49-F238E27FC236}">
                <a16:creationId xmlns:a16="http://schemas.microsoft.com/office/drawing/2014/main" id="{8C976F33-B37E-DC08-63B7-60A3499B6B9D}"/>
              </a:ext>
            </a:extLst>
          </p:cNvPr>
          <p:cNvSpPr txBox="1">
            <a:spLocks/>
          </p:cNvSpPr>
          <p:nvPr/>
        </p:nvSpPr>
        <p:spPr>
          <a:xfrm>
            <a:off x="1300992" y="3499621"/>
            <a:ext cx="10515600" cy="74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3200" b="0" i="0" u="none" strike="noStrike" cap="small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00000"/>
            </a:pPr>
            <a:r>
              <a:rPr lang="en-GB" sz="2400" kern="0" dirty="0"/>
              <a:t>Favourable natural conditions in Norway ensures numerous suitable SMR-sites</a:t>
            </a:r>
          </a:p>
        </p:txBody>
      </p:sp>
      <p:sp>
        <p:nvSpPr>
          <p:cNvPr id="11" name="Google Shape;297;p8">
            <a:extLst>
              <a:ext uri="{FF2B5EF4-FFF2-40B4-BE49-F238E27FC236}">
                <a16:creationId xmlns:a16="http://schemas.microsoft.com/office/drawing/2014/main" id="{CA820979-1EF7-4152-085E-7A54DB40EBAA}"/>
              </a:ext>
            </a:extLst>
          </p:cNvPr>
          <p:cNvSpPr txBox="1">
            <a:spLocks/>
          </p:cNvSpPr>
          <p:nvPr/>
        </p:nvSpPr>
        <p:spPr>
          <a:xfrm>
            <a:off x="1300992" y="4432094"/>
            <a:ext cx="10515600" cy="74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3200" b="0" i="0" u="none" strike="noStrike" cap="small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00000"/>
            </a:pPr>
            <a:r>
              <a:rPr lang="en-GB" sz="2400" kern="0" dirty="0"/>
              <a:t>Huge need to decarbonize the Oil and Gas Industry</a:t>
            </a:r>
          </a:p>
        </p:txBody>
      </p:sp>
      <p:sp>
        <p:nvSpPr>
          <p:cNvPr id="12" name="Google Shape;285;p7">
            <a:extLst>
              <a:ext uri="{FF2B5EF4-FFF2-40B4-BE49-F238E27FC236}">
                <a16:creationId xmlns:a16="http://schemas.microsoft.com/office/drawing/2014/main" id="{2FB4627F-E2F4-3407-9934-64D9DA3F0C53}"/>
              </a:ext>
            </a:extLst>
          </p:cNvPr>
          <p:cNvSpPr/>
          <p:nvPr/>
        </p:nvSpPr>
        <p:spPr>
          <a:xfrm rot="19072882">
            <a:off x="529243" y="3660816"/>
            <a:ext cx="424800" cy="423852"/>
          </a:xfrm>
          <a:prstGeom prst="corner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F7F7F"/>
              </a:gs>
              <a:gs pos="100000">
                <a:srgbClr val="92D05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3" name="Google Shape;285;p7">
            <a:extLst>
              <a:ext uri="{FF2B5EF4-FFF2-40B4-BE49-F238E27FC236}">
                <a16:creationId xmlns:a16="http://schemas.microsoft.com/office/drawing/2014/main" id="{BF33DD50-2B2C-4787-6DE5-B979F9571DFD}"/>
              </a:ext>
            </a:extLst>
          </p:cNvPr>
          <p:cNvSpPr/>
          <p:nvPr/>
        </p:nvSpPr>
        <p:spPr>
          <a:xfrm rot="19072882">
            <a:off x="529243" y="4593288"/>
            <a:ext cx="424800" cy="423852"/>
          </a:xfrm>
          <a:prstGeom prst="corner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F7F7F"/>
              </a:gs>
              <a:gs pos="100000">
                <a:srgbClr val="92D05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3" name="Google Shape;297;p8">
            <a:extLst>
              <a:ext uri="{FF2B5EF4-FFF2-40B4-BE49-F238E27FC236}">
                <a16:creationId xmlns:a16="http://schemas.microsoft.com/office/drawing/2014/main" id="{94AB98AC-5A05-6FBD-89B7-9D906893FE80}"/>
              </a:ext>
            </a:extLst>
          </p:cNvPr>
          <p:cNvSpPr txBox="1">
            <a:spLocks/>
          </p:cNvSpPr>
          <p:nvPr/>
        </p:nvSpPr>
        <p:spPr>
          <a:xfrm>
            <a:off x="1300990" y="5387891"/>
            <a:ext cx="10515600" cy="74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3200" b="0" i="0" u="none" strike="noStrike" cap="small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00000"/>
            </a:pPr>
            <a:r>
              <a:rPr lang="en-GB" sz="2400" kern="0" dirty="0"/>
              <a:t>Finally, high capital availability, growing need for new clean energy and generous tax exemptions available</a:t>
            </a:r>
          </a:p>
        </p:txBody>
      </p:sp>
      <p:sp>
        <p:nvSpPr>
          <p:cNvPr id="7" name="Google Shape;285;p7">
            <a:extLst>
              <a:ext uri="{FF2B5EF4-FFF2-40B4-BE49-F238E27FC236}">
                <a16:creationId xmlns:a16="http://schemas.microsoft.com/office/drawing/2014/main" id="{A4AF2655-23A6-9B5B-553D-7124813ABCB3}"/>
              </a:ext>
            </a:extLst>
          </p:cNvPr>
          <p:cNvSpPr/>
          <p:nvPr/>
        </p:nvSpPr>
        <p:spPr>
          <a:xfrm rot="19072882">
            <a:off x="529241" y="5549085"/>
            <a:ext cx="424800" cy="423852"/>
          </a:xfrm>
          <a:prstGeom prst="corner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F7F7F"/>
              </a:gs>
              <a:gs pos="100000">
                <a:srgbClr val="92D050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97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Sites to Fit </a:t>
            </a:r>
            <a:r>
              <a:rPr lang="en-US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Industrie’s</a:t>
            </a:r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4953FDA-917D-41AC-0F54-ACA0B2F2A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963" y="1471130"/>
            <a:ext cx="4026048" cy="4868710"/>
          </a:xfrm>
          <a:prstGeom prst="rect">
            <a:avLst/>
          </a:prstGeom>
        </p:spPr>
      </p:pic>
      <p:sp>
        <p:nvSpPr>
          <p:cNvPr id="6" name="Google Shape;550;p18">
            <a:extLst>
              <a:ext uri="{FF2B5EF4-FFF2-40B4-BE49-F238E27FC236}">
                <a16:creationId xmlns:a16="http://schemas.microsoft.com/office/drawing/2014/main" id="{CBF37581-E971-B612-3B88-9F00995D4B64}"/>
              </a:ext>
            </a:extLst>
          </p:cNvPr>
          <p:cNvSpPr txBox="1"/>
          <p:nvPr/>
        </p:nvSpPr>
        <p:spPr>
          <a:xfrm>
            <a:off x="10061730" y="5543995"/>
            <a:ext cx="114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Halden kjernekraft AS</a:t>
            </a:r>
            <a:endParaRPr kumimoji="0" lang="nb-NO" sz="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DF13F94D-39E1-0E37-31F4-887CF852CC68}"/>
              </a:ext>
            </a:extLst>
          </p:cNvPr>
          <p:cNvSpPr/>
          <p:nvPr/>
        </p:nvSpPr>
        <p:spPr>
          <a:xfrm>
            <a:off x="10141851" y="5518392"/>
            <a:ext cx="1017463" cy="437107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Google Shape;550;p18">
            <a:extLst>
              <a:ext uri="{FF2B5EF4-FFF2-40B4-BE49-F238E27FC236}">
                <a16:creationId xmlns:a16="http://schemas.microsoft.com/office/drawing/2014/main" id="{2B7501E5-C3D8-7BA5-8141-3F90DB58789D}"/>
              </a:ext>
            </a:extLst>
          </p:cNvPr>
          <p:cNvSpPr txBox="1"/>
          <p:nvPr/>
        </p:nvSpPr>
        <p:spPr>
          <a:xfrm>
            <a:off x="6758134" y="4481568"/>
            <a:ext cx="114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nb-NO" sz="1000" b="1" kern="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Trondheimsleia kjernekraft AS</a:t>
            </a:r>
            <a:endParaRPr kumimoji="0" lang="nb-NO" sz="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A96486C-03C0-51E7-DD0E-383A785FBC06}"/>
              </a:ext>
            </a:extLst>
          </p:cNvPr>
          <p:cNvSpPr/>
          <p:nvPr/>
        </p:nvSpPr>
        <p:spPr>
          <a:xfrm>
            <a:off x="6838255" y="4455965"/>
            <a:ext cx="1017463" cy="437107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Google Shape;550;p18">
            <a:extLst>
              <a:ext uri="{FF2B5EF4-FFF2-40B4-BE49-F238E27FC236}">
                <a16:creationId xmlns:a16="http://schemas.microsoft.com/office/drawing/2014/main" id="{FB270FD5-FA91-8E49-7BF1-4EF5AAC08680}"/>
              </a:ext>
            </a:extLst>
          </p:cNvPr>
          <p:cNvSpPr txBox="1"/>
          <p:nvPr/>
        </p:nvSpPr>
        <p:spPr>
          <a:xfrm>
            <a:off x="6832669" y="6062117"/>
            <a:ext cx="114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Dalane kjernekraft AS</a:t>
            </a:r>
            <a:endParaRPr kumimoji="0" lang="nb-NO" sz="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A91F601E-9BC3-4946-68B1-D930F28B0A60}"/>
              </a:ext>
            </a:extLst>
          </p:cNvPr>
          <p:cNvSpPr/>
          <p:nvPr/>
        </p:nvSpPr>
        <p:spPr>
          <a:xfrm>
            <a:off x="6912790" y="6036514"/>
            <a:ext cx="1017463" cy="437107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Google Shape;550;p18">
            <a:extLst>
              <a:ext uri="{FF2B5EF4-FFF2-40B4-BE49-F238E27FC236}">
                <a16:creationId xmlns:a16="http://schemas.microsoft.com/office/drawing/2014/main" id="{88EC2EB9-9DDC-5588-56B2-3FC624C78CCE}"/>
              </a:ext>
            </a:extLst>
          </p:cNvPr>
          <p:cNvSpPr txBox="1"/>
          <p:nvPr/>
        </p:nvSpPr>
        <p:spPr>
          <a:xfrm>
            <a:off x="7435991" y="3366392"/>
            <a:ext cx="114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Mo </a:t>
            </a:r>
            <a:b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kjernekraft AS</a:t>
            </a:r>
            <a:endParaRPr kumimoji="0" lang="nb-NO" sz="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550;p18">
            <a:extLst>
              <a:ext uri="{FF2B5EF4-FFF2-40B4-BE49-F238E27FC236}">
                <a16:creationId xmlns:a16="http://schemas.microsoft.com/office/drawing/2014/main" id="{057C6034-C0EC-E22A-9EF7-4CED10C11630}"/>
              </a:ext>
            </a:extLst>
          </p:cNvPr>
          <p:cNvSpPr txBox="1"/>
          <p:nvPr/>
        </p:nvSpPr>
        <p:spPr>
          <a:xfrm>
            <a:off x="7883139" y="2522021"/>
            <a:ext cx="114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Ofoten kjernekraft AS</a:t>
            </a:r>
            <a:endParaRPr kumimoji="0" lang="nb-NO" sz="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FE091595-4719-0626-3855-8C960C1E1C2F}"/>
              </a:ext>
            </a:extLst>
          </p:cNvPr>
          <p:cNvSpPr/>
          <p:nvPr/>
        </p:nvSpPr>
        <p:spPr>
          <a:xfrm>
            <a:off x="7963260" y="2496418"/>
            <a:ext cx="1017463" cy="437107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Google Shape;550;p18">
            <a:extLst>
              <a:ext uri="{FF2B5EF4-FFF2-40B4-BE49-F238E27FC236}">
                <a16:creationId xmlns:a16="http://schemas.microsoft.com/office/drawing/2014/main" id="{E2679090-7B61-D415-EB33-425341CA9B7B}"/>
              </a:ext>
            </a:extLst>
          </p:cNvPr>
          <p:cNvSpPr txBox="1"/>
          <p:nvPr/>
        </p:nvSpPr>
        <p:spPr>
          <a:xfrm>
            <a:off x="6724211" y="5095675"/>
            <a:ext cx="114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nb-NO" sz="1000" b="1" kern="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Mongstad kjernekraft AS</a:t>
            </a:r>
            <a:endParaRPr kumimoji="0" lang="nb-NO" sz="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2B7F9EB9-DC11-74C9-AF04-9AC8DF2F05C2}"/>
              </a:ext>
            </a:extLst>
          </p:cNvPr>
          <p:cNvSpPr/>
          <p:nvPr/>
        </p:nvSpPr>
        <p:spPr>
          <a:xfrm>
            <a:off x="6804332" y="5070072"/>
            <a:ext cx="1017463" cy="437107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E681CB4B-8AEB-193C-73DB-55EDE0A5A17E}"/>
              </a:ext>
            </a:extLst>
          </p:cNvPr>
          <p:cNvSpPr/>
          <p:nvPr/>
        </p:nvSpPr>
        <p:spPr>
          <a:xfrm>
            <a:off x="7501234" y="3347375"/>
            <a:ext cx="1017463" cy="437107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Google Shape;550;p18">
            <a:extLst>
              <a:ext uri="{FF2B5EF4-FFF2-40B4-BE49-F238E27FC236}">
                <a16:creationId xmlns:a16="http://schemas.microsoft.com/office/drawing/2014/main" id="{B330B36E-4996-DE9C-363E-097E8DA7B23C}"/>
              </a:ext>
            </a:extLst>
          </p:cNvPr>
          <p:cNvSpPr txBox="1"/>
          <p:nvPr/>
        </p:nvSpPr>
        <p:spPr>
          <a:xfrm>
            <a:off x="11094071" y="2870919"/>
            <a:ext cx="114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Vardø</a:t>
            </a:r>
            <a:b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kjernekraft AS</a:t>
            </a:r>
            <a:endParaRPr kumimoji="0" lang="nb-NO" sz="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5D25B39C-F1B5-D03B-C6FC-3060A2924485}"/>
              </a:ext>
            </a:extLst>
          </p:cNvPr>
          <p:cNvSpPr/>
          <p:nvPr/>
        </p:nvSpPr>
        <p:spPr>
          <a:xfrm>
            <a:off x="11159314" y="2851902"/>
            <a:ext cx="1017463" cy="437107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Google Shape;550;p18">
            <a:extLst>
              <a:ext uri="{FF2B5EF4-FFF2-40B4-BE49-F238E27FC236}">
                <a16:creationId xmlns:a16="http://schemas.microsoft.com/office/drawing/2014/main" id="{30556F5F-0EDE-807D-063B-E4D1C41C3D7C}"/>
              </a:ext>
            </a:extLst>
          </p:cNvPr>
          <p:cNvSpPr txBox="1"/>
          <p:nvPr/>
        </p:nvSpPr>
        <p:spPr>
          <a:xfrm>
            <a:off x="9758017" y="6262152"/>
            <a:ext cx="114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Lister </a:t>
            </a:r>
            <a:b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nb-NO" sz="1000" b="1" ker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kjernekraft AS</a:t>
            </a:r>
            <a:endParaRPr kumimoji="0" lang="nb-NO" sz="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" name="Rektangel: avrundede hjørner 20">
            <a:extLst>
              <a:ext uri="{FF2B5EF4-FFF2-40B4-BE49-F238E27FC236}">
                <a16:creationId xmlns:a16="http://schemas.microsoft.com/office/drawing/2014/main" id="{1FFAC8DF-6973-C94A-17C0-9E132B7624DD}"/>
              </a:ext>
            </a:extLst>
          </p:cNvPr>
          <p:cNvSpPr/>
          <p:nvPr/>
        </p:nvSpPr>
        <p:spPr>
          <a:xfrm>
            <a:off x="9823260" y="6243135"/>
            <a:ext cx="1017463" cy="437107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2" name="Rett pilkobling 21">
            <a:extLst>
              <a:ext uri="{FF2B5EF4-FFF2-40B4-BE49-F238E27FC236}">
                <a16:creationId xmlns:a16="http://schemas.microsoft.com/office/drawing/2014/main" id="{811CDB23-2844-5786-3071-519D83DAF2E5}"/>
              </a:ext>
            </a:extLst>
          </p:cNvPr>
          <p:cNvCxnSpPr>
            <a:cxnSpLocks/>
          </p:cNvCxnSpPr>
          <p:nvPr/>
        </p:nvCxnSpPr>
        <p:spPr>
          <a:xfrm>
            <a:off x="7818756" y="5503129"/>
            <a:ext cx="434414" cy="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8B05A4D0-C295-1C1D-59E4-686F77E5F80A}"/>
              </a:ext>
            </a:extLst>
          </p:cNvPr>
          <p:cNvCxnSpPr>
            <a:cxnSpLocks/>
          </p:cNvCxnSpPr>
          <p:nvPr/>
        </p:nvCxnSpPr>
        <p:spPr>
          <a:xfrm>
            <a:off x="7975669" y="6128454"/>
            <a:ext cx="515339" cy="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kobling 26">
            <a:extLst>
              <a:ext uri="{FF2B5EF4-FFF2-40B4-BE49-F238E27FC236}">
                <a16:creationId xmlns:a16="http://schemas.microsoft.com/office/drawing/2014/main" id="{1025776A-BDF5-55DA-13C4-E258B7137F94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7855718" y="4674518"/>
            <a:ext cx="945011" cy="1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Bilde 27">
            <a:extLst>
              <a:ext uri="{FF2B5EF4-FFF2-40B4-BE49-F238E27FC236}">
                <a16:creationId xmlns:a16="http://schemas.microsoft.com/office/drawing/2014/main" id="{37950EC9-9397-85FA-FA8C-FB9BE0BB8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953" y="3245078"/>
            <a:ext cx="721489" cy="552508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2BAA759F-4D25-492A-F61C-F794FA97A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198" y="4649075"/>
            <a:ext cx="919926" cy="656000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3608B9B7-1C35-8D0A-C99B-3C689210D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514" y="6057555"/>
            <a:ext cx="600948" cy="758228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37557221-F3DE-9882-9543-96F9FBA10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9929" y="3392134"/>
            <a:ext cx="733208" cy="747130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71863418-A3C4-ABCC-5163-1ECCE75F2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4845" y="2308625"/>
            <a:ext cx="661317" cy="657105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9E921AEF-668A-D287-7F4A-E0DB28E5F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207" y="3922406"/>
            <a:ext cx="919926" cy="656000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F4D15F2B-B5D5-D464-7E13-F6C5CC177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9213" y="5986329"/>
            <a:ext cx="600948" cy="758228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727EAC17-47C2-FEF7-D932-73EC512F1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2165" y="4985801"/>
            <a:ext cx="600948" cy="758228"/>
          </a:xfrm>
          <a:prstGeom prst="rect">
            <a:avLst/>
          </a:prstGeom>
        </p:spPr>
      </p:pic>
      <p:cxnSp>
        <p:nvCxnSpPr>
          <p:cNvPr id="38" name="Rett pilkobling 37">
            <a:extLst>
              <a:ext uri="{FF2B5EF4-FFF2-40B4-BE49-F238E27FC236}">
                <a16:creationId xmlns:a16="http://schemas.microsoft.com/office/drawing/2014/main" id="{224B1122-9303-3901-2735-FC469CBDF510}"/>
              </a:ext>
            </a:extLst>
          </p:cNvPr>
          <p:cNvCxnSpPr>
            <a:cxnSpLocks/>
          </p:cNvCxnSpPr>
          <p:nvPr/>
        </p:nvCxnSpPr>
        <p:spPr>
          <a:xfrm flipV="1">
            <a:off x="8553875" y="3579883"/>
            <a:ext cx="945011" cy="1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tt pilkobling 38">
            <a:extLst>
              <a:ext uri="{FF2B5EF4-FFF2-40B4-BE49-F238E27FC236}">
                <a16:creationId xmlns:a16="http://schemas.microsoft.com/office/drawing/2014/main" id="{994B44F8-6371-4DDB-B4F1-668B52DC1D1B}"/>
              </a:ext>
            </a:extLst>
          </p:cNvPr>
          <p:cNvCxnSpPr>
            <a:cxnSpLocks/>
          </p:cNvCxnSpPr>
          <p:nvPr/>
        </p:nvCxnSpPr>
        <p:spPr>
          <a:xfrm flipV="1">
            <a:off x="8980723" y="2738078"/>
            <a:ext cx="945011" cy="1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tt pilkobling 39">
            <a:extLst>
              <a:ext uri="{FF2B5EF4-FFF2-40B4-BE49-F238E27FC236}">
                <a16:creationId xmlns:a16="http://schemas.microsoft.com/office/drawing/2014/main" id="{B7931156-EFB6-7080-DB2A-D4B198D04C77}"/>
              </a:ext>
            </a:extLst>
          </p:cNvPr>
          <p:cNvCxnSpPr>
            <a:cxnSpLocks/>
          </p:cNvCxnSpPr>
          <p:nvPr/>
        </p:nvCxnSpPr>
        <p:spPr>
          <a:xfrm flipV="1">
            <a:off x="11913113" y="1949101"/>
            <a:ext cx="0" cy="846393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Bilde 42">
            <a:extLst>
              <a:ext uri="{FF2B5EF4-FFF2-40B4-BE49-F238E27FC236}">
                <a16:creationId xmlns:a16="http://schemas.microsoft.com/office/drawing/2014/main" id="{EA6DEA62-0467-A656-34EF-6FDF26318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898" y="1440619"/>
            <a:ext cx="1139195" cy="508482"/>
          </a:xfrm>
          <a:prstGeom prst="rect">
            <a:avLst/>
          </a:prstGeom>
        </p:spPr>
      </p:pic>
      <p:sp>
        <p:nvSpPr>
          <p:cNvPr id="44" name="Rektangel: avrundede hjørner 43">
            <a:extLst>
              <a:ext uri="{FF2B5EF4-FFF2-40B4-BE49-F238E27FC236}">
                <a16:creationId xmlns:a16="http://schemas.microsoft.com/office/drawing/2014/main" id="{99CB27E1-F7AE-9C95-5432-DEBE3113B11D}"/>
              </a:ext>
            </a:extLst>
          </p:cNvPr>
          <p:cNvSpPr/>
          <p:nvPr/>
        </p:nvSpPr>
        <p:spPr>
          <a:xfrm>
            <a:off x="275599" y="1415557"/>
            <a:ext cx="1249043" cy="559987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6" name="Rett pilkobling 45">
            <a:extLst>
              <a:ext uri="{FF2B5EF4-FFF2-40B4-BE49-F238E27FC236}">
                <a16:creationId xmlns:a16="http://schemas.microsoft.com/office/drawing/2014/main" id="{B3E27B99-BA3C-4E2B-8F74-97A57E287245}"/>
              </a:ext>
            </a:extLst>
          </p:cNvPr>
          <p:cNvCxnSpPr>
            <a:cxnSpLocks/>
          </p:cNvCxnSpPr>
          <p:nvPr/>
        </p:nvCxnSpPr>
        <p:spPr>
          <a:xfrm flipH="1">
            <a:off x="9196878" y="6004428"/>
            <a:ext cx="874300" cy="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94D57672-AC9B-F21C-0055-CF4AD65313EF}"/>
              </a:ext>
            </a:extLst>
          </p:cNvPr>
          <p:cNvSpPr txBox="1"/>
          <p:nvPr/>
        </p:nvSpPr>
        <p:spPr>
          <a:xfrm>
            <a:off x="102735" y="2389711"/>
            <a:ext cx="531871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n-GB" sz="2200" b="1" kern="0" cap="small" dirty="0" err="1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Norsk</a:t>
            </a:r>
            <a:r>
              <a:rPr lang="en-GB" sz="2200" b="1" kern="0" cap="small" dirty="0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GB" sz="2200" b="1" kern="0" cap="small" dirty="0" err="1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Kjernekraft</a:t>
            </a:r>
            <a:r>
              <a:rPr lang="en-GB" sz="2200" b="1" kern="0" cap="small" dirty="0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has selected nine strategic sites for further development</a:t>
            </a:r>
          </a:p>
          <a:p>
            <a:pPr algn="ctr">
              <a:buSzPct val="100000"/>
            </a:pPr>
            <a:endParaRPr lang="en-GB" sz="2200" b="1" kern="0" cap="small" dirty="0">
              <a:solidFill>
                <a:srgbClr val="595959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algn="ctr">
              <a:buSzPct val="100000"/>
            </a:pPr>
            <a:endParaRPr lang="en-GB" sz="2200" b="1" kern="0" cap="small" dirty="0">
              <a:solidFill>
                <a:srgbClr val="595959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algn="ctr">
              <a:buSzPct val="100000"/>
            </a:pPr>
            <a:r>
              <a:rPr lang="en-GB" sz="2200" b="1" kern="0" cap="small" dirty="0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Deployment is organized through SPVs, owned by NK, host municipalities and strategic partners</a:t>
            </a:r>
          </a:p>
          <a:p>
            <a:pPr algn="ctr">
              <a:buSzPct val="100000"/>
            </a:pPr>
            <a:endParaRPr lang="en-GB" sz="2200" b="1" kern="0" cap="small" dirty="0">
              <a:solidFill>
                <a:srgbClr val="595959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algn="ctr">
              <a:buSzPct val="100000"/>
            </a:pPr>
            <a:endParaRPr lang="en-GB" sz="2200" b="1" kern="0" cap="small" dirty="0">
              <a:solidFill>
                <a:srgbClr val="595959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algn="ctr">
              <a:buSzPct val="100000"/>
            </a:pPr>
            <a:r>
              <a:rPr lang="en-GB" sz="2200" b="1" kern="0" cap="small" dirty="0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Sites are strategically located to support O&amp;G, data centres and many other industries</a:t>
            </a:r>
          </a:p>
        </p:txBody>
      </p:sp>
      <p:pic>
        <p:nvPicPr>
          <p:cNvPr id="51" name="Bilde 50">
            <a:extLst>
              <a:ext uri="{FF2B5EF4-FFF2-40B4-BE49-F238E27FC236}">
                <a16:creationId xmlns:a16="http://schemas.microsoft.com/office/drawing/2014/main" id="{FAB1F5AD-37D3-E5D2-4CEC-CD95EFA4F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3594" y="5080618"/>
            <a:ext cx="955619" cy="328612"/>
          </a:xfrm>
          <a:prstGeom prst="rect">
            <a:avLst/>
          </a:prstGeom>
        </p:spPr>
      </p:pic>
      <p:pic>
        <p:nvPicPr>
          <p:cNvPr id="52" name="Bilde 51">
            <a:extLst>
              <a:ext uri="{FF2B5EF4-FFF2-40B4-BE49-F238E27FC236}">
                <a16:creationId xmlns:a16="http://schemas.microsoft.com/office/drawing/2014/main" id="{D318FDEC-123D-9695-10C6-255C005504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2987" y="4130266"/>
            <a:ext cx="827997" cy="240281"/>
          </a:xfrm>
          <a:prstGeom prst="rect">
            <a:avLst/>
          </a:prstGeom>
        </p:spPr>
      </p:pic>
      <p:sp>
        <p:nvSpPr>
          <p:cNvPr id="54" name="Rektangel: avrundede hjørner 53">
            <a:extLst>
              <a:ext uri="{FF2B5EF4-FFF2-40B4-BE49-F238E27FC236}">
                <a16:creationId xmlns:a16="http://schemas.microsoft.com/office/drawing/2014/main" id="{47A027A6-E1F5-EB1C-3F9C-BDD378B438C4}"/>
              </a:ext>
            </a:extLst>
          </p:cNvPr>
          <p:cNvSpPr/>
          <p:nvPr/>
        </p:nvSpPr>
        <p:spPr>
          <a:xfrm>
            <a:off x="5536212" y="1310872"/>
            <a:ext cx="6640565" cy="5547128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9" name="Rett linje 58">
            <a:extLst>
              <a:ext uri="{FF2B5EF4-FFF2-40B4-BE49-F238E27FC236}">
                <a16:creationId xmlns:a16="http://schemas.microsoft.com/office/drawing/2014/main" id="{B1148985-B38E-557C-1FD5-59D44BB8C150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1524642" y="1695551"/>
            <a:ext cx="4161783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50;p18">
            <a:extLst>
              <a:ext uri="{FF2B5EF4-FFF2-40B4-BE49-F238E27FC236}">
                <a16:creationId xmlns:a16="http://schemas.microsoft.com/office/drawing/2014/main" id="{5CDC8750-1928-7157-F39B-609A2FE9305C}"/>
              </a:ext>
            </a:extLst>
          </p:cNvPr>
          <p:cNvSpPr txBox="1"/>
          <p:nvPr/>
        </p:nvSpPr>
        <p:spPr>
          <a:xfrm>
            <a:off x="6724211" y="5537690"/>
            <a:ext cx="114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nb-NO" sz="1000" b="1" kern="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Kollsnes kjernekraft AS</a:t>
            </a:r>
            <a:endParaRPr kumimoji="0" lang="nb-NO" sz="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D3929227-68B7-B473-6639-B8FA283596D9}"/>
              </a:ext>
            </a:extLst>
          </p:cNvPr>
          <p:cNvSpPr/>
          <p:nvPr/>
        </p:nvSpPr>
        <p:spPr>
          <a:xfrm>
            <a:off x="6804332" y="5512087"/>
            <a:ext cx="1017463" cy="437107"/>
          </a:xfrm>
          <a:prstGeom prst="round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A8B54F10-118E-3E2E-7B67-3B7A2028A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657" y="5393110"/>
            <a:ext cx="919926" cy="656000"/>
          </a:xfrm>
          <a:prstGeom prst="rect">
            <a:avLst/>
          </a:prstGeom>
        </p:spPr>
      </p:pic>
      <p:cxnSp>
        <p:nvCxnSpPr>
          <p:cNvPr id="24" name="Rett pilkobling 23">
            <a:extLst>
              <a:ext uri="{FF2B5EF4-FFF2-40B4-BE49-F238E27FC236}">
                <a16:creationId xmlns:a16="http://schemas.microsoft.com/office/drawing/2014/main" id="{880CBCEE-D13A-423B-95B8-C642297C45E1}"/>
              </a:ext>
            </a:extLst>
          </p:cNvPr>
          <p:cNvCxnSpPr>
            <a:cxnSpLocks/>
          </p:cNvCxnSpPr>
          <p:nvPr/>
        </p:nvCxnSpPr>
        <p:spPr>
          <a:xfrm>
            <a:off x="7831240" y="5624706"/>
            <a:ext cx="434414" cy="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ilde 25">
            <a:extLst>
              <a:ext uri="{FF2B5EF4-FFF2-40B4-BE49-F238E27FC236}">
                <a16:creationId xmlns:a16="http://schemas.microsoft.com/office/drawing/2014/main" id="{660F3E09-EB07-1B2F-6196-DE75CDD51B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5593" y="6451237"/>
            <a:ext cx="766340" cy="37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6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F193C51-A496-744E-855B-A837EEA863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25" r="12203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77980" y="1122363"/>
            <a:ext cx="423590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b="1" i="0" dirty="0"/>
              <a:t>Norway: the ultimate synergy market</a:t>
            </a:r>
            <a:r>
              <a:rPr lang="en-US" sz="4800" b="1" dirty="0"/>
              <a:t> – the foundation for success</a:t>
            </a:r>
            <a:endParaRPr lang="en-US" sz="4800" b="1" i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C6649EF-A2A9-503C-2CBC-08575BF7C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11" y="6070718"/>
            <a:ext cx="1453816" cy="6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59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308470" y="362536"/>
            <a:ext cx="4903609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200" b="1" dirty="0"/>
              <a:t>Norwegian Oil and Gas still a necessity</a:t>
            </a:r>
            <a:endParaRPr lang="en-US" sz="4200" b="1" i="0" dirty="0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97;p8">
            <a:extLst>
              <a:ext uri="{FF2B5EF4-FFF2-40B4-BE49-F238E27FC236}">
                <a16:creationId xmlns:a16="http://schemas.microsoft.com/office/drawing/2014/main" id="{B023E9FC-9C90-5C50-E2D0-1FD178404F3D}"/>
              </a:ext>
            </a:extLst>
          </p:cNvPr>
          <p:cNvSpPr txBox="1">
            <a:spLocks/>
          </p:cNvSpPr>
          <p:nvPr/>
        </p:nvSpPr>
        <p:spPr>
          <a:xfrm>
            <a:off x="308471" y="2872899"/>
            <a:ext cx="5236711" cy="324685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3200" b="0" i="0" u="none" strike="noStrike" cap="small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Significance for Europe and the world: </a:t>
            </a:r>
            <a:b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O&amp;G exports equivalent to 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2510 TWh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(2022)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Significance for Norway: </a:t>
            </a:r>
            <a:b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Annual export value 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~ 120 billion $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(2023)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Significance for the climate: </a:t>
            </a:r>
            <a:b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Norway delivers already by far the 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cleanest O&amp;G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5251935-F3A8-8D8B-D3B0-3CF8FD78C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1" r="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29C1C09-0075-02E7-E157-23D367ABC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" y="6070718"/>
            <a:ext cx="1453816" cy="6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8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SMR Deployment in Norway- Financial Considerations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AD7D424-ED65-EBFF-72ED-48A66CA4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834" y="1217622"/>
            <a:ext cx="7769166" cy="5640378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551E8CA-3BF3-E12B-9BAE-507A2EFC4E92}"/>
              </a:ext>
            </a:extLst>
          </p:cNvPr>
          <p:cNvSpPr/>
          <p:nvPr/>
        </p:nvSpPr>
        <p:spPr>
          <a:xfrm>
            <a:off x="2321959" y="1217622"/>
            <a:ext cx="3774041" cy="56403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Google Shape;297;p8">
            <a:extLst>
              <a:ext uri="{FF2B5EF4-FFF2-40B4-BE49-F238E27FC236}">
                <a16:creationId xmlns:a16="http://schemas.microsoft.com/office/drawing/2014/main" id="{B023E9FC-9C90-5C50-E2D0-1FD178404F3D}"/>
              </a:ext>
            </a:extLst>
          </p:cNvPr>
          <p:cNvSpPr txBox="1">
            <a:spLocks/>
          </p:cNvSpPr>
          <p:nvPr/>
        </p:nvSpPr>
        <p:spPr>
          <a:xfrm>
            <a:off x="154284" y="1358537"/>
            <a:ext cx="5743596" cy="498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3200" b="0" i="0" u="none" strike="noStrike" cap="small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GB" sz="2000" b="1" kern="0" dirty="0"/>
              <a:t>Enormous market: </a:t>
            </a:r>
            <a:br>
              <a:rPr lang="en-GB" sz="1800" b="1" kern="0" dirty="0"/>
            </a:br>
            <a:r>
              <a:rPr lang="en-GB" sz="1800" b="1" kern="0" dirty="0"/>
              <a:t>Only 13 % of 68 TWh is electrified 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GB" sz="1800" b="1" kern="0" dirty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GB" sz="2000" b="1" kern="0" dirty="0"/>
              <a:t>Price to beat without nuclear: </a:t>
            </a:r>
            <a:br>
              <a:rPr lang="en-GB" sz="1800" b="1" kern="0" dirty="0"/>
            </a:br>
            <a:r>
              <a:rPr lang="en-GB" sz="1800" b="1" kern="0" dirty="0"/>
              <a:t>carbon tax levels after 2030 is alone expected to yield ~ 100 €/MWh. </a:t>
            </a:r>
            <a:br>
              <a:rPr lang="en-GB" sz="1800" b="1" kern="0" dirty="0"/>
            </a:br>
            <a:r>
              <a:rPr lang="en-GB" sz="1800" b="1" kern="0" dirty="0"/>
              <a:t>Total offshore electricity price likely </a:t>
            </a:r>
            <a:r>
              <a:rPr lang="en-GB" sz="1800" b="1" u="sng" kern="0" dirty="0"/>
              <a:t>above 200 €/MWh</a:t>
            </a:r>
            <a:endParaRPr lang="en-GB" sz="1800" b="1" u="sng" kern="0" dirty="0">
              <a:solidFill>
                <a:srgbClr val="FF0000"/>
              </a:solidFill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GB" sz="1800" b="1" kern="0" dirty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GB" sz="2000" b="1" kern="0" dirty="0"/>
              <a:t>Generous tax exemptions: </a:t>
            </a:r>
            <a:br>
              <a:rPr lang="en-GB" sz="1800" b="1" kern="0" dirty="0"/>
            </a:br>
            <a:r>
              <a:rPr lang="en-GB" sz="1800" b="1" kern="0" dirty="0"/>
              <a:t>Investments in O&amp;G infrastructure supported through 78 % tax deductions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GB" sz="1800" b="1" kern="0" dirty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GB" sz="2000" b="1" kern="0" dirty="0"/>
              <a:t>Capital availability: </a:t>
            </a:r>
            <a:br>
              <a:rPr lang="en-GB" sz="2000" b="1" kern="0" dirty="0"/>
            </a:br>
            <a:r>
              <a:rPr lang="en-GB" sz="1800" b="1" kern="0" dirty="0"/>
              <a:t>~ 15-20 B € invested yearly in the O&amp;G sector only</a:t>
            </a:r>
          </a:p>
          <a:p>
            <a:pPr>
              <a:buSzPct val="100000"/>
            </a:pPr>
            <a:endParaRPr lang="en-GB" sz="1800" b="1" kern="0" dirty="0"/>
          </a:p>
          <a:p>
            <a:pPr algn="ctr">
              <a:buSzPct val="100000"/>
            </a:pPr>
            <a:r>
              <a:rPr lang="en-GB" sz="1800" b="1" kern="0" dirty="0"/>
              <a:t> </a:t>
            </a:r>
            <a:r>
              <a:rPr lang="en-GB" sz="2000" b="1" u="sng" kern="0" dirty="0"/>
              <a:t>Only 1 % </a:t>
            </a:r>
          </a:p>
          <a:p>
            <a:pPr algn="ctr">
              <a:buSzPct val="100000"/>
            </a:pPr>
            <a:r>
              <a:rPr lang="en-GB" sz="2000" b="1" kern="0" dirty="0"/>
              <a:t>of annual investments needed to </a:t>
            </a:r>
          </a:p>
          <a:p>
            <a:pPr algn="ctr">
              <a:buSzPct val="100000"/>
            </a:pPr>
            <a:r>
              <a:rPr lang="en-GB" sz="2000" b="1" u="sng" kern="0" dirty="0"/>
              <a:t>fully electrify with SMRs</a:t>
            </a:r>
            <a:endParaRPr lang="en-GB" sz="1800" b="1" u="sng" kern="0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5570FBFB-76B0-B3F6-FE4D-C6D0C7C88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36" y="6118144"/>
            <a:ext cx="1453816" cy="6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8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08853" y="1013828"/>
            <a:ext cx="4368602" cy="1352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200" b="1" i="0" dirty="0"/>
              <a:t>Synergies between O&amp;G and Nuclear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97;p8">
            <a:extLst>
              <a:ext uri="{FF2B5EF4-FFF2-40B4-BE49-F238E27FC236}">
                <a16:creationId xmlns:a16="http://schemas.microsoft.com/office/drawing/2014/main" id="{7F5537AB-1C2B-CDEA-3281-E0C727F703E5}"/>
              </a:ext>
            </a:extLst>
          </p:cNvPr>
          <p:cNvSpPr txBox="1">
            <a:spLocks/>
          </p:cNvSpPr>
          <p:nvPr/>
        </p:nvSpPr>
        <p:spPr>
          <a:xfrm>
            <a:off x="123173" y="2765197"/>
            <a:ext cx="5187004" cy="3576364"/>
          </a:xfrm>
          <a:prstGeom prst="rect">
            <a:avLst/>
          </a:prstGeom>
        </p:spPr>
        <p:txBody>
          <a:bodyPr spcFirstLastPara="1" vert="horz" wrap="square" lIns="91440" tIns="45720" rIns="91440" bIns="45720" rtlCol="0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3200" b="0" i="0" u="none" strike="noStrike" cap="small">
                <a:solidFill>
                  <a:srgbClr val="595959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 Capital and skills transfer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Shared Expertise in Large-Scale Energy Projects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Supply Chain Integration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O&amp;G distribution infrastructure can be used for H2                                                        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Stakeholder and regulator engagement experience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Capital investment opportunities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Strategic energy partnerships 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looking to Norway,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nuclear renaissance may be secured 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100000"/>
            </a:pPr>
            <a:endParaRPr lang="en-US" sz="16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665C7F9-A29B-1015-310A-B5295605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2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987C862-9F16-8F2B-C023-36E85C0CB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8174"/>
            <a:ext cx="1453816" cy="6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75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572403A950A449F03D309DCDCB39C" ma:contentTypeVersion="18" ma:contentTypeDescription="Create a new document." ma:contentTypeScope="" ma:versionID="c3ff5bd11e6bfd98406c8a4dae36b260">
  <xsd:schema xmlns:xsd="http://www.w3.org/2001/XMLSchema" xmlns:xs="http://www.w3.org/2001/XMLSchema" xmlns:p="http://schemas.microsoft.com/office/2006/metadata/properties" xmlns:ns2="94bacced-d3e9-4230-8110-5185e6b8723a" xmlns:ns3="89039979-132d-4e33-b8d6-8b0f084d9471" xmlns:ns4="0311a6d6-6c49-40aa-926b-e98182ea64d2" targetNamespace="http://schemas.microsoft.com/office/2006/metadata/properties" ma:root="true" ma:fieldsID="12ff1ac6586bb3cc493a838c4adcd485" ns2:_="" ns3:_="" ns4:_="">
    <xsd:import namespace="94bacced-d3e9-4230-8110-5185e6b8723a"/>
    <xsd:import namespace="89039979-132d-4e33-b8d6-8b0f084d9471"/>
    <xsd:import namespace="0311a6d6-6c49-40aa-926b-e98182ea6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pen_x0020_with_x0020_Seclor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bacced-d3e9-4230-8110-5185e6b8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pen_x0020_with_x0020_Seclore" ma:index="14" nillable="true" ma:displayName="Open with Seclore" ma:hidden="true" ma:internalName="Open_x0020_with_x0020_Seclor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39979-132d-4e33-b8d6-8b0f084d94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1a6d6-6c49-40aa-926b-e98182ea64d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ec759ce-e5e5-4926-916d-bee7019b82dd}" ma:internalName="TaxCatchAll" ma:showField="CatchAllData" ma:web="0311a6d6-6c49-40aa-926b-e98182ea64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bacced-d3e9-4230-8110-5185e6b8723a">
      <Terms xmlns="http://schemas.microsoft.com/office/infopath/2007/PartnerControls"/>
    </lcf76f155ced4ddcb4097134ff3c332f>
    <TaxCatchAll xmlns="0311a6d6-6c49-40aa-926b-e98182ea64d2" xsi:nil="true"/>
    <Open_x0020_with_x0020_Seclore xmlns="94bacced-d3e9-4230-8110-5185e6b872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F7C2D9-DCD9-4091-AC19-AF672454B186}">
  <ds:schemaRefs>
    <ds:schemaRef ds:uri="0311a6d6-6c49-40aa-926b-e98182ea64d2"/>
    <ds:schemaRef ds:uri="89039979-132d-4e33-b8d6-8b0f084d9471"/>
    <ds:schemaRef ds:uri="94bacced-d3e9-4230-8110-5185e6b872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EF5A183-8DB8-4E33-A3B8-B56576635C6B}">
  <ds:schemaRefs>
    <ds:schemaRef ds:uri="0311a6d6-6c49-40aa-926b-e98182ea64d2"/>
    <ds:schemaRef ds:uri="28c46709-a72c-47b6-8a9d-476190a8ab3f"/>
    <ds:schemaRef ds:uri="2d1b3375-85a6-4ec3-9d45-85c3f7ff19cc"/>
    <ds:schemaRef ds:uri="94bacced-d3e9-4230-8110-5185e6b8723a"/>
    <ds:schemaRef ds:uri="a8853164-03d1-4052-89d1-ac895618168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Microsoft Office PowerPoint</Application>
  <PresentationFormat>Widescreen</PresentationFormat>
  <Paragraphs>85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1_Office Theme</vt:lpstr>
      <vt:lpstr>2_Office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Steffen Oliver Sæle</cp:lastModifiedBy>
  <cp:revision>7</cp:revision>
  <dcterms:created xsi:type="dcterms:W3CDTF">2019-10-29T08:33:20Z</dcterms:created>
  <dcterms:modified xsi:type="dcterms:W3CDTF">2024-10-08T12:08:15Z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0x010100DB1572403A950A449F03D309DCDCB39C</vt:lpwstr>
  </property>
  <property fmtid="{D5CDD505-2E9C-101B-9397-08002B2CF9AE}" pid="3" name="MediaServiceImageTags">
    <vt:lpwstr/>
  </property>
</Properties>
</file>