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6C_94377DA4.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7"/>
  </p:notesMasterIdLst>
  <p:handoutMasterIdLst>
    <p:handoutMasterId r:id="rId28"/>
  </p:handoutMasterIdLst>
  <p:sldIdLst>
    <p:sldId id="341" r:id="rId5"/>
    <p:sldId id="345" r:id="rId6"/>
    <p:sldId id="352" r:id="rId7"/>
    <p:sldId id="427" r:id="rId8"/>
    <p:sldId id="428" r:id="rId9"/>
    <p:sldId id="355" r:id="rId10"/>
    <p:sldId id="358" r:id="rId11"/>
    <p:sldId id="364" r:id="rId12"/>
    <p:sldId id="429" r:id="rId13"/>
    <p:sldId id="430" r:id="rId14"/>
    <p:sldId id="431" r:id="rId15"/>
    <p:sldId id="432" r:id="rId16"/>
    <p:sldId id="433" r:id="rId17"/>
    <p:sldId id="434" r:id="rId18"/>
    <p:sldId id="435" r:id="rId19"/>
    <p:sldId id="361" r:id="rId20"/>
    <p:sldId id="363" r:id="rId21"/>
    <p:sldId id="371" r:id="rId22"/>
    <p:sldId id="367" r:id="rId23"/>
    <p:sldId id="359" r:id="rId24"/>
    <p:sldId id="370" r:id="rId25"/>
    <p:sldId id="35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uide" id="{04453C93-913E-4D8F-B126-5CDDA68EC627}">
          <p14:sldIdLst/>
        </p14:section>
        <p14:section name="Opening slides" id="{0D41FC0D-FD6F-44A1-B7CB-55261744C273}">
          <p14:sldIdLst>
            <p14:sldId id="341"/>
          </p14:sldIdLst>
        </p14:section>
        <p14:section name="Content slides" id="{F373E7A4-3AA6-4ED3-8BA5-9C7229C95209}">
          <p14:sldIdLst>
            <p14:sldId id="345"/>
            <p14:sldId id="352"/>
            <p14:sldId id="427"/>
            <p14:sldId id="428"/>
            <p14:sldId id="355"/>
            <p14:sldId id="358"/>
            <p14:sldId id="364"/>
            <p14:sldId id="429"/>
            <p14:sldId id="430"/>
            <p14:sldId id="431"/>
            <p14:sldId id="432"/>
            <p14:sldId id="433"/>
            <p14:sldId id="434"/>
            <p14:sldId id="435"/>
            <p14:sldId id="361"/>
            <p14:sldId id="363"/>
            <p14:sldId id="371"/>
            <p14:sldId id="367"/>
            <p14:sldId id="359"/>
            <p14:sldId id="370"/>
            <p14:sldId id="350"/>
          </p14:sldIdLst>
        </p14:section>
        <p14:section name="End slides" id="{B2FBCD85-3646-481E-8AE4-AFB8EE75BEF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DC831A-9930-DC24-9B68-B4B2D717321D}" name="LI, Yunshu" initials="LY" userId="S::Yu.Li@iaea.org::b58b0396-2b52-49b0-a38c-fe31e84e3ce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rike Kala-Sikk" initials="MK" lastIdx="3" clrIdx="0">
    <p:extLst>
      <p:ext uri="{19B8F6BF-5375-455C-9EA6-DF929625EA0E}">
        <p15:presenceInfo xmlns:p15="http://schemas.microsoft.com/office/powerpoint/2012/main" userId="S-1-5-21-2983161654-3330284812-1284754214-425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3F00"/>
    <a:srgbClr val="D24B5A"/>
    <a:srgbClr val="96C8E6"/>
    <a:srgbClr val="78439E"/>
    <a:srgbClr val="233E6F"/>
    <a:srgbClr val="2C56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821" autoAdjust="0"/>
  </p:normalViewPr>
  <p:slideViewPr>
    <p:cSldViewPr snapToGrid="0">
      <p:cViewPr varScale="1">
        <p:scale>
          <a:sx n="79" d="100"/>
          <a:sy n="79" d="100"/>
        </p:scale>
        <p:origin x="850" y="43"/>
      </p:cViewPr>
      <p:guideLst/>
    </p:cSldViewPr>
  </p:slideViewPr>
  <p:outlineViewPr>
    <p:cViewPr>
      <p:scale>
        <a:sx n="33" d="100"/>
        <a:sy n="33" d="100"/>
      </p:scale>
      <p:origin x="0" y="-19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T, Mario" userId="4c92d596-f6ad-431b-9ce5-5432643804c8" providerId="ADAL" clId="{096DB51B-1E67-420B-9A8E-B43891B91C58}"/>
    <pc:docChg chg="custSel modSld">
      <pc:chgData name="TOT, Mario" userId="4c92d596-f6ad-431b-9ce5-5432643804c8" providerId="ADAL" clId="{096DB51B-1E67-420B-9A8E-B43891B91C58}" dt="2024-10-21T09:55:37.918" v="61" actId="20577"/>
      <pc:docMkLst>
        <pc:docMk/>
      </pc:docMkLst>
      <pc:sldChg chg="modSp mod">
        <pc:chgData name="TOT, Mario" userId="4c92d596-f6ad-431b-9ce5-5432643804c8" providerId="ADAL" clId="{096DB51B-1E67-420B-9A8E-B43891B91C58}" dt="2024-10-21T09:55:37.918" v="61" actId="20577"/>
        <pc:sldMkLst>
          <pc:docMk/>
          <pc:sldMk cId="727632326" sldId="427"/>
        </pc:sldMkLst>
        <pc:spChg chg="mod">
          <ac:chgData name="TOT, Mario" userId="4c92d596-f6ad-431b-9ce5-5432643804c8" providerId="ADAL" clId="{096DB51B-1E67-420B-9A8E-B43891B91C58}" dt="2024-10-21T09:55:37.918" v="61" actId="20577"/>
          <ac:spMkLst>
            <pc:docMk/>
            <pc:sldMk cId="727632326" sldId="427"/>
            <ac:spMk id="19" creationId="{AF484876-E9F0-71D7-B62F-4CD9A936C3A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iaeacloud.sharepoint.com/sites/EstoniaMESSAGEStudy2024/Shared%20Documents/General/MESSAGE%20Results%202024-06-17/Estonia_Scenario_Comparis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iaeacloud.sharepoint.com/sites/EstoniaMESSAGEStudy2024/Shared%20Documents/General/MESSAGE%20Results%202024-06-17/Estonia_Scenario_Compariso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iaeacloud.sharepoint.com/sites/EstoniaMESSAGEStudy2024/Shared%20Documents/General/MESSAGE%20Results%202024-06-17/Estonia_Scenario_Compariso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iaeacloud.sharepoint.com/sites/EstoniaMESSAGEStudy2024/Shared%20Documents/General/MESSAGE%20Results%202024-06-17/Estonia_Scenario_Comparison.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dirty="0">
                <a:solidFill>
                  <a:schemeClr val="tx1"/>
                </a:solidFill>
              </a:rPr>
              <a:t>Generation </a:t>
            </a:r>
            <a:r>
              <a:rPr lang="et-EE" sz="2000" dirty="0">
                <a:solidFill>
                  <a:schemeClr val="tx1"/>
                </a:solidFill>
              </a:rPr>
              <a:t>Capacity </a:t>
            </a:r>
            <a:r>
              <a:rPr lang="en-US" sz="2000" dirty="0">
                <a:solidFill>
                  <a:schemeClr val="tx1"/>
                </a:solidFill>
              </a:rPr>
              <a:t>Mix (</a:t>
            </a:r>
            <a:r>
              <a:rPr lang="et-EE" sz="2000" dirty="0">
                <a:solidFill>
                  <a:schemeClr val="tx1"/>
                </a:solidFill>
              </a:rPr>
              <a:t>MW)</a:t>
            </a:r>
          </a:p>
        </c:rich>
      </c:tx>
      <c:layout>
        <c:manualLayout>
          <c:xMode val="edge"/>
          <c:yMode val="edge"/>
          <c:x val="0.14447175339056725"/>
          <c:y val="3.3433354186301084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t-EE"/>
        </a:p>
      </c:txPr>
    </c:title>
    <c:autoTitleDeleted val="0"/>
    <c:plotArea>
      <c:layout>
        <c:manualLayout>
          <c:layoutTarget val="inner"/>
          <c:xMode val="edge"/>
          <c:yMode val="edge"/>
          <c:x val="0.1268596657127681"/>
          <c:y val="0.20330470876604836"/>
          <c:w val="0.38448502386535616"/>
          <c:h val="0.71926728064058021"/>
        </c:manualLayout>
      </c:layout>
      <c:pieChart>
        <c:varyColors val="1"/>
        <c:ser>
          <c:idx val="0"/>
          <c:order val="0"/>
          <c:dPt>
            <c:idx val="0"/>
            <c:bubble3D val="0"/>
            <c:spPr>
              <a:solidFill>
                <a:srgbClr val="0070C0"/>
              </a:solidFill>
              <a:ln w="19050">
                <a:solidFill>
                  <a:schemeClr val="lt1"/>
                </a:solidFill>
              </a:ln>
              <a:effectLst/>
            </c:spPr>
            <c:extLst>
              <c:ext xmlns:c16="http://schemas.microsoft.com/office/drawing/2014/chart" uri="{C3380CC4-5D6E-409C-BE32-E72D297353CC}">
                <c16:uniqueId val="{00000001-2231-4F34-BDE4-5E8A69108F2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231-4F34-BDE4-5E8A69108F2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231-4F34-BDE4-5E8A69108F29}"/>
              </c:ext>
            </c:extLst>
          </c:dPt>
          <c:dPt>
            <c:idx val="3"/>
            <c:bubble3D val="0"/>
            <c:spPr>
              <a:solidFill>
                <a:srgbClr val="FFFF00"/>
              </a:solidFill>
              <a:ln w="19050">
                <a:solidFill>
                  <a:schemeClr val="lt1"/>
                </a:solidFill>
              </a:ln>
              <a:effectLst/>
            </c:spPr>
            <c:extLst>
              <c:ext xmlns:c16="http://schemas.microsoft.com/office/drawing/2014/chart" uri="{C3380CC4-5D6E-409C-BE32-E72D297353CC}">
                <c16:uniqueId val="{00000007-2231-4F34-BDE4-5E8A69108F29}"/>
              </c:ext>
            </c:extLst>
          </c:dPt>
          <c:dPt>
            <c:idx val="4"/>
            <c:bubble3D val="0"/>
            <c:spPr>
              <a:solidFill>
                <a:srgbClr val="FF0000"/>
              </a:solidFill>
              <a:ln w="19050">
                <a:solidFill>
                  <a:schemeClr val="lt1"/>
                </a:solidFill>
              </a:ln>
              <a:effectLst/>
            </c:spPr>
            <c:extLst>
              <c:ext xmlns:c16="http://schemas.microsoft.com/office/drawing/2014/chart" uri="{C3380CC4-5D6E-409C-BE32-E72D297353CC}">
                <c16:uniqueId val="{00000009-2231-4F34-BDE4-5E8A69108F29}"/>
              </c:ext>
            </c:extLst>
          </c:dPt>
          <c:dPt>
            <c:idx val="5"/>
            <c:bubble3D val="0"/>
            <c:spPr>
              <a:solidFill>
                <a:srgbClr val="92D050"/>
              </a:solidFill>
              <a:ln w="19050">
                <a:solidFill>
                  <a:schemeClr val="lt1"/>
                </a:solidFill>
              </a:ln>
              <a:effectLst/>
            </c:spPr>
            <c:extLst>
              <c:ext xmlns:c16="http://schemas.microsoft.com/office/drawing/2014/chart" uri="{C3380CC4-5D6E-409C-BE32-E72D297353CC}">
                <c16:uniqueId val="{0000000B-2231-4F34-BDE4-5E8A69108F2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231-4F34-BDE4-5E8A69108F29}"/>
              </c:ext>
            </c:extLst>
          </c:dPt>
          <c:dPt>
            <c:idx val="7"/>
            <c:bubble3D val="0"/>
            <c:spPr>
              <a:solidFill>
                <a:srgbClr val="FFC000"/>
              </a:solidFill>
              <a:ln w="19050">
                <a:solidFill>
                  <a:schemeClr val="lt1"/>
                </a:solidFill>
              </a:ln>
              <a:effectLst/>
            </c:spPr>
            <c:extLst>
              <c:ext xmlns:c16="http://schemas.microsoft.com/office/drawing/2014/chart" uri="{C3380CC4-5D6E-409C-BE32-E72D297353CC}">
                <c16:uniqueId val="{0000000F-2231-4F34-BDE4-5E8A69108F29}"/>
              </c:ext>
            </c:extLst>
          </c:dPt>
          <c:dLbls>
            <c:dLbl>
              <c:idx val="0"/>
              <c:layout>
                <c:manualLayout>
                  <c:x val="-1.5190726159230096E-2"/>
                  <c:y val="1.72641440653251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31-4F34-BDE4-5E8A69108F29}"/>
                </c:ext>
              </c:extLst>
            </c:dLbl>
            <c:dLbl>
              <c:idx val="2"/>
              <c:layout>
                <c:manualLayout>
                  <c:x val="4.6329833770778657E-3"/>
                  <c:y val="2.62270341207349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231-4F34-BDE4-5E8A69108F29}"/>
                </c:ext>
              </c:extLst>
            </c:dLbl>
            <c:dLbl>
              <c:idx val="3"/>
              <c:layout>
                <c:manualLayout>
                  <c:x val="-1.3263123359580027E-2"/>
                  <c:y val="-5.3571741032370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231-4F34-BDE4-5E8A69108F29}"/>
                </c:ext>
              </c:extLst>
            </c:dLbl>
            <c:dLbl>
              <c:idx val="5"/>
              <c:layout>
                <c:manualLayout>
                  <c:x val="9.2187226596675415E-3"/>
                  <c:y val="1.4071157771945175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231-4F34-BDE4-5E8A69108F29}"/>
                </c:ext>
              </c:extLst>
            </c:dLbl>
            <c:dLbl>
              <c:idx val="6"/>
              <c:layout>
                <c:manualLayout>
                  <c:x val="-2.9071522309711286E-3"/>
                  <c:y val="1.64741907261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231-4F34-BDE4-5E8A69108F2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t-E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Sheet1!$D$3:$K$3</c:f>
              <c:strCache>
                <c:ptCount val="8"/>
                <c:pt idx="0">
                  <c:v>Onshore wind</c:v>
                </c:pt>
                <c:pt idx="1">
                  <c:v>Hydro</c:v>
                </c:pt>
                <c:pt idx="2">
                  <c:v>Solar</c:v>
                </c:pt>
                <c:pt idx="3">
                  <c:v>Oil shale</c:v>
                </c:pt>
                <c:pt idx="4">
                  <c:v>Waste</c:v>
                </c:pt>
                <c:pt idx="5">
                  <c:v>Natural gas</c:v>
                </c:pt>
                <c:pt idx="6">
                  <c:v>Biomass</c:v>
                </c:pt>
                <c:pt idx="7">
                  <c:v>Other</c:v>
                </c:pt>
              </c:strCache>
            </c:strRef>
          </c:cat>
          <c:val>
            <c:numRef>
              <c:f>Sheet1!$D$4:$K$4</c:f>
              <c:numCache>
                <c:formatCode>General</c:formatCode>
                <c:ptCount val="8"/>
                <c:pt idx="0">
                  <c:v>317</c:v>
                </c:pt>
                <c:pt idx="1">
                  <c:v>8</c:v>
                </c:pt>
                <c:pt idx="2">
                  <c:v>510</c:v>
                </c:pt>
                <c:pt idx="3">
                  <c:v>1330</c:v>
                </c:pt>
                <c:pt idx="4">
                  <c:v>17</c:v>
                </c:pt>
                <c:pt idx="5">
                  <c:v>188</c:v>
                </c:pt>
                <c:pt idx="6">
                  <c:v>152</c:v>
                </c:pt>
                <c:pt idx="7">
                  <c:v>20</c:v>
                </c:pt>
              </c:numCache>
            </c:numRef>
          </c:val>
          <c:extLst>
            <c:ext xmlns:c16="http://schemas.microsoft.com/office/drawing/2014/chart" uri="{C3380CC4-5D6E-409C-BE32-E72D297353CC}">
              <c16:uniqueId val="{00000010-2231-4F34-BDE4-5E8A69108F29}"/>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4607454193569727"/>
          <c:y val="0.14314166312868229"/>
          <c:w val="0.35547896644445792"/>
          <c:h val="0.7943516059258167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t-E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Mt of CO2 equivalent emissions</c:v>
          </c:tx>
          <c:spPr>
            <a:ln w="28575" cap="rnd">
              <a:solidFill>
                <a:schemeClr val="accent1"/>
              </a:solidFill>
              <a:round/>
            </a:ln>
            <a:effectLst/>
          </c:spPr>
          <c:marker>
            <c:symbol val="none"/>
          </c:marker>
          <c:cat>
            <c:numRef>
              <c:f>Sheet1!$D$4:$H$4</c:f>
              <c:numCache>
                <c:formatCode>General</c:formatCode>
                <c:ptCount val="5"/>
                <c:pt idx="0">
                  <c:v>2005</c:v>
                </c:pt>
                <c:pt idx="1">
                  <c:v>2010</c:v>
                </c:pt>
                <c:pt idx="2">
                  <c:v>2015</c:v>
                </c:pt>
                <c:pt idx="3">
                  <c:v>2020</c:v>
                </c:pt>
                <c:pt idx="4">
                  <c:v>2021</c:v>
                </c:pt>
              </c:numCache>
            </c:numRef>
          </c:cat>
          <c:val>
            <c:numRef>
              <c:f>Sheet1!$D$5:$H$5</c:f>
              <c:numCache>
                <c:formatCode>General</c:formatCode>
                <c:ptCount val="5"/>
                <c:pt idx="0">
                  <c:v>12.61</c:v>
                </c:pt>
                <c:pt idx="1">
                  <c:v>15.01</c:v>
                </c:pt>
                <c:pt idx="2">
                  <c:v>11.84</c:v>
                </c:pt>
                <c:pt idx="3">
                  <c:v>5.75</c:v>
                </c:pt>
                <c:pt idx="4">
                  <c:v>6.99</c:v>
                </c:pt>
              </c:numCache>
            </c:numRef>
          </c:val>
          <c:smooth val="0"/>
          <c:extLst>
            <c:ext xmlns:c16="http://schemas.microsoft.com/office/drawing/2014/chart" uri="{C3380CC4-5D6E-409C-BE32-E72D297353CC}">
              <c16:uniqueId val="{00000000-AE77-4B6F-B339-DFDFFFED9F5F}"/>
            </c:ext>
          </c:extLst>
        </c:ser>
        <c:dLbls>
          <c:showLegendKey val="0"/>
          <c:showVal val="0"/>
          <c:showCatName val="0"/>
          <c:showSerName val="0"/>
          <c:showPercent val="0"/>
          <c:showBubbleSize val="0"/>
        </c:dLbls>
        <c:marker val="1"/>
        <c:smooth val="0"/>
        <c:axId val="241028687"/>
        <c:axId val="241030127"/>
      </c:lineChart>
      <c:lineChart>
        <c:grouping val="standard"/>
        <c:varyColors val="0"/>
        <c:ser>
          <c:idx val="1"/>
          <c:order val="1"/>
          <c:tx>
            <c:v>Overall renewables share %</c:v>
          </c:tx>
          <c:spPr>
            <a:ln w="28575" cap="rnd">
              <a:solidFill>
                <a:schemeClr val="accent2"/>
              </a:solidFill>
              <a:round/>
            </a:ln>
            <a:effectLst/>
          </c:spPr>
          <c:marker>
            <c:symbol val="none"/>
          </c:marker>
          <c:cat>
            <c:numRef>
              <c:f>Sheet1!$D$4:$H$4</c:f>
              <c:numCache>
                <c:formatCode>General</c:formatCode>
                <c:ptCount val="5"/>
                <c:pt idx="0">
                  <c:v>2005</c:v>
                </c:pt>
                <c:pt idx="1">
                  <c:v>2010</c:v>
                </c:pt>
                <c:pt idx="2">
                  <c:v>2015</c:v>
                </c:pt>
                <c:pt idx="3">
                  <c:v>2020</c:v>
                </c:pt>
                <c:pt idx="4">
                  <c:v>2021</c:v>
                </c:pt>
              </c:numCache>
            </c:numRef>
          </c:cat>
          <c:val>
            <c:numRef>
              <c:f>Sheet1!$D$6:$H$6</c:f>
              <c:numCache>
                <c:formatCode>General</c:formatCode>
                <c:ptCount val="5"/>
                <c:pt idx="0">
                  <c:v>17.5</c:v>
                </c:pt>
                <c:pt idx="1">
                  <c:v>24.6</c:v>
                </c:pt>
                <c:pt idx="2">
                  <c:v>29</c:v>
                </c:pt>
                <c:pt idx="3">
                  <c:v>30.1</c:v>
                </c:pt>
                <c:pt idx="4">
                  <c:v>38</c:v>
                </c:pt>
              </c:numCache>
            </c:numRef>
          </c:val>
          <c:smooth val="0"/>
          <c:extLst>
            <c:ext xmlns:c16="http://schemas.microsoft.com/office/drawing/2014/chart" uri="{C3380CC4-5D6E-409C-BE32-E72D297353CC}">
              <c16:uniqueId val="{00000001-AE77-4B6F-B339-DFDFFFED9F5F}"/>
            </c:ext>
          </c:extLst>
        </c:ser>
        <c:dLbls>
          <c:showLegendKey val="0"/>
          <c:showVal val="0"/>
          <c:showCatName val="0"/>
          <c:showSerName val="0"/>
          <c:showPercent val="0"/>
          <c:showBubbleSize val="0"/>
        </c:dLbls>
        <c:marker val="1"/>
        <c:smooth val="0"/>
        <c:axId val="246871775"/>
        <c:axId val="246872255"/>
      </c:lineChart>
      <c:catAx>
        <c:axId val="241028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t-EE"/>
          </a:p>
        </c:txPr>
        <c:crossAx val="241030127"/>
        <c:crosses val="autoZero"/>
        <c:auto val="1"/>
        <c:lblAlgn val="ctr"/>
        <c:lblOffset val="100"/>
        <c:noMultiLvlLbl val="0"/>
      </c:catAx>
      <c:valAx>
        <c:axId val="2410301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Mt of CO2</a:t>
                </a:r>
                <a:endParaRPr lang="et-EE"/>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t-E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t-EE"/>
          </a:p>
        </c:txPr>
        <c:crossAx val="241028687"/>
        <c:crosses val="autoZero"/>
        <c:crossBetween val="between"/>
      </c:valAx>
      <c:valAx>
        <c:axId val="246872255"/>
        <c:scaling>
          <c:orientation val="minMax"/>
        </c:scaling>
        <c:delete val="0"/>
        <c:axPos val="r"/>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a:t>
                </a:r>
                <a:endParaRPr lang="et-EE"/>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t-E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t-EE"/>
          </a:p>
        </c:txPr>
        <c:crossAx val="246871775"/>
        <c:crosses val="max"/>
        <c:crossBetween val="between"/>
      </c:valAx>
      <c:catAx>
        <c:axId val="246871775"/>
        <c:scaling>
          <c:orientation val="minMax"/>
        </c:scaling>
        <c:delete val="1"/>
        <c:axPos val="b"/>
        <c:numFmt formatCode="General" sourceLinked="1"/>
        <c:majorTickMark val="none"/>
        <c:minorTickMark val="none"/>
        <c:tickLblPos val="nextTo"/>
        <c:crossAx val="24687225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tx1"/>
      </a:solidFill>
    </a:ln>
    <a:effectLst/>
  </c:spPr>
  <c:txPr>
    <a:bodyPr/>
    <a:lstStyle/>
    <a:p>
      <a:pPr>
        <a:defRPr/>
      </a:pPr>
      <a:endParaRPr lang="et-E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a:t>Average generation costs (EUR/kWh)</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t-EE"/>
        </a:p>
      </c:txPr>
    </c:title>
    <c:autoTitleDeleted val="0"/>
    <c:plotArea>
      <c:layout/>
      <c:lineChart>
        <c:grouping val="standard"/>
        <c:varyColors val="0"/>
        <c:ser>
          <c:idx val="0"/>
          <c:order val="0"/>
          <c:tx>
            <c:strRef>
              <c:f>[Estonia_Scenario_Comparison.xlsx]AGC!$D$4:$D$5</c:f>
              <c:strCache>
                <c:ptCount val="2"/>
                <c:pt idx="0">
                  <c:v>Reference</c:v>
                </c:pt>
                <c:pt idx="1">
                  <c:v>Average generation cost</c:v>
                </c:pt>
              </c:strCache>
            </c:strRef>
          </c:tx>
          <c:spPr>
            <a:ln w="22225" cap="rnd">
              <a:solidFill>
                <a:schemeClr val="accent1"/>
              </a:solidFill>
              <a:round/>
            </a:ln>
            <a:effectLst/>
          </c:spPr>
          <c:marker>
            <c:symbol val="none"/>
          </c:marker>
          <c:cat>
            <c:numRef>
              <c:f>[Estonia_Scenario_Comparison.xlsx]AGC!$C$6:$C$36</c:f>
              <c:numCache>
                <c:formatCode>General</c:formatCode>
                <c:ptCount val="7"/>
                <c:pt idx="0">
                  <c:v>2020</c:v>
                </c:pt>
                <c:pt idx="1">
                  <c:v>2025</c:v>
                </c:pt>
                <c:pt idx="2">
                  <c:v>2030</c:v>
                </c:pt>
                <c:pt idx="3">
                  <c:v>2035</c:v>
                </c:pt>
                <c:pt idx="4">
                  <c:v>2040</c:v>
                </c:pt>
                <c:pt idx="5">
                  <c:v>2045</c:v>
                </c:pt>
                <c:pt idx="6">
                  <c:v>2050</c:v>
                </c:pt>
              </c:numCache>
              <c:extLst/>
            </c:numRef>
          </c:cat>
          <c:val>
            <c:numRef>
              <c:f>[Estonia_Scenario_Comparison.xlsx]AGC!$D$6:$D$36</c:f>
              <c:numCache>
                <c:formatCode>0.0</c:formatCode>
                <c:ptCount val="7"/>
                <c:pt idx="0">
                  <c:v>50.56743401626386</c:v>
                </c:pt>
                <c:pt idx="1">
                  <c:v>89.456308221328825</c:v>
                </c:pt>
                <c:pt idx="2">
                  <c:v>70.212157879497354</c:v>
                </c:pt>
                <c:pt idx="3">
                  <c:v>70.645325642979373</c:v>
                </c:pt>
                <c:pt idx="4">
                  <c:v>73.271682136971108</c:v>
                </c:pt>
                <c:pt idx="5">
                  <c:v>78.040208974701912</c:v>
                </c:pt>
                <c:pt idx="6">
                  <c:v>79.41757213827816</c:v>
                </c:pt>
              </c:numCache>
              <c:extLst/>
            </c:numRef>
          </c:val>
          <c:smooth val="0"/>
          <c:extLst>
            <c:ext xmlns:c16="http://schemas.microsoft.com/office/drawing/2014/chart" uri="{C3380CC4-5D6E-409C-BE32-E72D297353CC}">
              <c16:uniqueId val="{00000000-2A88-471D-ABD9-89F2729EA862}"/>
            </c:ext>
          </c:extLst>
        </c:ser>
        <c:ser>
          <c:idx val="3"/>
          <c:order val="1"/>
          <c:tx>
            <c:strRef>
              <c:f>[Estonia_Scenario_Comparison.xlsx]AGC!$H$4:$H$5</c:f>
              <c:strCache>
                <c:ptCount val="2"/>
                <c:pt idx="0">
                  <c:v>Nuclear</c:v>
                </c:pt>
                <c:pt idx="1">
                  <c:v>Average generation cost</c:v>
                </c:pt>
              </c:strCache>
            </c:strRef>
          </c:tx>
          <c:spPr>
            <a:ln w="22225" cap="rnd">
              <a:solidFill>
                <a:srgbClr val="FFC000"/>
              </a:solidFill>
              <a:round/>
            </a:ln>
            <a:effectLst/>
          </c:spPr>
          <c:marker>
            <c:symbol val="none"/>
          </c:marker>
          <c:cat>
            <c:numRef>
              <c:f>[Estonia_Scenario_Comparison.xlsx]AGC!$C$6:$C$36</c:f>
              <c:numCache>
                <c:formatCode>General</c:formatCode>
                <c:ptCount val="7"/>
                <c:pt idx="0">
                  <c:v>2020</c:v>
                </c:pt>
                <c:pt idx="1">
                  <c:v>2025</c:v>
                </c:pt>
                <c:pt idx="2">
                  <c:v>2030</c:v>
                </c:pt>
                <c:pt idx="3">
                  <c:v>2035</c:v>
                </c:pt>
                <c:pt idx="4">
                  <c:v>2040</c:v>
                </c:pt>
                <c:pt idx="5">
                  <c:v>2045</c:v>
                </c:pt>
                <c:pt idx="6">
                  <c:v>2050</c:v>
                </c:pt>
              </c:numCache>
              <c:extLst/>
            </c:numRef>
          </c:cat>
          <c:val>
            <c:numRef>
              <c:f>[Estonia_Scenario_Comparison.xlsx]AGC!$H$6:$H$36</c:f>
              <c:numCache>
                <c:formatCode>0.0</c:formatCode>
                <c:ptCount val="7"/>
                <c:pt idx="0">
                  <c:v>50.566932324341764</c:v>
                </c:pt>
                <c:pt idx="1">
                  <c:v>89.472768200807991</c:v>
                </c:pt>
                <c:pt idx="2">
                  <c:v>70.236461402543753</c:v>
                </c:pt>
                <c:pt idx="3">
                  <c:v>79.446113969176693</c:v>
                </c:pt>
                <c:pt idx="4">
                  <c:v>84.223809411812582</c:v>
                </c:pt>
                <c:pt idx="5">
                  <c:v>87.403829649244713</c:v>
                </c:pt>
                <c:pt idx="6">
                  <c:v>88.017136786836602</c:v>
                </c:pt>
              </c:numCache>
              <c:extLst/>
            </c:numRef>
          </c:val>
          <c:smooth val="0"/>
          <c:extLst>
            <c:ext xmlns:c16="http://schemas.microsoft.com/office/drawing/2014/chart" uri="{C3380CC4-5D6E-409C-BE32-E72D297353CC}">
              <c16:uniqueId val="{00000001-2A88-471D-ABD9-89F2729EA862}"/>
            </c:ext>
          </c:extLst>
        </c:ser>
        <c:dLbls>
          <c:showLegendKey val="0"/>
          <c:showVal val="0"/>
          <c:showCatName val="0"/>
          <c:showSerName val="0"/>
          <c:showPercent val="0"/>
          <c:showBubbleSize val="0"/>
        </c:dLbls>
        <c:smooth val="0"/>
        <c:axId val="290635135"/>
        <c:axId val="290635615"/>
      </c:lineChart>
      <c:catAx>
        <c:axId val="290635135"/>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t-EE"/>
          </a:p>
        </c:txPr>
        <c:crossAx val="290635615"/>
        <c:crosses val="autoZero"/>
        <c:auto val="1"/>
        <c:lblAlgn val="ctr"/>
        <c:lblOffset val="100"/>
        <c:noMultiLvlLbl val="0"/>
      </c:catAx>
      <c:valAx>
        <c:axId val="290635615"/>
        <c:scaling>
          <c:orientation val="minMax"/>
          <c:min val="40"/>
        </c:scaling>
        <c:delete val="0"/>
        <c:axPos val="l"/>
        <c:majorGridlines>
          <c:spPr>
            <a:ln w="9525" cap="flat" cmpd="sng" algn="ctr">
              <a:solidFill>
                <a:schemeClr val="dk1">
                  <a:lumMod val="15000"/>
                  <a:lumOff val="85000"/>
                  <a:alpha val="54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t-EE"/>
          </a:p>
        </c:txPr>
        <c:crossAx val="290635135"/>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t-E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a:t>Average generation costs (EUR/kWh)</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t-EE"/>
        </a:p>
      </c:txPr>
    </c:title>
    <c:autoTitleDeleted val="0"/>
    <c:plotArea>
      <c:layout/>
      <c:lineChart>
        <c:grouping val="standard"/>
        <c:varyColors val="0"/>
        <c:ser>
          <c:idx val="0"/>
          <c:order val="0"/>
          <c:tx>
            <c:strRef>
              <c:f>[Estonia_Scenario_Comparison.xlsx]AGC!$D$4:$D$5</c:f>
              <c:strCache>
                <c:ptCount val="2"/>
                <c:pt idx="0">
                  <c:v>Reference</c:v>
                </c:pt>
                <c:pt idx="1">
                  <c:v>Average generation cost</c:v>
                </c:pt>
              </c:strCache>
            </c:strRef>
          </c:tx>
          <c:spPr>
            <a:ln w="22225" cap="rnd">
              <a:solidFill>
                <a:schemeClr val="accent1"/>
              </a:solidFill>
              <a:round/>
            </a:ln>
            <a:effectLst/>
          </c:spPr>
          <c:marker>
            <c:symbol val="none"/>
          </c:marker>
          <c:cat>
            <c:numRef>
              <c:f>[Estonia_Scenario_Comparison.xlsx]AGC!$C$6:$C$36</c:f>
              <c:numCache>
                <c:formatCode>General</c:formatCode>
                <c:ptCount val="7"/>
                <c:pt idx="0">
                  <c:v>2020</c:v>
                </c:pt>
                <c:pt idx="1">
                  <c:v>2025</c:v>
                </c:pt>
                <c:pt idx="2">
                  <c:v>2030</c:v>
                </c:pt>
                <c:pt idx="3">
                  <c:v>2035</c:v>
                </c:pt>
                <c:pt idx="4">
                  <c:v>2040</c:v>
                </c:pt>
                <c:pt idx="5">
                  <c:v>2045</c:v>
                </c:pt>
                <c:pt idx="6">
                  <c:v>2050</c:v>
                </c:pt>
              </c:numCache>
              <c:extLst/>
            </c:numRef>
          </c:cat>
          <c:val>
            <c:numRef>
              <c:f>[Estonia_Scenario_Comparison.xlsx]AGC!$D$6:$D$36</c:f>
              <c:numCache>
                <c:formatCode>0.0</c:formatCode>
                <c:ptCount val="7"/>
                <c:pt idx="0">
                  <c:v>50.56743401626386</c:v>
                </c:pt>
                <c:pt idx="1">
                  <c:v>89.456308221328825</c:v>
                </c:pt>
                <c:pt idx="2">
                  <c:v>70.212157879497354</c:v>
                </c:pt>
                <c:pt idx="3">
                  <c:v>70.645325642979373</c:v>
                </c:pt>
                <c:pt idx="4">
                  <c:v>73.271682136971108</c:v>
                </c:pt>
                <c:pt idx="5">
                  <c:v>78.040208974701912</c:v>
                </c:pt>
                <c:pt idx="6">
                  <c:v>79.41757213827816</c:v>
                </c:pt>
              </c:numCache>
              <c:extLst/>
            </c:numRef>
          </c:val>
          <c:smooth val="0"/>
          <c:extLst>
            <c:ext xmlns:c16="http://schemas.microsoft.com/office/drawing/2014/chart" uri="{C3380CC4-5D6E-409C-BE32-E72D297353CC}">
              <c16:uniqueId val="{00000000-2A88-471D-ABD9-89F2729EA862}"/>
            </c:ext>
          </c:extLst>
        </c:ser>
        <c:ser>
          <c:idx val="3"/>
          <c:order val="1"/>
          <c:tx>
            <c:strRef>
              <c:f>[Estonia_Scenario_Comparison.xlsx]AGC!$H$4:$H$5</c:f>
              <c:strCache>
                <c:ptCount val="2"/>
                <c:pt idx="0">
                  <c:v>Nuclear</c:v>
                </c:pt>
                <c:pt idx="1">
                  <c:v>Average generation cost</c:v>
                </c:pt>
              </c:strCache>
            </c:strRef>
          </c:tx>
          <c:spPr>
            <a:ln w="22225" cap="rnd">
              <a:solidFill>
                <a:srgbClr val="FFC000"/>
              </a:solidFill>
              <a:round/>
            </a:ln>
            <a:effectLst/>
          </c:spPr>
          <c:marker>
            <c:symbol val="none"/>
          </c:marker>
          <c:cat>
            <c:numRef>
              <c:f>[Estonia_Scenario_Comparison.xlsx]AGC!$C$6:$C$36</c:f>
              <c:numCache>
                <c:formatCode>General</c:formatCode>
                <c:ptCount val="7"/>
                <c:pt idx="0">
                  <c:v>2020</c:v>
                </c:pt>
                <c:pt idx="1">
                  <c:v>2025</c:v>
                </c:pt>
                <c:pt idx="2">
                  <c:v>2030</c:v>
                </c:pt>
                <c:pt idx="3">
                  <c:v>2035</c:v>
                </c:pt>
                <c:pt idx="4">
                  <c:v>2040</c:v>
                </c:pt>
                <c:pt idx="5">
                  <c:v>2045</c:v>
                </c:pt>
                <c:pt idx="6">
                  <c:v>2050</c:v>
                </c:pt>
              </c:numCache>
              <c:extLst/>
            </c:numRef>
          </c:cat>
          <c:val>
            <c:numRef>
              <c:f>[Estonia_Scenario_Comparison.xlsx]AGC!$H$6:$H$36</c:f>
              <c:numCache>
                <c:formatCode>0.0</c:formatCode>
                <c:ptCount val="7"/>
                <c:pt idx="0">
                  <c:v>50.566932324341764</c:v>
                </c:pt>
                <c:pt idx="1">
                  <c:v>89.472768200807991</c:v>
                </c:pt>
                <c:pt idx="2">
                  <c:v>70.236461402543753</c:v>
                </c:pt>
                <c:pt idx="3">
                  <c:v>79.446113969176693</c:v>
                </c:pt>
                <c:pt idx="4">
                  <c:v>84.223809411812582</c:v>
                </c:pt>
                <c:pt idx="5">
                  <c:v>87.403829649244713</c:v>
                </c:pt>
                <c:pt idx="6">
                  <c:v>88.017136786836602</c:v>
                </c:pt>
              </c:numCache>
              <c:extLst/>
            </c:numRef>
          </c:val>
          <c:smooth val="0"/>
          <c:extLst>
            <c:ext xmlns:c16="http://schemas.microsoft.com/office/drawing/2014/chart" uri="{C3380CC4-5D6E-409C-BE32-E72D297353CC}">
              <c16:uniqueId val="{00000001-2A88-471D-ABD9-89F2729EA862}"/>
            </c:ext>
          </c:extLst>
        </c:ser>
        <c:dLbls>
          <c:showLegendKey val="0"/>
          <c:showVal val="0"/>
          <c:showCatName val="0"/>
          <c:showSerName val="0"/>
          <c:showPercent val="0"/>
          <c:showBubbleSize val="0"/>
        </c:dLbls>
        <c:smooth val="0"/>
        <c:axId val="290635135"/>
        <c:axId val="290635615"/>
      </c:lineChart>
      <c:catAx>
        <c:axId val="290635135"/>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t-EE"/>
          </a:p>
        </c:txPr>
        <c:crossAx val="290635615"/>
        <c:crosses val="autoZero"/>
        <c:auto val="1"/>
        <c:lblAlgn val="ctr"/>
        <c:lblOffset val="100"/>
        <c:noMultiLvlLbl val="0"/>
      </c:catAx>
      <c:valAx>
        <c:axId val="290635615"/>
        <c:scaling>
          <c:orientation val="minMax"/>
          <c:min val="40"/>
        </c:scaling>
        <c:delete val="0"/>
        <c:axPos val="l"/>
        <c:majorGridlines>
          <c:spPr>
            <a:ln w="9525" cap="flat" cmpd="sng" algn="ctr">
              <a:solidFill>
                <a:schemeClr val="dk1">
                  <a:lumMod val="15000"/>
                  <a:lumOff val="85000"/>
                  <a:alpha val="54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t-EE"/>
          </a:p>
        </c:txPr>
        <c:crossAx val="290635135"/>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t-E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a:t>Average generation costs (EUR/kWh)</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t-EE"/>
        </a:p>
      </c:txPr>
    </c:title>
    <c:autoTitleDeleted val="0"/>
    <c:plotArea>
      <c:layout/>
      <c:lineChart>
        <c:grouping val="standard"/>
        <c:varyColors val="0"/>
        <c:ser>
          <c:idx val="0"/>
          <c:order val="0"/>
          <c:tx>
            <c:strRef>
              <c:f>[Estonia_Scenario_Comparison.xlsx]AGC!$D$4:$D$5</c:f>
              <c:strCache>
                <c:ptCount val="2"/>
                <c:pt idx="0">
                  <c:v>Reference</c:v>
                </c:pt>
                <c:pt idx="1">
                  <c:v>Average generation cost</c:v>
                </c:pt>
              </c:strCache>
            </c:strRef>
          </c:tx>
          <c:spPr>
            <a:ln w="22225" cap="rnd">
              <a:solidFill>
                <a:schemeClr val="accent1"/>
              </a:solidFill>
              <a:round/>
            </a:ln>
            <a:effectLst/>
          </c:spPr>
          <c:marker>
            <c:symbol val="none"/>
          </c:marker>
          <c:cat>
            <c:numRef>
              <c:f>[Estonia_Scenario_Comparison.xlsx]AGC!$C$6:$C$36</c:f>
              <c:numCache>
                <c:formatCode>General</c:formatCode>
                <c:ptCount val="7"/>
                <c:pt idx="0">
                  <c:v>2020</c:v>
                </c:pt>
                <c:pt idx="1">
                  <c:v>2025</c:v>
                </c:pt>
                <c:pt idx="2">
                  <c:v>2030</c:v>
                </c:pt>
                <c:pt idx="3">
                  <c:v>2035</c:v>
                </c:pt>
                <c:pt idx="4">
                  <c:v>2040</c:v>
                </c:pt>
                <c:pt idx="5">
                  <c:v>2045</c:v>
                </c:pt>
                <c:pt idx="6">
                  <c:v>2050</c:v>
                </c:pt>
              </c:numCache>
              <c:extLst/>
            </c:numRef>
          </c:cat>
          <c:val>
            <c:numRef>
              <c:f>[Estonia_Scenario_Comparison.xlsx]AGC!$D$6:$D$36</c:f>
              <c:numCache>
                <c:formatCode>0.0</c:formatCode>
                <c:ptCount val="7"/>
                <c:pt idx="0">
                  <c:v>50.56743401626386</c:v>
                </c:pt>
                <c:pt idx="1">
                  <c:v>89.456308221328825</c:v>
                </c:pt>
                <c:pt idx="2">
                  <c:v>70.212157879497354</c:v>
                </c:pt>
                <c:pt idx="3">
                  <c:v>70.645325642979373</c:v>
                </c:pt>
                <c:pt idx="4">
                  <c:v>73.271682136971108</c:v>
                </c:pt>
                <c:pt idx="5">
                  <c:v>78.040208974701912</c:v>
                </c:pt>
                <c:pt idx="6">
                  <c:v>79.41757213827816</c:v>
                </c:pt>
              </c:numCache>
              <c:extLst/>
            </c:numRef>
          </c:val>
          <c:smooth val="0"/>
          <c:extLst>
            <c:ext xmlns:c16="http://schemas.microsoft.com/office/drawing/2014/chart" uri="{C3380CC4-5D6E-409C-BE32-E72D297353CC}">
              <c16:uniqueId val="{00000000-2A88-471D-ABD9-89F2729EA862}"/>
            </c:ext>
          </c:extLst>
        </c:ser>
        <c:ser>
          <c:idx val="3"/>
          <c:order val="1"/>
          <c:tx>
            <c:strRef>
              <c:f>[Estonia_Scenario_Comparison.xlsx]AGC!$H$4:$H$5</c:f>
              <c:strCache>
                <c:ptCount val="2"/>
                <c:pt idx="0">
                  <c:v>Nuclear</c:v>
                </c:pt>
                <c:pt idx="1">
                  <c:v>Average generation cost</c:v>
                </c:pt>
              </c:strCache>
            </c:strRef>
          </c:tx>
          <c:spPr>
            <a:ln w="22225" cap="rnd">
              <a:solidFill>
                <a:srgbClr val="FFC000"/>
              </a:solidFill>
              <a:round/>
            </a:ln>
            <a:effectLst/>
          </c:spPr>
          <c:marker>
            <c:symbol val="none"/>
          </c:marker>
          <c:cat>
            <c:numRef>
              <c:f>[Estonia_Scenario_Comparison.xlsx]AGC!$C$6:$C$36</c:f>
              <c:numCache>
                <c:formatCode>General</c:formatCode>
                <c:ptCount val="7"/>
                <c:pt idx="0">
                  <c:v>2020</c:v>
                </c:pt>
                <c:pt idx="1">
                  <c:v>2025</c:v>
                </c:pt>
                <c:pt idx="2">
                  <c:v>2030</c:v>
                </c:pt>
                <c:pt idx="3">
                  <c:v>2035</c:v>
                </c:pt>
                <c:pt idx="4">
                  <c:v>2040</c:v>
                </c:pt>
                <c:pt idx="5">
                  <c:v>2045</c:v>
                </c:pt>
                <c:pt idx="6">
                  <c:v>2050</c:v>
                </c:pt>
              </c:numCache>
              <c:extLst/>
            </c:numRef>
          </c:cat>
          <c:val>
            <c:numRef>
              <c:f>[Estonia_Scenario_Comparison.xlsx]AGC!$H$6:$H$36</c:f>
              <c:numCache>
                <c:formatCode>0.0</c:formatCode>
                <c:ptCount val="7"/>
                <c:pt idx="0">
                  <c:v>50.566932324341764</c:v>
                </c:pt>
                <c:pt idx="1">
                  <c:v>89.472768200807991</c:v>
                </c:pt>
                <c:pt idx="2">
                  <c:v>70.236461402543753</c:v>
                </c:pt>
                <c:pt idx="3">
                  <c:v>79.446113969176693</c:v>
                </c:pt>
                <c:pt idx="4">
                  <c:v>84.223809411812582</c:v>
                </c:pt>
                <c:pt idx="5">
                  <c:v>87.403829649244713</c:v>
                </c:pt>
                <c:pt idx="6">
                  <c:v>88.017136786836602</c:v>
                </c:pt>
              </c:numCache>
              <c:extLst/>
            </c:numRef>
          </c:val>
          <c:smooth val="0"/>
          <c:extLst>
            <c:ext xmlns:c16="http://schemas.microsoft.com/office/drawing/2014/chart" uri="{C3380CC4-5D6E-409C-BE32-E72D297353CC}">
              <c16:uniqueId val="{00000001-2A88-471D-ABD9-89F2729EA862}"/>
            </c:ext>
          </c:extLst>
        </c:ser>
        <c:dLbls>
          <c:showLegendKey val="0"/>
          <c:showVal val="0"/>
          <c:showCatName val="0"/>
          <c:showSerName val="0"/>
          <c:showPercent val="0"/>
          <c:showBubbleSize val="0"/>
        </c:dLbls>
        <c:smooth val="0"/>
        <c:axId val="290635135"/>
        <c:axId val="290635615"/>
      </c:lineChart>
      <c:catAx>
        <c:axId val="290635135"/>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t-EE"/>
          </a:p>
        </c:txPr>
        <c:crossAx val="290635615"/>
        <c:crosses val="autoZero"/>
        <c:auto val="1"/>
        <c:lblAlgn val="ctr"/>
        <c:lblOffset val="100"/>
        <c:noMultiLvlLbl val="0"/>
      </c:catAx>
      <c:valAx>
        <c:axId val="290635615"/>
        <c:scaling>
          <c:orientation val="minMax"/>
          <c:min val="40"/>
        </c:scaling>
        <c:delete val="0"/>
        <c:axPos val="l"/>
        <c:majorGridlines>
          <c:spPr>
            <a:ln w="9525" cap="flat" cmpd="sng" algn="ctr">
              <a:solidFill>
                <a:schemeClr val="dk1">
                  <a:lumMod val="15000"/>
                  <a:lumOff val="85000"/>
                  <a:alpha val="54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t-EE"/>
          </a:p>
        </c:txPr>
        <c:crossAx val="290635135"/>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t-E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a:t>Average generation costs (EUR/kWh)</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t-EE"/>
        </a:p>
      </c:txPr>
    </c:title>
    <c:autoTitleDeleted val="0"/>
    <c:plotArea>
      <c:layout/>
      <c:lineChart>
        <c:grouping val="standard"/>
        <c:varyColors val="0"/>
        <c:ser>
          <c:idx val="0"/>
          <c:order val="0"/>
          <c:tx>
            <c:strRef>
              <c:f>[Estonia_Scenario_Comparison.xlsx]AGC!$D$4:$D$5</c:f>
              <c:strCache>
                <c:ptCount val="2"/>
                <c:pt idx="0">
                  <c:v>Reference</c:v>
                </c:pt>
                <c:pt idx="1">
                  <c:v>Average generation cost</c:v>
                </c:pt>
              </c:strCache>
            </c:strRef>
          </c:tx>
          <c:spPr>
            <a:ln w="22225" cap="rnd">
              <a:solidFill>
                <a:schemeClr val="accent1"/>
              </a:solidFill>
              <a:round/>
            </a:ln>
            <a:effectLst/>
          </c:spPr>
          <c:marker>
            <c:symbol val="none"/>
          </c:marker>
          <c:cat>
            <c:numRef>
              <c:f>[Estonia_Scenario_Comparison.xlsx]AGC!$C$6:$C$36</c:f>
              <c:numCache>
                <c:formatCode>General</c:formatCode>
                <c:ptCount val="7"/>
                <c:pt idx="0">
                  <c:v>2020</c:v>
                </c:pt>
                <c:pt idx="1">
                  <c:v>2025</c:v>
                </c:pt>
                <c:pt idx="2">
                  <c:v>2030</c:v>
                </c:pt>
                <c:pt idx="3">
                  <c:v>2035</c:v>
                </c:pt>
                <c:pt idx="4">
                  <c:v>2040</c:v>
                </c:pt>
                <c:pt idx="5">
                  <c:v>2045</c:v>
                </c:pt>
                <c:pt idx="6">
                  <c:v>2050</c:v>
                </c:pt>
              </c:numCache>
              <c:extLst/>
            </c:numRef>
          </c:cat>
          <c:val>
            <c:numRef>
              <c:f>[Estonia_Scenario_Comparison.xlsx]AGC!$D$6:$D$36</c:f>
              <c:numCache>
                <c:formatCode>0.0</c:formatCode>
                <c:ptCount val="7"/>
                <c:pt idx="0">
                  <c:v>50.56743401626386</c:v>
                </c:pt>
                <c:pt idx="1">
                  <c:v>89.456308221328825</c:v>
                </c:pt>
                <c:pt idx="2">
                  <c:v>70.212157879497354</c:v>
                </c:pt>
                <c:pt idx="3">
                  <c:v>70.645325642979373</c:v>
                </c:pt>
                <c:pt idx="4">
                  <c:v>73.271682136971108</c:v>
                </c:pt>
                <c:pt idx="5">
                  <c:v>78.040208974701912</c:v>
                </c:pt>
                <c:pt idx="6">
                  <c:v>79.41757213827816</c:v>
                </c:pt>
              </c:numCache>
              <c:extLst/>
            </c:numRef>
          </c:val>
          <c:smooth val="0"/>
          <c:extLst>
            <c:ext xmlns:c16="http://schemas.microsoft.com/office/drawing/2014/chart" uri="{C3380CC4-5D6E-409C-BE32-E72D297353CC}">
              <c16:uniqueId val="{00000000-2A88-471D-ABD9-89F2729EA862}"/>
            </c:ext>
          </c:extLst>
        </c:ser>
        <c:ser>
          <c:idx val="3"/>
          <c:order val="1"/>
          <c:tx>
            <c:strRef>
              <c:f>[Estonia_Scenario_Comparison.xlsx]AGC!$H$4:$H$5</c:f>
              <c:strCache>
                <c:ptCount val="2"/>
                <c:pt idx="0">
                  <c:v>Nuclear</c:v>
                </c:pt>
                <c:pt idx="1">
                  <c:v>Average generation cost</c:v>
                </c:pt>
              </c:strCache>
            </c:strRef>
          </c:tx>
          <c:spPr>
            <a:ln w="22225" cap="rnd">
              <a:solidFill>
                <a:srgbClr val="FFC000"/>
              </a:solidFill>
              <a:round/>
            </a:ln>
            <a:effectLst/>
          </c:spPr>
          <c:marker>
            <c:symbol val="none"/>
          </c:marker>
          <c:cat>
            <c:numRef>
              <c:f>[Estonia_Scenario_Comparison.xlsx]AGC!$C$6:$C$36</c:f>
              <c:numCache>
                <c:formatCode>General</c:formatCode>
                <c:ptCount val="7"/>
                <c:pt idx="0">
                  <c:v>2020</c:v>
                </c:pt>
                <c:pt idx="1">
                  <c:v>2025</c:v>
                </c:pt>
                <c:pt idx="2">
                  <c:v>2030</c:v>
                </c:pt>
                <c:pt idx="3">
                  <c:v>2035</c:v>
                </c:pt>
                <c:pt idx="4">
                  <c:v>2040</c:v>
                </c:pt>
                <c:pt idx="5">
                  <c:v>2045</c:v>
                </c:pt>
                <c:pt idx="6">
                  <c:v>2050</c:v>
                </c:pt>
              </c:numCache>
              <c:extLst/>
            </c:numRef>
          </c:cat>
          <c:val>
            <c:numRef>
              <c:f>[Estonia_Scenario_Comparison.xlsx]AGC!$H$6:$H$36</c:f>
              <c:numCache>
                <c:formatCode>0.0</c:formatCode>
                <c:ptCount val="7"/>
                <c:pt idx="0">
                  <c:v>50.566932324341764</c:v>
                </c:pt>
                <c:pt idx="1">
                  <c:v>89.472768200807991</c:v>
                </c:pt>
                <c:pt idx="2">
                  <c:v>70.236461402543753</c:v>
                </c:pt>
                <c:pt idx="3">
                  <c:v>79.446113969176693</c:v>
                </c:pt>
                <c:pt idx="4">
                  <c:v>84.223809411812582</c:v>
                </c:pt>
                <c:pt idx="5">
                  <c:v>87.403829649244713</c:v>
                </c:pt>
                <c:pt idx="6">
                  <c:v>88.017136786836602</c:v>
                </c:pt>
              </c:numCache>
              <c:extLst/>
            </c:numRef>
          </c:val>
          <c:smooth val="0"/>
          <c:extLst>
            <c:ext xmlns:c16="http://schemas.microsoft.com/office/drawing/2014/chart" uri="{C3380CC4-5D6E-409C-BE32-E72D297353CC}">
              <c16:uniqueId val="{00000001-2A88-471D-ABD9-89F2729EA862}"/>
            </c:ext>
          </c:extLst>
        </c:ser>
        <c:dLbls>
          <c:showLegendKey val="0"/>
          <c:showVal val="0"/>
          <c:showCatName val="0"/>
          <c:showSerName val="0"/>
          <c:showPercent val="0"/>
          <c:showBubbleSize val="0"/>
        </c:dLbls>
        <c:smooth val="0"/>
        <c:axId val="290635135"/>
        <c:axId val="290635615"/>
      </c:lineChart>
      <c:catAx>
        <c:axId val="290635135"/>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t-EE"/>
          </a:p>
        </c:txPr>
        <c:crossAx val="290635615"/>
        <c:crosses val="autoZero"/>
        <c:auto val="1"/>
        <c:lblAlgn val="ctr"/>
        <c:lblOffset val="100"/>
        <c:noMultiLvlLbl val="0"/>
      </c:catAx>
      <c:valAx>
        <c:axId val="290635615"/>
        <c:scaling>
          <c:orientation val="minMax"/>
          <c:min val="40"/>
        </c:scaling>
        <c:delete val="0"/>
        <c:axPos val="l"/>
        <c:majorGridlines>
          <c:spPr>
            <a:ln w="9525" cap="flat" cmpd="sng" algn="ctr">
              <a:solidFill>
                <a:schemeClr val="dk1">
                  <a:lumMod val="15000"/>
                  <a:lumOff val="85000"/>
                  <a:alpha val="54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t-EE"/>
          </a:p>
        </c:txPr>
        <c:crossAx val="290635135"/>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t-E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omments/modernComment_16C_94377DA4.xml><?xml version="1.0" encoding="utf-8"?>
<p188:cmLst xmlns:a="http://schemas.openxmlformats.org/drawingml/2006/main" xmlns:r="http://schemas.openxmlformats.org/officeDocument/2006/relationships" xmlns:p188="http://schemas.microsoft.com/office/powerpoint/2018/8/main">
  <p188:cm id="{F992FA89-28F3-4A00-907F-839319F75B5B}" authorId="{F9DC831A-9930-DC24-9B68-B4B2D717321D}" status="resolved" created="2024-10-18T12:49:03.116" complete="100000">
    <pc:sldMkLst xmlns:pc="http://schemas.microsoft.com/office/powerpoint/2013/main/command">
      <pc:docMk/>
      <pc:sldMk cId="2486664612" sldId="364"/>
    </pc:sldMkLst>
    <p188:txBody>
      <a:bodyPr/>
      <a:lstStyle/>
      <a:p>
        <a:r>
          <a:rPr lang="en-GB"/>
          <a:t>As a general recommendation, it is best to use color-blind friendly colors. i.e. not have red and green on the same chart.
Would it be possible to remove on the axis those technologies which are not present e.g. oil?
Words for legend are small. Suggest to put at bottom of graphs, horizontal, and have consistent colors with slide 2.</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0E2C4C-6582-ED29-7AED-815E3368C8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a:extLst>
              <a:ext uri="{FF2B5EF4-FFF2-40B4-BE49-F238E27FC236}">
                <a16:creationId xmlns:a16="http://schemas.microsoft.com/office/drawing/2014/main" id="{1CFEB160-A7C2-206B-8AE2-BE66339D84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6A6030-0045-41B9-AB5D-8A25FB4F5010}" type="datetimeFigureOut">
              <a:rPr lang="et-EE" smtClean="0"/>
              <a:t>21.10.2024</a:t>
            </a:fld>
            <a:endParaRPr lang="et-EE"/>
          </a:p>
        </p:txBody>
      </p:sp>
      <p:sp>
        <p:nvSpPr>
          <p:cNvPr id="4" name="Footer Placeholder 3">
            <a:extLst>
              <a:ext uri="{FF2B5EF4-FFF2-40B4-BE49-F238E27FC236}">
                <a16:creationId xmlns:a16="http://schemas.microsoft.com/office/drawing/2014/main" id="{714AAAAB-41F6-C293-7514-D5AB36441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5" name="Slide Number Placeholder 4">
            <a:extLst>
              <a:ext uri="{FF2B5EF4-FFF2-40B4-BE49-F238E27FC236}">
                <a16:creationId xmlns:a16="http://schemas.microsoft.com/office/drawing/2014/main" id="{34AC35C7-C4F1-590A-2E29-590888CCB6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2202B5-36D9-4F3C-BCAA-29CE4FF7AAAD}" type="slidenum">
              <a:rPr lang="et-EE" smtClean="0"/>
              <a:t>‹#›</a:t>
            </a:fld>
            <a:endParaRPr lang="et-EE"/>
          </a:p>
        </p:txBody>
      </p:sp>
    </p:spTree>
    <p:extLst>
      <p:ext uri="{BB962C8B-B14F-4D97-AF65-F5344CB8AC3E}">
        <p14:creationId xmlns:p14="http://schemas.microsoft.com/office/powerpoint/2010/main" val="20008810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4714BD-3ED6-4E20-9AB8-302D721AA800}"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8D32F7-79CD-4EC9-A53B-F009251E64C3}" type="slidenum">
              <a:rPr lang="en-US" smtClean="0"/>
              <a:t>‹#›</a:t>
            </a:fld>
            <a:endParaRPr lang="en-US"/>
          </a:p>
        </p:txBody>
      </p:sp>
    </p:spTree>
    <p:extLst>
      <p:ext uri="{BB962C8B-B14F-4D97-AF65-F5344CB8AC3E}">
        <p14:creationId xmlns:p14="http://schemas.microsoft.com/office/powerpoint/2010/main" val="40358927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err="1"/>
              <a:t>Get</a:t>
            </a:r>
            <a:r>
              <a:rPr lang="et-EE" dirty="0"/>
              <a:t> </a:t>
            </a:r>
            <a:r>
              <a:rPr lang="et-EE" dirty="0" err="1"/>
              <a:t>rid</a:t>
            </a:r>
            <a:r>
              <a:rPr lang="et-EE" dirty="0"/>
              <a:t> of all </a:t>
            </a:r>
            <a:r>
              <a:rPr lang="et-EE" dirty="0" err="1"/>
              <a:t>caps</a:t>
            </a:r>
            <a:r>
              <a:rPr lang="et-EE" dirty="0"/>
              <a:t>. UT and IAEA in </a:t>
            </a:r>
            <a:r>
              <a:rPr lang="et-EE"/>
              <a:t>subscripts</a:t>
            </a:r>
            <a:endParaRPr lang="et-EE" dirty="0"/>
          </a:p>
        </p:txBody>
      </p:sp>
      <p:sp>
        <p:nvSpPr>
          <p:cNvPr id="4" name="Slide Number Placeholder 3"/>
          <p:cNvSpPr>
            <a:spLocks noGrp="1"/>
          </p:cNvSpPr>
          <p:nvPr>
            <p:ph type="sldNum" sz="quarter" idx="5"/>
          </p:nvPr>
        </p:nvSpPr>
        <p:spPr/>
        <p:txBody>
          <a:bodyPr/>
          <a:lstStyle/>
          <a:p>
            <a:fld id="{E48D32F7-79CD-4EC9-A53B-F009251E64C3}" type="slidenum">
              <a:rPr lang="en-US" smtClean="0"/>
              <a:t>1</a:t>
            </a:fld>
            <a:endParaRPr lang="en-US"/>
          </a:p>
        </p:txBody>
      </p:sp>
    </p:spTree>
    <p:extLst>
      <p:ext uri="{BB962C8B-B14F-4D97-AF65-F5344CB8AC3E}">
        <p14:creationId xmlns:p14="http://schemas.microsoft.com/office/powerpoint/2010/main" val="3068976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5C0D4-BE8C-A6E7-F970-C3C4260DA5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0BF88C-BF7A-82F1-4A86-1D3522B82D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7B5001-A59C-629D-5135-92CDF450880F}"/>
              </a:ext>
            </a:extLst>
          </p:cNvPr>
          <p:cNvSpPr>
            <a:spLocks noGrp="1"/>
          </p:cNvSpPr>
          <p:nvPr>
            <p:ph type="body" idx="1"/>
          </p:nvPr>
        </p:nvSpPr>
        <p:spPr/>
        <p:txBody>
          <a:bodyPr/>
          <a:lstStyle/>
          <a:p>
            <a:r>
              <a:rPr lang="et-EE" dirty="0"/>
              <a:t>No all </a:t>
            </a:r>
            <a:r>
              <a:rPr lang="et-EE" dirty="0" err="1"/>
              <a:t>caps</a:t>
            </a:r>
            <a:r>
              <a:rPr lang="et-EE" dirty="0"/>
              <a:t>. </a:t>
            </a:r>
            <a:r>
              <a:rPr lang="et-EE" dirty="0" err="1"/>
              <a:t>Fonts</a:t>
            </a:r>
            <a:r>
              <a:rPr lang="et-EE" dirty="0"/>
              <a:t> of </a:t>
            </a:r>
            <a:r>
              <a:rPr lang="et-EE" dirty="0" err="1"/>
              <a:t>the</a:t>
            </a:r>
            <a:r>
              <a:rPr lang="et-EE" dirty="0"/>
              <a:t> </a:t>
            </a:r>
            <a:r>
              <a:rPr lang="et-EE" dirty="0" err="1"/>
              <a:t>titles</a:t>
            </a:r>
            <a:r>
              <a:rPr lang="et-EE" dirty="0"/>
              <a:t> and </a:t>
            </a:r>
            <a:r>
              <a:rPr lang="et-EE" dirty="0" err="1"/>
              <a:t>legends</a:t>
            </a:r>
            <a:r>
              <a:rPr lang="et-EE" dirty="0"/>
              <a:t>. </a:t>
            </a:r>
            <a:r>
              <a:rPr lang="et-EE" dirty="0" err="1"/>
              <a:t>Put</a:t>
            </a:r>
            <a:r>
              <a:rPr lang="et-EE" dirty="0"/>
              <a:t> </a:t>
            </a:r>
            <a:r>
              <a:rPr lang="et-EE" dirty="0" err="1"/>
              <a:t>into</a:t>
            </a:r>
            <a:r>
              <a:rPr lang="et-EE" dirty="0"/>
              <a:t> </a:t>
            </a:r>
            <a:r>
              <a:rPr lang="et-EE" dirty="0" err="1"/>
              <a:t>empty</a:t>
            </a:r>
            <a:r>
              <a:rPr lang="et-EE" dirty="0"/>
              <a:t> </a:t>
            </a:r>
            <a:r>
              <a:rPr lang="et-EE" dirty="0" err="1"/>
              <a:t>space</a:t>
            </a:r>
            <a:r>
              <a:rPr lang="et-EE" dirty="0"/>
              <a:t> </a:t>
            </a:r>
            <a:r>
              <a:rPr lang="et-EE" dirty="0" err="1"/>
              <a:t>reference</a:t>
            </a:r>
            <a:r>
              <a:rPr lang="et-EE" dirty="0"/>
              <a:t> and </a:t>
            </a:r>
            <a:r>
              <a:rPr lang="et-EE" dirty="0" err="1"/>
              <a:t>nuclear</a:t>
            </a:r>
            <a:r>
              <a:rPr lang="et-EE" dirty="0"/>
              <a:t> </a:t>
            </a:r>
            <a:r>
              <a:rPr lang="et-EE" dirty="0" err="1"/>
              <a:t>scenario</a:t>
            </a:r>
            <a:r>
              <a:rPr lang="et-EE" dirty="0"/>
              <a:t>. </a:t>
            </a:r>
          </a:p>
        </p:txBody>
      </p:sp>
      <p:sp>
        <p:nvSpPr>
          <p:cNvPr id="4" name="Slide Number Placeholder 3">
            <a:extLst>
              <a:ext uri="{FF2B5EF4-FFF2-40B4-BE49-F238E27FC236}">
                <a16:creationId xmlns:a16="http://schemas.microsoft.com/office/drawing/2014/main" id="{311CC17F-A991-2756-21FF-8E9C7BC2D631}"/>
              </a:ext>
            </a:extLst>
          </p:cNvPr>
          <p:cNvSpPr>
            <a:spLocks noGrp="1"/>
          </p:cNvSpPr>
          <p:nvPr>
            <p:ph type="sldNum" sz="quarter" idx="5"/>
          </p:nvPr>
        </p:nvSpPr>
        <p:spPr/>
        <p:txBody>
          <a:bodyPr/>
          <a:lstStyle/>
          <a:p>
            <a:fld id="{E48D32F7-79CD-4EC9-A53B-F009251E64C3}" type="slidenum">
              <a:rPr lang="en-US" smtClean="0"/>
              <a:t>15</a:t>
            </a:fld>
            <a:endParaRPr lang="en-US"/>
          </a:p>
        </p:txBody>
      </p:sp>
    </p:spTree>
    <p:extLst>
      <p:ext uri="{BB962C8B-B14F-4D97-AF65-F5344CB8AC3E}">
        <p14:creationId xmlns:p14="http://schemas.microsoft.com/office/powerpoint/2010/main" val="1080039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Times New Roman" panose="02020603050405020304" pitchFamily="18" charset="0"/>
                <a:ea typeface="Times New Roman" panose="02020603050405020304" pitchFamily="18" charset="0"/>
                <a:cs typeface="Rubik" panose="00000500000000000000"/>
              </a:rPr>
              <a:t>In both scenarios, CO</a:t>
            </a:r>
            <a:r>
              <a:rPr lang="en-GB" baseline="-25000" dirty="0">
                <a:effectLst/>
                <a:latin typeface="Times New Roman" panose="02020603050405020304" pitchFamily="18" charset="0"/>
                <a:ea typeface="Times New Roman" panose="02020603050405020304" pitchFamily="18" charset="0"/>
                <a:cs typeface="Rubik" panose="00000500000000000000"/>
              </a:rPr>
              <a:t>2</a:t>
            </a:r>
            <a:r>
              <a:rPr lang="en-GB" dirty="0">
                <a:effectLst/>
                <a:latin typeface="Times New Roman" panose="02020603050405020304" pitchFamily="18" charset="0"/>
                <a:ea typeface="Times New Roman" panose="02020603050405020304" pitchFamily="18" charset="0"/>
                <a:cs typeface="Rubik" panose="00000500000000000000"/>
              </a:rPr>
              <a:t> emission reduction targets could be met with the phase out of oil shale and other intensive carbon sources.</a:t>
            </a:r>
          </a:p>
          <a:p>
            <a:r>
              <a:rPr lang="en-US" dirty="0">
                <a:latin typeface="Times New Roman" panose="02020603050405020304" pitchFamily="18" charset="0"/>
                <a:cs typeface="Rubik" panose="00000500000000000000"/>
              </a:rPr>
              <a:t>Compared to the Reference scenario, the deployment of two SMR plants in Estonia’s future energy system is marginally more costly by 2.7%</a:t>
            </a:r>
            <a:r>
              <a:rPr lang="et-EE" dirty="0">
                <a:latin typeface="Times New Roman" panose="02020603050405020304" pitchFamily="18" charset="0"/>
                <a:cs typeface="Rubik" panose="00000500000000000000"/>
              </a:rPr>
              <a:t>.</a:t>
            </a:r>
          </a:p>
          <a:p>
            <a:r>
              <a:rPr lang="en-US" dirty="0">
                <a:latin typeface="Times New Roman" panose="02020603050405020304" pitchFamily="18" charset="0"/>
                <a:cs typeface="Rubik" panose="00000500000000000000"/>
              </a:rPr>
              <a:t>SMRs are still not commercially available so there are no reliable price estimates at hand</a:t>
            </a:r>
            <a:r>
              <a:rPr lang="et-EE" dirty="0">
                <a:latin typeface="Times New Roman" panose="02020603050405020304" pitchFamily="18" charset="0"/>
                <a:cs typeface="Rubik" panose="00000500000000000000"/>
              </a:rPr>
              <a:t>. </a:t>
            </a:r>
            <a:r>
              <a:rPr lang="et-EE" dirty="0" err="1">
                <a:latin typeface="Times New Roman" panose="02020603050405020304" pitchFamily="18" charset="0"/>
                <a:cs typeface="Rubik" panose="00000500000000000000"/>
              </a:rPr>
              <a:t>It</a:t>
            </a:r>
            <a:r>
              <a:rPr lang="et-EE" dirty="0">
                <a:latin typeface="Times New Roman" panose="02020603050405020304" pitchFamily="18" charset="0"/>
                <a:cs typeface="Rubik" panose="00000500000000000000"/>
              </a:rPr>
              <a:t> </a:t>
            </a:r>
            <a:r>
              <a:rPr lang="et-EE" dirty="0" err="1">
                <a:latin typeface="Times New Roman" panose="02020603050405020304" pitchFamily="18" charset="0"/>
                <a:cs typeface="Rubik" panose="00000500000000000000"/>
              </a:rPr>
              <a:t>was</a:t>
            </a:r>
            <a:r>
              <a:rPr lang="et-EE" dirty="0">
                <a:latin typeface="Times New Roman" panose="02020603050405020304" pitchFamily="18" charset="0"/>
                <a:cs typeface="Rubik" panose="00000500000000000000"/>
              </a:rPr>
              <a:t> </a:t>
            </a:r>
            <a:r>
              <a:rPr lang="et-EE" dirty="0" err="1">
                <a:latin typeface="Times New Roman" panose="02020603050405020304" pitchFamily="18" charset="0"/>
                <a:cs typeface="Rubik" panose="00000500000000000000"/>
              </a:rPr>
              <a:t>assumed</a:t>
            </a:r>
            <a:r>
              <a:rPr lang="et-EE" dirty="0">
                <a:latin typeface="Times New Roman" panose="02020603050405020304" pitchFamily="18" charset="0"/>
                <a:cs typeface="Rubik" panose="00000500000000000000"/>
              </a:rPr>
              <a:t> </a:t>
            </a:r>
            <a:r>
              <a:rPr lang="et-EE" dirty="0" err="1">
                <a:latin typeface="Times New Roman" panose="02020603050405020304" pitchFamily="18" charset="0"/>
                <a:cs typeface="Rubik" panose="00000500000000000000"/>
              </a:rPr>
              <a:t>that</a:t>
            </a:r>
            <a:r>
              <a:rPr lang="et-EE" dirty="0">
                <a:latin typeface="Times New Roman" panose="02020603050405020304" pitchFamily="18" charset="0"/>
                <a:cs typeface="Rubik" panose="00000500000000000000"/>
              </a:rPr>
              <a:t> </a:t>
            </a:r>
            <a:r>
              <a:rPr lang="et-EE" dirty="0" err="1">
                <a:latin typeface="Times New Roman" panose="02020603050405020304" pitchFamily="18" charset="0"/>
                <a:cs typeface="Rubik" panose="00000500000000000000"/>
              </a:rPr>
              <a:t>the</a:t>
            </a:r>
            <a:r>
              <a:rPr lang="et-EE" dirty="0">
                <a:latin typeface="Times New Roman" panose="02020603050405020304" pitchFamily="18" charset="0"/>
                <a:cs typeface="Rubik" panose="00000500000000000000"/>
              </a:rPr>
              <a:t> </a:t>
            </a:r>
            <a:r>
              <a:rPr lang="et-EE" dirty="0" err="1">
                <a:latin typeface="Times New Roman" panose="02020603050405020304" pitchFamily="18" charset="0"/>
                <a:cs typeface="Rubik" panose="00000500000000000000"/>
              </a:rPr>
              <a:t>investment</a:t>
            </a:r>
            <a:r>
              <a:rPr lang="et-EE" dirty="0">
                <a:latin typeface="Times New Roman" panose="02020603050405020304" pitchFamily="18" charset="0"/>
                <a:cs typeface="Rubik" panose="00000500000000000000"/>
              </a:rPr>
              <a:t> </a:t>
            </a:r>
            <a:r>
              <a:rPr lang="et-EE" dirty="0" err="1">
                <a:latin typeface="Times New Roman" panose="02020603050405020304" pitchFamily="18" charset="0"/>
                <a:cs typeface="Rubik" panose="00000500000000000000"/>
              </a:rPr>
              <a:t>cost</a:t>
            </a:r>
            <a:r>
              <a:rPr lang="et-EE" dirty="0">
                <a:latin typeface="Times New Roman" panose="02020603050405020304" pitchFamily="18" charset="0"/>
                <a:cs typeface="Rubik" panose="00000500000000000000"/>
              </a:rPr>
              <a:t> </a:t>
            </a:r>
            <a:r>
              <a:rPr lang="et-EE" dirty="0" err="1">
                <a:latin typeface="Times New Roman" panose="02020603050405020304" pitchFamily="18" charset="0"/>
                <a:cs typeface="Rubik" panose="00000500000000000000"/>
              </a:rPr>
              <a:t>is</a:t>
            </a:r>
            <a:r>
              <a:rPr lang="et-EE" dirty="0">
                <a:latin typeface="Times New Roman" panose="02020603050405020304" pitchFamily="18" charset="0"/>
                <a:cs typeface="Rubik" panose="00000500000000000000"/>
              </a:rPr>
              <a:t> 6000 EUR/kW (in </a:t>
            </a:r>
            <a:r>
              <a:rPr lang="et-EE" dirty="0" err="1">
                <a:latin typeface="Times New Roman" panose="02020603050405020304" pitchFamily="18" charset="0"/>
                <a:cs typeface="Rubik" panose="00000500000000000000"/>
              </a:rPr>
              <a:t>years</a:t>
            </a:r>
            <a:r>
              <a:rPr lang="et-EE" dirty="0">
                <a:latin typeface="Times New Roman" panose="02020603050405020304" pitchFamily="18" charset="0"/>
                <a:cs typeface="Rubik" panose="00000500000000000000"/>
              </a:rPr>
              <a:t> 2035) </a:t>
            </a:r>
            <a:r>
              <a:rPr lang="et-EE" dirty="0" err="1">
                <a:latin typeface="Times New Roman" panose="02020603050405020304" pitchFamily="18" charset="0"/>
                <a:cs typeface="Rubik" panose="00000500000000000000"/>
              </a:rPr>
              <a:t>for</a:t>
            </a:r>
            <a:r>
              <a:rPr lang="et-EE" dirty="0">
                <a:latin typeface="Times New Roman" panose="02020603050405020304" pitchFamily="18" charset="0"/>
                <a:cs typeface="Rubik" panose="00000500000000000000"/>
              </a:rPr>
              <a:t> </a:t>
            </a:r>
            <a:r>
              <a:rPr lang="et-EE" dirty="0" err="1">
                <a:latin typeface="Times New Roman" panose="02020603050405020304" pitchFamily="18" charset="0"/>
                <a:cs typeface="Rubik" panose="00000500000000000000"/>
              </a:rPr>
              <a:t>an</a:t>
            </a:r>
            <a:r>
              <a:rPr lang="et-EE" dirty="0">
                <a:latin typeface="Times New Roman" panose="02020603050405020304" pitchFamily="18" charset="0"/>
                <a:cs typeface="Rubik" panose="00000500000000000000"/>
              </a:rPr>
              <a:t> SMR.</a:t>
            </a:r>
            <a:endParaRPr lang="en-US" dirty="0">
              <a:latin typeface="Times New Roman" panose="02020603050405020304" pitchFamily="18" charset="0"/>
              <a:cs typeface="Rubik" panose="00000500000000000000"/>
            </a:endParaRPr>
          </a:p>
          <a:p>
            <a:r>
              <a:rPr lang="et-EE" dirty="0">
                <a:latin typeface="Times New Roman" panose="02020603050405020304" pitchFamily="18" charset="0"/>
                <a:cs typeface="Rubik" panose="00000500000000000000"/>
              </a:rPr>
              <a:t>Grid and b</a:t>
            </a:r>
            <a:r>
              <a:rPr lang="en-US" dirty="0" err="1">
                <a:latin typeface="Times New Roman" panose="02020603050405020304" pitchFamily="18" charset="0"/>
                <a:cs typeface="Rubik" panose="00000500000000000000"/>
              </a:rPr>
              <a:t>alancing</a:t>
            </a:r>
            <a:r>
              <a:rPr lang="en-US" dirty="0">
                <a:latin typeface="Times New Roman" panose="02020603050405020304" pitchFamily="18" charset="0"/>
                <a:cs typeface="Rubik" panose="00000500000000000000"/>
              </a:rPr>
              <a:t> </a:t>
            </a:r>
            <a:r>
              <a:rPr lang="et-EE" dirty="0" err="1">
                <a:latin typeface="Times New Roman" panose="02020603050405020304" pitchFamily="18" charset="0"/>
                <a:cs typeface="Rubik" panose="00000500000000000000"/>
              </a:rPr>
              <a:t>costs</a:t>
            </a:r>
            <a:r>
              <a:rPr lang="et-EE" dirty="0">
                <a:latin typeface="Times New Roman" panose="02020603050405020304" pitchFamily="18" charset="0"/>
                <a:cs typeface="Rubik" panose="00000500000000000000"/>
              </a:rPr>
              <a:t> are</a:t>
            </a:r>
            <a:r>
              <a:rPr lang="en-US" dirty="0">
                <a:latin typeface="Times New Roman" panose="02020603050405020304" pitchFamily="18" charset="0"/>
                <a:cs typeface="Rubik" panose="00000500000000000000"/>
              </a:rPr>
              <a:t> partially covered</a:t>
            </a:r>
            <a:r>
              <a:rPr lang="et-EE" dirty="0">
                <a:latin typeface="Times New Roman" panose="02020603050405020304" pitchFamily="18" charset="0"/>
                <a:cs typeface="Rubik" panose="00000500000000000000"/>
              </a:rPr>
              <a:t> in </a:t>
            </a:r>
            <a:r>
              <a:rPr lang="et-EE" dirty="0" err="1">
                <a:latin typeface="Times New Roman" panose="02020603050405020304" pitchFamily="18" charset="0"/>
                <a:cs typeface="Rubik" panose="00000500000000000000"/>
              </a:rPr>
              <a:t>the</a:t>
            </a:r>
            <a:r>
              <a:rPr lang="et-EE" dirty="0">
                <a:latin typeface="Times New Roman" panose="02020603050405020304" pitchFamily="18" charset="0"/>
                <a:cs typeface="Rubik" panose="00000500000000000000"/>
              </a:rPr>
              <a:t> </a:t>
            </a:r>
            <a:r>
              <a:rPr lang="et-EE" dirty="0" err="1">
                <a:latin typeface="Times New Roman" panose="02020603050405020304" pitchFamily="18" charset="0"/>
                <a:cs typeface="Rubik" panose="00000500000000000000"/>
              </a:rPr>
              <a:t>model</a:t>
            </a:r>
            <a:r>
              <a:rPr lang="en-US" dirty="0">
                <a:latin typeface="Times New Roman" panose="02020603050405020304" pitchFamily="18" charset="0"/>
                <a:cs typeface="Rubik" panose="00000500000000000000"/>
              </a:rPr>
              <a:t>. Should additional balancing and flexibility be taken into account, we might expect the cost difference </a:t>
            </a:r>
            <a:r>
              <a:rPr lang="et-EE" dirty="0" err="1">
                <a:latin typeface="Times New Roman" panose="02020603050405020304" pitchFamily="18" charset="0"/>
                <a:cs typeface="Rubik" panose="00000500000000000000"/>
              </a:rPr>
              <a:t>between</a:t>
            </a:r>
            <a:r>
              <a:rPr lang="et-EE" dirty="0">
                <a:latin typeface="Times New Roman" panose="02020603050405020304" pitchFamily="18" charset="0"/>
                <a:cs typeface="Rubik" panose="00000500000000000000"/>
              </a:rPr>
              <a:t> </a:t>
            </a:r>
            <a:r>
              <a:rPr lang="et-EE" dirty="0" err="1">
                <a:latin typeface="Times New Roman" panose="02020603050405020304" pitchFamily="18" charset="0"/>
                <a:cs typeface="Rubik" panose="00000500000000000000"/>
              </a:rPr>
              <a:t>scenarios</a:t>
            </a:r>
            <a:r>
              <a:rPr lang="et-EE" dirty="0">
                <a:latin typeface="Times New Roman" panose="02020603050405020304" pitchFamily="18" charset="0"/>
                <a:cs typeface="Rubik" panose="00000500000000000000"/>
              </a:rPr>
              <a:t> </a:t>
            </a:r>
            <a:r>
              <a:rPr lang="et-EE" dirty="0" err="1">
                <a:latin typeface="Times New Roman" panose="02020603050405020304" pitchFamily="18" charset="0"/>
                <a:cs typeface="Rubik" panose="00000500000000000000"/>
              </a:rPr>
              <a:t>to</a:t>
            </a:r>
            <a:r>
              <a:rPr lang="et-EE" dirty="0">
                <a:latin typeface="Times New Roman" panose="02020603050405020304" pitchFamily="18" charset="0"/>
                <a:cs typeface="Rubik" panose="00000500000000000000"/>
              </a:rPr>
              <a:t> </a:t>
            </a:r>
            <a:r>
              <a:rPr lang="et-EE" dirty="0" err="1">
                <a:latin typeface="Times New Roman" panose="02020603050405020304" pitchFamily="18" charset="0"/>
                <a:cs typeface="Rubik" panose="00000500000000000000"/>
              </a:rPr>
              <a:t>decrease</a:t>
            </a:r>
            <a:r>
              <a:rPr lang="et-EE" dirty="0">
                <a:latin typeface="Times New Roman" panose="02020603050405020304" pitchFamily="18" charset="0"/>
                <a:cs typeface="Rubik" panose="00000500000000000000"/>
              </a:rPr>
              <a:t> </a:t>
            </a:r>
            <a:r>
              <a:rPr lang="et-EE" dirty="0" err="1">
                <a:latin typeface="Times New Roman" panose="02020603050405020304" pitchFamily="18" charset="0"/>
                <a:cs typeface="Rubik" panose="00000500000000000000"/>
              </a:rPr>
              <a:t>further</a:t>
            </a:r>
            <a:r>
              <a:rPr lang="et-EE" dirty="0">
                <a:latin typeface="Times New Roman" panose="02020603050405020304" pitchFamily="18" charset="0"/>
                <a:cs typeface="Rubik" panose="00000500000000000000"/>
              </a:rPr>
              <a:t>.</a:t>
            </a:r>
          </a:p>
          <a:p>
            <a:r>
              <a:rPr lang="en-US" dirty="0">
                <a:latin typeface="Times New Roman" panose="02020603050405020304" pitchFamily="18" charset="0"/>
                <a:cs typeface="Rubik" panose="00000500000000000000"/>
              </a:rPr>
              <a:t>National decisionmakers may consider the relative importance of both economic and non-economic factors</a:t>
            </a:r>
            <a:r>
              <a:rPr lang="et-EE" dirty="0">
                <a:latin typeface="Times New Roman" panose="02020603050405020304" pitchFamily="18" charset="0"/>
                <a:cs typeface="Rubik" panose="00000500000000000000"/>
              </a:rPr>
              <a:t> in </a:t>
            </a:r>
            <a:r>
              <a:rPr lang="et-EE" dirty="0" err="1">
                <a:latin typeface="Times New Roman" panose="02020603050405020304" pitchFamily="18" charset="0"/>
                <a:cs typeface="Rubik" panose="00000500000000000000"/>
              </a:rPr>
              <a:t>deciding</a:t>
            </a:r>
            <a:r>
              <a:rPr lang="et-EE" dirty="0">
                <a:latin typeface="Times New Roman" panose="02020603050405020304" pitchFamily="18" charset="0"/>
                <a:cs typeface="Rubik" panose="00000500000000000000"/>
              </a:rPr>
              <a:t> on </a:t>
            </a:r>
            <a:r>
              <a:rPr lang="et-EE" dirty="0" err="1">
                <a:latin typeface="Times New Roman" panose="02020603050405020304" pitchFamily="18" charset="0"/>
                <a:cs typeface="Rubik" panose="00000500000000000000"/>
              </a:rPr>
              <a:t>whether</a:t>
            </a:r>
            <a:r>
              <a:rPr lang="et-EE" dirty="0">
                <a:latin typeface="Times New Roman" panose="02020603050405020304" pitchFamily="18" charset="0"/>
                <a:cs typeface="Rubik" panose="00000500000000000000"/>
              </a:rPr>
              <a:t> </a:t>
            </a:r>
            <a:r>
              <a:rPr lang="et-EE" dirty="0" err="1">
                <a:latin typeface="Times New Roman" panose="02020603050405020304" pitchFamily="18" charset="0"/>
                <a:cs typeface="Rubik" panose="00000500000000000000"/>
              </a:rPr>
              <a:t>to</a:t>
            </a:r>
            <a:r>
              <a:rPr lang="et-EE" dirty="0">
                <a:latin typeface="Times New Roman" panose="02020603050405020304" pitchFamily="18" charset="0"/>
                <a:cs typeface="Rubik" panose="00000500000000000000"/>
              </a:rPr>
              <a:t> </a:t>
            </a:r>
            <a:r>
              <a:rPr lang="et-EE" dirty="0" err="1">
                <a:latin typeface="Times New Roman" panose="02020603050405020304" pitchFamily="18" charset="0"/>
                <a:cs typeface="Rubik" panose="00000500000000000000"/>
              </a:rPr>
              <a:t>introduce</a:t>
            </a:r>
            <a:r>
              <a:rPr lang="et-EE" dirty="0">
                <a:latin typeface="Times New Roman" panose="02020603050405020304" pitchFamily="18" charset="0"/>
                <a:cs typeface="Rubik" panose="00000500000000000000"/>
              </a:rPr>
              <a:t> </a:t>
            </a:r>
            <a:r>
              <a:rPr lang="et-EE" dirty="0" err="1">
                <a:latin typeface="Times New Roman" panose="02020603050405020304" pitchFamily="18" charset="0"/>
                <a:cs typeface="Rubik" panose="00000500000000000000"/>
              </a:rPr>
              <a:t>nuclear</a:t>
            </a:r>
            <a:r>
              <a:rPr lang="et-EE" dirty="0">
                <a:latin typeface="Times New Roman" panose="02020603050405020304" pitchFamily="18" charset="0"/>
                <a:cs typeface="Rubik" panose="00000500000000000000"/>
              </a:rPr>
              <a:t> </a:t>
            </a:r>
            <a:r>
              <a:rPr lang="et-EE" dirty="0" err="1">
                <a:latin typeface="Times New Roman" panose="02020603050405020304" pitchFamily="18" charset="0"/>
                <a:cs typeface="Rubik" panose="00000500000000000000"/>
              </a:rPr>
              <a:t>power</a:t>
            </a:r>
            <a:r>
              <a:rPr lang="et-EE" dirty="0">
                <a:latin typeface="Times New Roman" panose="02020603050405020304" pitchFamily="18" charset="0"/>
                <a:cs typeface="Rubik" panose="00000500000000000000"/>
              </a:rPr>
              <a:t> </a:t>
            </a:r>
            <a:r>
              <a:rPr lang="et-EE" dirty="0" err="1">
                <a:latin typeface="Times New Roman" panose="02020603050405020304" pitchFamily="18" charset="0"/>
                <a:cs typeface="Rubik" panose="00000500000000000000"/>
              </a:rPr>
              <a:t>into</a:t>
            </a:r>
            <a:r>
              <a:rPr lang="et-EE" dirty="0">
                <a:latin typeface="Times New Roman" panose="02020603050405020304" pitchFamily="18" charset="0"/>
                <a:cs typeface="Rubik" panose="00000500000000000000"/>
              </a:rPr>
              <a:t> </a:t>
            </a:r>
            <a:r>
              <a:rPr lang="et-EE" dirty="0" err="1">
                <a:latin typeface="Times New Roman" panose="02020603050405020304" pitchFamily="18" charset="0"/>
                <a:cs typeface="Rubik" panose="00000500000000000000"/>
              </a:rPr>
              <a:t>the</a:t>
            </a:r>
            <a:r>
              <a:rPr lang="et-EE" dirty="0">
                <a:latin typeface="Times New Roman" panose="02020603050405020304" pitchFamily="18" charset="0"/>
                <a:cs typeface="Rubik" panose="00000500000000000000"/>
              </a:rPr>
              <a:t> </a:t>
            </a:r>
            <a:r>
              <a:rPr lang="et-EE" dirty="0" err="1">
                <a:latin typeface="Times New Roman" panose="02020603050405020304" pitchFamily="18" charset="0"/>
                <a:cs typeface="Rubik" panose="00000500000000000000"/>
              </a:rPr>
              <a:t>energy</a:t>
            </a:r>
            <a:r>
              <a:rPr lang="et-EE" dirty="0">
                <a:latin typeface="Times New Roman" panose="02020603050405020304" pitchFamily="18" charset="0"/>
                <a:cs typeface="Rubik" panose="00000500000000000000"/>
              </a:rPr>
              <a:t> </a:t>
            </a:r>
            <a:r>
              <a:rPr lang="et-EE" dirty="0" err="1">
                <a:latin typeface="Times New Roman" panose="02020603050405020304" pitchFamily="18" charset="0"/>
                <a:cs typeface="Rubik" panose="00000500000000000000"/>
              </a:rPr>
              <a:t>system</a:t>
            </a:r>
            <a:r>
              <a:rPr lang="en-US" dirty="0">
                <a:latin typeface="Times New Roman" panose="02020603050405020304" pitchFamily="18" charset="0"/>
                <a:cs typeface="Rubik" panose="00000500000000000000"/>
              </a:rPr>
              <a:t>.</a:t>
            </a:r>
          </a:p>
          <a:p>
            <a:endParaRPr lang="en-US" dirty="0">
              <a:latin typeface="Times New Roman" panose="02020603050405020304" pitchFamily="18" charset="0"/>
              <a:cs typeface="Rubik" panose="00000500000000000000"/>
            </a:endParaRPr>
          </a:p>
          <a:p>
            <a:endParaRPr lang="et-EE" dirty="0"/>
          </a:p>
        </p:txBody>
      </p:sp>
      <p:sp>
        <p:nvSpPr>
          <p:cNvPr id="4" name="Slide Number Placeholder 3"/>
          <p:cNvSpPr>
            <a:spLocks noGrp="1"/>
          </p:cNvSpPr>
          <p:nvPr>
            <p:ph type="sldNum" sz="quarter" idx="5"/>
          </p:nvPr>
        </p:nvSpPr>
        <p:spPr/>
        <p:txBody>
          <a:bodyPr/>
          <a:lstStyle/>
          <a:p>
            <a:fld id="{E48D32F7-79CD-4EC9-A53B-F009251E64C3}" type="slidenum">
              <a:rPr lang="en-US" smtClean="0"/>
              <a:t>17</a:t>
            </a:fld>
            <a:endParaRPr lang="en-US"/>
          </a:p>
        </p:txBody>
      </p:sp>
    </p:spTree>
    <p:extLst>
      <p:ext uri="{BB962C8B-B14F-4D97-AF65-F5344CB8AC3E}">
        <p14:creationId xmlns:p14="http://schemas.microsoft.com/office/powerpoint/2010/main" val="662560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F1D9A936-82C1-C685-7FBA-37948ECA14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6475">
              <a:defRPr>
                <a:solidFill>
                  <a:schemeClr val="tx1"/>
                </a:solidFill>
                <a:latin typeface="Arial" panose="020B0604020202020204" pitchFamily="34" charset="0"/>
                <a:cs typeface="Arial" panose="020B0604020202020204" pitchFamily="34" charset="0"/>
              </a:defRPr>
            </a:lvl1pPr>
            <a:lvl2pPr marL="742950" indent="-285750" defTabSz="1006475">
              <a:defRPr>
                <a:solidFill>
                  <a:schemeClr val="tx1"/>
                </a:solidFill>
                <a:latin typeface="Arial" panose="020B0604020202020204" pitchFamily="34" charset="0"/>
                <a:cs typeface="Arial" panose="020B0604020202020204" pitchFamily="34" charset="0"/>
              </a:defRPr>
            </a:lvl2pPr>
            <a:lvl3pPr marL="1143000" indent="-228600" defTabSz="1006475">
              <a:defRPr>
                <a:solidFill>
                  <a:schemeClr val="tx1"/>
                </a:solidFill>
                <a:latin typeface="Arial" panose="020B0604020202020204" pitchFamily="34" charset="0"/>
                <a:cs typeface="Arial" panose="020B0604020202020204" pitchFamily="34" charset="0"/>
              </a:defRPr>
            </a:lvl3pPr>
            <a:lvl4pPr marL="1600200" indent="-228600" defTabSz="1006475">
              <a:defRPr>
                <a:solidFill>
                  <a:schemeClr val="tx1"/>
                </a:solidFill>
                <a:latin typeface="Arial" panose="020B0604020202020204" pitchFamily="34" charset="0"/>
                <a:cs typeface="Arial" panose="020B0604020202020204" pitchFamily="34" charset="0"/>
              </a:defRPr>
            </a:lvl4pPr>
            <a:lvl5pPr marL="2057400" indent="-228600" defTabSz="1006475">
              <a:defRPr>
                <a:solidFill>
                  <a:schemeClr val="tx1"/>
                </a:solidFill>
                <a:latin typeface="Arial" panose="020B0604020202020204" pitchFamily="34" charset="0"/>
                <a:cs typeface="Arial" panose="020B0604020202020204" pitchFamily="34" charset="0"/>
              </a:defRPr>
            </a:lvl5pPr>
            <a:lvl6pPr marL="2514600" indent="-228600" defTabSz="10064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064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064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064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2CA79C9-31E4-47C7-AD71-A8506ECBC493}" type="slidenum">
              <a:rPr lang="en-GB" altLang="en-US" sz="1200" smtClean="0">
                <a:latin typeface="Times New Roman" panose="02020603050405020304" pitchFamily="18" charset="0"/>
              </a:rPr>
              <a:pPr/>
              <a:t>19</a:t>
            </a:fld>
            <a:endParaRPr lang="en-GB" altLang="en-US" sz="1200">
              <a:latin typeface="Times New Roman" panose="02020603050405020304" pitchFamily="18" charset="0"/>
            </a:endParaRPr>
          </a:p>
        </p:txBody>
      </p:sp>
      <p:sp>
        <p:nvSpPr>
          <p:cNvPr id="21507" name="Rectangle 2">
            <a:extLst>
              <a:ext uri="{FF2B5EF4-FFF2-40B4-BE49-F238E27FC236}">
                <a16:creationId xmlns:a16="http://schemas.microsoft.com/office/drawing/2014/main" id="{DC970A85-72B4-D0BA-FAD5-3C87FDFF9E50}"/>
              </a:ext>
            </a:extLst>
          </p:cNvPr>
          <p:cNvSpPr>
            <a:spLocks noGrp="1" noRot="1" noChangeAspect="1" noChangeArrowheads="1" noTextEdit="1"/>
          </p:cNvSpPr>
          <p:nvPr>
            <p:ph type="sldImg"/>
          </p:nvPr>
        </p:nvSpPr>
        <p:spPr bwMode="auto">
          <a:xfrm>
            <a:off x="546100" y="757238"/>
            <a:ext cx="6715125" cy="377825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a:extLst>
              <a:ext uri="{FF2B5EF4-FFF2-40B4-BE49-F238E27FC236}">
                <a16:creationId xmlns:a16="http://schemas.microsoft.com/office/drawing/2014/main" id="{CDCB6697-72AE-D713-0DFD-A5E04C980780}"/>
              </a:ext>
            </a:extLst>
          </p:cNvPr>
          <p:cNvSpPr>
            <a:spLocks noGrp="1" noChangeArrowheads="1"/>
          </p:cNvSpPr>
          <p:nvPr>
            <p:ph type="body" idx="1"/>
          </p:nvPr>
        </p:nvSpPr>
        <p:spPr>
          <a:xfrm>
            <a:off x="1041400" y="4791075"/>
            <a:ext cx="5719763" cy="4533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25" tIns="50363" rIns="100725" bIns="50363"/>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err="1"/>
              <a:t>Put</a:t>
            </a:r>
            <a:r>
              <a:rPr lang="et-EE" dirty="0"/>
              <a:t> </a:t>
            </a:r>
            <a:r>
              <a:rPr lang="et-EE" dirty="0" err="1"/>
              <a:t>color</a:t>
            </a:r>
            <a:r>
              <a:rPr lang="et-EE" dirty="0"/>
              <a:t> </a:t>
            </a:r>
            <a:r>
              <a:rPr lang="et-EE" dirty="0" err="1"/>
              <a:t>box</a:t>
            </a:r>
            <a:r>
              <a:rPr lang="et-EE" dirty="0"/>
              <a:t> </a:t>
            </a:r>
            <a:r>
              <a:rPr lang="et-EE" dirty="0" err="1"/>
              <a:t>around</a:t>
            </a:r>
            <a:r>
              <a:rPr lang="et-EE" dirty="0"/>
              <a:t> </a:t>
            </a:r>
            <a:r>
              <a:rPr lang="et-EE" dirty="0" err="1"/>
              <a:t>scenario</a:t>
            </a:r>
            <a:r>
              <a:rPr lang="et-EE" dirty="0"/>
              <a:t> </a:t>
            </a:r>
            <a:r>
              <a:rPr lang="et-EE" dirty="0" err="1"/>
              <a:t>names</a:t>
            </a:r>
            <a:r>
              <a:rPr lang="et-EE" dirty="0"/>
              <a:t>. </a:t>
            </a:r>
            <a:r>
              <a:rPr lang="et-EE" dirty="0" err="1"/>
              <a:t>Sources</a:t>
            </a:r>
            <a:endParaRPr lang="et-EE" dirty="0"/>
          </a:p>
        </p:txBody>
      </p:sp>
      <p:sp>
        <p:nvSpPr>
          <p:cNvPr id="4" name="Slide Number Placeholder 3"/>
          <p:cNvSpPr>
            <a:spLocks noGrp="1"/>
          </p:cNvSpPr>
          <p:nvPr>
            <p:ph type="sldNum" sz="quarter" idx="5"/>
          </p:nvPr>
        </p:nvSpPr>
        <p:spPr/>
        <p:txBody>
          <a:bodyPr/>
          <a:lstStyle/>
          <a:p>
            <a:fld id="{E48D32F7-79CD-4EC9-A53B-F009251E64C3}" type="slidenum">
              <a:rPr lang="en-US" smtClean="0"/>
              <a:t>7</a:t>
            </a:fld>
            <a:endParaRPr lang="en-US"/>
          </a:p>
        </p:txBody>
      </p:sp>
    </p:spTree>
    <p:extLst>
      <p:ext uri="{BB962C8B-B14F-4D97-AF65-F5344CB8AC3E}">
        <p14:creationId xmlns:p14="http://schemas.microsoft.com/office/powerpoint/2010/main" val="1789998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No all </a:t>
            </a:r>
            <a:r>
              <a:rPr lang="et-EE" dirty="0" err="1"/>
              <a:t>caps</a:t>
            </a:r>
            <a:r>
              <a:rPr lang="et-EE" dirty="0"/>
              <a:t>. </a:t>
            </a:r>
            <a:r>
              <a:rPr lang="et-EE" dirty="0" err="1"/>
              <a:t>Fonts</a:t>
            </a:r>
            <a:r>
              <a:rPr lang="et-EE" dirty="0"/>
              <a:t> of </a:t>
            </a:r>
            <a:r>
              <a:rPr lang="et-EE" dirty="0" err="1"/>
              <a:t>the</a:t>
            </a:r>
            <a:r>
              <a:rPr lang="et-EE" dirty="0"/>
              <a:t> </a:t>
            </a:r>
            <a:r>
              <a:rPr lang="et-EE" dirty="0" err="1"/>
              <a:t>titles</a:t>
            </a:r>
            <a:r>
              <a:rPr lang="et-EE" dirty="0"/>
              <a:t> and </a:t>
            </a:r>
            <a:r>
              <a:rPr lang="et-EE" dirty="0" err="1"/>
              <a:t>legends</a:t>
            </a:r>
            <a:r>
              <a:rPr lang="et-EE" dirty="0"/>
              <a:t>. </a:t>
            </a:r>
            <a:r>
              <a:rPr lang="et-EE" dirty="0" err="1"/>
              <a:t>Put</a:t>
            </a:r>
            <a:r>
              <a:rPr lang="et-EE" dirty="0"/>
              <a:t> </a:t>
            </a:r>
            <a:r>
              <a:rPr lang="et-EE" dirty="0" err="1"/>
              <a:t>into</a:t>
            </a:r>
            <a:r>
              <a:rPr lang="et-EE" dirty="0"/>
              <a:t> </a:t>
            </a:r>
            <a:r>
              <a:rPr lang="et-EE" dirty="0" err="1"/>
              <a:t>empty</a:t>
            </a:r>
            <a:r>
              <a:rPr lang="et-EE" dirty="0"/>
              <a:t> </a:t>
            </a:r>
            <a:r>
              <a:rPr lang="et-EE" dirty="0" err="1"/>
              <a:t>space</a:t>
            </a:r>
            <a:r>
              <a:rPr lang="et-EE" dirty="0"/>
              <a:t> </a:t>
            </a:r>
            <a:r>
              <a:rPr lang="et-EE" dirty="0" err="1"/>
              <a:t>reference</a:t>
            </a:r>
            <a:r>
              <a:rPr lang="et-EE" dirty="0"/>
              <a:t> and </a:t>
            </a:r>
            <a:r>
              <a:rPr lang="et-EE" dirty="0" err="1"/>
              <a:t>nuclear</a:t>
            </a:r>
            <a:r>
              <a:rPr lang="et-EE" dirty="0"/>
              <a:t> </a:t>
            </a:r>
            <a:r>
              <a:rPr lang="et-EE" dirty="0" err="1"/>
              <a:t>scenario</a:t>
            </a:r>
            <a:r>
              <a:rPr lang="et-EE" dirty="0"/>
              <a:t>. </a:t>
            </a:r>
          </a:p>
        </p:txBody>
      </p:sp>
      <p:sp>
        <p:nvSpPr>
          <p:cNvPr id="4" name="Slide Number Placeholder 3"/>
          <p:cNvSpPr>
            <a:spLocks noGrp="1"/>
          </p:cNvSpPr>
          <p:nvPr>
            <p:ph type="sldNum" sz="quarter" idx="5"/>
          </p:nvPr>
        </p:nvSpPr>
        <p:spPr/>
        <p:txBody>
          <a:bodyPr/>
          <a:lstStyle/>
          <a:p>
            <a:fld id="{E48D32F7-79CD-4EC9-A53B-F009251E64C3}" type="slidenum">
              <a:rPr lang="en-US" smtClean="0"/>
              <a:t>8</a:t>
            </a:fld>
            <a:endParaRPr lang="en-US"/>
          </a:p>
        </p:txBody>
      </p:sp>
    </p:spTree>
    <p:extLst>
      <p:ext uri="{BB962C8B-B14F-4D97-AF65-F5344CB8AC3E}">
        <p14:creationId xmlns:p14="http://schemas.microsoft.com/office/powerpoint/2010/main" val="2787658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No all </a:t>
            </a:r>
            <a:r>
              <a:rPr lang="et-EE" dirty="0" err="1"/>
              <a:t>caps</a:t>
            </a:r>
            <a:r>
              <a:rPr lang="et-EE" dirty="0"/>
              <a:t>. </a:t>
            </a:r>
            <a:r>
              <a:rPr lang="et-EE" dirty="0" err="1"/>
              <a:t>Fonts</a:t>
            </a:r>
            <a:r>
              <a:rPr lang="et-EE" dirty="0"/>
              <a:t> of </a:t>
            </a:r>
            <a:r>
              <a:rPr lang="et-EE" dirty="0" err="1"/>
              <a:t>the</a:t>
            </a:r>
            <a:r>
              <a:rPr lang="et-EE" dirty="0"/>
              <a:t> </a:t>
            </a:r>
            <a:r>
              <a:rPr lang="et-EE" dirty="0" err="1"/>
              <a:t>titles</a:t>
            </a:r>
            <a:r>
              <a:rPr lang="et-EE" dirty="0"/>
              <a:t> and </a:t>
            </a:r>
            <a:r>
              <a:rPr lang="et-EE" dirty="0" err="1"/>
              <a:t>legends</a:t>
            </a:r>
            <a:r>
              <a:rPr lang="et-EE" dirty="0"/>
              <a:t>. </a:t>
            </a:r>
            <a:r>
              <a:rPr lang="et-EE" dirty="0" err="1"/>
              <a:t>Put</a:t>
            </a:r>
            <a:r>
              <a:rPr lang="et-EE" dirty="0"/>
              <a:t> </a:t>
            </a:r>
            <a:r>
              <a:rPr lang="et-EE" dirty="0" err="1"/>
              <a:t>into</a:t>
            </a:r>
            <a:r>
              <a:rPr lang="et-EE" dirty="0"/>
              <a:t> </a:t>
            </a:r>
            <a:r>
              <a:rPr lang="et-EE" dirty="0" err="1"/>
              <a:t>empty</a:t>
            </a:r>
            <a:r>
              <a:rPr lang="et-EE" dirty="0"/>
              <a:t> </a:t>
            </a:r>
            <a:r>
              <a:rPr lang="et-EE" dirty="0" err="1"/>
              <a:t>space</a:t>
            </a:r>
            <a:r>
              <a:rPr lang="et-EE" dirty="0"/>
              <a:t> </a:t>
            </a:r>
            <a:r>
              <a:rPr lang="et-EE" dirty="0" err="1"/>
              <a:t>reference</a:t>
            </a:r>
            <a:r>
              <a:rPr lang="et-EE" dirty="0"/>
              <a:t> and </a:t>
            </a:r>
            <a:r>
              <a:rPr lang="et-EE" dirty="0" err="1"/>
              <a:t>nuclear</a:t>
            </a:r>
            <a:r>
              <a:rPr lang="et-EE" dirty="0"/>
              <a:t> </a:t>
            </a:r>
            <a:r>
              <a:rPr lang="et-EE" dirty="0" err="1"/>
              <a:t>scenario</a:t>
            </a:r>
            <a:r>
              <a:rPr lang="et-EE" dirty="0"/>
              <a:t>. </a:t>
            </a:r>
          </a:p>
        </p:txBody>
      </p:sp>
      <p:sp>
        <p:nvSpPr>
          <p:cNvPr id="4" name="Slide Number Placeholder 3"/>
          <p:cNvSpPr>
            <a:spLocks noGrp="1"/>
          </p:cNvSpPr>
          <p:nvPr>
            <p:ph type="sldNum" sz="quarter" idx="5"/>
          </p:nvPr>
        </p:nvSpPr>
        <p:spPr/>
        <p:txBody>
          <a:bodyPr/>
          <a:lstStyle/>
          <a:p>
            <a:fld id="{E48D32F7-79CD-4EC9-A53B-F009251E64C3}" type="slidenum">
              <a:rPr lang="en-US" smtClean="0"/>
              <a:t>9</a:t>
            </a:fld>
            <a:endParaRPr lang="en-US"/>
          </a:p>
        </p:txBody>
      </p:sp>
    </p:spTree>
    <p:extLst>
      <p:ext uri="{BB962C8B-B14F-4D97-AF65-F5344CB8AC3E}">
        <p14:creationId xmlns:p14="http://schemas.microsoft.com/office/powerpoint/2010/main" val="1359785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No all </a:t>
            </a:r>
            <a:r>
              <a:rPr lang="et-EE" dirty="0" err="1"/>
              <a:t>caps</a:t>
            </a:r>
            <a:r>
              <a:rPr lang="et-EE" dirty="0"/>
              <a:t>. </a:t>
            </a:r>
            <a:r>
              <a:rPr lang="et-EE" dirty="0" err="1"/>
              <a:t>Fonts</a:t>
            </a:r>
            <a:r>
              <a:rPr lang="et-EE" dirty="0"/>
              <a:t> of </a:t>
            </a:r>
            <a:r>
              <a:rPr lang="et-EE" dirty="0" err="1"/>
              <a:t>the</a:t>
            </a:r>
            <a:r>
              <a:rPr lang="et-EE" dirty="0"/>
              <a:t> </a:t>
            </a:r>
            <a:r>
              <a:rPr lang="et-EE" dirty="0" err="1"/>
              <a:t>titles</a:t>
            </a:r>
            <a:r>
              <a:rPr lang="et-EE" dirty="0"/>
              <a:t> and </a:t>
            </a:r>
            <a:r>
              <a:rPr lang="et-EE" dirty="0" err="1"/>
              <a:t>legends</a:t>
            </a:r>
            <a:r>
              <a:rPr lang="et-EE" dirty="0"/>
              <a:t>. </a:t>
            </a:r>
            <a:r>
              <a:rPr lang="et-EE" dirty="0" err="1"/>
              <a:t>Put</a:t>
            </a:r>
            <a:r>
              <a:rPr lang="et-EE" dirty="0"/>
              <a:t> </a:t>
            </a:r>
            <a:r>
              <a:rPr lang="et-EE" dirty="0" err="1"/>
              <a:t>into</a:t>
            </a:r>
            <a:r>
              <a:rPr lang="et-EE" dirty="0"/>
              <a:t> </a:t>
            </a:r>
            <a:r>
              <a:rPr lang="et-EE" dirty="0" err="1"/>
              <a:t>empty</a:t>
            </a:r>
            <a:r>
              <a:rPr lang="et-EE" dirty="0"/>
              <a:t> </a:t>
            </a:r>
            <a:r>
              <a:rPr lang="et-EE" dirty="0" err="1"/>
              <a:t>space</a:t>
            </a:r>
            <a:r>
              <a:rPr lang="et-EE" dirty="0"/>
              <a:t> </a:t>
            </a:r>
            <a:r>
              <a:rPr lang="et-EE" dirty="0" err="1"/>
              <a:t>reference</a:t>
            </a:r>
            <a:r>
              <a:rPr lang="et-EE" dirty="0"/>
              <a:t> and </a:t>
            </a:r>
            <a:r>
              <a:rPr lang="et-EE" dirty="0" err="1"/>
              <a:t>nuclear</a:t>
            </a:r>
            <a:r>
              <a:rPr lang="et-EE" dirty="0"/>
              <a:t> </a:t>
            </a:r>
            <a:r>
              <a:rPr lang="et-EE" dirty="0" err="1"/>
              <a:t>scenario</a:t>
            </a:r>
            <a:r>
              <a:rPr lang="et-EE" dirty="0"/>
              <a:t>. </a:t>
            </a:r>
          </a:p>
        </p:txBody>
      </p:sp>
      <p:sp>
        <p:nvSpPr>
          <p:cNvPr id="4" name="Slide Number Placeholder 3"/>
          <p:cNvSpPr>
            <a:spLocks noGrp="1"/>
          </p:cNvSpPr>
          <p:nvPr>
            <p:ph type="sldNum" sz="quarter" idx="5"/>
          </p:nvPr>
        </p:nvSpPr>
        <p:spPr/>
        <p:txBody>
          <a:bodyPr/>
          <a:lstStyle/>
          <a:p>
            <a:fld id="{E48D32F7-79CD-4EC9-A53B-F009251E64C3}" type="slidenum">
              <a:rPr lang="en-US" smtClean="0"/>
              <a:t>10</a:t>
            </a:fld>
            <a:endParaRPr lang="en-US"/>
          </a:p>
        </p:txBody>
      </p:sp>
    </p:spTree>
    <p:extLst>
      <p:ext uri="{BB962C8B-B14F-4D97-AF65-F5344CB8AC3E}">
        <p14:creationId xmlns:p14="http://schemas.microsoft.com/office/powerpoint/2010/main" val="2279065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No all </a:t>
            </a:r>
            <a:r>
              <a:rPr lang="et-EE" dirty="0" err="1"/>
              <a:t>caps</a:t>
            </a:r>
            <a:r>
              <a:rPr lang="et-EE" dirty="0"/>
              <a:t>. </a:t>
            </a:r>
            <a:r>
              <a:rPr lang="et-EE" dirty="0" err="1"/>
              <a:t>Fonts</a:t>
            </a:r>
            <a:r>
              <a:rPr lang="et-EE" dirty="0"/>
              <a:t> of </a:t>
            </a:r>
            <a:r>
              <a:rPr lang="et-EE" dirty="0" err="1"/>
              <a:t>the</a:t>
            </a:r>
            <a:r>
              <a:rPr lang="et-EE" dirty="0"/>
              <a:t> </a:t>
            </a:r>
            <a:r>
              <a:rPr lang="et-EE" dirty="0" err="1"/>
              <a:t>titles</a:t>
            </a:r>
            <a:r>
              <a:rPr lang="et-EE" dirty="0"/>
              <a:t> and </a:t>
            </a:r>
            <a:r>
              <a:rPr lang="et-EE" dirty="0" err="1"/>
              <a:t>legends</a:t>
            </a:r>
            <a:r>
              <a:rPr lang="et-EE" dirty="0"/>
              <a:t>. </a:t>
            </a:r>
            <a:r>
              <a:rPr lang="et-EE" dirty="0" err="1"/>
              <a:t>Put</a:t>
            </a:r>
            <a:r>
              <a:rPr lang="et-EE" dirty="0"/>
              <a:t> </a:t>
            </a:r>
            <a:r>
              <a:rPr lang="et-EE" dirty="0" err="1"/>
              <a:t>into</a:t>
            </a:r>
            <a:r>
              <a:rPr lang="et-EE" dirty="0"/>
              <a:t> </a:t>
            </a:r>
            <a:r>
              <a:rPr lang="et-EE" dirty="0" err="1"/>
              <a:t>empty</a:t>
            </a:r>
            <a:r>
              <a:rPr lang="et-EE" dirty="0"/>
              <a:t> </a:t>
            </a:r>
            <a:r>
              <a:rPr lang="et-EE" dirty="0" err="1"/>
              <a:t>space</a:t>
            </a:r>
            <a:r>
              <a:rPr lang="et-EE" dirty="0"/>
              <a:t> </a:t>
            </a:r>
            <a:r>
              <a:rPr lang="et-EE" dirty="0" err="1"/>
              <a:t>reference</a:t>
            </a:r>
            <a:r>
              <a:rPr lang="et-EE" dirty="0"/>
              <a:t> and </a:t>
            </a:r>
            <a:r>
              <a:rPr lang="et-EE" dirty="0" err="1"/>
              <a:t>nuclear</a:t>
            </a:r>
            <a:r>
              <a:rPr lang="et-EE" dirty="0"/>
              <a:t> </a:t>
            </a:r>
            <a:r>
              <a:rPr lang="et-EE" dirty="0" err="1"/>
              <a:t>scenario</a:t>
            </a:r>
            <a:r>
              <a:rPr lang="et-EE" dirty="0"/>
              <a:t>. </a:t>
            </a:r>
          </a:p>
        </p:txBody>
      </p:sp>
      <p:sp>
        <p:nvSpPr>
          <p:cNvPr id="4" name="Slide Number Placeholder 3"/>
          <p:cNvSpPr>
            <a:spLocks noGrp="1"/>
          </p:cNvSpPr>
          <p:nvPr>
            <p:ph type="sldNum" sz="quarter" idx="5"/>
          </p:nvPr>
        </p:nvSpPr>
        <p:spPr/>
        <p:txBody>
          <a:bodyPr/>
          <a:lstStyle/>
          <a:p>
            <a:fld id="{E48D32F7-79CD-4EC9-A53B-F009251E64C3}" type="slidenum">
              <a:rPr lang="en-US" smtClean="0"/>
              <a:t>11</a:t>
            </a:fld>
            <a:endParaRPr lang="en-US"/>
          </a:p>
        </p:txBody>
      </p:sp>
    </p:spTree>
    <p:extLst>
      <p:ext uri="{BB962C8B-B14F-4D97-AF65-F5344CB8AC3E}">
        <p14:creationId xmlns:p14="http://schemas.microsoft.com/office/powerpoint/2010/main" val="4142131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No all </a:t>
            </a:r>
            <a:r>
              <a:rPr lang="et-EE" dirty="0" err="1"/>
              <a:t>caps</a:t>
            </a:r>
            <a:r>
              <a:rPr lang="et-EE" dirty="0"/>
              <a:t>. </a:t>
            </a:r>
            <a:r>
              <a:rPr lang="et-EE" dirty="0" err="1"/>
              <a:t>Fonts</a:t>
            </a:r>
            <a:r>
              <a:rPr lang="et-EE" dirty="0"/>
              <a:t> of </a:t>
            </a:r>
            <a:r>
              <a:rPr lang="et-EE" dirty="0" err="1"/>
              <a:t>the</a:t>
            </a:r>
            <a:r>
              <a:rPr lang="et-EE" dirty="0"/>
              <a:t> </a:t>
            </a:r>
            <a:r>
              <a:rPr lang="et-EE" dirty="0" err="1"/>
              <a:t>titles</a:t>
            </a:r>
            <a:r>
              <a:rPr lang="et-EE" dirty="0"/>
              <a:t> and </a:t>
            </a:r>
            <a:r>
              <a:rPr lang="et-EE" dirty="0" err="1"/>
              <a:t>legends</a:t>
            </a:r>
            <a:r>
              <a:rPr lang="et-EE" dirty="0"/>
              <a:t>. </a:t>
            </a:r>
            <a:r>
              <a:rPr lang="et-EE" dirty="0" err="1"/>
              <a:t>Put</a:t>
            </a:r>
            <a:r>
              <a:rPr lang="et-EE" dirty="0"/>
              <a:t> </a:t>
            </a:r>
            <a:r>
              <a:rPr lang="et-EE" dirty="0" err="1"/>
              <a:t>into</a:t>
            </a:r>
            <a:r>
              <a:rPr lang="et-EE" dirty="0"/>
              <a:t> </a:t>
            </a:r>
            <a:r>
              <a:rPr lang="et-EE" dirty="0" err="1"/>
              <a:t>empty</a:t>
            </a:r>
            <a:r>
              <a:rPr lang="et-EE" dirty="0"/>
              <a:t> </a:t>
            </a:r>
            <a:r>
              <a:rPr lang="et-EE" dirty="0" err="1"/>
              <a:t>space</a:t>
            </a:r>
            <a:r>
              <a:rPr lang="et-EE" dirty="0"/>
              <a:t> </a:t>
            </a:r>
            <a:r>
              <a:rPr lang="et-EE" dirty="0" err="1"/>
              <a:t>reference</a:t>
            </a:r>
            <a:r>
              <a:rPr lang="et-EE" dirty="0"/>
              <a:t> and </a:t>
            </a:r>
            <a:r>
              <a:rPr lang="et-EE" dirty="0" err="1"/>
              <a:t>nuclear</a:t>
            </a:r>
            <a:r>
              <a:rPr lang="et-EE" dirty="0"/>
              <a:t> </a:t>
            </a:r>
            <a:r>
              <a:rPr lang="et-EE" dirty="0" err="1"/>
              <a:t>scenario</a:t>
            </a:r>
            <a:r>
              <a:rPr lang="et-EE" dirty="0"/>
              <a:t>. </a:t>
            </a:r>
          </a:p>
        </p:txBody>
      </p:sp>
      <p:sp>
        <p:nvSpPr>
          <p:cNvPr id="4" name="Slide Number Placeholder 3"/>
          <p:cNvSpPr>
            <a:spLocks noGrp="1"/>
          </p:cNvSpPr>
          <p:nvPr>
            <p:ph type="sldNum" sz="quarter" idx="5"/>
          </p:nvPr>
        </p:nvSpPr>
        <p:spPr/>
        <p:txBody>
          <a:bodyPr/>
          <a:lstStyle/>
          <a:p>
            <a:fld id="{E48D32F7-79CD-4EC9-A53B-F009251E64C3}" type="slidenum">
              <a:rPr lang="en-US" smtClean="0"/>
              <a:t>12</a:t>
            </a:fld>
            <a:endParaRPr lang="en-US"/>
          </a:p>
        </p:txBody>
      </p:sp>
    </p:spTree>
    <p:extLst>
      <p:ext uri="{BB962C8B-B14F-4D97-AF65-F5344CB8AC3E}">
        <p14:creationId xmlns:p14="http://schemas.microsoft.com/office/powerpoint/2010/main" val="3149242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8C1CA-689E-6C8A-F789-3AA9A3F13B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E20285-D02D-391B-4A16-CBE50D22BE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0ABA6A-DD7E-F6FC-5860-C42E9C503589}"/>
              </a:ext>
            </a:extLst>
          </p:cNvPr>
          <p:cNvSpPr>
            <a:spLocks noGrp="1"/>
          </p:cNvSpPr>
          <p:nvPr>
            <p:ph type="body" idx="1"/>
          </p:nvPr>
        </p:nvSpPr>
        <p:spPr/>
        <p:txBody>
          <a:bodyPr/>
          <a:lstStyle/>
          <a:p>
            <a:r>
              <a:rPr lang="et-EE" dirty="0"/>
              <a:t>No all </a:t>
            </a:r>
            <a:r>
              <a:rPr lang="et-EE" dirty="0" err="1"/>
              <a:t>caps</a:t>
            </a:r>
            <a:r>
              <a:rPr lang="et-EE" dirty="0"/>
              <a:t>. </a:t>
            </a:r>
            <a:r>
              <a:rPr lang="et-EE" dirty="0" err="1"/>
              <a:t>Fonts</a:t>
            </a:r>
            <a:r>
              <a:rPr lang="et-EE" dirty="0"/>
              <a:t> of </a:t>
            </a:r>
            <a:r>
              <a:rPr lang="et-EE" dirty="0" err="1"/>
              <a:t>the</a:t>
            </a:r>
            <a:r>
              <a:rPr lang="et-EE" dirty="0"/>
              <a:t> </a:t>
            </a:r>
            <a:r>
              <a:rPr lang="et-EE" dirty="0" err="1"/>
              <a:t>titles</a:t>
            </a:r>
            <a:r>
              <a:rPr lang="et-EE" dirty="0"/>
              <a:t> and </a:t>
            </a:r>
            <a:r>
              <a:rPr lang="et-EE" dirty="0" err="1"/>
              <a:t>legends</a:t>
            </a:r>
            <a:r>
              <a:rPr lang="et-EE" dirty="0"/>
              <a:t>. </a:t>
            </a:r>
            <a:r>
              <a:rPr lang="et-EE" dirty="0" err="1"/>
              <a:t>Put</a:t>
            </a:r>
            <a:r>
              <a:rPr lang="et-EE" dirty="0"/>
              <a:t> </a:t>
            </a:r>
            <a:r>
              <a:rPr lang="et-EE" dirty="0" err="1"/>
              <a:t>into</a:t>
            </a:r>
            <a:r>
              <a:rPr lang="et-EE" dirty="0"/>
              <a:t> </a:t>
            </a:r>
            <a:r>
              <a:rPr lang="et-EE" dirty="0" err="1"/>
              <a:t>empty</a:t>
            </a:r>
            <a:r>
              <a:rPr lang="et-EE" dirty="0"/>
              <a:t> </a:t>
            </a:r>
            <a:r>
              <a:rPr lang="et-EE" dirty="0" err="1"/>
              <a:t>space</a:t>
            </a:r>
            <a:r>
              <a:rPr lang="et-EE" dirty="0"/>
              <a:t> </a:t>
            </a:r>
            <a:r>
              <a:rPr lang="et-EE" dirty="0" err="1"/>
              <a:t>reference</a:t>
            </a:r>
            <a:r>
              <a:rPr lang="et-EE" dirty="0"/>
              <a:t> and </a:t>
            </a:r>
            <a:r>
              <a:rPr lang="et-EE" dirty="0" err="1"/>
              <a:t>nuclear</a:t>
            </a:r>
            <a:r>
              <a:rPr lang="et-EE" dirty="0"/>
              <a:t> </a:t>
            </a:r>
            <a:r>
              <a:rPr lang="et-EE" dirty="0" err="1"/>
              <a:t>scenario</a:t>
            </a:r>
            <a:r>
              <a:rPr lang="et-EE" dirty="0"/>
              <a:t>. </a:t>
            </a:r>
          </a:p>
        </p:txBody>
      </p:sp>
      <p:sp>
        <p:nvSpPr>
          <p:cNvPr id="4" name="Slide Number Placeholder 3">
            <a:extLst>
              <a:ext uri="{FF2B5EF4-FFF2-40B4-BE49-F238E27FC236}">
                <a16:creationId xmlns:a16="http://schemas.microsoft.com/office/drawing/2014/main" id="{BD310E9C-E1D3-C38A-8C31-4B04B0B08717}"/>
              </a:ext>
            </a:extLst>
          </p:cNvPr>
          <p:cNvSpPr>
            <a:spLocks noGrp="1"/>
          </p:cNvSpPr>
          <p:nvPr>
            <p:ph type="sldNum" sz="quarter" idx="5"/>
          </p:nvPr>
        </p:nvSpPr>
        <p:spPr/>
        <p:txBody>
          <a:bodyPr/>
          <a:lstStyle/>
          <a:p>
            <a:fld id="{E48D32F7-79CD-4EC9-A53B-F009251E64C3}" type="slidenum">
              <a:rPr lang="en-US" smtClean="0"/>
              <a:t>13</a:t>
            </a:fld>
            <a:endParaRPr lang="en-US"/>
          </a:p>
        </p:txBody>
      </p:sp>
    </p:spTree>
    <p:extLst>
      <p:ext uri="{BB962C8B-B14F-4D97-AF65-F5344CB8AC3E}">
        <p14:creationId xmlns:p14="http://schemas.microsoft.com/office/powerpoint/2010/main" val="1203306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90FBF-B877-0E0F-9858-1EED0AEB38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45D906-F158-92A3-E278-7783E327C4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980E77-959F-72AC-4219-015301B18ACD}"/>
              </a:ext>
            </a:extLst>
          </p:cNvPr>
          <p:cNvSpPr>
            <a:spLocks noGrp="1"/>
          </p:cNvSpPr>
          <p:nvPr>
            <p:ph type="body" idx="1"/>
          </p:nvPr>
        </p:nvSpPr>
        <p:spPr/>
        <p:txBody>
          <a:bodyPr/>
          <a:lstStyle/>
          <a:p>
            <a:r>
              <a:rPr lang="et-EE" dirty="0"/>
              <a:t>No all </a:t>
            </a:r>
            <a:r>
              <a:rPr lang="et-EE" dirty="0" err="1"/>
              <a:t>caps</a:t>
            </a:r>
            <a:r>
              <a:rPr lang="et-EE" dirty="0"/>
              <a:t>. </a:t>
            </a:r>
            <a:r>
              <a:rPr lang="et-EE" dirty="0" err="1"/>
              <a:t>Fonts</a:t>
            </a:r>
            <a:r>
              <a:rPr lang="et-EE" dirty="0"/>
              <a:t> of </a:t>
            </a:r>
            <a:r>
              <a:rPr lang="et-EE" dirty="0" err="1"/>
              <a:t>the</a:t>
            </a:r>
            <a:r>
              <a:rPr lang="et-EE" dirty="0"/>
              <a:t> </a:t>
            </a:r>
            <a:r>
              <a:rPr lang="et-EE" dirty="0" err="1"/>
              <a:t>titles</a:t>
            </a:r>
            <a:r>
              <a:rPr lang="et-EE" dirty="0"/>
              <a:t> and </a:t>
            </a:r>
            <a:r>
              <a:rPr lang="et-EE" dirty="0" err="1"/>
              <a:t>legends</a:t>
            </a:r>
            <a:r>
              <a:rPr lang="et-EE" dirty="0"/>
              <a:t>. </a:t>
            </a:r>
            <a:r>
              <a:rPr lang="et-EE" dirty="0" err="1"/>
              <a:t>Put</a:t>
            </a:r>
            <a:r>
              <a:rPr lang="et-EE" dirty="0"/>
              <a:t> </a:t>
            </a:r>
            <a:r>
              <a:rPr lang="et-EE" dirty="0" err="1"/>
              <a:t>into</a:t>
            </a:r>
            <a:r>
              <a:rPr lang="et-EE" dirty="0"/>
              <a:t> </a:t>
            </a:r>
            <a:r>
              <a:rPr lang="et-EE" dirty="0" err="1"/>
              <a:t>empty</a:t>
            </a:r>
            <a:r>
              <a:rPr lang="et-EE" dirty="0"/>
              <a:t> </a:t>
            </a:r>
            <a:r>
              <a:rPr lang="et-EE" dirty="0" err="1"/>
              <a:t>space</a:t>
            </a:r>
            <a:r>
              <a:rPr lang="et-EE" dirty="0"/>
              <a:t> </a:t>
            </a:r>
            <a:r>
              <a:rPr lang="et-EE" dirty="0" err="1"/>
              <a:t>reference</a:t>
            </a:r>
            <a:r>
              <a:rPr lang="et-EE" dirty="0"/>
              <a:t> and </a:t>
            </a:r>
            <a:r>
              <a:rPr lang="et-EE" dirty="0" err="1"/>
              <a:t>nuclear</a:t>
            </a:r>
            <a:r>
              <a:rPr lang="et-EE" dirty="0"/>
              <a:t> </a:t>
            </a:r>
            <a:r>
              <a:rPr lang="et-EE" dirty="0" err="1"/>
              <a:t>scenario</a:t>
            </a:r>
            <a:r>
              <a:rPr lang="et-EE" dirty="0"/>
              <a:t>. </a:t>
            </a:r>
          </a:p>
        </p:txBody>
      </p:sp>
      <p:sp>
        <p:nvSpPr>
          <p:cNvPr id="4" name="Slide Number Placeholder 3">
            <a:extLst>
              <a:ext uri="{FF2B5EF4-FFF2-40B4-BE49-F238E27FC236}">
                <a16:creationId xmlns:a16="http://schemas.microsoft.com/office/drawing/2014/main" id="{BC0BE80E-2205-A72D-BC42-2C14A061555A}"/>
              </a:ext>
            </a:extLst>
          </p:cNvPr>
          <p:cNvSpPr>
            <a:spLocks noGrp="1"/>
          </p:cNvSpPr>
          <p:nvPr>
            <p:ph type="sldNum" sz="quarter" idx="5"/>
          </p:nvPr>
        </p:nvSpPr>
        <p:spPr/>
        <p:txBody>
          <a:bodyPr/>
          <a:lstStyle/>
          <a:p>
            <a:fld id="{E48D32F7-79CD-4EC9-A53B-F009251E64C3}" type="slidenum">
              <a:rPr lang="en-US" smtClean="0"/>
              <a:t>14</a:t>
            </a:fld>
            <a:endParaRPr lang="en-US"/>
          </a:p>
        </p:txBody>
      </p:sp>
    </p:spTree>
    <p:extLst>
      <p:ext uri="{BB962C8B-B14F-4D97-AF65-F5344CB8AC3E}">
        <p14:creationId xmlns:p14="http://schemas.microsoft.com/office/powerpoint/2010/main" val="3761248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Pildiga avaslai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EA8923-A8B9-8E0E-8DEB-20A063E6FF3A}"/>
              </a:ext>
            </a:extLst>
          </p:cNvPr>
          <p:cNvSpPr/>
          <p:nvPr userDrawn="1"/>
        </p:nvSpPr>
        <p:spPr>
          <a:xfrm rot="900000">
            <a:off x="65138" y="121886"/>
            <a:ext cx="6703124" cy="6363211"/>
          </a:xfrm>
          <a:prstGeom prst="rect">
            <a:avLst/>
          </a:prstGeom>
          <a:solidFill>
            <a:srgbClr val="2C569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5EA15C4-5D07-311E-D4B2-910BF7BA44F7}"/>
              </a:ext>
            </a:extLst>
          </p:cNvPr>
          <p:cNvSpPr/>
          <p:nvPr userDrawn="1"/>
        </p:nvSpPr>
        <p:spPr>
          <a:xfrm rot="900000">
            <a:off x="-1097523" y="-263937"/>
            <a:ext cx="7504733" cy="801852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8">
            <a:extLst>
              <a:ext uri="{FF2B5EF4-FFF2-40B4-BE49-F238E27FC236}">
                <a16:creationId xmlns:a16="http://schemas.microsoft.com/office/drawing/2014/main" id="{E7401391-FB67-4455-BE0F-970C3BFBC255}"/>
              </a:ext>
            </a:extLst>
          </p:cNvPr>
          <p:cNvSpPr>
            <a:spLocks noGrp="1"/>
          </p:cNvSpPr>
          <p:nvPr>
            <p:ph type="pic" sz="quarter" idx="11" hasCustomPrompt="1"/>
          </p:nvPr>
        </p:nvSpPr>
        <p:spPr>
          <a:xfrm>
            <a:off x="722781" y="932677"/>
            <a:ext cx="3629025" cy="708025"/>
          </a:xfrm>
        </p:spPr>
        <p:txBody>
          <a:bodyPr/>
          <a:lstStyle>
            <a:lvl1pPr>
              <a:defRPr>
                <a:solidFill>
                  <a:schemeClr val="bg2">
                    <a:lumMod val="75000"/>
                  </a:schemeClr>
                </a:solidFill>
              </a:defRPr>
            </a:lvl1pPr>
          </a:lstStyle>
          <a:p>
            <a:r>
              <a:rPr lang="et-EE" dirty="0"/>
              <a:t>Logo</a:t>
            </a:r>
          </a:p>
        </p:txBody>
      </p:sp>
      <p:sp>
        <p:nvSpPr>
          <p:cNvPr id="13" name="Text Placeholder 6">
            <a:extLst>
              <a:ext uri="{FF2B5EF4-FFF2-40B4-BE49-F238E27FC236}">
                <a16:creationId xmlns:a16="http://schemas.microsoft.com/office/drawing/2014/main" id="{30449B40-72BA-4112-A628-BC6EEF259B80}"/>
              </a:ext>
            </a:extLst>
          </p:cNvPr>
          <p:cNvSpPr>
            <a:spLocks noGrp="1"/>
          </p:cNvSpPr>
          <p:nvPr>
            <p:ph type="body" sz="quarter" idx="12" hasCustomPrompt="1"/>
          </p:nvPr>
        </p:nvSpPr>
        <p:spPr>
          <a:xfrm>
            <a:off x="722781" y="2499470"/>
            <a:ext cx="5784850" cy="708025"/>
          </a:xfrm>
        </p:spPr>
        <p:txBody>
          <a:bodyPr>
            <a:noAutofit/>
          </a:bodyPr>
          <a:lstStyle>
            <a:lvl1pPr>
              <a:defRPr sz="2800">
                <a:solidFill>
                  <a:srgbClr val="2C5697"/>
                </a:solidFill>
                <a:latin typeface="Rubik Medium" panose="00000600000000000000" pitchFamily="2" charset="-79"/>
                <a:cs typeface="Rubik Medium" panose="00000600000000000000" pitchFamily="2" charset="-79"/>
              </a:defRPr>
            </a:lvl1pPr>
            <a:lvl2pPr>
              <a:defRPr sz="2800"/>
            </a:lvl2pPr>
            <a:lvl3pPr>
              <a:defRPr sz="2800"/>
            </a:lvl3pPr>
            <a:lvl4pPr>
              <a:defRPr sz="2800"/>
            </a:lvl4pPr>
            <a:lvl5pPr>
              <a:defRPr sz="2800"/>
            </a:lvl5pPr>
          </a:lstStyle>
          <a:p>
            <a:pPr lvl="0"/>
            <a:r>
              <a:rPr lang="et-EE" dirty="0"/>
              <a:t>TITLE</a:t>
            </a:r>
            <a:endParaRPr lang="en-US" dirty="0"/>
          </a:p>
        </p:txBody>
      </p:sp>
      <p:sp>
        <p:nvSpPr>
          <p:cNvPr id="14" name="Text Placeholder 11">
            <a:extLst>
              <a:ext uri="{FF2B5EF4-FFF2-40B4-BE49-F238E27FC236}">
                <a16:creationId xmlns:a16="http://schemas.microsoft.com/office/drawing/2014/main" id="{AC08C361-E40A-4041-8398-5547284A2846}"/>
              </a:ext>
            </a:extLst>
          </p:cNvPr>
          <p:cNvSpPr>
            <a:spLocks noGrp="1"/>
          </p:cNvSpPr>
          <p:nvPr>
            <p:ph type="body" sz="quarter" idx="13" hasCustomPrompt="1"/>
          </p:nvPr>
        </p:nvSpPr>
        <p:spPr>
          <a:xfrm>
            <a:off x="2421474" y="4763089"/>
            <a:ext cx="3453397" cy="956393"/>
          </a:xfrm>
        </p:spPr>
        <p:txBody>
          <a:bodyPr>
            <a:normAutofit/>
          </a:bodyPr>
          <a:lstStyle>
            <a:lvl1pPr>
              <a:spcBef>
                <a:spcPts val="0"/>
              </a:spcBef>
              <a:defRPr sz="2400">
                <a:solidFill>
                  <a:srgbClr val="2C5697"/>
                </a:solidFill>
                <a:latin typeface="Rubik Medium" panose="00000600000000000000" pitchFamily="2" charset="-79"/>
                <a:cs typeface="Rubik Medium" panose="00000600000000000000" pitchFamily="2" charset="-79"/>
              </a:defRPr>
            </a:lvl1pPr>
            <a:lvl2pPr>
              <a:defRPr>
                <a:solidFill>
                  <a:srgbClr val="2C5697"/>
                </a:solidFill>
              </a:defRPr>
            </a:lvl2pPr>
            <a:lvl3pPr>
              <a:defRPr>
                <a:solidFill>
                  <a:srgbClr val="2C5697"/>
                </a:solidFill>
              </a:defRPr>
            </a:lvl3pPr>
            <a:lvl4pPr>
              <a:defRPr>
                <a:solidFill>
                  <a:srgbClr val="2C5697"/>
                </a:solidFill>
              </a:defRPr>
            </a:lvl4pPr>
            <a:lvl5pPr>
              <a:defRPr>
                <a:solidFill>
                  <a:srgbClr val="2C5697"/>
                </a:solidFill>
              </a:defRPr>
            </a:lvl5pPr>
          </a:lstStyle>
          <a:p>
            <a:pPr lvl="0"/>
            <a:r>
              <a:rPr lang="et-EE" dirty="0" err="1"/>
              <a:t>First</a:t>
            </a:r>
            <a:r>
              <a:rPr lang="et-EE" dirty="0"/>
              <a:t> </a:t>
            </a:r>
            <a:r>
              <a:rPr lang="et-EE" dirty="0" err="1"/>
              <a:t>Name</a:t>
            </a:r>
            <a:r>
              <a:rPr lang="et-EE" dirty="0"/>
              <a:t> Last </a:t>
            </a:r>
            <a:r>
              <a:rPr lang="et-EE" dirty="0" err="1"/>
              <a:t>Name</a:t>
            </a:r>
            <a:endParaRPr lang="en-US" dirty="0"/>
          </a:p>
        </p:txBody>
      </p:sp>
      <p:sp>
        <p:nvSpPr>
          <p:cNvPr id="15" name="Text Placeholder 11">
            <a:extLst>
              <a:ext uri="{FF2B5EF4-FFF2-40B4-BE49-F238E27FC236}">
                <a16:creationId xmlns:a16="http://schemas.microsoft.com/office/drawing/2014/main" id="{AF58A236-967C-4F91-92B1-BF18BD726178}"/>
              </a:ext>
            </a:extLst>
          </p:cNvPr>
          <p:cNvSpPr>
            <a:spLocks noGrp="1"/>
          </p:cNvSpPr>
          <p:nvPr>
            <p:ph type="body" sz="quarter" idx="14" hasCustomPrompt="1"/>
          </p:nvPr>
        </p:nvSpPr>
        <p:spPr>
          <a:xfrm>
            <a:off x="2421474" y="5719482"/>
            <a:ext cx="3286055" cy="970575"/>
          </a:xfrm>
        </p:spPr>
        <p:txBody>
          <a:bodyPr>
            <a:normAutofit/>
          </a:bodyPr>
          <a:lstStyle>
            <a:lvl1pPr>
              <a:spcBef>
                <a:spcPts val="0"/>
              </a:spcBef>
              <a:defRPr sz="1800">
                <a:solidFill>
                  <a:srgbClr val="2C5697"/>
                </a:solidFill>
                <a:latin typeface="Rubik" panose="00000500000000000000" pitchFamily="2" charset="-79"/>
                <a:cs typeface="Rubik" panose="00000500000000000000" pitchFamily="2" charset="-79"/>
              </a:defRPr>
            </a:lvl1pPr>
            <a:lvl2pPr>
              <a:defRPr>
                <a:solidFill>
                  <a:srgbClr val="2C5697"/>
                </a:solidFill>
              </a:defRPr>
            </a:lvl2pPr>
            <a:lvl3pPr>
              <a:defRPr>
                <a:solidFill>
                  <a:srgbClr val="2C5697"/>
                </a:solidFill>
              </a:defRPr>
            </a:lvl3pPr>
            <a:lvl4pPr>
              <a:defRPr>
                <a:solidFill>
                  <a:srgbClr val="2C5697"/>
                </a:solidFill>
              </a:defRPr>
            </a:lvl4pPr>
            <a:lvl5pPr>
              <a:defRPr>
                <a:solidFill>
                  <a:srgbClr val="2C5697"/>
                </a:solidFill>
              </a:defRPr>
            </a:lvl5pPr>
          </a:lstStyle>
          <a:p>
            <a:pPr lvl="0"/>
            <a:r>
              <a:rPr lang="et-EE" dirty="0" err="1"/>
              <a:t>position</a:t>
            </a:r>
            <a:endParaRPr lang="et-EE" dirty="0"/>
          </a:p>
          <a:p>
            <a:pPr lvl="0"/>
            <a:r>
              <a:rPr lang="et-EE" dirty="0" err="1"/>
              <a:t>date</a:t>
            </a:r>
            <a:endParaRPr lang="en-US" dirty="0"/>
          </a:p>
        </p:txBody>
      </p:sp>
      <p:sp>
        <p:nvSpPr>
          <p:cNvPr id="2" name="Picture Placeholder 8">
            <a:extLst>
              <a:ext uri="{FF2B5EF4-FFF2-40B4-BE49-F238E27FC236}">
                <a16:creationId xmlns:a16="http://schemas.microsoft.com/office/drawing/2014/main" id="{950D9309-5817-3A3E-BE2E-4586EEF4C14C}"/>
              </a:ext>
            </a:extLst>
          </p:cNvPr>
          <p:cNvSpPr>
            <a:spLocks noGrp="1"/>
          </p:cNvSpPr>
          <p:nvPr>
            <p:ph type="pic" sz="quarter" idx="15" hasCustomPrompt="1"/>
          </p:nvPr>
        </p:nvSpPr>
        <p:spPr>
          <a:xfrm>
            <a:off x="-11595" y="3482836"/>
            <a:ext cx="2563053" cy="3380962"/>
          </a:xfrm>
          <a:custGeom>
            <a:avLst/>
            <a:gdLst>
              <a:gd name="connsiteX0" fmla="*/ 0 w 2333625"/>
              <a:gd name="connsiteY0" fmla="*/ 0 h 3067050"/>
              <a:gd name="connsiteX1" fmla="*/ 2333625 w 2333625"/>
              <a:gd name="connsiteY1" fmla="*/ 0 h 3067050"/>
              <a:gd name="connsiteX2" fmla="*/ 2333625 w 2333625"/>
              <a:gd name="connsiteY2" fmla="*/ 3067050 h 3067050"/>
              <a:gd name="connsiteX3" fmla="*/ 0 w 2333625"/>
              <a:gd name="connsiteY3" fmla="*/ 3067050 h 3067050"/>
              <a:gd name="connsiteX4" fmla="*/ 0 w 2333625"/>
              <a:gd name="connsiteY4" fmla="*/ 0 h 3067050"/>
              <a:gd name="connsiteX0" fmla="*/ 0 w 2657475"/>
              <a:gd name="connsiteY0" fmla="*/ 0 h 3067050"/>
              <a:gd name="connsiteX1" fmla="*/ 2657475 w 2657475"/>
              <a:gd name="connsiteY1" fmla="*/ 333375 h 3067050"/>
              <a:gd name="connsiteX2" fmla="*/ 2333625 w 2657475"/>
              <a:gd name="connsiteY2" fmla="*/ 3067050 h 3067050"/>
              <a:gd name="connsiteX3" fmla="*/ 0 w 2657475"/>
              <a:gd name="connsiteY3" fmla="*/ 3067050 h 3067050"/>
              <a:gd name="connsiteX4" fmla="*/ 0 w 2657475"/>
              <a:gd name="connsiteY4" fmla="*/ 0 h 3067050"/>
              <a:gd name="connsiteX0" fmla="*/ 0 w 2657475"/>
              <a:gd name="connsiteY0" fmla="*/ 0 h 3086100"/>
              <a:gd name="connsiteX1" fmla="*/ 2657475 w 2657475"/>
              <a:gd name="connsiteY1" fmla="*/ 333375 h 3086100"/>
              <a:gd name="connsiteX2" fmla="*/ 1895475 w 2657475"/>
              <a:gd name="connsiteY2" fmla="*/ 3086100 h 3086100"/>
              <a:gd name="connsiteX3" fmla="*/ 0 w 2657475"/>
              <a:gd name="connsiteY3" fmla="*/ 3067050 h 3086100"/>
              <a:gd name="connsiteX4" fmla="*/ 0 w 2657475"/>
              <a:gd name="connsiteY4" fmla="*/ 0 h 3086100"/>
              <a:gd name="connsiteX0" fmla="*/ 0 w 2695575"/>
              <a:gd name="connsiteY0" fmla="*/ 0 h 3467100"/>
              <a:gd name="connsiteX1" fmla="*/ 2695575 w 2695575"/>
              <a:gd name="connsiteY1" fmla="*/ 714375 h 3467100"/>
              <a:gd name="connsiteX2" fmla="*/ 1933575 w 2695575"/>
              <a:gd name="connsiteY2" fmla="*/ 3467100 h 3467100"/>
              <a:gd name="connsiteX3" fmla="*/ 38100 w 2695575"/>
              <a:gd name="connsiteY3" fmla="*/ 3448050 h 3467100"/>
              <a:gd name="connsiteX4" fmla="*/ 0 w 2695575"/>
              <a:gd name="connsiteY4" fmla="*/ 0 h 3467100"/>
              <a:gd name="connsiteX0" fmla="*/ 0 w 2682323"/>
              <a:gd name="connsiteY0" fmla="*/ 0 h 3447222"/>
              <a:gd name="connsiteX1" fmla="*/ 2682323 w 2682323"/>
              <a:gd name="connsiteY1" fmla="*/ 694497 h 3447222"/>
              <a:gd name="connsiteX2" fmla="*/ 1920323 w 2682323"/>
              <a:gd name="connsiteY2" fmla="*/ 3447222 h 3447222"/>
              <a:gd name="connsiteX3" fmla="*/ 24848 w 2682323"/>
              <a:gd name="connsiteY3" fmla="*/ 3428172 h 3447222"/>
              <a:gd name="connsiteX4" fmla="*/ 0 w 2682323"/>
              <a:gd name="connsiteY4" fmla="*/ 0 h 3447222"/>
              <a:gd name="connsiteX0" fmla="*/ 0 w 2682323"/>
              <a:gd name="connsiteY0" fmla="*/ 0 h 3447222"/>
              <a:gd name="connsiteX1" fmla="*/ 2682323 w 2682323"/>
              <a:gd name="connsiteY1" fmla="*/ 694497 h 3447222"/>
              <a:gd name="connsiteX2" fmla="*/ 1960079 w 2682323"/>
              <a:gd name="connsiteY2" fmla="*/ 3447222 h 3447222"/>
              <a:gd name="connsiteX3" fmla="*/ 24848 w 2682323"/>
              <a:gd name="connsiteY3" fmla="*/ 3428172 h 3447222"/>
              <a:gd name="connsiteX4" fmla="*/ 0 w 2682323"/>
              <a:gd name="connsiteY4" fmla="*/ 0 h 3447222"/>
              <a:gd name="connsiteX0" fmla="*/ 0 w 2642566"/>
              <a:gd name="connsiteY0" fmla="*/ 0 h 3447222"/>
              <a:gd name="connsiteX1" fmla="*/ 2642566 w 2642566"/>
              <a:gd name="connsiteY1" fmla="*/ 740880 h 3447222"/>
              <a:gd name="connsiteX2" fmla="*/ 1960079 w 2642566"/>
              <a:gd name="connsiteY2" fmla="*/ 3447222 h 3447222"/>
              <a:gd name="connsiteX3" fmla="*/ 24848 w 2642566"/>
              <a:gd name="connsiteY3" fmla="*/ 3428172 h 3447222"/>
              <a:gd name="connsiteX4" fmla="*/ 0 w 2642566"/>
              <a:gd name="connsiteY4" fmla="*/ 0 h 3447222"/>
              <a:gd name="connsiteX0" fmla="*/ 0 w 2576306"/>
              <a:gd name="connsiteY0" fmla="*/ 0 h 3447222"/>
              <a:gd name="connsiteX1" fmla="*/ 2576306 w 2576306"/>
              <a:gd name="connsiteY1" fmla="*/ 721001 h 3447222"/>
              <a:gd name="connsiteX2" fmla="*/ 1960079 w 2576306"/>
              <a:gd name="connsiteY2" fmla="*/ 3447222 h 3447222"/>
              <a:gd name="connsiteX3" fmla="*/ 24848 w 2576306"/>
              <a:gd name="connsiteY3" fmla="*/ 3428172 h 3447222"/>
              <a:gd name="connsiteX4" fmla="*/ 0 w 2576306"/>
              <a:gd name="connsiteY4" fmla="*/ 0 h 3447222"/>
              <a:gd name="connsiteX0" fmla="*/ 0 w 2563053"/>
              <a:gd name="connsiteY0" fmla="*/ 0 h 3394214"/>
              <a:gd name="connsiteX1" fmla="*/ 2563053 w 2563053"/>
              <a:gd name="connsiteY1" fmla="*/ 667993 h 3394214"/>
              <a:gd name="connsiteX2" fmla="*/ 1946826 w 2563053"/>
              <a:gd name="connsiteY2" fmla="*/ 3394214 h 3394214"/>
              <a:gd name="connsiteX3" fmla="*/ 11595 w 2563053"/>
              <a:gd name="connsiteY3" fmla="*/ 3375164 h 3394214"/>
              <a:gd name="connsiteX4" fmla="*/ 0 w 2563053"/>
              <a:gd name="connsiteY4" fmla="*/ 0 h 3394214"/>
              <a:gd name="connsiteX0" fmla="*/ 0 w 2563053"/>
              <a:gd name="connsiteY0" fmla="*/ 0 h 3380962"/>
              <a:gd name="connsiteX1" fmla="*/ 2563053 w 2563053"/>
              <a:gd name="connsiteY1" fmla="*/ 667993 h 3380962"/>
              <a:gd name="connsiteX2" fmla="*/ 1847435 w 2563053"/>
              <a:gd name="connsiteY2" fmla="*/ 3380962 h 3380962"/>
              <a:gd name="connsiteX3" fmla="*/ 11595 w 2563053"/>
              <a:gd name="connsiteY3" fmla="*/ 3375164 h 3380962"/>
              <a:gd name="connsiteX4" fmla="*/ 0 w 2563053"/>
              <a:gd name="connsiteY4" fmla="*/ 0 h 338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053" h="3380962">
                <a:moveTo>
                  <a:pt x="0" y="0"/>
                </a:moveTo>
                <a:lnTo>
                  <a:pt x="2563053" y="667993"/>
                </a:lnTo>
                <a:lnTo>
                  <a:pt x="1847435" y="3380962"/>
                </a:lnTo>
                <a:lnTo>
                  <a:pt x="11595" y="3375164"/>
                </a:lnTo>
                <a:lnTo>
                  <a:pt x="0" y="0"/>
                </a:lnTo>
                <a:close/>
              </a:path>
            </a:pathLst>
          </a:custGeom>
        </p:spPr>
        <p:txBody>
          <a:bodyPr anchor="ctr">
            <a:normAutofit/>
          </a:bodyPr>
          <a:lstStyle>
            <a:lvl1pPr algn="ctr">
              <a:defRPr sz="1400">
                <a:solidFill>
                  <a:schemeClr val="bg2">
                    <a:lumMod val="90000"/>
                  </a:schemeClr>
                </a:solidFill>
                <a:latin typeface="Rubik Light" panose="00000400000000000000" pitchFamily="2" charset="-79"/>
                <a:cs typeface="Rubik Light" panose="00000400000000000000" pitchFamily="2" charset="-79"/>
              </a:defRPr>
            </a:lvl1pPr>
          </a:lstStyle>
          <a:p>
            <a:r>
              <a:rPr lang="et-EE" dirty="0"/>
              <a:t>Picture</a:t>
            </a:r>
          </a:p>
        </p:txBody>
      </p:sp>
    </p:spTree>
    <p:extLst>
      <p:ext uri="{BB962C8B-B14F-4D97-AF65-F5344CB8AC3E}">
        <p14:creationId xmlns:p14="http://schemas.microsoft.com/office/powerpoint/2010/main" val="12478423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pildiga 2">
    <p:bg>
      <p:bgPr>
        <a:solidFill>
          <a:srgbClr val="2C5697"/>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39B95C-CAA9-4825-862A-108FDE11F78A}"/>
              </a:ext>
            </a:extLst>
          </p:cNvPr>
          <p:cNvSpPr/>
          <p:nvPr userDrawn="1"/>
        </p:nvSpPr>
        <p:spPr>
          <a:xfrm rot="20700000">
            <a:off x="8467432" y="-692275"/>
            <a:ext cx="6109169" cy="8105775"/>
          </a:xfrm>
          <a:prstGeom prst="rect">
            <a:avLst/>
          </a:prstGeom>
          <a:solidFill>
            <a:srgbClr val="233E6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id="{DC155580-6E6D-4B4F-A515-7B20BE43486D}"/>
              </a:ext>
            </a:extLst>
          </p:cNvPr>
          <p:cNvSpPr>
            <a:spLocks noGrp="1"/>
          </p:cNvSpPr>
          <p:nvPr>
            <p:ph type="body" sz="quarter" idx="10"/>
          </p:nvPr>
        </p:nvSpPr>
        <p:spPr>
          <a:xfrm>
            <a:off x="952500" y="2066925"/>
            <a:ext cx="6570049" cy="4359275"/>
          </a:xfrm>
        </p:spPr>
        <p:txBody>
          <a:bodyPr/>
          <a:lstStyle>
            <a:lvl1pPr marL="0" indent="0">
              <a:buNone/>
              <a:defRPr>
                <a:solidFill>
                  <a:schemeClr val="bg1"/>
                </a:solidFill>
              </a:defRPr>
            </a:lvl1pPr>
          </a:lstStyle>
          <a:p>
            <a:pPr lvl="0"/>
            <a:r>
              <a:rPr lang="en-US"/>
              <a:t>Click to edit Master text styles</a:t>
            </a:r>
          </a:p>
        </p:txBody>
      </p:sp>
      <p:sp>
        <p:nvSpPr>
          <p:cNvPr id="9" name="pealkiri">
            <a:extLst>
              <a:ext uri="{FF2B5EF4-FFF2-40B4-BE49-F238E27FC236}">
                <a16:creationId xmlns:a16="http://schemas.microsoft.com/office/drawing/2014/main" id="{B63ED43C-DD04-4AFD-9EE6-98FAACDB85B6}"/>
              </a:ext>
            </a:extLst>
          </p:cNvPr>
          <p:cNvSpPr>
            <a:spLocks noGrp="1"/>
          </p:cNvSpPr>
          <p:nvPr>
            <p:ph type="title"/>
          </p:nvPr>
        </p:nvSpPr>
        <p:spPr>
          <a:xfrm>
            <a:off x="952500" y="715724"/>
            <a:ext cx="6028934" cy="1271917"/>
          </a:xfrm>
        </p:spPr>
        <p:txBody>
          <a:bodyPr anchor="t"/>
          <a:lstStyle>
            <a:lvl1pPr>
              <a:defRPr b="0">
                <a:solidFill>
                  <a:schemeClr val="bg1"/>
                </a:solidFill>
                <a:latin typeface="Rubik Medium" panose="02000604000000020004" pitchFamily="2" charset="-79"/>
                <a:cs typeface="Rubik Medium" panose="02000604000000020004" pitchFamily="2" charset="-79"/>
              </a:defRPr>
            </a:lvl1pPr>
          </a:lstStyle>
          <a:p>
            <a:r>
              <a:rPr lang="en-US" dirty="0"/>
              <a:t>Click to edit Master title style</a:t>
            </a:r>
          </a:p>
        </p:txBody>
      </p:sp>
      <p:sp>
        <p:nvSpPr>
          <p:cNvPr id="7" name="Picture Placeholder 10">
            <a:extLst>
              <a:ext uri="{FF2B5EF4-FFF2-40B4-BE49-F238E27FC236}">
                <a16:creationId xmlns:a16="http://schemas.microsoft.com/office/drawing/2014/main" id="{E342B73A-2C44-42EA-8BAD-92A771CAB1AA}"/>
              </a:ext>
            </a:extLst>
          </p:cNvPr>
          <p:cNvSpPr>
            <a:spLocks noGrp="1"/>
          </p:cNvSpPr>
          <p:nvPr>
            <p:ph type="pic" sz="quarter" idx="12" hasCustomPrompt="1"/>
          </p:nvPr>
        </p:nvSpPr>
        <p:spPr>
          <a:xfrm>
            <a:off x="7995044" y="714650"/>
            <a:ext cx="3526972" cy="637032"/>
          </a:xfrm>
          <a:noFill/>
        </p:spPr>
        <p:txBody>
          <a:bodyPr wrap="none" anchor="ctr">
            <a:noAutofit/>
          </a:bodyPr>
          <a:lstStyle>
            <a:lvl1pPr algn="ctr">
              <a:defRPr>
                <a:solidFill>
                  <a:schemeClr val="bg1">
                    <a:lumMod val="85000"/>
                  </a:schemeClr>
                </a:solidFill>
              </a:defRPr>
            </a:lvl1pPr>
          </a:lstStyle>
          <a:p>
            <a:r>
              <a:rPr lang="et-EE" dirty="0"/>
              <a:t>Logo</a:t>
            </a:r>
          </a:p>
        </p:txBody>
      </p:sp>
      <p:sp>
        <p:nvSpPr>
          <p:cNvPr id="2" name="Picture Placeholder 6">
            <a:extLst>
              <a:ext uri="{FF2B5EF4-FFF2-40B4-BE49-F238E27FC236}">
                <a16:creationId xmlns:a16="http://schemas.microsoft.com/office/drawing/2014/main" id="{0DF61012-08FD-08A5-8B68-FAD26D990FC2}"/>
              </a:ext>
            </a:extLst>
          </p:cNvPr>
          <p:cNvSpPr>
            <a:spLocks noGrp="1"/>
          </p:cNvSpPr>
          <p:nvPr>
            <p:ph type="pic" sz="quarter" idx="13" hasCustomPrompt="1"/>
          </p:nvPr>
        </p:nvSpPr>
        <p:spPr>
          <a:xfrm>
            <a:off x="7324724" y="-22224"/>
            <a:ext cx="4905375" cy="6889750"/>
          </a:xfrm>
          <a:custGeom>
            <a:avLst/>
            <a:gdLst>
              <a:gd name="connsiteX0" fmla="*/ 0 w 6286500"/>
              <a:gd name="connsiteY0" fmla="*/ 0 h 6327775"/>
              <a:gd name="connsiteX1" fmla="*/ 6286500 w 6286500"/>
              <a:gd name="connsiteY1" fmla="*/ 0 h 6327775"/>
              <a:gd name="connsiteX2" fmla="*/ 6286500 w 6286500"/>
              <a:gd name="connsiteY2" fmla="*/ 6327775 h 6327775"/>
              <a:gd name="connsiteX3" fmla="*/ 0 w 6286500"/>
              <a:gd name="connsiteY3" fmla="*/ 6327775 h 6327775"/>
              <a:gd name="connsiteX4" fmla="*/ 0 w 6286500"/>
              <a:gd name="connsiteY4" fmla="*/ 0 h 6327775"/>
              <a:gd name="connsiteX0" fmla="*/ 0 w 6286500"/>
              <a:gd name="connsiteY0" fmla="*/ 1247775 h 7575550"/>
              <a:gd name="connsiteX1" fmla="*/ 4733925 w 6286500"/>
              <a:gd name="connsiteY1" fmla="*/ 0 h 7575550"/>
              <a:gd name="connsiteX2" fmla="*/ 6286500 w 6286500"/>
              <a:gd name="connsiteY2" fmla="*/ 7575550 h 7575550"/>
              <a:gd name="connsiteX3" fmla="*/ 0 w 6286500"/>
              <a:gd name="connsiteY3" fmla="*/ 7575550 h 7575550"/>
              <a:gd name="connsiteX4" fmla="*/ 0 w 6286500"/>
              <a:gd name="connsiteY4" fmla="*/ 1247775 h 7575550"/>
              <a:gd name="connsiteX0" fmla="*/ 0 w 6286500"/>
              <a:gd name="connsiteY0" fmla="*/ 1247775 h 7585075"/>
              <a:gd name="connsiteX1" fmla="*/ 4733925 w 6286500"/>
              <a:gd name="connsiteY1" fmla="*/ 0 h 7585075"/>
              <a:gd name="connsiteX2" fmla="*/ 6286500 w 6286500"/>
              <a:gd name="connsiteY2" fmla="*/ 7575550 h 7585075"/>
              <a:gd name="connsiteX3" fmla="*/ 1695450 w 6286500"/>
              <a:gd name="connsiteY3" fmla="*/ 7585075 h 7585075"/>
              <a:gd name="connsiteX4" fmla="*/ 0 w 6286500"/>
              <a:gd name="connsiteY4" fmla="*/ 1247775 h 7585075"/>
              <a:gd name="connsiteX0" fmla="*/ 0 w 5181600"/>
              <a:gd name="connsiteY0" fmla="*/ 1247775 h 7585075"/>
              <a:gd name="connsiteX1" fmla="*/ 4733925 w 5181600"/>
              <a:gd name="connsiteY1" fmla="*/ 0 h 7585075"/>
              <a:gd name="connsiteX2" fmla="*/ 5181600 w 5181600"/>
              <a:gd name="connsiteY2" fmla="*/ 7585075 h 7585075"/>
              <a:gd name="connsiteX3" fmla="*/ 1695450 w 5181600"/>
              <a:gd name="connsiteY3" fmla="*/ 7585075 h 7585075"/>
              <a:gd name="connsiteX4" fmla="*/ 0 w 5181600"/>
              <a:gd name="connsiteY4" fmla="*/ 1247775 h 7585075"/>
              <a:gd name="connsiteX0" fmla="*/ 0 w 5181600"/>
              <a:gd name="connsiteY0" fmla="*/ 1247775 h 7585075"/>
              <a:gd name="connsiteX1" fmla="*/ 2228850 w 5181600"/>
              <a:gd name="connsiteY1" fmla="*/ 650875 h 7585075"/>
              <a:gd name="connsiteX2" fmla="*/ 4733925 w 5181600"/>
              <a:gd name="connsiteY2" fmla="*/ 0 h 7585075"/>
              <a:gd name="connsiteX3" fmla="*/ 5181600 w 5181600"/>
              <a:gd name="connsiteY3" fmla="*/ 7585075 h 7585075"/>
              <a:gd name="connsiteX4" fmla="*/ 1695450 w 5181600"/>
              <a:gd name="connsiteY4" fmla="*/ 7585075 h 7585075"/>
              <a:gd name="connsiteX5" fmla="*/ 0 w 5181600"/>
              <a:gd name="connsiteY5" fmla="*/ 1247775 h 7585075"/>
              <a:gd name="connsiteX0" fmla="*/ 0 w 5181600"/>
              <a:gd name="connsiteY0" fmla="*/ 1247775 h 7585075"/>
              <a:gd name="connsiteX1" fmla="*/ 1981200 w 5181600"/>
              <a:gd name="connsiteY1" fmla="*/ 727075 h 7585075"/>
              <a:gd name="connsiteX2" fmla="*/ 4733925 w 5181600"/>
              <a:gd name="connsiteY2" fmla="*/ 0 h 7585075"/>
              <a:gd name="connsiteX3" fmla="*/ 5181600 w 5181600"/>
              <a:gd name="connsiteY3" fmla="*/ 7585075 h 7585075"/>
              <a:gd name="connsiteX4" fmla="*/ 1695450 w 5181600"/>
              <a:gd name="connsiteY4" fmla="*/ 7585075 h 7585075"/>
              <a:gd name="connsiteX5" fmla="*/ 0 w 5181600"/>
              <a:gd name="connsiteY5" fmla="*/ 1247775 h 7585075"/>
              <a:gd name="connsiteX0" fmla="*/ 0 w 5181600"/>
              <a:gd name="connsiteY0" fmla="*/ 552450 h 6889750"/>
              <a:gd name="connsiteX1" fmla="*/ 1981200 w 5181600"/>
              <a:gd name="connsiteY1" fmla="*/ 31750 h 6889750"/>
              <a:gd name="connsiteX2" fmla="*/ 4905375 w 5181600"/>
              <a:gd name="connsiteY2" fmla="*/ 0 h 6889750"/>
              <a:gd name="connsiteX3" fmla="*/ 5181600 w 5181600"/>
              <a:gd name="connsiteY3" fmla="*/ 6889750 h 6889750"/>
              <a:gd name="connsiteX4" fmla="*/ 1695450 w 5181600"/>
              <a:gd name="connsiteY4" fmla="*/ 6889750 h 6889750"/>
              <a:gd name="connsiteX5" fmla="*/ 0 w 5181600"/>
              <a:gd name="connsiteY5" fmla="*/ 552450 h 6889750"/>
              <a:gd name="connsiteX0" fmla="*/ 0 w 4905375"/>
              <a:gd name="connsiteY0" fmla="*/ 552450 h 6889750"/>
              <a:gd name="connsiteX1" fmla="*/ 1981200 w 4905375"/>
              <a:gd name="connsiteY1" fmla="*/ 31750 h 6889750"/>
              <a:gd name="connsiteX2" fmla="*/ 4905375 w 4905375"/>
              <a:gd name="connsiteY2" fmla="*/ 0 h 6889750"/>
              <a:gd name="connsiteX3" fmla="*/ 4848225 w 4905375"/>
              <a:gd name="connsiteY3" fmla="*/ 6870700 h 6889750"/>
              <a:gd name="connsiteX4" fmla="*/ 1695450 w 4905375"/>
              <a:gd name="connsiteY4" fmla="*/ 6889750 h 6889750"/>
              <a:gd name="connsiteX5" fmla="*/ 0 w 4905375"/>
              <a:gd name="connsiteY5" fmla="*/ 552450 h 6889750"/>
              <a:gd name="connsiteX0" fmla="*/ 0 w 4905375"/>
              <a:gd name="connsiteY0" fmla="*/ 552450 h 6889750"/>
              <a:gd name="connsiteX1" fmla="*/ 1981200 w 4905375"/>
              <a:gd name="connsiteY1" fmla="*/ 31750 h 6889750"/>
              <a:gd name="connsiteX2" fmla="*/ 4905375 w 4905375"/>
              <a:gd name="connsiteY2" fmla="*/ 0 h 6889750"/>
              <a:gd name="connsiteX3" fmla="*/ 4819650 w 4905375"/>
              <a:gd name="connsiteY3" fmla="*/ 6870700 h 6889750"/>
              <a:gd name="connsiteX4" fmla="*/ 1695450 w 4905375"/>
              <a:gd name="connsiteY4" fmla="*/ 6889750 h 6889750"/>
              <a:gd name="connsiteX5" fmla="*/ 0 w 4905375"/>
              <a:gd name="connsiteY5" fmla="*/ 552450 h 688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5375" h="6889750">
                <a:moveTo>
                  <a:pt x="0" y="552450"/>
                </a:moveTo>
                <a:lnTo>
                  <a:pt x="1981200" y="31750"/>
                </a:lnTo>
                <a:lnTo>
                  <a:pt x="4905375" y="0"/>
                </a:lnTo>
                <a:lnTo>
                  <a:pt x="4819650" y="6870700"/>
                </a:lnTo>
                <a:lnTo>
                  <a:pt x="1695450" y="6889750"/>
                </a:lnTo>
                <a:lnTo>
                  <a:pt x="0" y="552450"/>
                </a:lnTo>
                <a:close/>
              </a:path>
            </a:pathLst>
          </a:custGeom>
        </p:spPr>
        <p:txBody>
          <a:bodyPr anchor="ctr">
            <a:normAutofit/>
          </a:bodyPr>
          <a:lstStyle>
            <a:lvl1pPr algn="ctr">
              <a:defRPr sz="1400">
                <a:solidFill>
                  <a:schemeClr val="bg1"/>
                </a:solidFill>
                <a:latin typeface="Rubik Light" panose="00000400000000000000" pitchFamily="2" charset="-79"/>
                <a:cs typeface="Rubik Light" panose="00000400000000000000" pitchFamily="2" charset="-79"/>
              </a:defRPr>
            </a:lvl1pPr>
          </a:lstStyle>
          <a:p>
            <a:r>
              <a:rPr lang="et-EE" dirty="0"/>
              <a:t>Picture</a:t>
            </a:r>
          </a:p>
        </p:txBody>
      </p:sp>
    </p:spTree>
    <p:extLst>
      <p:ext uri="{BB962C8B-B14F-4D97-AF65-F5344CB8AC3E}">
        <p14:creationId xmlns:p14="http://schemas.microsoft.com/office/powerpoint/2010/main" val="1649547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9DADD9-2877-4D44-85D5-E539CC5743DD}"/>
              </a:ext>
            </a:extLst>
          </p:cNvPr>
          <p:cNvSpPr/>
          <p:nvPr userDrawn="1"/>
        </p:nvSpPr>
        <p:spPr>
          <a:xfrm rot="20700000">
            <a:off x="-1832255" y="-666599"/>
            <a:ext cx="6716198" cy="8066019"/>
          </a:xfrm>
          <a:prstGeom prst="rect">
            <a:avLst/>
          </a:prstGeom>
          <a:solidFill>
            <a:srgbClr val="233E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C9A078F-F65D-4E7B-AB90-0DA120479A02}"/>
              </a:ext>
            </a:extLst>
          </p:cNvPr>
          <p:cNvSpPr/>
          <p:nvPr userDrawn="1"/>
        </p:nvSpPr>
        <p:spPr>
          <a:xfrm rot="20700000">
            <a:off x="-1978304" y="-879676"/>
            <a:ext cx="6990745" cy="8068473"/>
          </a:xfrm>
          <a:prstGeom prst="rect">
            <a:avLst/>
          </a:prstGeom>
          <a:solidFill>
            <a:srgbClr val="2C56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 Placeholder 8">
            <a:extLst>
              <a:ext uri="{FF2B5EF4-FFF2-40B4-BE49-F238E27FC236}">
                <a16:creationId xmlns:a16="http://schemas.microsoft.com/office/drawing/2014/main" id="{5887B0C2-C983-48EB-8903-FD9F98041BE0}"/>
              </a:ext>
            </a:extLst>
          </p:cNvPr>
          <p:cNvSpPr>
            <a:spLocks noGrp="1"/>
          </p:cNvSpPr>
          <p:nvPr>
            <p:ph type="body" sz="quarter" idx="10" hasCustomPrompt="1"/>
          </p:nvPr>
        </p:nvSpPr>
        <p:spPr>
          <a:xfrm>
            <a:off x="772569" y="4531183"/>
            <a:ext cx="6465887" cy="528638"/>
          </a:xfrm>
        </p:spPr>
        <p:txBody>
          <a:bodyPr>
            <a:normAutofit/>
          </a:bodyPr>
          <a:lstStyle>
            <a:lvl1pPr>
              <a:defRPr sz="2800">
                <a:solidFill>
                  <a:schemeClr val="bg1"/>
                </a:solidFill>
                <a:latin typeface="Rubik Medium" panose="00000600000000000000" pitchFamily="2" charset="-79"/>
                <a:cs typeface="Rubik Medium" panose="00000600000000000000" pitchFamily="2" charset="-79"/>
              </a:defRPr>
            </a:lvl1pPr>
          </a:lstStyle>
          <a:p>
            <a:pPr lvl="0"/>
            <a:r>
              <a:rPr lang="et-EE" dirty="0"/>
              <a:t>TEXT</a:t>
            </a:r>
          </a:p>
        </p:txBody>
      </p:sp>
      <p:sp>
        <p:nvSpPr>
          <p:cNvPr id="11" name="Text Placeholder 10">
            <a:extLst>
              <a:ext uri="{FF2B5EF4-FFF2-40B4-BE49-F238E27FC236}">
                <a16:creationId xmlns:a16="http://schemas.microsoft.com/office/drawing/2014/main" id="{D760F45D-1F34-42B1-88A7-40821EFB0583}"/>
              </a:ext>
            </a:extLst>
          </p:cNvPr>
          <p:cNvSpPr>
            <a:spLocks noGrp="1"/>
          </p:cNvSpPr>
          <p:nvPr>
            <p:ph type="body" sz="quarter" idx="11" hasCustomPrompt="1"/>
          </p:nvPr>
        </p:nvSpPr>
        <p:spPr>
          <a:xfrm>
            <a:off x="773113" y="5229225"/>
            <a:ext cx="4122737" cy="9048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Text</a:t>
            </a:r>
          </a:p>
        </p:txBody>
      </p:sp>
      <p:sp>
        <p:nvSpPr>
          <p:cNvPr id="2" name="Picture Placeholder 4">
            <a:extLst>
              <a:ext uri="{FF2B5EF4-FFF2-40B4-BE49-F238E27FC236}">
                <a16:creationId xmlns:a16="http://schemas.microsoft.com/office/drawing/2014/main" id="{DEB854A6-360B-9908-9230-7359A117B62B}"/>
              </a:ext>
            </a:extLst>
          </p:cNvPr>
          <p:cNvSpPr>
            <a:spLocks noGrp="1"/>
          </p:cNvSpPr>
          <p:nvPr>
            <p:ph type="pic" sz="quarter" idx="13" hasCustomPrompt="1"/>
          </p:nvPr>
        </p:nvSpPr>
        <p:spPr>
          <a:xfrm>
            <a:off x="-476250" y="-171450"/>
            <a:ext cx="6197600" cy="4429125"/>
          </a:xfrm>
          <a:custGeom>
            <a:avLst/>
            <a:gdLst>
              <a:gd name="connsiteX0" fmla="*/ 0 w 7493000"/>
              <a:gd name="connsiteY0" fmla="*/ 0 h 5819775"/>
              <a:gd name="connsiteX1" fmla="*/ 7493000 w 7493000"/>
              <a:gd name="connsiteY1" fmla="*/ 0 h 5819775"/>
              <a:gd name="connsiteX2" fmla="*/ 7493000 w 7493000"/>
              <a:gd name="connsiteY2" fmla="*/ 5819775 h 5819775"/>
              <a:gd name="connsiteX3" fmla="*/ 0 w 7493000"/>
              <a:gd name="connsiteY3" fmla="*/ 5819775 h 5819775"/>
              <a:gd name="connsiteX4" fmla="*/ 0 w 7493000"/>
              <a:gd name="connsiteY4" fmla="*/ 0 h 5819775"/>
              <a:gd name="connsiteX0" fmla="*/ 923925 w 7493000"/>
              <a:gd name="connsiteY0" fmla="*/ 0 h 5819775"/>
              <a:gd name="connsiteX1" fmla="*/ 7493000 w 7493000"/>
              <a:gd name="connsiteY1" fmla="*/ 0 h 5819775"/>
              <a:gd name="connsiteX2" fmla="*/ 7493000 w 7493000"/>
              <a:gd name="connsiteY2" fmla="*/ 5819775 h 5819775"/>
              <a:gd name="connsiteX3" fmla="*/ 0 w 7493000"/>
              <a:gd name="connsiteY3" fmla="*/ 5819775 h 5819775"/>
              <a:gd name="connsiteX4" fmla="*/ 923925 w 7493000"/>
              <a:gd name="connsiteY4" fmla="*/ 0 h 5819775"/>
              <a:gd name="connsiteX0" fmla="*/ 923925 w 7512050"/>
              <a:gd name="connsiteY0" fmla="*/ 0 h 5819775"/>
              <a:gd name="connsiteX1" fmla="*/ 7512050 w 7512050"/>
              <a:gd name="connsiteY1" fmla="*/ 1447800 h 5819775"/>
              <a:gd name="connsiteX2" fmla="*/ 7493000 w 7512050"/>
              <a:gd name="connsiteY2" fmla="*/ 5819775 h 5819775"/>
              <a:gd name="connsiteX3" fmla="*/ 0 w 7512050"/>
              <a:gd name="connsiteY3" fmla="*/ 5819775 h 5819775"/>
              <a:gd name="connsiteX4" fmla="*/ 923925 w 7512050"/>
              <a:gd name="connsiteY4" fmla="*/ 0 h 5819775"/>
              <a:gd name="connsiteX0" fmla="*/ 923925 w 7512050"/>
              <a:gd name="connsiteY0" fmla="*/ 0 h 5819775"/>
              <a:gd name="connsiteX1" fmla="*/ 7512050 w 7512050"/>
              <a:gd name="connsiteY1" fmla="*/ 1447800 h 5819775"/>
              <a:gd name="connsiteX2" fmla="*/ 6330950 w 7512050"/>
              <a:gd name="connsiteY2" fmla="*/ 5819775 h 5819775"/>
              <a:gd name="connsiteX3" fmla="*/ 0 w 7512050"/>
              <a:gd name="connsiteY3" fmla="*/ 5819775 h 5819775"/>
              <a:gd name="connsiteX4" fmla="*/ 923925 w 7512050"/>
              <a:gd name="connsiteY4" fmla="*/ 0 h 5819775"/>
              <a:gd name="connsiteX0" fmla="*/ 0 w 6588125"/>
              <a:gd name="connsiteY0" fmla="*/ 0 h 5819775"/>
              <a:gd name="connsiteX1" fmla="*/ 6588125 w 6588125"/>
              <a:gd name="connsiteY1" fmla="*/ 1447800 h 5819775"/>
              <a:gd name="connsiteX2" fmla="*/ 5407025 w 6588125"/>
              <a:gd name="connsiteY2" fmla="*/ 5819775 h 5819775"/>
              <a:gd name="connsiteX3" fmla="*/ 419100 w 6588125"/>
              <a:gd name="connsiteY3" fmla="*/ 4495800 h 5819775"/>
              <a:gd name="connsiteX4" fmla="*/ 0 w 6588125"/>
              <a:gd name="connsiteY4" fmla="*/ 0 h 5819775"/>
              <a:gd name="connsiteX0" fmla="*/ 38100 w 6169025"/>
              <a:gd name="connsiteY0" fmla="*/ 0 h 4429125"/>
              <a:gd name="connsiteX1" fmla="*/ 6169025 w 6169025"/>
              <a:gd name="connsiteY1" fmla="*/ 57150 h 4429125"/>
              <a:gd name="connsiteX2" fmla="*/ 4987925 w 6169025"/>
              <a:gd name="connsiteY2" fmla="*/ 4429125 h 4429125"/>
              <a:gd name="connsiteX3" fmla="*/ 0 w 6169025"/>
              <a:gd name="connsiteY3" fmla="*/ 3105150 h 4429125"/>
              <a:gd name="connsiteX4" fmla="*/ 38100 w 6169025"/>
              <a:gd name="connsiteY4" fmla="*/ 0 h 4429125"/>
              <a:gd name="connsiteX0" fmla="*/ 38100 w 6169025"/>
              <a:gd name="connsiteY0" fmla="*/ 0 h 4429125"/>
              <a:gd name="connsiteX1" fmla="*/ 6169025 w 6169025"/>
              <a:gd name="connsiteY1" fmla="*/ 28575 h 4429125"/>
              <a:gd name="connsiteX2" fmla="*/ 4987925 w 6169025"/>
              <a:gd name="connsiteY2" fmla="*/ 4429125 h 4429125"/>
              <a:gd name="connsiteX3" fmla="*/ 0 w 6169025"/>
              <a:gd name="connsiteY3" fmla="*/ 3105150 h 4429125"/>
              <a:gd name="connsiteX4" fmla="*/ 38100 w 6169025"/>
              <a:gd name="connsiteY4" fmla="*/ 0 h 4429125"/>
              <a:gd name="connsiteX0" fmla="*/ 66675 w 6197600"/>
              <a:gd name="connsiteY0" fmla="*/ 0 h 4429125"/>
              <a:gd name="connsiteX1" fmla="*/ 6197600 w 6197600"/>
              <a:gd name="connsiteY1" fmla="*/ 28575 h 4429125"/>
              <a:gd name="connsiteX2" fmla="*/ 5016500 w 6197600"/>
              <a:gd name="connsiteY2" fmla="*/ 4429125 h 4429125"/>
              <a:gd name="connsiteX3" fmla="*/ 0 w 6197600"/>
              <a:gd name="connsiteY3" fmla="*/ 3086100 h 4429125"/>
              <a:gd name="connsiteX4" fmla="*/ 66675 w 6197600"/>
              <a:gd name="connsiteY4" fmla="*/ 0 h 4429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7600" h="4429125">
                <a:moveTo>
                  <a:pt x="66675" y="0"/>
                </a:moveTo>
                <a:lnTo>
                  <a:pt x="6197600" y="28575"/>
                </a:lnTo>
                <a:lnTo>
                  <a:pt x="5016500" y="4429125"/>
                </a:lnTo>
                <a:lnTo>
                  <a:pt x="0" y="3086100"/>
                </a:lnTo>
                <a:lnTo>
                  <a:pt x="66675" y="0"/>
                </a:lnTo>
                <a:close/>
              </a:path>
            </a:pathLst>
          </a:custGeom>
        </p:spPr>
        <p:txBody>
          <a:bodyPr anchor="ctr">
            <a:normAutofit/>
          </a:bodyPr>
          <a:lstStyle>
            <a:lvl1pPr algn="ctr">
              <a:defRPr sz="1400">
                <a:solidFill>
                  <a:schemeClr val="bg1"/>
                </a:solidFill>
                <a:latin typeface="Rubik Light" panose="00000400000000000000" pitchFamily="2" charset="-79"/>
                <a:cs typeface="Rubik Light" panose="00000400000000000000" pitchFamily="2" charset="-79"/>
              </a:defRPr>
            </a:lvl1pPr>
          </a:lstStyle>
          <a:p>
            <a:r>
              <a:rPr lang="et-EE" dirty="0"/>
              <a:t>Picture</a:t>
            </a:r>
          </a:p>
        </p:txBody>
      </p:sp>
    </p:spTree>
    <p:extLst>
      <p:ext uri="{BB962C8B-B14F-4D97-AF65-F5344CB8AC3E}">
        <p14:creationId xmlns:p14="http://schemas.microsoft.com/office/powerpoint/2010/main" val="787397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E38E64-522A-422A-B411-6009CF28D43C}"/>
              </a:ext>
            </a:extLst>
          </p:cNvPr>
          <p:cNvSpPr/>
          <p:nvPr userDrawn="1"/>
        </p:nvSpPr>
        <p:spPr>
          <a:xfrm rot="20700000">
            <a:off x="-303883" y="-367449"/>
            <a:ext cx="5622289" cy="3122062"/>
          </a:xfrm>
          <a:prstGeom prst="rect">
            <a:avLst/>
          </a:prstGeom>
          <a:solidFill>
            <a:srgbClr val="233E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F500DE5-4542-4EF6-BCB2-C112F7199AB9}"/>
              </a:ext>
            </a:extLst>
          </p:cNvPr>
          <p:cNvSpPr/>
          <p:nvPr userDrawn="1"/>
        </p:nvSpPr>
        <p:spPr>
          <a:xfrm rot="20700000">
            <a:off x="-161898" y="-984373"/>
            <a:ext cx="5585230" cy="3465059"/>
          </a:xfrm>
          <a:prstGeom prst="rect">
            <a:avLst/>
          </a:prstGeom>
          <a:solidFill>
            <a:srgbClr val="2C56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id="{21E2724C-9FD4-49A9-8AAE-C607835DC63B}"/>
              </a:ext>
            </a:extLst>
          </p:cNvPr>
          <p:cNvSpPr>
            <a:spLocks noGrp="1"/>
          </p:cNvSpPr>
          <p:nvPr>
            <p:ph type="body" sz="quarter" idx="10" hasCustomPrompt="1"/>
          </p:nvPr>
        </p:nvSpPr>
        <p:spPr>
          <a:xfrm>
            <a:off x="752475" y="704850"/>
            <a:ext cx="4352925" cy="10382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Shorter text</a:t>
            </a:r>
          </a:p>
        </p:txBody>
      </p:sp>
    </p:spTree>
    <p:extLst>
      <p:ext uri="{BB962C8B-B14F-4D97-AF65-F5344CB8AC3E}">
        <p14:creationId xmlns:p14="http://schemas.microsoft.com/office/powerpoint/2010/main" val="2827209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2C5697"/>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D87124-3C28-453D-86D7-C67782FB4713}"/>
              </a:ext>
            </a:extLst>
          </p:cNvPr>
          <p:cNvSpPr/>
          <p:nvPr userDrawn="1"/>
        </p:nvSpPr>
        <p:spPr>
          <a:xfrm rot="900000">
            <a:off x="8471851" y="-770549"/>
            <a:ext cx="4991100" cy="7618046"/>
          </a:xfrm>
          <a:prstGeom prst="rect">
            <a:avLst/>
          </a:prstGeom>
          <a:solidFill>
            <a:srgbClr val="233E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024FF219-48F3-4D8D-9403-BAD68D631850}"/>
              </a:ext>
            </a:extLst>
          </p:cNvPr>
          <p:cNvSpPr>
            <a:spLocks noGrp="1"/>
          </p:cNvSpPr>
          <p:nvPr>
            <p:ph type="ctrTitle" hasCustomPrompt="1"/>
          </p:nvPr>
        </p:nvSpPr>
        <p:spPr>
          <a:xfrm>
            <a:off x="952500" y="481387"/>
            <a:ext cx="6917239" cy="1056468"/>
          </a:xfrm>
        </p:spPr>
        <p:txBody>
          <a:bodyPr anchor="t">
            <a:normAutofit/>
          </a:bodyPr>
          <a:lstStyle>
            <a:lvl1pPr algn="l">
              <a:defRPr sz="2800">
                <a:solidFill>
                  <a:schemeClr val="bg1"/>
                </a:solidFill>
              </a:defRPr>
            </a:lvl1pPr>
          </a:lstStyle>
          <a:p>
            <a:r>
              <a:rPr lang="en-US" noProof="0" dirty="0"/>
              <a:t>CLICK TO EDIT MASTER TITLE STYLE</a:t>
            </a:r>
            <a:endParaRPr lang="et-EE" noProof="0" dirty="0"/>
          </a:p>
        </p:txBody>
      </p:sp>
      <p:sp>
        <p:nvSpPr>
          <p:cNvPr id="6" name="Subtitle 2">
            <a:extLst>
              <a:ext uri="{FF2B5EF4-FFF2-40B4-BE49-F238E27FC236}">
                <a16:creationId xmlns:a16="http://schemas.microsoft.com/office/drawing/2014/main" id="{888E728D-1DDA-472A-BCE7-E93447ADB6BD}"/>
              </a:ext>
            </a:extLst>
          </p:cNvPr>
          <p:cNvSpPr>
            <a:spLocks noGrp="1"/>
          </p:cNvSpPr>
          <p:nvPr>
            <p:ph type="subTitle" idx="1"/>
          </p:nvPr>
        </p:nvSpPr>
        <p:spPr>
          <a:xfrm>
            <a:off x="952500" y="1680358"/>
            <a:ext cx="7503133" cy="4822041"/>
          </a:xfrm>
          <a:custGeom>
            <a:avLst/>
            <a:gdLst>
              <a:gd name="connsiteX0" fmla="*/ 0 w 10570183"/>
              <a:gd name="connsiteY0" fmla="*/ 0 h 4812516"/>
              <a:gd name="connsiteX1" fmla="*/ 10570183 w 10570183"/>
              <a:gd name="connsiteY1" fmla="*/ 0 h 4812516"/>
              <a:gd name="connsiteX2" fmla="*/ 10570183 w 10570183"/>
              <a:gd name="connsiteY2" fmla="*/ 4812516 h 4812516"/>
              <a:gd name="connsiteX3" fmla="*/ 0 w 10570183"/>
              <a:gd name="connsiteY3" fmla="*/ 4812516 h 4812516"/>
              <a:gd name="connsiteX4" fmla="*/ 0 w 10570183"/>
              <a:gd name="connsiteY4" fmla="*/ 0 h 4812516"/>
              <a:gd name="connsiteX0" fmla="*/ 0 w 10570183"/>
              <a:gd name="connsiteY0" fmla="*/ 0 h 4812516"/>
              <a:gd name="connsiteX1" fmla="*/ 7503133 w 10570183"/>
              <a:gd name="connsiteY1" fmla="*/ 0 h 4812516"/>
              <a:gd name="connsiteX2" fmla="*/ 10570183 w 10570183"/>
              <a:gd name="connsiteY2" fmla="*/ 4812516 h 4812516"/>
              <a:gd name="connsiteX3" fmla="*/ 0 w 10570183"/>
              <a:gd name="connsiteY3" fmla="*/ 4812516 h 4812516"/>
              <a:gd name="connsiteX4" fmla="*/ 0 w 10570183"/>
              <a:gd name="connsiteY4" fmla="*/ 0 h 4812516"/>
              <a:gd name="connsiteX0" fmla="*/ 0 w 7503133"/>
              <a:gd name="connsiteY0" fmla="*/ 0 h 4812516"/>
              <a:gd name="connsiteX1" fmla="*/ 7503133 w 7503133"/>
              <a:gd name="connsiteY1" fmla="*/ 0 h 4812516"/>
              <a:gd name="connsiteX2" fmla="*/ 6169633 w 7503133"/>
              <a:gd name="connsiteY2" fmla="*/ 4802991 h 4812516"/>
              <a:gd name="connsiteX3" fmla="*/ 0 w 7503133"/>
              <a:gd name="connsiteY3" fmla="*/ 4812516 h 4812516"/>
              <a:gd name="connsiteX4" fmla="*/ 0 w 7503133"/>
              <a:gd name="connsiteY4" fmla="*/ 0 h 4812516"/>
              <a:gd name="connsiteX0" fmla="*/ 0 w 7503133"/>
              <a:gd name="connsiteY0" fmla="*/ 0 h 4822041"/>
              <a:gd name="connsiteX1" fmla="*/ 7503133 w 7503133"/>
              <a:gd name="connsiteY1" fmla="*/ 0 h 4822041"/>
              <a:gd name="connsiteX2" fmla="*/ 6112483 w 7503133"/>
              <a:gd name="connsiteY2" fmla="*/ 4822041 h 4822041"/>
              <a:gd name="connsiteX3" fmla="*/ 0 w 7503133"/>
              <a:gd name="connsiteY3" fmla="*/ 4812516 h 4822041"/>
              <a:gd name="connsiteX4" fmla="*/ 0 w 7503133"/>
              <a:gd name="connsiteY4" fmla="*/ 0 h 4822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3133" h="4822041">
                <a:moveTo>
                  <a:pt x="0" y="0"/>
                </a:moveTo>
                <a:lnTo>
                  <a:pt x="7503133" y="0"/>
                </a:lnTo>
                <a:lnTo>
                  <a:pt x="6112483" y="4822041"/>
                </a:lnTo>
                <a:lnTo>
                  <a:pt x="0" y="4812516"/>
                </a:lnTo>
                <a:lnTo>
                  <a:pt x="0" y="0"/>
                </a:lnTo>
                <a:close/>
              </a:path>
            </a:pathLst>
          </a:custGeo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t-EE" dirty="0"/>
          </a:p>
        </p:txBody>
      </p:sp>
      <p:sp>
        <p:nvSpPr>
          <p:cNvPr id="8" name="Picture Placeholder 7">
            <a:extLst>
              <a:ext uri="{FF2B5EF4-FFF2-40B4-BE49-F238E27FC236}">
                <a16:creationId xmlns:a16="http://schemas.microsoft.com/office/drawing/2014/main" id="{27EFD08C-AEEF-4676-AE83-05A3BEFED34C}"/>
              </a:ext>
            </a:extLst>
          </p:cNvPr>
          <p:cNvSpPr>
            <a:spLocks noGrp="1"/>
          </p:cNvSpPr>
          <p:nvPr>
            <p:ph type="pic" sz="quarter" idx="10" hasCustomPrompt="1"/>
          </p:nvPr>
        </p:nvSpPr>
        <p:spPr>
          <a:xfrm rot="900000">
            <a:off x="8732001" y="-1100369"/>
            <a:ext cx="5014996" cy="8277684"/>
          </a:xfrm>
          <a:blipFill dpi="0" rotWithShape="0">
            <a:blip r:embed="rId2"/>
            <a:srcRect/>
            <a:stretch>
              <a:fillRect l="-35000" t="17000" r="-54000"/>
            </a:stretch>
          </a:blipFill>
          <a:effectLst>
            <a:outerShdw blurRad="50800" dist="38100" dir="5400000" algn="t" rotWithShape="0">
              <a:prstClr val="black">
                <a:alpha val="40000"/>
              </a:prstClr>
            </a:outerShdw>
          </a:effectLst>
        </p:spPr>
        <p:txBody>
          <a:bodyPr anchor="ctr"/>
          <a:lstStyle>
            <a:lvl1pPr algn="ctr">
              <a:defRPr>
                <a:solidFill>
                  <a:schemeClr val="bg1">
                    <a:lumMod val="85000"/>
                  </a:schemeClr>
                </a:solidFill>
              </a:defRPr>
            </a:lvl1pPr>
          </a:lstStyle>
          <a:p>
            <a:r>
              <a:rPr lang="et-EE" dirty="0"/>
              <a:t>Pilt</a:t>
            </a:r>
          </a:p>
        </p:txBody>
      </p:sp>
    </p:spTree>
    <p:extLst>
      <p:ext uri="{BB962C8B-B14F-4D97-AF65-F5344CB8AC3E}">
        <p14:creationId xmlns:p14="http://schemas.microsoft.com/office/powerpoint/2010/main" val="268238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E38E64-522A-422A-B411-6009CF28D43C}"/>
              </a:ext>
            </a:extLst>
          </p:cNvPr>
          <p:cNvSpPr/>
          <p:nvPr userDrawn="1"/>
        </p:nvSpPr>
        <p:spPr>
          <a:xfrm rot="900000">
            <a:off x="7349484" y="-180976"/>
            <a:ext cx="5622289" cy="6940447"/>
          </a:xfrm>
          <a:prstGeom prst="rect">
            <a:avLst/>
          </a:prstGeom>
          <a:solidFill>
            <a:srgbClr val="233E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FF500DE5-4542-4EF6-BCB2-C112F7199AB9}"/>
              </a:ext>
            </a:extLst>
          </p:cNvPr>
          <p:cNvSpPr/>
          <p:nvPr userDrawn="1"/>
        </p:nvSpPr>
        <p:spPr>
          <a:xfrm rot="900000">
            <a:off x="7595449" y="-417756"/>
            <a:ext cx="5585230" cy="747055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id="{21E2724C-9FD4-49A9-8AAE-C607835DC63B}"/>
              </a:ext>
            </a:extLst>
          </p:cNvPr>
          <p:cNvSpPr>
            <a:spLocks noGrp="1"/>
          </p:cNvSpPr>
          <p:nvPr>
            <p:ph type="body" sz="quarter" idx="10" hasCustomPrompt="1"/>
          </p:nvPr>
        </p:nvSpPr>
        <p:spPr>
          <a:xfrm>
            <a:off x="8211602" y="1881632"/>
            <a:ext cx="3513673" cy="809625"/>
          </a:xfrm>
        </p:spPr>
        <p:txBody>
          <a:bodyPr/>
          <a:lstStyle>
            <a:lvl1pPr>
              <a:defRPr>
                <a:solidFill>
                  <a:srgbClr val="2C5697"/>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t-EE" dirty="0"/>
              <a:t>HEADING</a:t>
            </a:r>
          </a:p>
        </p:txBody>
      </p:sp>
      <p:sp>
        <p:nvSpPr>
          <p:cNvPr id="6" name="Text Placeholder 7">
            <a:extLst>
              <a:ext uri="{FF2B5EF4-FFF2-40B4-BE49-F238E27FC236}">
                <a16:creationId xmlns:a16="http://schemas.microsoft.com/office/drawing/2014/main" id="{A07B0033-4190-454A-9166-810E10337E92}"/>
              </a:ext>
            </a:extLst>
          </p:cNvPr>
          <p:cNvSpPr>
            <a:spLocks noGrp="1"/>
          </p:cNvSpPr>
          <p:nvPr>
            <p:ph type="body" sz="quarter" idx="12" hasCustomPrompt="1"/>
          </p:nvPr>
        </p:nvSpPr>
        <p:spPr>
          <a:xfrm>
            <a:off x="8211602" y="2798410"/>
            <a:ext cx="3513673" cy="3288065"/>
          </a:xfrm>
        </p:spPr>
        <p:txBody>
          <a:bodyPr/>
          <a:lstStyle>
            <a:lvl1pPr>
              <a:defRPr>
                <a:solidFill>
                  <a:srgbClr val="2C5697"/>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Text</a:t>
            </a:r>
          </a:p>
        </p:txBody>
      </p:sp>
    </p:spTree>
    <p:extLst>
      <p:ext uri="{BB962C8B-B14F-4D97-AF65-F5344CB8AC3E}">
        <p14:creationId xmlns:p14="http://schemas.microsoft.com/office/powerpoint/2010/main" val="3537882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ealkiri ja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C1B801-8ED2-41DF-8429-F1F0C2753C9E}"/>
              </a:ext>
            </a:extLst>
          </p:cNvPr>
          <p:cNvSpPr/>
          <p:nvPr userDrawn="1"/>
        </p:nvSpPr>
        <p:spPr>
          <a:xfrm rot="900000">
            <a:off x="-2892800" y="-533309"/>
            <a:ext cx="8411167" cy="8775300"/>
          </a:xfrm>
          <a:prstGeom prst="rect">
            <a:avLst/>
          </a:prstGeom>
          <a:solidFill>
            <a:srgbClr val="96C8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E1221C2-BB37-4FC9-B1F8-B32036CE25D6}"/>
              </a:ext>
            </a:extLst>
          </p:cNvPr>
          <p:cNvSpPr/>
          <p:nvPr userDrawn="1"/>
        </p:nvSpPr>
        <p:spPr>
          <a:xfrm rot="900000">
            <a:off x="-1369508" y="-146116"/>
            <a:ext cx="7088022" cy="7820433"/>
          </a:xfrm>
          <a:prstGeom prst="rect">
            <a:avLst/>
          </a:prstGeom>
          <a:solidFill>
            <a:srgbClr val="2C56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 Placeholder 7">
            <a:extLst>
              <a:ext uri="{FF2B5EF4-FFF2-40B4-BE49-F238E27FC236}">
                <a16:creationId xmlns:a16="http://schemas.microsoft.com/office/drawing/2014/main" id="{49397ED3-0DB2-46F2-A5A6-876B3F6716F5}"/>
              </a:ext>
            </a:extLst>
          </p:cNvPr>
          <p:cNvSpPr>
            <a:spLocks noGrp="1"/>
          </p:cNvSpPr>
          <p:nvPr>
            <p:ph type="body" sz="quarter" idx="10"/>
          </p:nvPr>
        </p:nvSpPr>
        <p:spPr>
          <a:xfrm>
            <a:off x="952500" y="2286000"/>
            <a:ext cx="4943475" cy="4267200"/>
          </a:xfrm>
          <a:custGeom>
            <a:avLst/>
            <a:gdLst>
              <a:gd name="connsiteX0" fmla="*/ 0 w 4943475"/>
              <a:gd name="connsiteY0" fmla="*/ 0 h 4267200"/>
              <a:gd name="connsiteX1" fmla="*/ 4943475 w 4943475"/>
              <a:gd name="connsiteY1" fmla="*/ 0 h 4267200"/>
              <a:gd name="connsiteX2" fmla="*/ 4943475 w 4943475"/>
              <a:gd name="connsiteY2" fmla="*/ 4267200 h 4267200"/>
              <a:gd name="connsiteX3" fmla="*/ 0 w 4943475"/>
              <a:gd name="connsiteY3" fmla="*/ 4267200 h 4267200"/>
              <a:gd name="connsiteX4" fmla="*/ 0 w 4943475"/>
              <a:gd name="connsiteY4" fmla="*/ 0 h 4267200"/>
              <a:gd name="connsiteX0" fmla="*/ 0 w 4943475"/>
              <a:gd name="connsiteY0" fmla="*/ 0 h 4267200"/>
              <a:gd name="connsiteX1" fmla="*/ 4943475 w 4943475"/>
              <a:gd name="connsiteY1" fmla="*/ 0 h 4267200"/>
              <a:gd name="connsiteX2" fmla="*/ 3771900 w 4943475"/>
              <a:gd name="connsiteY2" fmla="*/ 4257675 h 4267200"/>
              <a:gd name="connsiteX3" fmla="*/ 0 w 4943475"/>
              <a:gd name="connsiteY3" fmla="*/ 4267200 h 4267200"/>
              <a:gd name="connsiteX4" fmla="*/ 0 w 4943475"/>
              <a:gd name="connsiteY4" fmla="*/ 0 h 426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3475" h="4267200">
                <a:moveTo>
                  <a:pt x="0" y="0"/>
                </a:moveTo>
                <a:lnTo>
                  <a:pt x="4943475" y="0"/>
                </a:lnTo>
                <a:lnTo>
                  <a:pt x="3771900" y="4257675"/>
                </a:lnTo>
                <a:lnTo>
                  <a:pt x="0" y="4267200"/>
                </a:lnTo>
                <a:lnTo>
                  <a:pt x="0" y="0"/>
                </a:lnTo>
                <a:close/>
              </a:path>
            </a:pathLst>
          </a:custGeom>
        </p:spPr>
        <p:txBody>
          <a:bodyPr/>
          <a:lstStyle>
            <a:lvl1pPr marL="0" indent="0">
              <a:buNone/>
              <a:defRPr>
                <a:solidFill>
                  <a:schemeClr val="bg1"/>
                </a:solidFill>
              </a:defRPr>
            </a:lvl1pPr>
          </a:lstStyle>
          <a:p>
            <a:pPr lvl="0"/>
            <a:r>
              <a:rPr lang="en-US"/>
              <a:t>Click to edit Master text styles</a:t>
            </a:r>
          </a:p>
        </p:txBody>
      </p:sp>
      <p:sp>
        <p:nvSpPr>
          <p:cNvPr id="6" name="pealkiri">
            <a:extLst>
              <a:ext uri="{FF2B5EF4-FFF2-40B4-BE49-F238E27FC236}">
                <a16:creationId xmlns:a16="http://schemas.microsoft.com/office/drawing/2014/main" id="{F622C3FA-BCAD-45E3-9360-32247A39D444}"/>
              </a:ext>
            </a:extLst>
          </p:cNvPr>
          <p:cNvSpPr>
            <a:spLocks noGrp="1"/>
          </p:cNvSpPr>
          <p:nvPr>
            <p:ph type="title"/>
          </p:nvPr>
        </p:nvSpPr>
        <p:spPr>
          <a:xfrm>
            <a:off x="952500" y="911474"/>
            <a:ext cx="4943475" cy="1271917"/>
          </a:xfrm>
        </p:spPr>
        <p:txBody>
          <a:bodyPr anchor="t"/>
          <a:lstStyle>
            <a:lvl1pPr>
              <a:defRPr b="0">
                <a:solidFill>
                  <a:schemeClr val="bg1"/>
                </a:solidFill>
                <a:latin typeface="Rubik Medium" panose="02000604000000020004" pitchFamily="2" charset="-79"/>
                <a:cs typeface="Rubik Medium" panose="02000604000000020004" pitchFamily="2" charset="-79"/>
              </a:defRPr>
            </a:lvl1pPr>
          </a:lstStyle>
          <a:p>
            <a:r>
              <a:rPr lang="en-US"/>
              <a:t>Click to edit Master title style</a:t>
            </a:r>
            <a:endParaRPr lang="en-US" dirty="0"/>
          </a:p>
        </p:txBody>
      </p:sp>
    </p:spTree>
    <p:extLst>
      <p:ext uri="{BB962C8B-B14F-4D97-AF65-F5344CB8AC3E}">
        <p14:creationId xmlns:p14="http://schemas.microsoft.com/office/powerpoint/2010/main" val="916898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ealkiri ja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C1B801-8ED2-41DF-8429-F1F0C2753C9E}"/>
              </a:ext>
            </a:extLst>
          </p:cNvPr>
          <p:cNvSpPr/>
          <p:nvPr userDrawn="1"/>
        </p:nvSpPr>
        <p:spPr>
          <a:xfrm rot="900000">
            <a:off x="-2892800" y="-533309"/>
            <a:ext cx="8411167" cy="8775300"/>
          </a:xfrm>
          <a:prstGeom prst="rect">
            <a:avLst/>
          </a:prstGeom>
          <a:solidFill>
            <a:srgbClr val="96C8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E1221C2-BB37-4FC9-B1F8-B32036CE25D6}"/>
              </a:ext>
            </a:extLst>
          </p:cNvPr>
          <p:cNvSpPr/>
          <p:nvPr userDrawn="1"/>
        </p:nvSpPr>
        <p:spPr>
          <a:xfrm rot="900000">
            <a:off x="-1369508" y="-146116"/>
            <a:ext cx="7088022" cy="7820433"/>
          </a:xfrm>
          <a:prstGeom prst="rect">
            <a:avLst/>
          </a:prstGeom>
          <a:solidFill>
            <a:srgbClr val="2C56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 Placeholder 7">
            <a:extLst>
              <a:ext uri="{FF2B5EF4-FFF2-40B4-BE49-F238E27FC236}">
                <a16:creationId xmlns:a16="http://schemas.microsoft.com/office/drawing/2014/main" id="{49397ED3-0DB2-46F2-A5A6-876B3F6716F5}"/>
              </a:ext>
            </a:extLst>
          </p:cNvPr>
          <p:cNvSpPr>
            <a:spLocks noGrp="1"/>
          </p:cNvSpPr>
          <p:nvPr>
            <p:ph type="body" sz="quarter" idx="10"/>
          </p:nvPr>
        </p:nvSpPr>
        <p:spPr>
          <a:xfrm>
            <a:off x="952500" y="2286000"/>
            <a:ext cx="4943475" cy="4267200"/>
          </a:xfrm>
          <a:custGeom>
            <a:avLst/>
            <a:gdLst>
              <a:gd name="connsiteX0" fmla="*/ 0 w 4943475"/>
              <a:gd name="connsiteY0" fmla="*/ 0 h 4267200"/>
              <a:gd name="connsiteX1" fmla="*/ 4943475 w 4943475"/>
              <a:gd name="connsiteY1" fmla="*/ 0 h 4267200"/>
              <a:gd name="connsiteX2" fmla="*/ 4943475 w 4943475"/>
              <a:gd name="connsiteY2" fmla="*/ 4267200 h 4267200"/>
              <a:gd name="connsiteX3" fmla="*/ 0 w 4943475"/>
              <a:gd name="connsiteY3" fmla="*/ 4267200 h 4267200"/>
              <a:gd name="connsiteX4" fmla="*/ 0 w 4943475"/>
              <a:gd name="connsiteY4" fmla="*/ 0 h 4267200"/>
              <a:gd name="connsiteX0" fmla="*/ 0 w 4943475"/>
              <a:gd name="connsiteY0" fmla="*/ 0 h 4267200"/>
              <a:gd name="connsiteX1" fmla="*/ 4943475 w 4943475"/>
              <a:gd name="connsiteY1" fmla="*/ 0 h 4267200"/>
              <a:gd name="connsiteX2" fmla="*/ 3771900 w 4943475"/>
              <a:gd name="connsiteY2" fmla="*/ 4257675 h 4267200"/>
              <a:gd name="connsiteX3" fmla="*/ 0 w 4943475"/>
              <a:gd name="connsiteY3" fmla="*/ 4267200 h 4267200"/>
              <a:gd name="connsiteX4" fmla="*/ 0 w 4943475"/>
              <a:gd name="connsiteY4" fmla="*/ 0 h 426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3475" h="4267200">
                <a:moveTo>
                  <a:pt x="0" y="0"/>
                </a:moveTo>
                <a:lnTo>
                  <a:pt x="4943475" y="0"/>
                </a:lnTo>
                <a:lnTo>
                  <a:pt x="3771900" y="4257675"/>
                </a:lnTo>
                <a:lnTo>
                  <a:pt x="0" y="4267200"/>
                </a:lnTo>
                <a:lnTo>
                  <a:pt x="0" y="0"/>
                </a:lnTo>
                <a:close/>
              </a:path>
            </a:pathLst>
          </a:custGeom>
        </p:spPr>
        <p:txBody>
          <a:bodyPr/>
          <a:lstStyle>
            <a:lvl1pPr marL="0" indent="0">
              <a:buNone/>
              <a:defRPr>
                <a:solidFill>
                  <a:schemeClr val="bg1"/>
                </a:solidFill>
              </a:defRPr>
            </a:lvl1pPr>
          </a:lstStyle>
          <a:p>
            <a:pPr lvl="0"/>
            <a:r>
              <a:rPr lang="en-US"/>
              <a:t>Click to edit Master text styles</a:t>
            </a:r>
          </a:p>
        </p:txBody>
      </p:sp>
      <p:sp>
        <p:nvSpPr>
          <p:cNvPr id="6" name="pealkiri">
            <a:extLst>
              <a:ext uri="{FF2B5EF4-FFF2-40B4-BE49-F238E27FC236}">
                <a16:creationId xmlns:a16="http://schemas.microsoft.com/office/drawing/2014/main" id="{F622C3FA-BCAD-45E3-9360-32247A39D444}"/>
              </a:ext>
            </a:extLst>
          </p:cNvPr>
          <p:cNvSpPr>
            <a:spLocks noGrp="1"/>
          </p:cNvSpPr>
          <p:nvPr>
            <p:ph type="title"/>
          </p:nvPr>
        </p:nvSpPr>
        <p:spPr>
          <a:xfrm>
            <a:off x="952500" y="911474"/>
            <a:ext cx="4943475" cy="1271917"/>
          </a:xfrm>
        </p:spPr>
        <p:txBody>
          <a:bodyPr anchor="t"/>
          <a:lstStyle>
            <a:lvl1pPr>
              <a:defRPr b="0">
                <a:solidFill>
                  <a:schemeClr val="bg1"/>
                </a:solidFill>
                <a:latin typeface="Rubik Medium" panose="02000604000000020004" pitchFamily="2" charset="-79"/>
                <a:cs typeface="Rubik Medium" panose="02000604000000020004" pitchFamily="2" charset="-79"/>
              </a:defRPr>
            </a:lvl1pPr>
          </a:lstStyle>
          <a:p>
            <a:r>
              <a:rPr lang="en-US"/>
              <a:t>Click to edit Master title style</a:t>
            </a:r>
            <a:endParaRPr lang="en-US" dirty="0"/>
          </a:p>
        </p:txBody>
      </p:sp>
      <p:sp>
        <p:nvSpPr>
          <p:cNvPr id="8" name="Picture Placeholder 10">
            <a:extLst>
              <a:ext uri="{FF2B5EF4-FFF2-40B4-BE49-F238E27FC236}">
                <a16:creationId xmlns:a16="http://schemas.microsoft.com/office/drawing/2014/main" id="{0BC27C8F-3E75-4D16-A44A-4759D5F900AC}"/>
              </a:ext>
            </a:extLst>
          </p:cNvPr>
          <p:cNvSpPr>
            <a:spLocks noGrp="1"/>
          </p:cNvSpPr>
          <p:nvPr>
            <p:ph type="pic" sz="quarter" idx="12" hasCustomPrompt="1"/>
          </p:nvPr>
        </p:nvSpPr>
        <p:spPr>
          <a:xfrm>
            <a:off x="7960475" y="910400"/>
            <a:ext cx="3526972" cy="637032"/>
          </a:xfrm>
          <a:noFill/>
        </p:spPr>
        <p:txBody>
          <a:bodyPr wrap="none" anchor="ctr">
            <a:noAutofit/>
          </a:bodyPr>
          <a:lstStyle>
            <a:lvl1pPr algn="ctr">
              <a:defRPr>
                <a:solidFill>
                  <a:schemeClr val="bg2">
                    <a:lumMod val="90000"/>
                  </a:schemeClr>
                </a:solidFill>
              </a:defRPr>
            </a:lvl1pPr>
          </a:lstStyle>
          <a:p>
            <a:r>
              <a:rPr lang="et-EE" dirty="0"/>
              <a:t>Logo</a:t>
            </a:r>
          </a:p>
        </p:txBody>
      </p:sp>
      <p:sp>
        <p:nvSpPr>
          <p:cNvPr id="9" name="Text Placeholder 8">
            <a:extLst>
              <a:ext uri="{FF2B5EF4-FFF2-40B4-BE49-F238E27FC236}">
                <a16:creationId xmlns:a16="http://schemas.microsoft.com/office/drawing/2014/main" id="{46F9097A-18D2-4D71-B526-ACF5E81E9D98}"/>
              </a:ext>
            </a:extLst>
          </p:cNvPr>
          <p:cNvSpPr>
            <a:spLocks noGrp="1"/>
          </p:cNvSpPr>
          <p:nvPr>
            <p:ph type="body" sz="quarter" idx="13"/>
          </p:nvPr>
        </p:nvSpPr>
        <p:spPr>
          <a:xfrm>
            <a:off x="5414962" y="2286000"/>
            <a:ext cx="6072187" cy="4286250"/>
          </a:xfrm>
          <a:custGeom>
            <a:avLst/>
            <a:gdLst>
              <a:gd name="connsiteX0" fmla="*/ 0 w 4976812"/>
              <a:gd name="connsiteY0" fmla="*/ 0 h 4267200"/>
              <a:gd name="connsiteX1" fmla="*/ 4976812 w 4976812"/>
              <a:gd name="connsiteY1" fmla="*/ 0 h 4267200"/>
              <a:gd name="connsiteX2" fmla="*/ 4976812 w 4976812"/>
              <a:gd name="connsiteY2" fmla="*/ 4267200 h 4267200"/>
              <a:gd name="connsiteX3" fmla="*/ 0 w 4976812"/>
              <a:gd name="connsiteY3" fmla="*/ 4267200 h 4267200"/>
              <a:gd name="connsiteX4" fmla="*/ 0 w 4976812"/>
              <a:gd name="connsiteY4" fmla="*/ 0 h 4267200"/>
              <a:gd name="connsiteX0" fmla="*/ 1009650 w 5986462"/>
              <a:gd name="connsiteY0" fmla="*/ 0 h 4286250"/>
              <a:gd name="connsiteX1" fmla="*/ 5986462 w 5986462"/>
              <a:gd name="connsiteY1" fmla="*/ 0 h 4286250"/>
              <a:gd name="connsiteX2" fmla="*/ 5986462 w 5986462"/>
              <a:gd name="connsiteY2" fmla="*/ 4267200 h 4286250"/>
              <a:gd name="connsiteX3" fmla="*/ 0 w 5986462"/>
              <a:gd name="connsiteY3" fmla="*/ 4286250 h 4286250"/>
              <a:gd name="connsiteX4" fmla="*/ 1009650 w 5986462"/>
              <a:gd name="connsiteY4" fmla="*/ 0 h 4286250"/>
              <a:gd name="connsiteX0" fmla="*/ 1095375 w 6072187"/>
              <a:gd name="connsiteY0" fmla="*/ 0 h 4286250"/>
              <a:gd name="connsiteX1" fmla="*/ 6072187 w 6072187"/>
              <a:gd name="connsiteY1" fmla="*/ 0 h 4286250"/>
              <a:gd name="connsiteX2" fmla="*/ 6072187 w 6072187"/>
              <a:gd name="connsiteY2" fmla="*/ 4267200 h 4286250"/>
              <a:gd name="connsiteX3" fmla="*/ 0 w 6072187"/>
              <a:gd name="connsiteY3" fmla="*/ 4286250 h 4286250"/>
              <a:gd name="connsiteX4" fmla="*/ 1095375 w 6072187"/>
              <a:gd name="connsiteY4" fmla="*/ 0 h 428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2187" h="4286250">
                <a:moveTo>
                  <a:pt x="1095375" y="0"/>
                </a:moveTo>
                <a:lnTo>
                  <a:pt x="6072187" y="0"/>
                </a:lnTo>
                <a:lnTo>
                  <a:pt x="6072187" y="4267200"/>
                </a:lnTo>
                <a:lnTo>
                  <a:pt x="0" y="4286250"/>
                </a:lnTo>
                <a:lnTo>
                  <a:pt x="1095375" y="0"/>
                </a:lnTo>
                <a:close/>
              </a:path>
            </a:pathLst>
          </a:custGeom>
        </p:spPr>
        <p:txBody>
          <a:bodyPr/>
          <a:lstStyle>
            <a:lvl1pPr algn="ctr">
              <a:defRPr/>
            </a:lvl1pPr>
            <a:lvl2pPr algn="ctr">
              <a:defRPr/>
            </a:lvl2pPr>
            <a:lvl3pPr algn="ctr">
              <a:defRPr/>
            </a:lvl3pPr>
            <a:lvl4pPr algn="ctr">
              <a:defRPr/>
            </a:lvl4pPr>
            <a:lvl5pPr algn="ctr">
              <a:defRPr/>
            </a:lvl5pPr>
          </a:lstStyle>
          <a:p>
            <a:pPr lvl="0"/>
            <a:r>
              <a:rPr lang="en-US" dirty="0"/>
              <a:t>Click to edit Master text styles</a:t>
            </a:r>
          </a:p>
        </p:txBody>
      </p:sp>
    </p:spTree>
    <p:extLst>
      <p:ext uri="{BB962C8B-B14F-4D97-AF65-F5344CB8AC3E}">
        <p14:creationId xmlns:p14="http://schemas.microsoft.com/office/powerpoint/2010/main" val="342604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C5697"/>
        </a:solidFill>
        <a:effectLst/>
      </p:bgPr>
    </p:bg>
    <p:spTree>
      <p:nvGrpSpPr>
        <p:cNvPr id="1" name=""/>
        <p:cNvGrpSpPr/>
        <p:nvPr/>
      </p:nvGrpSpPr>
      <p:grpSpPr>
        <a:xfrm>
          <a:off x="0" y="0"/>
          <a:ext cx="0" cy="0"/>
          <a:chOff x="0" y="0"/>
          <a:chExt cx="0" cy="0"/>
        </a:xfrm>
      </p:grpSpPr>
      <p:pic>
        <p:nvPicPr>
          <p:cNvPr id="17" name="Picture 16" descr="A black and white image of a building&#10;&#10;Description automatically generated with low confidence">
            <a:extLst>
              <a:ext uri="{FF2B5EF4-FFF2-40B4-BE49-F238E27FC236}">
                <a16:creationId xmlns:a16="http://schemas.microsoft.com/office/drawing/2014/main" id="{7CA61184-65A9-45AE-B185-E4DE1D2146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7F8EA5E0-1E1A-4E22-BC9E-3AA163FC92AB}"/>
              </a:ext>
            </a:extLst>
          </p:cNvPr>
          <p:cNvSpPr>
            <a:spLocks noGrp="1"/>
          </p:cNvSpPr>
          <p:nvPr>
            <p:ph type="ctrTitle"/>
          </p:nvPr>
        </p:nvSpPr>
        <p:spPr>
          <a:xfrm>
            <a:off x="952500" y="481387"/>
            <a:ext cx="6917239" cy="1056468"/>
          </a:xfrm>
        </p:spPr>
        <p:txBody>
          <a:bodyPr anchor="t">
            <a:normAutofit/>
          </a:bodyPr>
          <a:lstStyle>
            <a:lvl1pPr algn="l">
              <a:defRPr sz="2800">
                <a:solidFill>
                  <a:schemeClr val="bg1"/>
                </a:solidFill>
              </a:defRPr>
            </a:lvl1pPr>
          </a:lstStyle>
          <a:p>
            <a:r>
              <a:rPr lang="en-US" noProof="0" dirty="0"/>
              <a:t>Click to edit Master title style</a:t>
            </a:r>
            <a:endParaRPr lang="et-EE" noProof="0" dirty="0"/>
          </a:p>
        </p:txBody>
      </p:sp>
      <p:sp>
        <p:nvSpPr>
          <p:cNvPr id="13" name="Subtitle 2">
            <a:extLst>
              <a:ext uri="{FF2B5EF4-FFF2-40B4-BE49-F238E27FC236}">
                <a16:creationId xmlns:a16="http://schemas.microsoft.com/office/drawing/2014/main" id="{38F4F726-CA19-4AA6-9F20-180565C8D5BE}"/>
              </a:ext>
            </a:extLst>
          </p:cNvPr>
          <p:cNvSpPr>
            <a:spLocks noGrp="1"/>
          </p:cNvSpPr>
          <p:nvPr>
            <p:ph type="subTitle" idx="1"/>
          </p:nvPr>
        </p:nvSpPr>
        <p:spPr>
          <a:xfrm>
            <a:off x="952500" y="1680358"/>
            <a:ext cx="10570183" cy="4812516"/>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t-EE" dirty="0"/>
          </a:p>
        </p:txBody>
      </p:sp>
      <p:sp>
        <p:nvSpPr>
          <p:cNvPr id="6" name="Picture Placeholder 10">
            <a:extLst>
              <a:ext uri="{FF2B5EF4-FFF2-40B4-BE49-F238E27FC236}">
                <a16:creationId xmlns:a16="http://schemas.microsoft.com/office/drawing/2014/main" id="{36258D79-52E2-4002-919A-0FA0EDED7BCC}"/>
              </a:ext>
            </a:extLst>
          </p:cNvPr>
          <p:cNvSpPr>
            <a:spLocks noGrp="1"/>
          </p:cNvSpPr>
          <p:nvPr>
            <p:ph type="pic" sz="quarter" idx="12" hasCustomPrompt="1"/>
          </p:nvPr>
        </p:nvSpPr>
        <p:spPr>
          <a:xfrm>
            <a:off x="8004628" y="481386"/>
            <a:ext cx="3526972" cy="1056467"/>
          </a:xfrm>
          <a:noFill/>
        </p:spPr>
        <p:txBody>
          <a:bodyPr wrap="none" anchor="ctr">
            <a:noAutofit/>
          </a:bodyPr>
          <a:lstStyle>
            <a:lvl1pPr algn="ctr">
              <a:defRPr>
                <a:solidFill>
                  <a:schemeClr val="bg1"/>
                </a:solidFill>
              </a:defRPr>
            </a:lvl1pPr>
          </a:lstStyle>
          <a:p>
            <a:r>
              <a:rPr lang="et-EE" dirty="0"/>
              <a:t>Logo</a:t>
            </a:r>
          </a:p>
        </p:txBody>
      </p:sp>
    </p:spTree>
    <p:extLst>
      <p:ext uri="{BB962C8B-B14F-4D97-AF65-F5344CB8AC3E}">
        <p14:creationId xmlns:p14="http://schemas.microsoft.com/office/powerpoint/2010/main" val="3978814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lju teks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B9144-9579-471C-B097-7A52CED0AFE6}"/>
              </a:ext>
            </a:extLst>
          </p:cNvPr>
          <p:cNvSpPr>
            <a:spLocks noGrp="1"/>
          </p:cNvSpPr>
          <p:nvPr>
            <p:ph type="ctrTitle"/>
          </p:nvPr>
        </p:nvSpPr>
        <p:spPr>
          <a:xfrm>
            <a:off x="952500" y="481387"/>
            <a:ext cx="6896100" cy="1056468"/>
          </a:xfrm>
        </p:spPr>
        <p:txBody>
          <a:bodyPr anchor="t">
            <a:normAutofit/>
          </a:bodyPr>
          <a:lstStyle>
            <a:lvl1pPr algn="l">
              <a:defRPr sz="2800"/>
            </a:lvl1pPr>
          </a:lstStyle>
          <a:p>
            <a:r>
              <a:rPr lang="en-US" noProof="0"/>
              <a:t>Click to edit Master title style</a:t>
            </a:r>
            <a:endParaRPr lang="et-EE" noProof="0" dirty="0"/>
          </a:p>
        </p:txBody>
      </p:sp>
      <p:sp>
        <p:nvSpPr>
          <p:cNvPr id="3" name="Subtitle 2">
            <a:extLst>
              <a:ext uri="{FF2B5EF4-FFF2-40B4-BE49-F238E27FC236}">
                <a16:creationId xmlns:a16="http://schemas.microsoft.com/office/drawing/2014/main" id="{CB31888D-23FA-4B49-AE37-6245C8D38E5E}"/>
              </a:ext>
            </a:extLst>
          </p:cNvPr>
          <p:cNvSpPr>
            <a:spLocks noGrp="1"/>
          </p:cNvSpPr>
          <p:nvPr>
            <p:ph type="subTitle" idx="1"/>
          </p:nvPr>
        </p:nvSpPr>
        <p:spPr>
          <a:xfrm>
            <a:off x="952500" y="1680358"/>
            <a:ext cx="10763992" cy="4812516"/>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dirty="0"/>
          </a:p>
        </p:txBody>
      </p:sp>
      <p:sp>
        <p:nvSpPr>
          <p:cNvPr id="5" name="Picture Placeholder 10">
            <a:extLst>
              <a:ext uri="{FF2B5EF4-FFF2-40B4-BE49-F238E27FC236}">
                <a16:creationId xmlns:a16="http://schemas.microsoft.com/office/drawing/2014/main" id="{C15452CD-596E-4613-B72E-8BD8D830805F}"/>
              </a:ext>
            </a:extLst>
          </p:cNvPr>
          <p:cNvSpPr>
            <a:spLocks noGrp="1"/>
          </p:cNvSpPr>
          <p:nvPr>
            <p:ph type="pic" sz="quarter" idx="12" hasCustomPrompt="1"/>
          </p:nvPr>
        </p:nvSpPr>
        <p:spPr>
          <a:xfrm>
            <a:off x="8004628" y="481386"/>
            <a:ext cx="3711864" cy="1056467"/>
          </a:xfrm>
          <a:noFill/>
        </p:spPr>
        <p:txBody>
          <a:bodyPr wrap="none" anchor="ctr">
            <a:noAutofit/>
          </a:bodyPr>
          <a:lstStyle>
            <a:lvl1pPr algn="ctr">
              <a:defRPr>
                <a:solidFill>
                  <a:schemeClr val="bg2">
                    <a:lumMod val="90000"/>
                  </a:schemeClr>
                </a:solidFill>
              </a:defRPr>
            </a:lvl1pPr>
          </a:lstStyle>
          <a:p>
            <a:r>
              <a:rPr lang="et-EE" dirty="0"/>
              <a:t>Logo</a:t>
            </a:r>
          </a:p>
        </p:txBody>
      </p:sp>
    </p:spTree>
    <p:extLst>
      <p:ext uri="{BB962C8B-B14F-4D97-AF65-F5344CB8AC3E}">
        <p14:creationId xmlns:p14="http://schemas.microsoft.com/office/powerpoint/2010/main" val="1181332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ealkiri ja sisu (nt graaf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B9144-9579-471C-B097-7A52CED0AFE6}"/>
              </a:ext>
            </a:extLst>
          </p:cNvPr>
          <p:cNvSpPr>
            <a:spLocks noGrp="1"/>
          </p:cNvSpPr>
          <p:nvPr>
            <p:ph type="ctrTitle"/>
          </p:nvPr>
        </p:nvSpPr>
        <p:spPr>
          <a:xfrm>
            <a:off x="952500" y="481387"/>
            <a:ext cx="6896100" cy="1056468"/>
          </a:xfrm>
        </p:spPr>
        <p:txBody>
          <a:bodyPr anchor="t">
            <a:normAutofit/>
          </a:bodyPr>
          <a:lstStyle>
            <a:lvl1pPr algn="l">
              <a:defRPr sz="2800"/>
            </a:lvl1pPr>
          </a:lstStyle>
          <a:p>
            <a:r>
              <a:rPr lang="en-US" noProof="0"/>
              <a:t>Click to edit Master title style</a:t>
            </a:r>
            <a:endParaRPr lang="et-EE" noProof="0" dirty="0"/>
          </a:p>
        </p:txBody>
      </p:sp>
      <p:sp>
        <p:nvSpPr>
          <p:cNvPr id="6" name="Content Placeholder 5">
            <a:extLst>
              <a:ext uri="{FF2B5EF4-FFF2-40B4-BE49-F238E27FC236}">
                <a16:creationId xmlns:a16="http://schemas.microsoft.com/office/drawing/2014/main" id="{C34740B5-E171-48D3-BC17-D3EB40BE80C3}"/>
              </a:ext>
            </a:extLst>
          </p:cNvPr>
          <p:cNvSpPr>
            <a:spLocks noGrp="1"/>
          </p:cNvSpPr>
          <p:nvPr>
            <p:ph sz="quarter" idx="10"/>
          </p:nvPr>
        </p:nvSpPr>
        <p:spPr>
          <a:xfrm>
            <a:off x="952500" y="1639888"/>
            <a:ext cx="10745788" cy="4873625"/>
          </a:xfrm>
        </p:spPr>
        <p:txBody>
          <a:bodyPr/>
          <a:lstStyle/>
          <a:p>
            <a:pPr lvl="0"/>
            <a:endParaRPr lang="et-EE" dirty="0"/>
          </a:p>
        </p:txBody>
      </p:sp>
    </p:spTree>
    <p:extLst>
      <p:ext uri="{BB962C8B-B14F-4D97-AF65-F5344CB8AC3E}">
        <p14:creationId xmlns:p14="http://schemas.microsoft.com/office/powerpoint/2010/main" val="153124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Pildiga avaslai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EA8923-A8B9-8E0E-8DEB-20A063E6FF3A}"/>
              </a:ext>
            </a:extLst>
          </p:cNvPr>
          <p:cNvSpPr/>
          <p:nvPr userDrawn="1"/>
        </p:nvSpPr>
        <p:spPr>
          <a:xfrm rot="900000">
            <a:off x="65138" y="121886"/>
            <a:ext cx="6703124" cy="6363211"/>
          </a:xfrm>
          <a:prstGeom prst="rect">
            <a:avLst/>
          </a:prstGeom>
          <a:solidFill>
            <a:srgbClr val="2C569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5EA15C4-5D07-311E-D4B2-910BF7BA44F7}"/>
              </a:ext>
            </a:extLst>
          </p:cNvPr>
          <p:cNvSpPr/>
          <p:nvPr userDrawn="1"/>
        </p:nvSpPr>
        <p:spPr>
          <a:xfrm rot="900000">
            <a:off x="-1097523" y="-263937"/>
            <a:ext cx="7504733" cy="801852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8">
            <a:extLst>
              <a:ext uri="{FF2B5EF4-FFF2-40B4-BE49-F238E27FC236}">
                <a16:creationId xmlns:a16="http://schemas.microsoft.com/office/drawing/2014/main" id="{E7401391-FB67-4455-BE0F-970C3BFBC255}"/>
              </a:ext>
            </a:extLst>
          </p:cNvPr>
          <p:cNvSpPr>
            <a:spLocks noGrp="1"/>
          </p:cNvSpPr>
          <p:nvPr>
            <p:ph type="pic" sz="quarter" idx="11" hasCustomPrompt="1"/>
          </p:nvPr>
        </p:nvSpPr>
        <p:spPr>
          <a:xfrm>
            <a:off x="722781" y="959236"/>
            <a:ext cx="3629025" cy="708025"/>
          </a:xfrm>
        </p:spPr>
        <p:txBody>
          <a:bodyPr/>
          <a:lstStyle>
            <a:lvl1pPr>
              <a:defRPr>
                <a:solidFill>
                  <a:schemeClr val="bg2">
                    <a:lumMod val="75000"/>
                  </a:schemeClr>
                </a:solidFill>
              </a:defRPr>
            </a:lvl1pPr>
          </a:lstStyle>
          <a:p>
            <a:r>
              <a:rPr lang="et-EE" dirty="0"/>
              <a:t>Logo</a:t>
            </a:r>
          </a:p>
        </p:txBody>
      </p:sp>
      <p:sp>
        <p:nvSpPr>
          <p:cNvPr id="7" name="Text Placeholder 6">
            <a:extLst>
              <a:ext uri="{FF2B5EF4-FFF2-40B4-BE49-F238E27FC236}">
                <a16:creationId xmlns:a16="http://schemas.microsoft.com/office/drawing/2014/main" id="{8D9415CD-0316-4559-9889-A69F61288D1D}"/>
              </a:ext>
            </a:extLst>
          </p:cNvPr>
          <p:cNvSpPr>
            <a:spLocks noGrp="1"/>
          </p:cNvSpPr>
          <p:nvPr>
            <p:ph type="body" sz="quarter" idx="12" hasCustomPrompt="1"/>
          </p:nvPr>
        </p:nvSpPr>
        <p:spPr>
          <a:xfrm>
            <a:off x="722781" y="2499470"/>
            <a:ext cx="5594348" cy="1743824"/>
          </a:xfrm>
        </p:spPr>
        <p:txBody>
          <a:bodyPr>
            <a:noAutofit/>
          </a:bodyPr>
          <a:lstStyle>
            <a:lvl1pPr>
              <a:defRPr sz="2800">
                <a:solidFill>
                  <a:srgbClr val="2C5697"/>
                </a:solidFill>
                <a:latin typeface="Rubik Medium" panose="00000600000000000000" pitchFamily="2" charset="-79"/>
                <a:cs typeface="Rubik Medium" panose="00000600000000000000" pitchFamily="2" charset="-79"/>
              </a:defRPr>
            </a:lvl1pPr>
            <a:lvl2pPr>
              <a:defRPr sz="2800"/>
            </a:lvl2pPr>
            <a:lvl3pPr>
              <a:defRPr sz="2800"/>
            </a:lvl3pPr>
            <a:lvl4pPr>
              <a:defRPr sz="2800"/>
            </a:lvl4pPr>
            <a:lvl5pPr>
              <a:defRPr sz="2800"/>
            </a:lvl5pPr>
          </a:lstStyle>
          <a:p>
            <a:pPr lvl="0"/>
            <a:r>
              <a:rPr lang="et-EE" dirty="0"/>
              <a:t>TITLE</a:t>
            </a:r>
            <a:endParaRPr lang="en-US" dirty="0"/>
          </a:p>
        </p:txBody>
      </p:sp>
      <p:sp>
        <p:nvSpPr>
          <p:cNvPr id="8" name="Text Placeholder 11">
            <a:extLst>
              <a:ext uri="{FF2B5EF4-FFF2-40B4-BE49-F238E27FC236}">
                <a16:creationId xmlns:a16="http://schemas.microsoft.com/office/drawing/2014/main" id="{9A32B746-86DE-4B2F-8752-55A52E825C5B}"/>
              </a:ext>
            </a:extLst>
          </p:cNvPr>
          <p:cNvSpPr>
            <a:spLocks noGrp="1"/>
          </p:cNvSpPr>
          <p:nvPr>
            <p:ph type="body" sz="quarter" idx="13" hasCustomPrompt="1"/>
          </p:nvPr>
        </p:nvSpPr>
        <p:spPr>
          <a:xfrm>
            <a:off x="722781" y="4500125"/>
            <a:ext cx="4231713" cy="956393"/>
          </a:xfrm>
        </p:spPr>
        <p:txBody>
          <a:bodyPr>
            <a:normAutofit/>
          </a:bodyPr>
          <a:lstStyle>
            <a:lvl1pPr>
              <a:spcBef>
                <a:spcPts val="0"/>
              </a:spcBef>
              <a:defRPr sz="2400">
                <a:solidFill>
                  <a:srgbClr val="2C5697"/>
                </a:solidFill>
                <a:latin typeface="Rubik Medium" panose="00000600000000000000" pitchFamily="2" charset="-79"/>
                <a:cs typeface="Rubik Medium" panose="00000600000000000000" pitchFamily="2" charset="-79"/>
              </a:defRPr>
            </a:lvl1pPr>
            <a:lvl2pPr>
              <a:defRPr>
                <a:solidFill>
                  <a:srgbClr val="2C5697"/>
                </a:solidFill>
              </a:defRPr>
            </a:lvl2pPr>
            <a:lvl3pPr>
              <a:defRPr>
                <a:solidFill>
                  <a:srgbClr val="2C5697"/>
                </a:solidFill>
              </a:defRPr>
            </a:lvl3pPr>
            <a:lvl4pPr>
              <a:defRPr>
                <a:solidFill>
                  <a:srgbClr val="2C5697"/>
                </a:solidFill>
              </a:defRPr>
            </a:lvl4pPr>
            <a:lvl5pPr>
              <a:defRPr>
                <a:solidFill>
                  <a:srgbClr val="2C5697"/>
                </a:solidFill>
              </a:defRPr>
            </a:lvl5pPr>
          </a:lstStyle>
          <a:p>
            <a:pPr lvl="0"/>
            <a:r>
              <a:rPr lang="et-EE" dirty="0" err="1"/>
              <a:t>First</a:t>
            </a:r>
            <a:r>
              <a:rPr lang="et-EE" dirty="0"/>
              <a:t> </a:t>
            </a:r>
            <a:r>
              <a:rPr lang="et-EE" dirty="0" err="1"/>
              <a:t>Name</a:t>
            </a:r>
            <a:r>
              <a:rPr lang="et-EE" dirty="0"/>
              <a:t> Last </a:t>
            </a:r>
            <a:r>
              <a:rPr lang="et-EE" dirty="0" err="1"/>
              <a:t>Name</a:t>
            </a:r>
            <a:endParaRPr lang="en-US" dirty="0"/>
          </a:p>
        </p:txBody>
      </p:sp>
      <p:sp>
        <p:nvSpPr>
          <p:cNvPr id="9" name="Text Placeholder 11">
            <a:extLst>
              <a:ext uri="{FF2B5EF4-FFF2-40B4-BE49-F238E27FC236}">
                <a16:creationId xmlns:a16="http://schemas.microsoft.com/office/drawing/2014/main" id="{5644C047-474C-4857-8173-9E1B36D751E6}"/>
              </a:ext>
            </a:extLst>
          </p:cNvPr>
          <p:cNvSpPr>
            <a:spLocks noGrp="1"/>
          </p:cNvSpPr>
          <p:nvPr>
            <p:ph type="body" sz="quarter" idx="14" hasCustomPrompt="1"/>
          </p:nvPr>
        </p:nvSpPr>
        <p:spPr>
          <a:xfrm>
            <a:off x="722781" y="5456518"/>
            <a:ext cx="3286055" cy="970575"/>
          </a:xfrm>
        </p:spPr>
        <p:txBody>
          <a:bodyPr>
            <a:normAutofit/>
          </a:bodyPr>
          <a:lstStyle>
            <a:lvl1pPr>
              <a:spcBef>
                <a:spcPts val="0"/>
              </a:spcBef>
              <a:defRPr sz="1800">
                <a:solidFill>
                  <a:srgbClr val="2C5697"/>
                </a:solidFill>
                <a:latin typeface="Rubik" panose="00000500000000000000" pitchFamily="2" charset="-79"/>
                <a:cs typeface="Rubik" panose="00000500000000000000" pitchFamily="2" charset="-79"/>
              </a:defRPr>
            </a:lvl1pPr>
            <a:lvl2pPr>
              <a:defRPr>
                <a:solidFill>
                  <a:srgbClr val="2C5697"/>
                </a:solidFill>
              </a:defRPr>
            </a:lvl2pPr>
            <a:lvl3pPr>
              <a:defRPr>
                <a:solidFill>
                  <a:srgbClr val="2C5697"/>
                </a:solidFill>
              </a:defRPr>
            </a:lvl3pPr>
            <a:lvl4pPr>
              <a:defRPr>
                <a:solidFill>
                  <a:srgbClr val="2C5697"/>
                </a:solidFill>
              </a:defRPr>
            </a:lvl4pPr>
            <a:lvl5pPr>
              <a:defRPr>
                <a:solidFill>
                  <a:srgbClr val="2C5697"/>
                </a:solidFill>
              </a:defRPr>
            </a:lvl5pPr>
          </a:lstStyle>
          <a:p>
            <a:pPr lvl="0"/>
            <a:r>
              <a:rPr lang="et-EE" dirty="0" err="1"/>
              <a:t>position</a:t>
            </a:r>
            <a:endParaRPr lang="et-EE" dirty="0"/>
          </a:p>
          <a:p>
            <a:pPr lvl="0"/>
            <a:r>
              <a:rPr lang="et-EE" dirty="0" err="1"/>
              <a:t>date</a:t>
            </a:r>
            <a:endParaRPr lang="en-US" dirty="0"/>
          </a:p>
        </p:txBody>
      </p:sp>
    </p:spTree>
    <p:extLst>
      <p:ext uri="{BB962C8B-B14F-4D97-AF65-F5344CB8AC3E}">
        <p14:creationId xmlns:p14="http://schemas.microsoft.com/office/powerpoint/2010/main" val="32730596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piltideg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7E53E47-792F-4C7C-B690-F2B8F37A20B1}"/>
              </a:ext>
            </a:extLst>
          </p:cNvPr>
          <p:cNvSpPr/>
          <p:nvPr userDrawn="1"/>
        </p:nvSpPr>
        <p:spPr>
          <a:xfrm rot="20700000">
            <a:off x="7919674" y="-800389"/>
            <a:ext cx="7362501" cy="8818272"/>
          </a:xfrm>
          <a:prstGeom prst="rect">
            <a:avLst/>
          </a:prstGeom>
          <a:solidFill>
            <a:srgbClr val="2C56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2144BC5E-AD59-40BD-93EC-570A0E6B46FD}"/>
              </a:ext>
            </a:extLst>
          </p:cNvPr>
          <p:cNvSpPr>
            <a:spLocks noGrp="1"/>
          </p:cNvSpPr>
          <p:nvPr>
            <p:ph type="body" sz="quarter" idx="13" hasCustomPrompt="1"/>
          </p:nvPr>
        </p:nvSpPr>
        <p:spPr>
          <a:xfrm>
            <a:off x="952500" y="481387"/>
            <a:ext cx="5571113" cy="6221413"/>
          </a:xfrm>
        </p:spPr>
        <p:txBody>
          <a:bodyPr/>
          <a:lstStyle>
            <a:lvl1pPr>
              <a:defRPr>
                <a:solidFill>
                  <a:schemeClr val="bg2">
                    <a:lumMod val="50000"/>
                  </a:schemeClr>
                </a:solidFill>
              </a:defRPr>
            </a:lvl1pPr>
          </a:lstStyle>
          <a:p>
            <a:pPr lvl="0"/>
            <a:r>
              <a:rPr lang="en-US" noProof="0" dirty="0"/>
              <a:t>Text</a:t>
            </a:r>
          </a:p>
        </p:txBody>
      </p:sp>
      <p:sp>
        <p:nvSpPr>
          <p:cNvPr id="2" name="Picture Placeholder 4">
            <a:extLst>
              <a:ext uri="{FF2B5EF4-FFF2-40B4-BE49-F238E27FC236}">
                <a16:creationId xmlns:a16="http://schemas.microsoft.com/office/drawing/2014/main" id="{CB274D5A-CE9F-EF80-839B-D1F3F49B7E30}"/>
              </a:ext>
            </a:extLst>
          </p:cNvPr>
          <p:cNvSpPr>
            <a:spLocks noGrp="1"/>
          </p:cNvSpPr>
          <p:nvPr>
            <p:ph type="pic" sz="quarter" idx="14" hasCustomPrompt="1"/>
          </p:nvPr>
        </p:nvSpPr>
        <p:spPr>
          <a:xfrm>
            <a:off x="7742238" y="-104775"/>
            <a:ext cx="4449762" cy="3933825"/>
          </a:xfrm>
          <a:custGeom>
            <a:avLst/>
            <a:gdLst>
              <a:gd name="connsiteX0" fmla="*/ 0 w 4449762"/>
              <a:gd name="connsiteY0" fmla="*/ 0 h 2752725"/>
              <a:gd name="connsiteX1" fmla="*/ 4449762 w 4449762"/>
              <a:gd name="connsiteY1" fmla="*/ 0 h 2752725"/>
              <a:gd name="connsiteX2" fmla="*/ 4449762 w 4449762"/>
              <a:gd name="connsiteY2" fmla="*/ 2752725 h 2752725"/>
              <a:gd name="connsiteX3" fmla="*/ 0 w 4449762"/>
              <a:gd name="connsiteY3" fmla="*/ 2752725 h 2752725"/>
              <a:gd name="connsiteX4" fmla="*/ 0 w 4449762"/>
              <a:gd name="connsiteY4" fmla="*/ 0 h 2752725"/>
              <a:gd name="connsiteX0" fmla="*/ 0 w 4449762"/>
              <a:gd name="connsiteY0" fmla="*/ 0 h 3924300"/>
              <a:gd name="connsiteX1" fmla="*/ 4449762 w 4449762"/>
              <a:gd name="connsiteY1" fmla="*/ 0 h 3924300"/>
              <a:gd name="connsiteX2" fmla="*/ 4430712 w 4449762"/>
              <a:gd name="connsiteY2" fmla="*/ 3924300 h 3924300"/>
              <a:gd name="connsiteX3" fmla="*/ 0 w 4449762"/>
              <a:gd name="connsiteY3" fmla="*/ 2752725 h 3924300"/>
              <a:gd name="connsiteX4" fmla="*/ 0 w 4449762"/>
              <a:gd name="connsiteY4" fmla="*/ 0 h 3924300"/>
              <a:gd name="connsiteX0" fmla="*/ 723900 w 4449762"/>
              <a:gd name="connsiteY0" fmla="*/ 0 h 3933825"/>
              <a:gd name="connsiteX1" fmla="*/ 4449762 w 4449762"/>
              <a:gd name="connsiteY1" fmla="*/ 9525 h 3933825"/>
              <a:gd name="connsiteX2" fmla="*/ 4430712 w 4449762"/>
              <a:gd name="connsiteY2" fmla="*/ 3933825 h 3933825"/>
              <a:gd name="connsiteX3" fmla="*/ 0 w 4449762"/>
              <a:gd name="connsiteY3" fmla="*/ 2762250 h 3933825"/>
              <a:gd name="connsiteX4" fmla="*/ 723900 w 4449762"/>
              <a:gd name="connsiteY4" fmla="*/ 0 h 3933825"/>
              <a:gd name="connsiteX0" fmla="*/ 723900 w 4449762"/>
              <a:gd name="connsiteY0" fmla="*/ 0 h 3933825"/>
              <a:gd name="connsiteX1" fmla="*/ 4449762 w 4449762"/>
              <a:gd name="connsiteY1" fmla="*/ 9525 h 3933825"/>
              <a:gd name="connsiteX2" fmla="*/ 4449762 w 4449762"/>
              <a:gd name="connsiteY2" fmla="*/ 3933825 h 3933825"/>
              <a:gd name="connsiteX3" fmla="*/ 0 w 4449762"/>
              <a:gd name="connsiteY3" fmla="*/ 2762250 h 3933825"/>
              <a:gd name="connsiteX4" fmla="*/ 723900 w 4449762"/>
              <a:gd name="connsiteY4" fmla="*/ 0 h 393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762" h="3933825">
                <a:moveTo>
                  <a:pt x="723900" y="0"/>
                </a:moveTo>
                <a:lnTo>
                  <a:pt x="4449762" y="9525"/>
                </a:lnTo>
                <a:lnTo>
                  <a:pt x="4449762" y="3933825"/>
                </a:lnTo>
                <a:lnTo>
                  <a:pt x="0" y="2762250"/>
                </a:lnTo>
                <a:lnTo>
                  <a:pt x="723900" y="0"/>
                </a:lnTo>
                <a:close/>
              </a:path>
            </a:pathLst>
          </a:custGeom>
        </p:spPr>
        <p:txBody>
          <a:bodyPr anchor="ctr">
            <a:normAutofit/>
          </a:bodyPr>
          <a:lstStyle>
            <a:lvl1pPr algn="ctr">
              <a:defRPr sz="1400">
                <a:solidFill>
                  <a:schemeClr val="bg1"/>
                </a:solidFill>
                <a:latin typeface="Rubik Light" panose="00000400000000000000" pitchFamily="2" charset="-79"/>
                <a:cs typeface="Rubik Light" panose="00000400000000000000" pitchFamily="2" charset="-79"/>
              </a:defRPr>
            </a:lvl1pPr>
          </a:lstStyle>
          <a:p>
            <a:r>
              <a:rPr lang="et-EE" dirty="0"/>
              <a:t>Picture</a:t>
            </a:r>
          </a:p>
        </p:txBody>
      </p:sp>
      <p:sp>
        <p:nvSpPr>
          <p:cNvPr id="5" name="Picture Placeholder 6">
            <a:extLst>
              <a:ext uri="{FF2B5EF4-FFF2-40B4-BE49-F238E27FC236}">
                <a16:creationId xmlns:a16="http://schemas.microsoft.com/office/drawing/2014/main" id="{5AC95CAA-AE67-C45B-33B6-F1F63D1AC856}"/>
              </a:ext>
            </a:extLst>
          </p:cNvPr>
          <p:cNvSpPr>
            <a:spLocks noGrp="1"/>
          </p:cNvSpPr>
          <p:nvPr>
            <p:ph type="pic" sz="quarter" idx="15" hasCustomPrompt="1"/>
          </p:nvPr>
        </p:nvSpPr>
        <p:spPr>
          <a:xfrm>
            <a:off x="6602730" y="2857500"/>
            <a:ext cx="5598795" cy="4067175"/>
          </a:xfrm>
          <a:custGeom>
            <a:avLst/>
            <a:gdLst>
              <a:gd name="connsiteX0" fmla="*/ 0 w 4543425"/>
              <a:gd name="connsiteY0" fmla="*/ 0 h 4067175"/>
              <a:gd name="connsiteX1" fmla="*/ 4543425 w 4543425"/>
              <a:gd name="connsiteY1" fmla="*/ 0 h 4067175"/>
              <a:gd name="connsiteX2" fmla="*/ 4543425 w 4543425"/>
              <a:gd name="connsiteY2" fmla="*/ 4067175 h 4067175"/>
              <a:gd name="connsiteX3" fmla="*/ 0 w 4543425"/>
              <a:gd name="connsiteY3" fmla="*/ 4067175 h 4067175"/>
              <a:gd name="connsiteX4" fmla="*/ 0 w 4543425"/>
              <a:gd name="connsiteY4" fmla="*/ 0 h 4067175"/>
              <a:gd name="connsiteX0" fmla="*/ 0 w 4552950"/>
              <a:gd name="connsiteY0" fmla="*/ 0 h 4067175"/>
              <a:gd name="connsiteX1" fmla="*/ 4552950 w 4552950"/>
              <a:gd name="connsiteY1" fmla="*/ 1209675 h 4067175"/>
              <a:gd name="connsiteX2" fmla="*/ 4543425 w 4552950"/>
              <a:gd name="connsiteY2" fmla="*/ 4067175 h 4067175"/>
              <a:gd name="connsiteX3" fmla="*/ 0 w 4552950"/>
              <a:gd name="connsiteY3" fmla="*/ 4067175 h 4067175"/>
              <a:gd name="connsiteX4" fmla="*/ 0 w 4552950"/>
              <a:gd name="connsiteY4" fmla="*/ 0 h 4067175"/>
              <a:gd name="connsiteX0" fmla="*/ 1076325 w 5629275"/>
              <a:gd name="connsiteY0" fmla="*/ 0 h 4067175"/>
              <a:gd name="connsiteX1" fmla="*/ 5629275 w 5629275"/>
              <a:gd name="connsiteY1" fmla="*/ 1209675 h 4067175"/>
              <a:gd name="connsiteX2" fmla="*/ 5619750 w 5629275"/>
              <a:gd name="connsiteY2" fmla="*/ 4067175 h 4067175"/>
              <a:gd name="connsiteX3" fmla="*/ 0 w 5629275"/>
              <a:gd name="connsiteY3" fmla="*/ 4057650 h 4067175"/>
              <a:gd name="connsiteX4" fmla="*/ 1076325 w 5629275"/>
              <a:gd name="connsiteY4" fmla="*/ 0 h 4067175"/>
              <a:gd name="connsiteX0" fmla="*/ 1114425 w 5629275"/>
              <a:gd name="connsiteY0" fmla="*/ 0 h 4067175"/>
              <a:gd name="connsiteX1" fmla="*/ 5629275 w 5629275"/>
              <a:gd name="connsiteY1" fmla="*/ 1209675 h 4067175"/>
              <a:gd name="connsiteX2" fmla="*/ 5619750 w 5629275"/>
              <a:gd name="connsiteY2" fmla="*/ 4067175 h 4067175"/>
              <a:gd name="connsiteX3" fmla="*/ 0 w 5629275"/>
              <a:gd name="connsiteY3" fmla="*/ 4057650 h 4067175"/>
              <a:gd name="connsiteX4" fmla="*/ 1114425 w 5629275"/>
              <a:gd name="connsiteY4" fmla="*/ 0 h 4067175"/>
              <a:gd name="connsiteX0" fmla="*/ 1083945 w 5598795"/>
              <a:gd name="connsiteY0" fmla="*/ 0 h 4067175"/>
              <a:gd name="connsiteX1" fmla="*/ 5598795 w 5598795"/>
              <a:gd name="connsiteY1" fmla="*/ 1209675 h 4067175"/>
              <a:gd name="connsiteX2" fmla="*/ 5589270 w 5598795"/>
              <a:gd name="connsiteY2" fmla="*/ 4067175 h 4067175"/>
              <a:gd name="connsiteX3" fmla="*/ 0 w 5598795"/>
              <a:gd name="connsiteY3" fmla="*/ 4057650 h 4067175"/>
              <a:gd name="connsiteX4" fmla="*/ 1083945 w 5598795"/>
              <a:gd name="connsiteY4" fmla="*/ 0 h 406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8795" h="4067175">
                <a:moveTo>
                  <a:pt x="1083945" y="0"/>
                </a:moveTo>
                <a:lnTo>
                  <a:pt x="5598795" y="1209675"/>
                </a:lnTo>
                <a:lnTo>
                  <a:pt x="5589270" y="4067175"/>
                </a:lnTo>
                <a:lnTo>
                  <a:pt x="0" y="4057650"/>
                </a:lnTo>
                <a:lnTo>
                  <a:pt x="1083945" y="0"/>
                </a:lnTo>
                <a:close/>
              </a:path>
            </a:pathLst>
          </a:custGeom>
        </p:spPr>
        <p:txBody>
          <a:bodyPr anchor="ctr">
            <a:normAutofit/>
          </a:bodyPr>
          <a:lstStyle>
            <a:lvl1pPr algn="ctr">
              <a:defRPr sz="1400">
                <a:solidFill>
                  <a:schemeClr val="bg1"/>
                </a:solidFill>
                <a:latin typeface="Rubik Light" panose="00000400000000000000" pitchFamily="2" charset="-79"/>
                <a:cs typeface="Rubik Light" panose="00000400000000000000" pitchFamily="2" charset="-79"/>
              </a:defRPr>
            </a:lvl1pPr>
          </a:lstStyle>
          <a:p>
            <a:r>
              <a:rPr lang="et-EE" dirty="0"/>
              <a:t>Picture</a:t>
            </a:r>
          </a:p>
        </p:txBody>
      </p:sp>
    </p:spTree>
    <p:extLst>
      <p:ext uri="{BB962C8B-B14F-4D97-AF65-F5344CB8AC3E}">
        <p14:creationId xmlns:p14="http://schemas.microsoft.com/office/powerpoint/2010/main" val="3153220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ja pildid2">
    <p:bg>
      <p:bgPr>
        <a:solidFill>
          <a:srgbClr val="2C5697"/>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BDDFC2-F459-41EF-8849-257F5B4DD35C}"/>
              </a:ext>
            </a:extLst>
          </p:cNvPr>
          <p:cNvSpPr/>
          <p:nvPr userDrawn="1"/>
        </p:nvSpPr>
        <p:spPr>
          <a:xfrm rot="900000">
            <a:off x="114636" y="-132743"/>
            <a:ext cx="4200145" cy="8368822"/>
          </a:xfrm>
          <a:prstGeom prst="rect">
            <a:avLst/>
          </a:prstGeom>
          <a:solidFill>
            <a:srgbClr val="233E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B9CBFB6C-937D-4BE3-A92D-E92A79F26075}"/>
              </a:ext>
            </a:extLst>
          </p:cNvPr>
          <p:cNvSpPr>
            <a:spLocks noGrp="1"/>
          </p:cNvSpPr>
          <p:nvPr>
            <p:ph type="body" sz="quarter" idx="14" hasCustomPrompt="1"/>
          </p:nvPr>
        </p:nvSpPr>
        <p:spPr>
          <a:xfrm>
            <a:off x="5516563" y="298450"/>
            <a:ext cx="6305550" cy="61912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Text</a:t>
            </a:r>
          </a:p>
        </p:txBody>
      </p:sp>
      <p:sp>
        <p:nvSpPr>
          <p:cNvPr id="2" name="Picture Placeholder 4">
            <a:extLst>
              <a:ext uri="{FF2B5EF4-FFF2-40B4-BE49-F238E27FC236}">
                <a16:creationId xmlns:a16="http://schemas.microsoft.com/office/drawing/2014/main" id="{EF242B64-3C47-00A3-4585-619906A9FA25}"/>
              </a:ext>
            </a:extLst>
          </p:cNvPr>
          <p:cNvSpPr>
            <a:spLocks noGrp="1"/>
          </p:cNvSpPr>
          <p:nvPr>
            <p:ph type="pic" sz="quarter" idx="15" hasCustomPrompt="1"/>
          </p:nvPr>
        </p:nvSpPr>
        <p:spPr>
          <a:xfrm>
            <a:off x="-52730" y="-53340"/>
            <a:ext cx="4105784" cy="4909560"/>
          </a:xfrm>
          <a:custGeom>
            <a:avLst/>
            <a:gdLst>
              <a:gd name="connsiteX0" fmla="*/ 0 w 4098164"/>
              <a:gd name="connsiteY0" fmla="*/ 0 h 4559040"/>
              <a:gd name="connsiteX1" fmla="*/ 4098164 w 4098164"/>
              <a:gd name="connsiteY1" fmla="*/ 0 h 4559040"/>
              <a:gd name="connsiteX2" fmla="*/ 4098164 w 4098164"/>
              <a:gd name="connsiteY2" fmla="*/ 4559040 h 4559040"/>
              <a:gd name="connsiteX3" fmla="*/ 0 w 4098164"/>
              <a:gd name="connsiteY3" fmla="*/ 4559040 h 4559040"/>
              <a:gd name="connsiteX4" fmla="*/ 0 w 4098164"/>
              <a:gd name="connsiteY4" fmla="*/ 0 h 4559040"/>
              <a:gd name="connsiteX0" fmla="*/ 0 w 4098164"/>
              <a:gd name="connsiteY0" fmla="*/ 0 h 4559040"/>
              <a:gd name="connsiteX1" fmla="*/ 3077084 w 4098164"/>
              <a:gd name="connsiteY1" fmla="*/ 0 h 4559040"/>
              <a:gd name="connsiteX2" fmla="*/ 4098164 w 4098164"/>
              <a:gd name="connsiteY2" fmla="*/ 4559040 h 4559040"/>
              <a:gd name="connsiteX3" fmla="*/ 0 w 4098164"/>
              <a:gd name="connsiteY3" fmla="*/ 4559040 h 4559040"/>
              <a:gd name="connsiteX4" fmla="*/ 0 w 4098164"/>
              <a:gd name="connsiteY4" fmla="*/ 0 h 4559040"/>
              <a:gd name="connsiteX0" fmla="*/ 0 w 4098164"/>
              <a:gd name="connsiteY0" fmla="*/ 0 h 4559040"/>
              <a:gd name="connsiteX1" fmla="*/ 3077084 w 4098164"/>
              <a:gd name="connsiteY1" fmla="*/ 0 h 4559040"/>
              <a:gd name="connsiteX2" fmla="*/ 4098164 w 4098164"/>
              <a:gd name="connsiteY2" fmla="*/ 3812280 h 4559040"/>
              <a:gd name="connsiteX3" fmla="*/ 0 w 4098164"/>
              <a:gd name="connsiteY3" fmla="*/ 4559040 h 4559040"/>
              <a:gd name="connsiteX4" fmla="*/ 0 w 4098164"/>
              <a:gd name="connsiteY4" fmla="*/ 0 h 4559040"/>
              <a:gd name="connsiteX0" fmla="*/ 0 w 4098164"/>
              <a:gd name="connsiteY0" fmla="*/ 0 h 4894320"/>
              <a:gd name="connsiteX1" fmla="*/ 3077084 w 4098164"/>
              <a:gd name="connsiteY1" fmla="*/ 0 h 4894320"/>
              <a:gd name="connsiteX2" fmla="*/ 4098164 w 4098164"/>
              <a:gd name="connsiteY2" fmla="*/ 3812280 h 4894320"/>
              <a:gd name="connsiteX3" fmla="*/ 22860 w 4098164"/>
              <a:gd name="connsiteY3" fmla="*/ 4894320 h 4894320"/>
              <a:gd name="connsiteX4" fmla="*/ 0 w 4098164"/>
              <a:gd name="connsiteY4" fmla="*/ 0 h 4894320"/>
              <a:gd name="connsiteX0" fmla="*/ 7620 w 4105784"/>
              <a:gd name="connsiteY0" fmla="*/ 0 h 4909560"/>
              <a:gd name="connsiteX1" fmla="*/ 3084704 w 4105784"/>
              <a:gd name="connsiteY1" fmla="*/ 0 h 4909560"/>
              <a:gd name="connsiteX2" fmla="*/ 4105784 w 4105784"/>
              <a:gd name="connsiteY2" fmla="*/ 3812280 h 4909560"/>
              <a:gd name="connsiteX3" fmla="*/ 0 w 4105784"/>
              <a:gd name="connsiteY3" fmla="*/ 4909560 h 4909560"/>
              <a:gd name="connsiteX4" fmla="*/ 7620 w 4105784"/>
              <a:gd name="connsiteY4" fmla="*/ 0 h 4909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5784" h="4909560">
                <a:moveTo>
                  <a:pt x="7620" y="0"/>
                </a:moveTo>
                <a:lnTo>
                  <a:pt x="3084704" y="0"/>
                </a:lnTo>
                <a:lnTo>
                  <a:pt x="4105784" y="3812280"/>
                </a:lnTo>
                <a:lnTo>
                  <a:pt x="0" y="4909560"/>
                </a:lnTo>
                <a:lnTo>
                  <a:pt x="7620" y="0"/>
                </a:lnTo>
                <a:close/>
              </a:path>
            </a:pathLst>
          </a:custGeom>
        </p:spPr>
        <p:txBody>
          <a:bodyPr anchor="ctr">
            <a:normAutofit/>
          </a:bodyPr>
          <a:lstStyle>
            <a:lvl1pPr algn="ctr">
              <a:defRPr sz="1400">
                <a:solidFill>
                  <a:schemeClr val="bg1"/>
                </a:solidFill>
                <a:latin typeface="Rubik Light" panose="00000400000000000000" pitchFamily="2" charset="-79"/>
                <a:cs typeface="Rubik Light" panose="00000400000000000000" pitchFamily="2" charset="-79"/>
              </a:defRPr>
            </a:lvl1pPr>
          </a:lstStyle>
          <a:p>
            <a:r>
              <a:rPr lang="et-EE" dirty="0"/>
              <a:t>Picture</a:t>
            </a:r>
          </a:p>
        </p:txBody>
      </p:sp>
      <p:sp>
        <p:nvSpPr>
          <p:cNvPr id="5" name="Picture Placeholder 8">
            <a:extLst>
              <a:ext uri="{FF2B5EF4-FFF2-40B4-BE49-F238E27FC236}">
                <a16:creationId xmlns:a16="http://schemas.microsoft.com/office/drawing/2014/main" id="{D1140681-F971-D453-1D1B-B83A7CD9FA3B}"/>
              </a:ext>
            </a:extLst>
          </p:cNvPr>
          <p:cNvSpPr>
            <a:spLocks noGrp="1"/>
          </p:cNvSpPr>
          <p:nvPr>
            <p:ph type="pic" sz="quarter" idx="16" hasCustomPrompt="1"/>
          </p:nvPr>
        </p:nvSpPr>
        <p:spPr>
          <a:xfrm>
            <a:off x="-59507" y="3830955"/>
            <a:ext cx="4986790" cy="3081020"/>
          </a:xfrm>
          <a:custGeom>
            <a:avLst/>
            <a:gdLst>
              <a:gd name="connsiteX0" fmla="*/ 0 w 4921251"/>
              <a:gd name="connsiteY0" fmla="*/ 0 h 1936750"/>
              <a:gd name="connsiteX1" fmla="*/ 4921251 w 4921251"/>
              <a:gd name="connsiteY1" fmla="*/ 0 h 1936750"/>
              <a:gd name="connsiteX2" fmla="*/ 4921251 w 4921251"/>
              <a:gd name="connsiteY2" fmla="*/ 1936750 h 1936750"/>
              <a:gd name="connsiteX3" fmla="*/ 0 w 4921251"/>
              <a:gd name="connsiteY3" fmla="*/ 1936750 h 1936750"/>
              <a:gd name="connsiteX4" fmla="*/ 0 w 4921251"/>
              <a:gd name="connsiteY4" fmla="*/ 0 h 1936750"/>
              <a:gd name="connsiteX0" fmla="*/ 0 w 5005071"/>
              <a:gd name="connsiteY0" fmla="*/ 0 h 1936750"/>
              <a:gd name="connsiteX1" fmla="*/ 4921251 w 5005071"/>
              <a:gd name="connsiteY1" fmla="*/ 0 h 1936750"/>
              <a:gd name="connsiteX2" fmla="*/ 5005071 w 5005071"/>
              <a:gd name="connsiteY2" fmla="*/ 1929130 h 1936750"/>
              <a:gd name="connsiteX3" fmla="*/ 0 w 5005071"/>
              <a:gd name="connsiteY3" fmla="*/ 1936750 h 1936750"/>
              <a:gd name="connsiteX4" fmla="*/ 0 w 5005071"/>
              <a:gd name="connsiteY4" fmla="*/ 0 h 1936750"/>
              <a:gd name="connsiteX0" fmla="*/ 0 w 5005071"/>
              <a:gd name="connsiteY0" fmla="*/ 1150620 h 3087370"/>
              <a:gd name="connsiteX1" fmla="*/ 4166871 w 5005071"/>
              <a:gd name="connsiteY1" fmla="*/ 0 h 3087370"/>
              <a:gd name="connsiteX2" fmla="*/ 5005071 w 5005071"/>
              <a:gd name="connsiteY2" fmla="*/ 3079750 h 3087370"/>
              <a:gd name="connsiteX3" fmla="*/ 0 w 5005071"/>
              <a:gd name="connsiteY3" fmla="*/ 3087370 h 3087370"/>
              <a:gd name="connsiteX4" fmla="*/ 0 w 5005071"/>
              <a:gd name="connsiteY4" fmla="*/ 1150620 h 3087370"/>
              <a:gd name="connsiteX0" fmla="*/ 0 w 4979671"/>
              <a:gd name="connsiteY0" fmla="*/ 1150620 h 3087370"/>
              <a:gd name="connsiteX1" fmla="*/ 4166871 w 4979671"/>
              <a:gd name="connsiteY1" fmla="*/ 0 h 3087370"/>
              <a:gd name="connsiteX2" fmla="*/ 4979671 w 4979671"/>
              <a:gd name="connsiteY2" fmla="*/ 3079750 h 3087370"/>
              <a:gd name="connsiteX3" fmla="*/ 0 w 4979671"/>
              <a:gd name="connsiteY3" fmla="*/ 3087370 h 3087370"/>
              <a:gd name="connsiteX4" fmla="*/ 0 w 4979671"/>
              <a:gd name="connsiteY4" fmla="*/ 1150620 h 3087370"/>
              <a:gd name="connsiteX0" fmla="*/ 0 w 4979671"/>
              <a:gd name="connsiteY0" fmla="*/ 1144270 h 3081020"/>
              <a:gd name="connsiteX1" fmla="*/ 4141471 w 4979671"/>
              <a:gd name="connsiteY1" fmla="*/ 0 h 3081020"/>
              <a:gd name="connsiteX2" fmla="*/ 4979671 w 4979671"/>
              <a:gd name="connsiteY2" fmla="*/ 3073400 h 3081020"/>
              <a:gd name="connsiteX3" fmla="*/ 0 w 4979671"/>
              <a:gd name="connsiteY3" fmla="*/ 3081020 h 3081020"/>
              <a:gd name="connsiteX4" fmla="*/ 0 w 4979671"/>
              <a:gd name="connsiteY4" fmla="*/ 1144270 h 3081020"/>
              <a:gd name="connsiteX0" fmla="*/ 12700 w 4979671"/>
              <a:gd name="connsiteY0" fmla="*/ 1137920 h 3081020"/>
              <a:gd name="connsiteX1" fmla="*/ 4141471 w 4979671"/>
              <a:gd name="connsiteY1" fmla="*/ 0 h 3081020"/>
              <a:gd name="connsiteX2" fmla="*/ 4979671 w 4979671"/>
              <a:gd name="connsiteY2" fmla="*/ 3073400 h 3081020"/>
              <a:gd name="connsiteX3" fmla="*/ 0 w 4979671"/>
              <a:gd name="connsiteY3" fmla="*/ 3081020 h 3081020"/>
              <a:gd name="connsiteX4" fmla="*/ 12700 w 4979671"/>
              <a:gd name="connsiteY4" fmla="*/ 1137920 h 3081020"/>
              <a:gd name="connsiteX0" fmla="*/ 769 w 4986790"/>
              <a:gd name="connsiteY0" fmla="*/ 1128395 h 3081020"/>
              <a:gd name="connsiteX1" fmla="*/ 4148590 w 4986790"/>
              <a:gd name="connsiteY1" fmla="*/ 0 h 3081020"/>
              <a:gd name="connsiteX2" fmla="*/ 4986790 w 4986790"/>
              <a:gd name="connsiteY2" fmla="*/ 3073400 h 3081020"/>
              <a:gd name="connsiteX3" fmla="*/ 7119 w 4986790"/>
              <a:gd name="connsiteY3" fmla="*/ 3081020 h 3081020"/>
              <a:gd name="connsiteX4" fmla="*/ 769 w 4986790"/>
              <a:gd name="connsiteY4" fmla="*/ 1128395 h 3081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6790" h="3081020">
                <a:moveTo>
                  <a:pt x="769" y="1128395"/>
                </a:moveTo>
                <a:lnTo>
                  <a:pt x="4148590" y="0"/>
                </a:lnTo>
                <a:lnTo>
                  <a:pt x="4986790" y="3073400"/>
                </a:lnTo>
                <a:lnTo>
                  <a:pt x="7119" y="3081020"/>
                </a:lnTo>
                <a:cubicBezTo>
                  <a:pt x="11352" y="2433320"/>
                  <a:pt x="-3464" y="1776095"/>
                  <a:pt x="769" y="1128395"/>
                </a:cubicBezTo>
                <a:close/>
              </a:path>
            </a:pathLst>
          </a:custGeom>
        </p:spPr>
        <p:txBody>
          <a:bodyPr anchor="ctr">
            <a:normAutofit/>
          </a:bodyPr>
          <a:lstStyle>
            <a:lvl1pPr algn="ctr">
              <a:defRPr sz="1400">
                <a:solidFill>
                  <a:schemeClr val="bg1"/>
                </a:solidFill>
                <a:latin typeface="Rubik Light" panose="00000400000000000000" pitchFamily="2" charset="-79"/>
                <a:cs typeface="Rubik Light" panose="00000400000000000000" pitchFamily="2" charset="-79"/>
              </a:defRPr>
            </a:lvl1pPr>
          </a:lstStyle>
          <a:p>
            <a:r>
              <a:rPr lang="et-EE" dirty="0"/>
              <a:t>Picture</a:t>
            </a:r>
          </a:p>
        </p:txBody>
      </p:sp>
    </p:spTree>
    <p:extLst>
      <p:ext uri="{BB962C8B-B14F-4D97-AF65-F5344CB8AC3E}">
        <p14:creationId xmlns:p14="http://schemas.microsoft.com/office/powerpoint/2010/main" val="265146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ühi">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2430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õpuslai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A8CD9B-BBEF-4B4A-80A2-85825E8B870D}"/>
              </a:ext>
            </a:extLst>
          </p:cNvPr>
          <p:cNvSpPr/>
          <p:nvPr userDrawn="1"/>
        </p:nvSpPr>
        <p:spPr>
          <a:xfrm rot="900000">
            <a:off x="-2629201" y="164452"/>
            <a:ext cx="6496649" cy="8579534"/>
          </a:xfrm>
          <a:prstGeom prst="rect">
            <a:avLst/>
          </a:prstGeom>
          <a:solidFill>
            <a:srgbClr val="233E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7E55744-6D2C-4FB6-9354-00AD257F5EF4}"/>
              </a:ext>
            </a:extLst>
          </p:cNvPr>
          <p:cNvSpPr/>
          <p:nvPr userDrawn="1"/>
        </p:nvSpPr>
        <p:spPr>
          <a:xfrm rot="900000">
            <a:off x="-2798545" y="-210857"/>
            <a:ext cx="6496649" cy="857953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EF95800-0263-4037-99FD-722528A331E7}"/>
              </a:ext>
            </a:extLst>
          </p:cNvPr>
          <p:cNvSpPr/>
          <p:nvPr userDrawn="1"/>
        </p:nvSpPr>
        <p:spPr>
          <a:xfrm rot="20700000">
            <a:off x="-2583467" y="3333815"/>
            <a:ext cx="6496649" cy="5122346"/>
          </a:xfrm>
          <a:prstGeom prst="rect">
            <a:avLst/>
          </a:prstGeom>
          <a:solidFill>
            <a:srgbClr val="2C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a:extLst>
              <a:ext uri="{FF2B5EF4-FFF2-40B4-BE49-F238E27FC236}">
                <a16:creationId xmlns:a16="http://schemas.microsoft.com/office/drawing/2014/main" id="{CB744342-F45B-48BF-B328-F58EC472B8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2811" y="5896921"/>
            <a:ext cx="269340" cy="269340"/>
          </a:xfrm>
          <a:prstGeom prst="rect">
            <a:avLst/>
          </a:prstGeom>
        </p:spPr>
      </p:pic>
      <p:pic>
        <p:nvPicPr>
          <p:cNvPr id="12" name="Graphic 11">
            <a:extLst>
              <a:ext uri="{FF2B5EF4-FFF2-40B4-BE49-F238E27FC236}">
                <a16:creationId xmlns:a16="http://schemas.microsoft.com/office/drawing/2014/main" id="{E994D3EE-BD4C-4EEE-B599-B75453A26BB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56292" y="4351373"/>
            <a:ext cx="285859" cy="204956"/>
          </a:xfrm>
          <a:prstGeom prst="rect">
            <a:avLst/>
          </a:prstGeom>
        </p:spPr>
      </p:pic>
      <p:sp>
        <p:nvSpPr>
          <p:cNvPr id="13" name="TextBox 12">
            <a:extLst>
              <a:ext uri="{FF2B5EF4-FFF2-40B4-BE49-F238E27FC236}">
                <a16:creationId xmlns:a16="http://schemas.microsoft.com/office/drawing/2014/main" id="{59B19F72-4ECD-4A7A-A716-C1926C13AC0B}"/>
              </a:ext>
            </a:extLst>
          </p:cNvPr>
          <p:cNvSpPr txBox="1"/>
          <p:nvPr userDrawn="1"/>
        </p:nvSpPr>
        <p:spPr>
          <a:xfrm>
            <a:off x="1001594" y="3709578"/>
            <a:ext cx="823595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white"/>
                </a:solidFill>
                <a:effectLst/>
                <a:uLnTx/>
                <a:uFillTx/>
                <a:latin typeface="Rubik" panose="02000604000000020004" pitchFamily="2" charset="-79"/>
                <a:ea typeface="Calibri" panose="020F0502020204030204" pitchFamily="34" charset="0"/>
                <a:cs typeface="Rubik" panose="02000604000000020004" pitchFamily="2" charset="-79"/>
              </a:rPr>
              <a:t>ut.ee </a:t>
            </a:r>
            <a:endParaRPr kumimoji="0" lang="en-US" sz="1800" b="0" i="0" u="none" strike="noStrike" kern="1200" cap="none" spc="0" normalizeH="0" baseline="0" noProof="0" dirty="0">
              <a:ln>
                <a:noFill/>
              </a:ln>
              <a:solidFill>
                <a:prstClr val="white"/>
              </a:solidFill>
              <a:effectLst/>
              <a:uLnTx/>
              <a:uFillTx/>
              <a:latin typeface="Rubik" panose="02000604000000020004" pitchFamily="2" charset="-79"/>
              <a:ea typeface="+mn-ea"/>
              <a:cs typeface="Rubik" panose="02000604000000020004" pitchFamily="2" charset="-79"/>
            </a:endParaRPr>
          </a:p>
        </p:txBody>
      </p:sp>
      <p:sp>
        <p:nvSpPr>
          <p:cNvPr id="14" name="TextBox 13">
            <a:extLst>
              <a:ext uri="{FF2B5EF4-FFF2-40B4-BE49-F238E27FC236}">
                <a16:creationId xmlns:a16="http://schemas.microsoft.com/office/drawing/2014/main" id="{3D31A982-0395-4DF8-9382-5AC101D2172D}"/>
              </a:ext>
            </a:extLst>
          </p:cNvPr>
          <p:cNvSpPr txBox="1"/>
          <p:nvPr userDrawn="1"/>
        </p:nvSpPr>
        <p:spPr>
          <a:xfrm>
            <a:off x="1001594" y="4277644"/>
            <a:ext cx="823595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white"/>
                </a:solidFill>
                <a:effectLst/>
                <a:uLnTx/>
                <a:uFillTx/>
                <a:latin typeface="Rubik" panose="02000604000000020004" pitchFamily="2" charset="-79"/>
                <a:ea typeface="Calibri" panose="020F0502020204030204" pitchFamily="34" charset="0"/>
                <a:cs typeface="Rubik" panose="02000604000000020004" pitchFamily="2" charset="-79"/>
              </a:rPr>
              <a:t>info@ut.ee </a:t>
            </a:r>
            <a:endParaRPr kumimoji="0" lang="en-US" sz="1800" b="0" i="0" u="none" strike="noStrike" kern="1200" cap="none" spc="0" normalizeH="0" baseline="0" noProof="0" dirty="0">
              <a:ln>
                <a:noFill/>
              </a:ln>
              <a:solidFill>
                <a:prstClr val="white"/>
              </a:solidFill>
              <a:effectLst/>
              <a:uLnTx/>
              <a:uFillTx/>
              <a:latin typeface="Rubik" panose="02000604000000020004" pitchFamily="2" charset="-79"/>
              <a:ea typeface="+mn-ea"/>
              <a:cs typeface="Rubik" panose="02000604000000020004" pitchFamily="2" charset="-79"/>
            </a:endParaRPr>
          </a:p>
        </p:txBody>
      </p:sp>
      <p:sp>
        <p:nvSpPr>
          <p:cNvPr id="15" name="TextBox 14">
            <a:extLst>
              <a:ext uri="{FF2B5EF4-FFF2-40B4-BE49-F238E27FC236}">
                <a16:creationId xmlns:a16="http://schemas.microsoft.com/office/drawing/2014/main" id="{146833F2-EA11-49EE-BDCD-811115108146}"/>
              </a:ext>
            </a:extLst>
          </p:cNvPr>
          <p:cNvSpPr txBox="1"/>
          <p:nvPr userDrawn="1"/>
        </p:nvSpPr>
        <p:spPr>
          <a:xfrm>
            <a:off x="984011" y="4786620"/>
            <a:ext cx="823595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white"/>
                </a:solidFill>
                <a:effectLst/>
                <a:uLnTx/>
                <a:uFillTx/>
                <a:latin typeface="Rubik" panose="02000604000000020004" pitchFamily="2" charset="-79"/>
                <a:ea typeface="Calibri" panose="020F0502020204030204" pitchFamily="34" charset="0"/>
                <a:cs typeface="Rubik" panose="02000604000000020004" pitchFamily="2" charset="-79"/>
              </a:rPr>
              <a:t>tartuylikool</a:t>
            </a:r>
            <a:endParaRPr kumimoji="0" lang="en-GB" sz="1800" b="0" i="0" u="none" strike="noStrike" kern="1200" cap="none" spc="0" normalizeH="0" baseline="0" noProof="0" dirty="0">
              <a:ln>
                <a:noFill/>
              </a:ln>
              <a:solidFill>
                <a:prstClr val="white"/>
              </a:solidFill>
              <a:effectLst/>
              <a:uLnTx/>
              <a:uFillTx/>
              <a:latin typeface="Rubik" panose="02000604000000020004" pitchFamily="2" charset="-79"/>
              <a:ea typeface="Calibri" panose="020F0502020204030204" pitchFamily="34" charset="0"/>
              <a:cs typeface="Rubik" panose="02000604000000020004"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white"/>
                </a:solidFill>
                <a:effectLst/>
                <a:uLnTx/>
                <a:uFillTx/>
                <a:latin typeface="Rubik" panose="02000604000000020004" pitchFamily="2" charset="-79"/>
                <a:ea typeface="Calibri" panose="020F0502020204030204" pitchFamily="34" charset="0"/>
                <a:cs typeface="Rubik" panose="02000604000000020004" pitchFamily="2" charset="-79"/>
              </a:rPr>
              <a:t>tartuuniversity</a:t>
            </a:r>
            <a:endParaRPr kumimoji="0" lang="en-GB" sz="1800" b="0" i="0" u="none" strike="noStrike" kern="1200" cap="none" spc="0" normalizeH="0" baseline="0" noProof="0" dirty="0">
              <a:ln>
                <a:noFill/>
              </a:ln>
              <a:solidFill>
                <a:prstClr val="white"/>
              </a:solidFill>
              <a:effectLst/>
              <a:uLnTx/>
              <a:uFillTx/>
              <a:latin typeface="Rubik" panose="02000604000000020004" pitchFamily="2" charset="-79"/>
              <a:ea typeface="+mn-ea"/>
              <a:cs typeface="Rubik" panose="02000604000000020004" pitchFamily="2" charset="-79"/>
            </a:endParaRPr>
          </a:p>
        </p:txBody>
      </p:sp>
      <p:sp>
        <p:nvSpPr>
          <p:cNvPr id="16" name="TextBox 15">
            <a:extLst>
              <a:ext uri="{FF2B5EF4-FFF2-40B4-BE49-F238E27FC236}">
                <a16:creationId xmlns:a16="http://schemas.microsoft.com/office/drawing/2014/main" id="{DAD42CCC-3EC8-47D3-B3A5-D7FFAC0D0631}"/>
              </a:ext>
            </a:extLst>
          </p:cNvPr>
          <p:cNvSpPr txBox="1"/>
          <p:nvPr userDrawn="1"/>
        </p:nvSpPr>
        <p:spPr>
          <a:xfrm>
            <a:off x="1001594" y="5572595"/>
            <a:ext cx="823595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white"/>
                </a:solidFill>
                <a:effectLst/>
                <a:uLnTx/>
                <a:uFillTx/>
                <a:latin typeface="Rubik" panose="02000604000000020004" pitchFamily="2" charset="-79"/>
                <a:ea typeface="Calibri" panose="020F0502020204030204" pitchFamily="34" charset="0"/>
                <a:cs typeface="Rubik" panose="02000604000000020004" pitchFamily="2" charset="-79"/>
              </a:rPr>
              <a:t>unitartu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white"/>
                </a:solidFill>
                <a:effectLst/>
                <a:uLnTx/>
                <a:uFillTx/>
                <a:latin typeface="Rubik" panose="02000604000000020004" pitchFamily="2" charset="-79"/>
                <a:ea typeface="Calibri" panose="020F0502020204030204" pitchFamily="34" charset="0"/>
                <a:cs typeface="Rubik" panose="02000604000000020004" pitchFamily="2" charset="-79"/>
              </a:rPr>
              <a:t>unitartuscience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1800" b="0" i="0" u="none" strike="noStrike" kern="1200" cap="none" spc="0" normalizeH="0" baseline="0" noProof="0" dirty="0">
                <a:ln>
                  <a:noFill/>
                </a:ln>
                <a:solidFill>
                  <a:prstClr val="white"/>
                </a:solidFill>
                <a:effectLst/>
                <a:uLnTx/>
                <a:uFillTx/>
                <a:latin typeface="Rubik" panose="02000604000000020004" pitchFamily="2" charset="-79"/>
                <a:ea typeface="+mn-ea"/>
                <a:cs typeface="Rubik" panose="02000604000000020004" pitchFamily="2" charset="-79"/>
              </a:rPr>
              <a:t>unitartutiksu</a:t>
            </a:r>
            <a:endParaRPr kumimoji="0" lang="en-US" sz="1800" b="0" i="0" u="none" strike="noStrike" kern="1200" cap="none" spc="0" normalizeH="0" baseline="0" noProof="0" dirty="0">
              <a:ln>
                <a:noFill/>
              </a:ln>
              <a:solidFill>
                <a:prstClr val="white"/>
              </a:solidFill>
              <a:effectLst/>
              <a:uLnTx/>
              <a:uFillTx/>
              <a:latin typeface="Rubik" panose="02000604000000020004" pitchFamily="2" charset="-79"/>
              <a:ea typeface="+mn-ea"/>
              <a:cs typeface="Rubik" panose="02000604000000020004" pitchFamily="2" charset="-79"/>
            </a:endParaRPr>
          </a:p>
        </p:txBody>
      </p:sp>
      <p:pic>
        <p:nvPicPr>
          <p:cNvPr id="17" name="Graphic 16">
            <a:extLst>
              <a:ext uri="{FF2B5EF4-FFF2-40B4-BE49-F238E27FC236}">
                <a16:creationId xmlns:a16="http://schemas.microsoft.com/office/drawing/2014/main" id="{CDB2655F-7213-4929-857C-C650564F0AA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3724" y="4952271"/>
            <a:ext cx="278427" cy="278427"/>
          </a:xfrm>
          <a:prstGeom prst="rect">
            <a:avLst/>
          </a:prstGeom>
        </p:spPr>
      </p:pic>
      <p:sp>
        <p:nvSpPr>
          <p:cNvPr id="20" name="Text Placeholder 19">
            <a:extLst>
              <a:ext uri="{FF2B5EF4-FFF2-40B4-BE49-F238E27FC236}">
                <a16:creationId xmlns:a16="http://schemas.microsoft.com/office/drawing/2014/main" id="{617BD3B1-2C0C-4AA8-957C-D0B678ECF1CF}"/>
              </a:ext>
            </a:extLst>
          </p:cNvPr>
          <p:cNvSpPr>
            <a:spLocks noGrp="1"/>
          </p:cNvSpPr>
          <p:nvPr>
            <p:ph type="body" sz="quarter" idx="10" hasCustomPrompt="1"/>
          </p:nvPr>
        </p:nvSpPr>
        <p:spPr>
          <a:xfrm>
            <a:off x="419100" y="971550"/>
            <a:ext cx="3914775" cy="1608806"/>
          </a:xfrm>
        </p:spPr>
        <p:txBody>
          <a:bodyPr>
            <a:noAutofit/>
          </a:bodyPr>
          <a:lstStyle>
            <a:lvl1pPr>
              <a:defRPr sz="2800">
                <a:solidFill>
                  <a:srgbClr val="2C5697"/>
                </a:solidFill>
              </a:defRPr>
            </a:lvl1pPr>
            <a:lvl2pPr>
              <a:defRPr sz="2800"/>
            </a:lvl2pPr>
            <a:lvl3pPr>
              <a:defRPr sz="2800"/>
            </a:lvl3pPr>
            <a:lvl4pPr>
              <a:defRPr sz="2800"/>
            </a:lvl4pPr>
            <a:lvl5pPr>
              <a:defRPr sz="2800"/>
            </a:lvl5pPr>
          </a:lstStyle>
          <a:p>
            <a:pPr lvl="0"/>
            <a:r>
              <a:rPr lang="et-EE" dirty="0"/>
              <a:t>HEADING</a:t>
            </a:r>
            <a:endParaRPr lang="en-US" dirty="0"/>
          </a:p>
        </p:txBody>
      </p:sp>
      <p:sp>
        <p:nvSpPr>
          <p:cNvPr id="22" name="TextBox 21">
            <a:extLst>
              <a:ext uri="{FF2B5EF4-FFF2-40B4-BE49-F238E27FC236}">
                <a16:creationId xmlns:a16="http://schemas.microsoft.com/office/drawing/2014/main" id="{5806514F-C9EF-491D-B0CC-246C6B60DD80}"/>
              </a:ext>
            </a:extLst>
          </p:cNvPr>
          <p:cNvSpPr txBox="1">
            <a:spLocks/>
          </p:cNvSpPr>
          <p:nvPr userDrawn="1"/>
        </p:nvSpPr>
        <p:spPr>
          <a:xfrm>
            <a:off x="503959" y="3769090"/>
            <a:ext cx="374218" cy="1769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600" b="0" i="0" u="none" strike="noStrike" kern="1200" cap="none" spc="0" normalizeH="0" baseline="0" noProof="0" dirty="0">
                <a:ln>
                  <a:noFill/>
                </a:ln>
                <a:solidFill>
                  <a:prstClr val="white"/>
                </a:solidFill>
                <a:effectLst/>
                <a:uLnTx/>
                <a:uFillTx/>
                <a:latin typeface="Rubik Medium" panose="00000600000000000000" pitchFamily="2" charset="-79"/>
                <a:ea typeface="+mn-ea"/>
                <a:cs typeface="Rubik Medium" panose="00000600000000000000" pitchFamily="2" charset="-79"/>
              </a:rPr>
              <a:t>www</a:t>
            </a:r>
          </a:p>
        </p:txBody>
      </p:sp>
      <p:sp>
        <p:nvSpPr>
          <p:cNvPr id="23" name="Arrow: Right 22">
            <a:extLst>
              <a:ext uri="{FF2B5EF4-FFF2-40B4-BE49-F238E27FC236}">
                <a16:creationId xmlns:a16="http://schemas.microsoft.com/office/drawing/2014/main" id="{2CEC7468-C97B-4399-8B8E-36DA04DB561F}"/>
              </a:ext>
            </a:extLst>
          </p:cNvPr>
          <p:cNvSpPr/>
          <p:nvPr userDrawn="1"/>
        </p:nvSpPr>
        <p:spPr>
          <a:xfrm rot="13212661">
            <a:off x="757187" y="3879781"/>
            <a:ext cx="140944" cy="118823"/>
          </a:xfrm>
          <a:prstGeom prst="rightArrow">
            <a:avLst>
              <a:gd name="adj1" fmla="val 37726"/>
              <a:gd name="adj2" fmla="val 77310"/>
            </a:avLst>
          </a:prstGeom>
          <a:solidFill>
            <a:schemeClr val="bg1"/>
          </a:solidFill>
          <a:ln w="12700">
            <a:solidFill>
              <a:srgbClr val="2C5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7198689B-873B-44F3-9B2D-6A33E58338FC}"/>
              </a:ext>
            </a:extLst>
          </p:cNvPr>
          <p:cNvGrpSpPr/>
          <p:nvPr userDrawn="1"/>
        </p:nvGrpSpPr>
        <p:grpSpPr>
          <a:xfrm>
            <a:off x="503959" y="3727880"/>
            <a:ext cx="394172" cy="278427"/>
            <a:chOff x="503959" y="3727880"/>
            <a:chExt cx="394172" cy="278427"/>
          </a:xfrm>
        </p:grpSpPr>
        <p:sp>
          <p:nvSpPr>
            <p:cNvPr id="25" name="Oval 24">
              <a:extLst>
                <a:ext uri="{FF2B5EF4-FFF2-40B4-BE49-F238E27FC236}">
                  <a16:creationId xmlns:a16="http://schemas.microsoft.com/office/drawing/2014/main" id="{C9C5665F-CE0B-4BD1-B22D-7CF88F15C6BC}"/>
                </a:ext>
              </a:extLst>
            </p:cNvPr>
            <p:cNvSpPr/>
            <p:nvPr/>
          </p:nvSpPr>
          <p:spPr>
            <a:xfrm>
              <a:off x="554107" y="3727880"/>
              <a:ext cx="278427" cy="278427"/>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3A1A8C25-9427-4E64-9186-918920A325D8}"/>
                </a:ext>
              </a:extLst>
            </p:cNvPr>
            <p:cNvSpPr txBox="1">
              <a:spLocks/>
            </p:cNvSpPr>
            <p:nvPr/>
          </p:nvSpPr>
          <p:spPr>
            <a:xfrm>
              <a:off x="503959" y="3769090"/>
              <a:ext cx="374218" cy="1769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600" b="0" i="0" u="none" strike="noStrike" kern="1200" cap="none" spc="0" normalizeH="0" baseline="0" noProof="0" dirty="0">
                  <a:ln>
                    <a:noFill/>
                  </a:ln>
                  <a:solidFill>
                    <a:prstClr val="white"/>
                  </a:solidFill>
                  <a:effectLst/>
                  <a:uLnTx/>
                  <a:uFillTx/>
                  <a:latin typeface="Rubik Medium" panose="00000600000000000000" pitchFamily="2" charset="-79"/>
                  <a:ea typeface="+mn-ea"/>
                  <a:cs typeface="Rubik Medium" panose="00000600000000000000" pitchFamily="2" charset="-79"/>
                </a:rPr>
                <a:t>www</a:t>
              </a:r>
            </a:p>
          </p:txBody>
        </p:sp>
        <p:sp>
          <p:nvSpPr>
            <p:cNvPr id="27" name="Arrow: Right 26">
              <a:extLst>
                <a:ext uri="{FF2B5EF4-FFF2-40B4-BE49-F238E27FC236}">
                  <a16:creationId xmlns:a16="http://schemas.microsoft.com/office/drawing/2014/main" id="{5D8A8EEC-EB70-436D-B611-46AE87FEDEA1}"/>
                </a:ext>
              </a:extLst>
            </p:cNvPr>
            <p:cNvSpPr/>
            <p:nvPr/>
          </p:nvSpPr>
          <p:spPr>
            <a:xfrm rot="13212661">
              <a:off x="757187" y="3879781"/>
              <a:ext cx="140944" cy="118823"/>
            </a:xfrm>
            <a:prstGeom prst="rightArrow">
              <a:avLst>
                <a:gd name="adj1" fmla="val 37726"/>
                <a:gd name="adj2" fmla="val 77310"/>
              </a:avLst>
            </a:prstGeom>
            <a:solidFill>
              <a:schemeClr val="bg1"/>
            </a:solidFill>
            <a:ln w="12700">
              <a:solidFill>
                <a:srgbClr val="2C5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t-E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56784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Lõpuslai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A8CD9B-BBEF-4B4A-80A2-85825E8B870D}"/>
              </a:ext>
            </a:extLst>
          </p:cNvPr>
          <p:cNvSpPr/>
          <p:nvPr userDrawn="1"/>
        </p:nvSpPr>
        <p:spPr>
          <a:xfrm rot="900000">
            <a:off x="-2629201" y="164452"/>
            <a:ext cx="6496649" cy="8579534"/>
          </a:xfrm>
          <a:prstGeom prst="rect">
            <a:avLst/>
          </a:prstGeom>
          <a:solidFill>
            <a:srgbClr val="233E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7E55744-6D2C-4FB6-9354-00AD257F5EF4}"/>
              </a:ext>
            </a:extLst>
          </p:cNvPr>
          <p:cNvSpPr/>
          <p:nvPr userDrawn="1"/>
        </p:nvSpPr>
        <p:spPr>
          <a:xfrm rot="900000">
            <a:off x="-2798545" y="-210857"/>
            <a:ext cx="6496649" cy="857953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EF95800-0263-4037-99FD-722528A331E7}"/>
              </a:ext>
            </a:extLst>
          </p:cNvPr>
          <p:cNvSpPr/>
          <p:nvPr userDrawn="1"/>
        </p:nvSpPr>
        <p:spPr>
          <a:xfrm rot="20700000">
            <a:off x="-2583467" y="3333815"/>
            <a:ext cx="6496649" cy="5122346"/>
          </a:xfrm>
          <a:prstGeom prst="rect">
            <a:avLst/>
          </a:prstGeom>
          <a:solidFill>
            <a:srgbClr val="2C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 Placeholder 19">
            <a:extLst>
              <a:ext uri="{FF2B5EF4-FFF2-40B4-BE49-F238E27FC236}">
                <a16:creationId xmlns:a16="http://schemas.microsoft.com/office/drawing/2014/main" id="{617BD3B1-2C0C-4AA8-957C-D0B678ECF1CF}"/>
              </a:ext>
            </a:extLst>
          </p:cNvPr>
          <p:cNvSpPr>
            <a:spLocks noGrp="1"/>
          </p:cNvSpPr>
          <p:nvPr>
            <p:ph type="body" sz="quarter" idx="10" hasCustomPrompt="1"/>
          </p:nvPr>
        </p:nvSpPr>
        <p:spPr>
          <a:xfrm>
            <a:off x="419100" y="971550"/>
            <a:ext cx="3914775" cy="1608806"/>
          </a:xfrm>
        </p:spPr>
        <p:txBody>
          <a:bodyPr>
            <a:noAutofit/>
          </a:bodyPr>
          <a:lstStyle>
            <a:lvl1pPr>
              <a:defRPr sz="2800">
                <a:solidFill>
                  <a:srgbClr val="2C5697"/>
                </a:solidFill>
              </a:defRPr>
            </a:lvl1pPr>
            <a:lvl2pPr>
              <a:defRPr sz="2800"/>
            </a:lvl2pPr>
            <a:lvl3pPr>
              <a:defRPr sz="2800"/>
            </a:lvl3pPr>
            <a:lvl4pPr>
              <a:defRPr sz="2800"/>
            </a:lvl4pPr>
            <a:lvl5pPr>
              <a:defRPr sz="2800"/>
            </a:lvl5pPr>
          </a:lstStyle>
          <a:p>
            <a:pPr lvl="0"/>
            <a:r>
              <a:rPr lang="et-EE" dirty="0"/>
              <a:t>HEADING</a:t>
            </a:r>
            <a:endParaRPr lang="en-US" dirty="0"/>
          </a:p>
        </p:txBody>
      </p:sp>
      <p:pic>
        <p:nvPicPr>
          <p:cNvPr id="2" name="Graphic 1">
            <a:extLst>
              <a:ext uri="{FF2B5EF4-FFF2-40B4-BE49-F238E27FC236}">
                <a16:creationId xmlns:a16="http://schemas.microsoft.com/office/drawing/2014/main" id="{955790D2-8259-B91B-6288-CED10946383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0626" y="5226261"/>
            <a:ext cx="269340" cy="269340"/>
          </a:xfrm>
          <a:prstGeom prst="rect">
            <a:avLst/>
          </a:prstGeom>
        </p:spPr>
      </p:pic>
      <p:pic>
        <p:nvPicPr>
          <p:cNvPr id="3" name="Graphic 2">
            <a:extLst>
              <a:ext uri="{FF2B5EF4-FFF2-40B4-BE49-F238E27FC236}">
                <a16:creationId xmlns:a16="http://schemas.microsoft.com/office/drawing/2014/main" id="{FF61F392-8DF6-786A-09A9-075FEC1B601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54107" y="4142372"/>
            <a:ext cx="285859" cy="204956"/>
          </a:xfrm>
          <a:prstGeom prst="rect">
            <a:avLst/>
          </a:prstGeom>
        </p:spPr>
      </p:pic>
      <p:pic>
        <p:nvPicPr>
          <p:cNvPr id="4" name="Graphic 3">
            <a:extLst>
              <a:ext uri="{FF2B5EF4-FFF2-40B4-BE49-F238E27FC236}">
                <a16:creationId xmlns:a16="http://schemas.microsoft.com/office/drawing/2014/main" id="{AA67999A-35B4-1E58-8449-A5AD07C2D65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3724" y="4647581"/>
            <a:ext cx="278427" cy="278427"/>
          </a:xfrm>
          <a:prstGeom prst="rect">
            <a:avLst/>
          </a:prstGeom>
        </p:spPr>
      </p:pic>
      <p:grpSp>
        <p:nvGrpSpPr>
          <p:cNvPr id="5" name="Group 4">
            <a:extLst>
              <a:ext uri="{FF2B5EF4-FFF2-40B4-BE49-F238E27FC236}">
                <a16:creationId xmlns:a16="http://schemas.microsoft.com/office/drawing/2014/main" id="{0A42BAAF-5839-4117-95BF-3145A7B411CC}"/>
              </a:ext>
            </a:extLst>
          </p:cNvPr>
          <p:cNvGrpSpPr/>
          <p:nvPr userDrawn="1"/>
        </p:nvGrpSpPr>
        <p:grpSpPr>
          <a:xfrm>
            <a:off x="503959" y="3563692"/>
            <a:ext cx="394172" cy="278427"/>
            <a:chOff x="503959" y="3727880"/>
            <a:chExt cx="394172" cy="278427"/>
          </a:xfrm>
        </p:grpSpPr>
        <p:sp>
          <p:nvSpPr>
            <p:cNvPr id="6" name="Oval 5">
              <a:extLst>
                <a:ext uri="{FF2B5EF4-FFF2-40B4-BE49-F238E27FC236}">
                  <a16:creationId xmlns:a16="http://schemas.microsoft.com/office/drawing/2014/main" id="{A574AD6D-F8B9-2AA3-9613-9EE4FEE1C166}"/>
                </a:ext>
              </a:extLst>
            </p:cNvPr>
            <p:cNvSpPr/>
            <p:nvPr/>
          </p:nvSpPr>
          <p:spPr>
            <a:xfrm>
              <a:off x="554107" y="3727880"/>
              <a:ext cx="278427" cy="278427"/>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9" name="TextBox 8">
              <a:extLst>
                <a:ext uri="{FF2B5EF4-FFF2-40B4-BE49-F238E27FC236}">
                  <a16:creationId xmlns:a16="http://schemas.microsoft.com/office/drawing/2014/main" id="{EA7882CC-9779-6A9D-4CE6-6BD8E3870F6D}"/>
                </a:ext>
              </a:extLst>
            </p:cNvPr>
            <p:cNvSpPr txBox="1">
              <a:spLocks/>
            </p:cNvSpPr>
            <p:nvPr/>
          </p:nvSpPr>
          <p:spPr>
            <a:xfrm>
              <a:off x="503959" y="3769090"/>
              <a:ext cx="374218" cy="176955"/>
            </a:xfrm>
            <a:prstGeom prst="rect">
              <a:avLst/>
            </a:prstGeom>
            <a:noFill/>
          </p:spPr>
          <p:txBody>
            <a:bodyPr wrap="square" rtlCol="0">
              <a:spAutoFit/>
            </a:bodyPr>
            <a:lstStyle/>
            <a:p>
              <a:pPr algn="ctr"/>
              <a:r>
                <a:rPr lang="et-EE" sz="600" dirty="0">
                  <a:solidFill>
                    <a:schemeClr val="bg1"/>
                  </a:solidFill>
                  <a:latin typeface="Rubik Medium" panose="00000600000000000000" pitchFamily="2" charset="-79"/>
                  <a:cs typeface="Rubik Medium" panose="00000600000000000000" pitchFamily="2" charset="-79"/>
                </a:rPr>
                <a:t>www</a:t>
              </a:r>
            </a:p>
          </p:txBody>
        </p:sp>
        <p:sp>
          <p:nvSpPr>
            <p:cNvPr id="10" name="Arrow: Right 9">
              <a:extLst>
                <a:ext uri="{FF2B5EF4-FFF2-40B4-BE49-F238E27FC236}">
                  <a16:creationId xmlns:a16="http://schemas.microsoft.com/office/drawing/2014/main" id="{F6A1B778-9BE3-D55F-3DDB-FE83295214BE}"/>
                </a:ext>
              </a:extLst>
            </p:cNvPr>
            <p:cNvSpPr/>
            <p:nvPr/>
          </p:nvSpPr>
          <p:spPr>
            <a:xfrm rot="13212661">
              <a:off x="757187" y="3879781"/>
              <a:ext cx="140944" cy="118823"/>
            </a:xfrm>
            <a:prstGeom prst="rightArrow">
              <a:avLst>
                <a:gd name="adj1" fmla="val 37726"/>
                <a:gd name="adj2" fmla="val 77310"/>
              </a:avLst>
            </a:prstGeom>
            <a:solidFill>
              <a:schemeClr val="bg1"/>
            </a:solidFill>
            <a:ln w="12700">
              <a:solidFill>
                <a:srgbClr val="2C5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grpSp>
      <p:sp>
        <p:nvSpPr>
          <p:cNvPr id="19" name="Text Placeholder 3">
            <a:extLst>
              <a:ext uri="{FF2B5EF4-FFF2-40B4-BE49-F238E27FC236}">
                <a16:creationId xmlns:a16="http://schemas.microsoft.com/office/drawing/2014/main" id="{E87FCF37-97B2-AE6B-0E6D-E815773609F9}"/>
              </a:ext>
            </a:extLst>
          </p:cNvPr>
          <p:cNvSpPr>
            <a:spLocks noGrp="1"/>
          </p:cNvSpPr>
          <p:nvPr>
            <p:ph type="body" sz="quarter" idx="11" hasCustomPrompt="1"/>
          </p:nvPr>
        </p:nvSpPr>
        <p:spPr>
          <a:xfrm>
            <a:off x="984250" y="3525898"/>
            <a:ext cx="2655062" cy="3540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t-EE" dirty="0" err="1"/>
              <a:t>Web</a:t>
            </a:r>
            <a:r>
              <a:rPr lang="et-EE" dirty="0"/>
              <a:t>-page</a:t>
            </a:r>
          </a:p>
        </p:txBody>
      </p:sp>
      <p:sp>
        <p:nvSpPr>
          <p:cNvPr id="21" name="Text Placeholder 5">
            <a:extLst>
              <a:ext uri="{FF2B5EF4-FFF2-40B4-BE49-F238E27FC236}">
                <a16:creationId xmlns:a16="http://schemas.microsoft.com/office/drawing/2014/main" id="{BDE38ABF-655D-15AA-5AB4-F570D6932FA3}"/>
              </a:ext>
            </a:extLst>
          </p:cNvPr>
          <p:cNvSpPr>
            <a:spLocks noGrp="1"/>
          </p:cNvSpPr>
          <p:nvPr>
            <p:ph type="body" sz="quarter" idx="12" hasCustomPrompt="1"/>
          </p:nvPr>
        </p:nvSpPr>
        <p:spPr>
          <a:xfrm>
            <a:off x="984250" y="4093495"/>
            <a:ext cx="2655062" cy="368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t-EE" dirty="0"/>
              <a:t>E-mail</a:t>
            </a:r>
          </a:p>
        </p:txBody>
      </p:sp>
      <p:sp>
        <p:nvSpPr>
          <p:cNvPr id="28" name="Text Placeholder 9">
            <a:extLst>
              <a:ext uri="{FF2B5EF4-FFF2-40B4-BE49-F238E27FC236}">
                <a16:creationId xmlns:a16="http://schemas.microsoft.com/office/drawing/2014/main" id="{9E219202-544E-8568-A042-9CAA89C295FC}"/>
              </a:ext>
            </a:extLst>
          </p:cNvPr>
          <p:cNvSpPr>
            <a:spLocks noGrp="1"/>
          </p:cNvSpPr>
          <p:nvPr>
            <p:ph type="body" sz="quarter" idx="13" hasCustomPrompt="1"/>
          </p:nvPr>
        </p:nvSpPr>
        <p:spPr>
          <a:xfrm>
            <a:off x="984250" y="4675275"/>
            <a:ext cx="2655062" cy="272380"/>
          </a:xfrm>
        </p:spPr>
        <p:txBody>
          <a:bodyPr anchor="ctr"/>
          <a:lstStyle>
            <a:lvl1pPr>
              <a:defRPr>
                <a:solidFill>
                  <a:schemeClr val="bg1"/>
                </a:solidFill>
              </a:defRPr>
            </a:lvl1pPr>
          </a:lstStyle>
          <a:p>
            <a:pPr lvl="0"/>
            <a:r>
              <a:rPr lang="et-EE" dirty="0"/>
              <a:t>Facebook</a:t>
            </a:r>
          </a:p>
        </p:txBody>
      </p:sp>
      <p:sp>
        <p:nvSpPr>
          <p:cNvPr id="29" name="Text Placeholder 28">
            <a:extLst>
              <a:ext uri="{FF2B5EF4-FFF2-40B4-BE49-F238E27FC236}">
                <a16:creationId xmlns:a16="http://schemas.microsoft.com/office/drawing/2014/main" id="{788B8034-3DFA-C15C-3BAD-0A186500D6F7}"/>
              </a:ext>
            </a:extLst>
          </p:cNvPr>
          <p:cNvSpPr>
            <a:spLocks noGrp="1"/>
          </p:cNvSpPr>
          <p:nvPr>
            <p:ph type="body" sz="quarter" idx="14" hasCustomPrompt="1"/>
          </p:nvPr>
        </p:nvSpPr>
        <p:spPr>
          <a:xfrm>
            <a:off x="984250" y="5226261"/>
            <a:ext cx="2655062" cy="269340"/>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t-EE" dirty="0" err="1"/>
              <a:t>Instagram</a:t>
            </a:r>
            <a:endParaRPr lang="et-EE" dirty="0"/>
          </a:p>
        </p:txBody>
      </p:sp>
      <p:grpSp>
        <p:nvGrpSpPr>
          <p:cNvPr id="30" name="Group 29">
            <a:extLst>
              <a:ext uri="{FF2B5EF4-FFF2-40B4-BE49-F238E27FC236}">
                <a16:creationId xmlns:a16="http://schemas.microsoft.com/office/drawing/2014/main" id="{951A9C89-ED09-C3CC-EF7B-B4E2455B9CE8}"/>
              </a:ext>
            </a:extLst>
          </p:cNvPr>
          <p:cNvGrpSpPr/>
          <p:nvPr userDrawn="1"/>
        </p:nvGrpSpPr>
        <p:grpSpPr>
          <a:xfrm>
            <a:off x="570626" y="5795856"/>
            <a:ext cx="292142" cy="292142"/>
            <a:chOff x="570626" y="5795856"/>
            <a:chExt cx="292142" cy="292142"/>
          </a:xfrm>
        </p:grpSpPr>
        <p:sp>
          <p:nvSpPr>
            <p:cNvPr id="31" name="Freeform: Shape 30">
              <a:extLst>
                <a:ext uri="{FF2B5EF4-FFF2-40B4-BE49-F238E27FC236}">
                  <a16:creationId xmlns:a16="http://schemas.microsoft.com/office/drawing/2014/main" id="{FC796681-E02C-373E-066B-BDF2999558DB}"/>
                </a:ext>
              </a:extLst>
            </p:cNvPr>
            <p:cNvSpPr/>
            <p:nvPr/>
          </p:nvSpPr>
          <p:spPr>
            <a:xfrm>
              <a:off x="570626" y="5795856"/>
              <a:ext cx="292142" cy="292142"/>
            </a:xfrm>
            <a:custGeom>
              <a:avLst/>
              <a:gdLst>
                <a:gd name="connsiteX0" fmla="*/ 292142 w 292142"/>
                <a:gd name="connsiteY0" fmla="*/ 146071 h 292142"/>
                <a:gd name="connsiteX1" fmla="*/ 146071 w 292142"/>
                <a:gd name="connsiteY1" fmla="*/ 292142 h 292142"/>
                <a:gd name="connsiteX2" fmla="*/ 0 w 292142"/>
                <a:gd name="connsiteY2" fmla="*/ 146071 h 292142"/>
                <a:gd name="connsiteX3" fmla="*/ 146071 w 292142"/>
                <a:gd name="connsiteY3" fmla="*/ 0 h 292142"/>
                <a:gd name="connsiteX4" fmla="*/ 292142 w 292142"/>
                <a:gd name="connsiteY4" fmla="*/ 146071 h 292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142" h="292142">
                  <a:moveTo>
                    <a:pt x="292142" y="146071"/>
                  </a:moveTo>
                  <a:cubicBezTo>
                    <a:pt x="292142" y="226744"/>
                    <a:pt x="226744" y="292142"/>
                    <a:pt x="146071" y="292142"/>
                  </a:cubicBezTo>
                  <a:cubicBezTo>
                    <a:pt x="65398" y="292142"/>
                    <a:pt x="0" y="226744"/>
                    <a:pt x="0" y="146071"/>
                  </a:cubicBezTo>
                  <a:cubicBezTo>
                    <a:pt x="0" y="65398"/>
                    <a:pt x="65398" y="0"/>
                    <a:pt x="146071" y="0"/>
                  </a:cubicBezTo>
                  <a:cubicBezTo>
                    <a:pt x="226744" y="0"/>
                    <a:pt x="292142" y="65398"/>
                    <a:pt x="292142" y="146071"/>
                  </a:cubicBezTo>
                  <a:close/>
                </a:path>
              </a:pathLst>
            </a:custGeom>
            <a:noFill/>
            <a:ln w="12700" cap="flat">
              <a:solidFill>
                <a:schemeClr val="bg1"/>
              </a:solidFill>
              <a:prstDash val="solid"/>
              <a:miter/>
            </a:ln>
          </p:spPr>
          <p:txBody>
            <a:bodyPr rtlCol="0" anchor="ctr"/>
            <a:lstStyle/>
            <a:p>
              <a:endParaRPr lang="et-EE"/>
            </a:p>
          </p:txBody>
        </p:sp>
        <p:sp>
          <p:nvSpPr>
            <p:cNvPr id="32" name="Freeform: Shape 31">
              <a:extLst>
                <a:ext uri="{FF2B5EF4-FFF2-40B4-BE49-F238E27FC236}">
                  <a16:creationId xmlns:a16="http://schemas.microsoft.com/office/drawing/2014/main" id="{66B4BA7E-3FD1-299A-2165-F0CACBF5668D}"/>
                </a:ext>
              </a:extLst>
            </p:cNvPr>
            <p:cNvSpPr/>
            <p:nvPr/>
          </p:nvSpPr>
          <p:spPr>
            <a:xfrm>
              <a:off x="627755" y="5872418"/>
              <a:ext cx="189026" cy="153645"/>
            </a:xfrm>
            <a:custGeom>
              <a:avLst/>
              <a:gdLst>
                <a:gd name="connsiteX0" fmla="*/ 59424 w 189026"/>
                <a:gd name="connsiteY0" fmla="*/ 153645 h 153645"/>
                <a:gd name="connsiteX1" fmla="*/ 169789 w 189026"/>
                <a:gd name="connsiteY1" fmla="*/ 43280 h 153645"/>
                <a:gd name="connsiteX2" fmla="*/ 169680 w 189026"/>
                <a:gd name="connsiteY2" fmla="*/ 38260 h 153645"/>
                <a:gd name="connsiteX3" fmla="*/ 189027 w 189026"/>
                <a:gd name="connsiteY3" fmla="*/ 18178 h 153645"/>
                <a:gd name="connsiteX4" fmla="*/ 166759 w 189026"/>
                <a:gd name="connsiteY4" fmla="*/ 24280 h 153645"/>
                <a:gd name="connsiteX5" fmla="*/ 183811 w 189026"/>
                <a:gd name="connsiteY5" fmla="*/ 2835 h 153645"/>
                <a:gd name="connsiteX6" fmla="*/ 159185 w 189026"/>
                <a:gd name="connsiteY6" fmla="*/ 12248 h 153645"/>
                <a:gd name="connsiteX7" fmla="*/ 130880 w 189026"/>
                <a:gd name="connsiteY7" fmla="*/ 0 h 153645"/>
                <a:gd name="connsiteX8" fmla="*/ 92079 w 189026"/>
                <a:gd name="connsiteY8" fmla="*/ 38779 h 153645"/>
                <a:gd name="connsiteX9" fmla="*/ 93096 w 189026"/>
                <a:gd name="connsiteY9" fmla="*/ 47630 h 153645"/>
                <a:gd name="connsiteX10" fmla="*/ 13157 w 189026"/>
                <a:gd name="connsiteY10" fmla="*/ 7098 h 153645"/>
                <a:gd name="connsiteX11" fmla="*/ 7899 w 189026"/>
                <a:gd name="connsiteY11" fmla="*/ 26596 h 153645"/>
                <a:gd name="connsiteX12" fmla="*/ 25167 w 189026"/>
                <a:gd name="connsiteY12" fmla="*/ 58883 h 153645"/>
                <a:gd name="connsiteX13" fmla="*/ 7596 w 189026"/>
                <a:gd name="connsiteY13" fmla="*/ 54035 h 153645"/>
                <a:gd name="connsiteX14" fmla="*/ 7596 w 189026"/>
                <a:gd name="connsiteY14" fmla="*/ 54533 h 153645"/>
                <a:gd name="connsiteX15" fmla="*/ 38714 w 189026"/>
                <a:gd name="connsiteY15" fmla="*/ 92555 h 153645"/>
                <a:gd name="connsiteX16" fmla="*/ 28500 w 189026"/>
                <a:gd name="connsiteY16" fmla="*/ 93918 h 153645"/>
                <a:gd name="connsiteX17" fmla="*/ 21207 w 189026"/>
                <a:gd name="connsiteY17" fmla="*/ 93226 h 153645"/>
                <a:gd name="connsiteX18" fmla="*/ 57433 w 189026"/>
                <a:gd name="connsiteY18" fmla="*/ 120168 h 153645"/>
                <a:gd name="connsiteX19" fmla="*/ 9262 w 189026"/>
                <a:gd name="connsiteY19" fmla="*/ 136766 h 153645"/>
                <a:gd name="connsiteX20" fmla="*/ 0 w 189026"/>
                <a:gd name="connsiteY20" fmla="*/ 136225 h 153645"/>
                <a:gd name="connsiteX21" fmla="*/ 59445 w 189026"/>
                <a:gd name="connsiteY21" fmla="*/ 153645 h 15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9026" h="153645">
                  <a:moveTo>
                    <a:pt x="59424" y="153645"/>
                  </a:moveTo>
                  <a:cubicBezTo>
                    <a:pt x="130771" y="153645"/>
                    <a:pt x="169789" y="94546"/>
                    <a:pt x="169789" y="43280"/>
                  </a:cubicBezTo>
                  <a:cubicBezTo>
                    <a:pt x="169789" y="41592"/>
                    <a:pt x="169745" y="39926"/>
                    <a:pt x="169680" y="38260"/>
                  </a:cubicBezTo>
                  <a:cubicBezTo>
                    <a:pt x="177254" y="32785"/>
                    <a:pt x="183833" y="25947"/>
                    <a:pt x="189027" y="18178"/>
                  </a:cubicBezTo>
                  <a:cubicBezTo>
                    <a:pt x="182080" y="21272"/>
                    <a:pt x="174593" y="23350"/>
                    <a:pt x="166759" y="24280"/>
                  </a:cubicBezTo>
                  <a:cubicBezTo>
                    <a:pt x="174766" y="19476"/>
                    <a:pt x="180912" y="11880"/>
                    <a:pt x="183811" y="2835"/>
                  </a:cubicBezTo>
                  <a:cubicBezTo>
                    <a:pt x="176324" y="7271"/>
                    <a:pt x="168014" y="10517"/>
                    <a:pt x="159185" y="12248"/>
                  </a:cubicBezTo>
                  <a:cubicBezTo>
                    <a:pt x="152109" y="4718"/>
                    <a:pt x="142024" y="0"/>
                    <a:pt x="130880" y="0"/>
                  </a:cubicBezTo>
                  <a:cubicBezTo>
                    <a:pt x="109456" y="0"/>
                    <a:pt x="92079" y="17377"/>
                    <a:pt x="92079" y="38779"/>
                  </a:cubicBezTo>
                  <a:cubicBezTo>
                    <a:pt x="92079" y="41830"/>
                    <a:pt x="92425" y="44773"/>
                    <a:pt x="93096" y="47630"/>
                  </a:cubicBezTo>
                  <a:cubicBezTo>
                    <a:pt x="60852" y="46007"/>
                    <a:pt x="32265" y="30578"/>
                    <a:pt x="13157" y="7098"/>
                  </a:cubicBezTo>
                  <a:cubicBezTo>
                    <a:pt x="9825" y="12833"/>
                    <a:pt x="7899" y="19498"/>
                    <a:pt x="7899" y="26596"/>
                  </a:cubicBezTo>
                  <a:cubicBezTo>
                    <a:pt x="7899" y="40056"/>
                    <a:pt x="14737" y="51936"/>
                    <a:pt x="25167" y="58883"/>
                  </a:cubicBezTo>
                  <a:cubicBezTo>
                    <a:pt x="18805" y="58688"/>
                    <a:pt x="12833" y="56935"/>
                    <a:pt x="7596" y="54035"/>
                  </a:cubicBezTo>
                  <a:cubicBezTo>
                    <a:pt x="7596" y="54187"/>
                    <a:pt x="7596" y="54360"/>
                    <a:pt x="7596" y="54533"/>
                  </a:cubicBezTo>
                  <a:cubicBezTo>
                    <a:pt x="7596" y="73317"/>
                    <a:pt x="20969" y="89006"/>
                    <a:pt x="38714" y="92555"/>
                  </a:cubicBezTo>
                  <a:cubicBezTo>
                    <a:pt x="35447" y="93442"/>
                    <a:pt x="32027" y="93918"/>
                    <a:pt x="28500" y="93918"/>
                  </a:cubicBezTo>
                  <a:cubicBezTo>
                    <a:pt x="26011" y="93918"/>
                    <a:pt x="23566" y="93680"/>
                    <a:pt x="21207" y="93226"/>
                  </a:cubicBezTo>
                  <a:cubicBezTo>
                    <a:pt x="26141" y="108634"/>
                    <a:pt x="40467" y="119843"/>
                    <a:pt x="57433" y="120168"/>
                  </a:cubicBezTo>
                  <a:cubicBezTo>
                    <a:pt x="44146" y="130577"/>
                    <a:pt x="27440" y="136766"/>
                    <a:pt x="9262" y="136766"/>
                  </a:cubicBezTo>
                  <a:cubicBezTo>
                    <a:pt x="6124" y="136766"/>
                    <a:pt x="3051" y="136593"/>
                    <a:pt x="0" y="136225"/>
                  </a:cubicBezTo>
                  <a:cubicBezTo>
                    <a:pt x="17161" y="147218"/>
                    <a:pt x="37546" y="153645"/>
                    <a:pt x="59445" y="153645"/>
                  </a:cubicBezTo>
                </a:path>
              </a:pathLst>
            </a:custGeom>
            <a:solidFill>
              <a:srgbClr val="FFFFFF"/>
            </a:solidFill>
            <a:ln w="2117" cap="flat">
              <a:noFill/>
              <a:prstDash val="solid"/>
              <a:miter/>
            </a:ln>
          </p:spPr>
          <p:txBody>
            <a:bodyPr rtlCol="0" anchor="ctr"/>
            <a:lstStyle/>
            <a:p>
              <a:endParaRPr lang="et-EE"/>
            </a:p>
          </p:txBody>
        </p:sp>
      </p:grpSp>
      <p:sp>
        <p:nvSpPr>
          <p:cNvPr id="33" name="Text Placeholder 18">
            <a:extLst>
              <a:ext uri="{FF2B5EF4-FFF2-40B4-BE49-F238E27FC236}">
                <a16:creationId xmlns:a16="http://schemas.microsoft.com/office/drawing/2014/main" id="{B8240481-995A-CBD4-2C57-023D9DE72384}"/>
              </a:ext>
            </a:extLst>
          </p:cNvPr>
          <p:cNvSpPr>
            <a:spLocks noGrp="1"/>
          </p:cNvSpPr>
          <p:nvPr>
            <p:ph type="body" sz="quarter" idx="15" hasCustomPrompt="1"/>
          </p:nvPr>
        </p:nvSpPr>
        <p:spPr>
          <a:xfrm>
            <a:off x="984250" y="5814570"/>
            <a:ext cx="2655062" cy="269340"/>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t-EE" dirty="0"/>
              <a:t>Twitter</a:t>
            </a:r>
          </a:p>
        </p:txBody>
      </p:sp>
    </p:spTree>
    <p:extLst>
      <p:ext uri="{BB962C8B-B14F-4D97-AF65-F5344CB8AC3E}">
        <p14:creationId xmlns:p14="http://schemas.microsoft.com/office/powerpoint/2010/main" val="115253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Lõpuslai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A8CD9B-BBEF-4B4A-80A2-85825E8B870D}"/>
              </a:ext>
            </a:extLst>
          </p:cNvPr>
          <p:cNvSpPr/>
          <p:nvPr userDrawn="1"/>
        </p:nvSpPr>
        <p:spPr>
          <a:xfrm rot="900000">
            <a:off x="-2629201" y="164452"/>
            <a:ext cx="6496649" cy="8579534"/>
          </a:xfrm>
          <a:prstGeom prst="rect">
            <a:avLst/>
          </a:prstGeom>
          <a:solidFill>
            <a:srgbClr val="233E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7E55744-6D2C-4FB6-9354-00AD257F5EF4}"/>
              </a:ext>
            </a:extLst>
          </p:cNvPr>
          <p:cNvSpPr/>
          <p:nvPr userDrawn="1"/>
        </p:nvSpPr>
        <p:spPr>
          <a:xfrm rot="900000">
            <a:off x="-2798545" y="-210857"/>
            <a:ext cx="6496649" cy="857953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EF95800-0263-4037-99FD-722528A331E7}"/>
              </a:ext>
            </a:extLst>
          </p:cNvPr>
          <p:cNvSpPr/>
          <p:nvPr userDrawn="1"/>
        </p:nvSpPr>
        <p:spPr>
          <a:xfrm rot="20700000">
            <a:off x="-2583467" y="3333815"/>
            <a:ext cx="6496649" cy="5122346"/>
          </a:xfrm>
          <a:prstGeom prst="rect">
            <a:avLst/>
          </a:prstGeom>
          <a:solidFill>
            <a:srgbClr val="2C5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 Placeholder 19">
            <a:extLst>
              <a:ext uri="{FF2B5EF4-FFF2-40B4-BE49-F238E27FC236}">
                <a16:creationId xmlns:a16="http://schemas.microsoft.com/office/drawing/2014/main" id="{617BD3B1-2C0C-4AA8-957C-D0B678ECF1CF}"/>
              </a:ext>
            </a:extLst>
          </p:cNvPr>
          <p:cNvSpPr>
            <a:spLocks noGrp="1"/>
          </p:cNvSpPr>
          <p:nvPr>
            <p:ph type="body" sz="quarter" idx="10" hasCustomPrompt="1"/>
          </p:nvPr>
        </p:nvSpPr>
        <p:spPr>
          <a:xfrm>
            <a:off x="419100" y="971550"/>
            <a:ext cx="3914775" cy="1608806"/>
          </a:xfrm>
        </p:spPr>
        <p:txBody>
          <a:bodyPr>
            <a:noAutofit/>
          </a:bodyPr>
          <a:lstStyle>
            <a:lvl1pPr>
              <a:defRPr sz="2800">
                <a:solidFill>
                  <a:srgbClr val="2C5697"/>
                </a:solidFill>
              </a:defRPr>
            </a:lvl1pPr>
            <a:lvl2pPr>
              <a:defRPr sz="2800"/>
            </a:lvl2pPr>
            <a:lvl3pPr>
              <a:defRPr sz="2800"/>
            </a:lvl3pPr>
            <a:lvl4pPr>
              <a:defRPr sz="2800"/>
            </a:lvl4pPr>
            <a:lvl5pPr>
              <a:defRPr sz="2800"/>
            </a:lvl5pPr>
          </a:lstStyle>
          <a:p>
            <a:pPr lvl="0"/>
            <a:r>
              <a:rPr lang="et-EE" dirty="0"/>
              <a:t>HEADING</a:t>
            </a:r>
            <a:endParaRPr lang="en-US" dirty="0"/>
          </a:p>
        </p:txBody>
      </p:sp>
      <p:pic>
        <p:nvPicPr>
          <p:cNvPr id="2" name="Graphic 1">
            <a:extLst>
              <a:ext uri="{FF2B5EF4-FFF2-40B4-BE49-F238E27FC236}">
                <a16:creationId xmlns:a16="http://schemas.microsoft.com/office/drawing/2014/main" id="{955790D2-8259-B91B-6288-CED10946383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0626" y="5226261"/>
            <a:ext cx="269340" cy="269340"/>
          </a:xfrm>
          <a:prstGeom prst="rect">
            <a:avLst/>
          </a:prstGeom>
        </p:spPr>
      </p:pic>
      <p:pic>
        <p:nvPicPr>
          <p:cNvPr id="3" name="Graphic 2">
            <a:extLst>
              <a:ext uri="{FF2B5EF4-FFF2-40B4-BE49-F238E27FC236}">
                <a16:creationId xmlns:a16="http://schemas.microsoft.com/office/drawing/2014/main" id="{FF61F392-8DF6-786A-09A9-075FEC1B601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54107" y="4142372"/>
            <a:ext cx="285859" cy="204956"/>
          </a:xfrm>
          <a:prstGeom prst="rect">
            <a:avLst/>
          </a:prstGeom>
        </p:spPr>
      </p:pic>
      <p:pic>
        <p:nvPicPr>
          <p:cNvPr id="4" name="Graphic 3">
            <a:extLst>
              <a:ext uri="{FF2B5EF4-FFF2-40B4-BE49-F238E27FC236}">
                <a16:creationId xmlns:a16="http://schemas.microsoft.com/office/drawing/2014/main" id="{AA67999A-35B4-1E58-8449-A5AD07C2D65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3724" y="4647581"/>
            <a:ext cx="278427" cy="278427"/>
          </a:xfrm>
          <a:prstGeom prst="rect">
            <a:avLst/>
          </a:prstGeom>
        </p:spPr>
      </p:pic>
      <p:grpSp>
        <p:nvGrpSpPr>
          <p:cNvPr id="5" name="Group 4">
            <a:extLst>
              <a:ext uri="{FF2B5EF4-FFF2-40B4-BE49-F238E27FC236}">
                <a16:creationId xmlns:a16="http://schemas.microsoft.com/office/drawing/2014/main" id="{0A42BAAF-5839-4117-95BF-3145A7B411CC}"/>
              </a:ext>
            </a:extLst>
          </p:cNvPr>
          <p:cNvGrpSpPr/>
          <p:nvPr userDrawn="1"/>
        </p:nvGrpSpPr>
        <p:grpSpPr>
          <a:xfrm>
            <a:off x="503959" y="3563692"/>
            <a:ext cx="394172" cy="278427"/>
            <a:chOff x="503959" y="3727880"/>
            <a:chExt cx="394172" cy="278427"/>
          </a:xfrm>
        </p:grpSpPr>
        <p:sp>
          <p:nvSpPr>
            <p:cNvPr id="6" name="Oval 5">
              <a:extLst>
                <a:ext uri="{FF2B5EF4-FFF2-40B4-BE49-F238E27FC236}">
                  <a16:creationId xmlns:a16="http://schemas.microsoft.com/office/drawing/2014/main" id="{A574AD6D-F8B9-2AA3-9613-9EE4FEE1C166}"/>
                </a:ext>
              </a:extLst>
            </p:cNvPr>
            <p:cNvSpPr/>
            <p:nvPr/>
          </p:nvSpPr>
          <p:spPr>
            <a:xfrm>
              <a:off x="554107" y="3727880"/>
              <a:ext cx="278427" cy="278427"/>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9" name="TextBox 8">
              <a:extLst>
                <a:ext uri="{FF2B5EF4-FFF2-40B4-BE49-F238E27FC236}">
                  <a16:creationId xmlns:a16="http://schemas.microsoft.com/office/drawing/2014/main" id="{EA7882CC-9779-6A9D-4CE6-6BD8E3870F6D}"/>
                </a:ext>
              </a:extLst>
            </p:cNvPr>
            <p:cNvSpPr txBox="1">
              <a:spLocks/>
            </p:cNvSpPr>
            <p:nvPr/>
          </p:nvSpPr>
          <p:spPr>
            <a:xfrm>
              <a:off x="503959" y="3769090"/>
              <a:ext cx="374218" cy="176955"/>
            </a:xfrm>
            <a:prstGeom prst="rect">
              <a:avLst/>
            </a:prstGeom>
            <a:noFill/>
          </p:spPr>
          <p:txBody>
            <a:bodyPr wrap="square" rtlCol="0">
              <a:spAutoFit/>
            </a:bodyPr>
            <a:lstStyle/>
            <a:p>
              <a:pPr algn="ctr"/>
              <a:r>
                <a:rPr lang="et-EE" sz="600" dirty="0">
                  <a:solidFill>
                    <a:schemeClr val="bg1"/>
                  </a:solidFill>
                  <a:latin typeface="Rubik Medium" panose="00000600000000000000" pitchFamily="2" charset="-79"/>
                  <a:cs typeface="Rubik Medium" panose="00000600000000000000" pitchFamily="2" charset="-79"/>
                </a:rPr>
                <a:t>www</a:t>
              </a:r>
            </a:p>
          </p:txBody>
        </p:sp>
        <p:sp>
          <p:nvSpPr>
            <p:cNvPr id="10" name="Arrow: Right 9">
              <a:extLst>
                <a:ext uri="{FF2B5EF4-FFF2-40B4-BE49-F238E27FC236}">
                  <a16:creationId xmlns:a16="http://schemas.microsoft.com/office/drawing/2014/main" id="{F6A1B778-9BE3-D55F-3DDB-FE83295214BE}"/>
                </a:ext>
              </a:extLst>
            </p:cNvPr>
            <p:cNvSpPr/>
            <p:nvPr/>
          </p:nvSpPr>
          <p:spPr>
            <a:xfrm rot="13212661">
              <a:off x="757187" y="3879781"/>
              <a:ext cx="140944" cy="118823"/>
            </a:xfrm>
            <a:prstGeom prst="rightArrow">
              <a:avLst>
                <a:gd name="adj1" fmla="val 37726"/>
                <a:gd name="adj2" fmla="val 77310"/>
              </a:avLst>
            </a:prstGeom>
            <a:solidFill>
              <a:schemeClr val="bg1"/>
            </a:solidFill>
            <a:ln w="12700">
              <a:solidFill>
                <a:srgbClr val="2C5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grpSp>
      <p:sp>
        <p:nvSpPr>
          <p:cNvPr id="19" name="Text Placeholder 3">
            <a:extLst>
              <a:ext uri="{FF2B5EF4-FFF2-40B4-BE49-F238E27FC236}">
                <a16:creationId xmlns:a16="http://schemas.microsoft.com/office/drawing/2014/main" id="{E87FCF37-97B2-AE6B-0E6D-E815773609F9}"/>
              </a:ext>
            </a:extLst>
          </p:cNvPr>
          <p:cNvSpPr>
            <a:spLocks noGrp="1"/>
          </p:cNvSpPr>
          <p:nvPr>
            <p:ph type="body" sz="quarter" idx="11" hasCustomPrompt="1"/>
          </p:nvPr>
        </p:nvSpPr>
        <p:spPr>
          <a:xfrm>
            <a:off x="984250" y="3525898"/>
            <a:ext cx="2655062" cy="3540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t-EE" dirty="0" err="1"/>
              <a:t>Web</a:t>
            </a:r>
            <a:r>
              <a:rPr lang="et-EE" dirty="0"/>
              <a:t>-page</a:t>
            </a:r>
          </a:p>
        </p:txBody>
      </p:sp>
      <p:sp>
        <p:nvSpPr>
          <p:cNvPr id="21" name="Text Placeholder 5">
            <a:extLst>
              <a:ext uri="{FF2B5EF4-FFF2-40B4-BE49-F238E27FC236}">
                <a16:creationId xmlns:a16="http://schemas.microsoft.com/office/drawing/2014/main" id="{BDE38ABF-655D-15AA-5AB4-F570D6932FA3}"/>
              </a:ext>
            </a:extLst>
          </p:cNvPr>
          <p:cNvSpPr>
            <a:spLocks noGrp="1"/>
          </p:cNvSpPr>
          <p:nvPr>
            <p:ph type="body" sz="quarter" idx="12" hasCustomPrompt="1"/>
          </p:nvPr>
        </p:nvSpPr>
        <p:spPr>
          <a:xfrm>
            <a:off x="984250" y="4093495"/>
            <a:ext cx="2655062" cy="368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t-EE" dirty="0"/>
              <a:t>E-mail</a:t>
            </a:r>
          </a:p>
        </p:txBody>
      </p:sp>
      <p:sp>
        <p:nvSpPr>
          <p:cNvPr id="28" name="Text Placeholder 9">
            <a:extLst>
              <a:ext uri="{FF2B5EF4-FFF2-40B4-BE49-F238E27FC236}">
                <a16:creationId xmlns:a16="http://schemas.microsoft.com/office/drawing/2014/main" id="{9E219202-544E-8568-A042-9CAA89C295FC}"/>
              </a:ext>
            </a:extLst>
          </p:cNvPr>
          <p:cNvSpPr>
            <a:spLocks noGrp="1"/>
          </p:cNvSpPr>
          <p:nvPr>
            <p:ph type="body" sz="quarter" idx="13" hasCustomPrompt="1"/>
          </p:nvPr>
        </p:nvSpPr>
        <p:spPr>
          <a:xfrm>
            <a:off x="984250" y="4675275"/>
            <a:ext cx="2655062" cy="272380"/>
          </a:xfrm>
        </p:spPr>
        <p:txBody>
          <a:bodyPr anchor="ctr"/>
          <a:lstStyle>
            <a:lvl1pPr>
              <a:defRPr>
                <a:solidFill>
                  <a:schemeClr val="bg1"/>
                </a:solidFill>
              </a:defRPr>
            </a:lvl1pPr>
          </a:lstStyle>
          <a:p>
            <a:pPr lvl="0"/>
            <a:r>
              <a:rPr lang="et-EE" dirty="0"/>
              <a:t>Facebook</a:t>
            </a:r>
          </a:p>
        </p:txBody>
      </p:sp>
      <p:sp>
        <p:nvSpPr>
          <p:cNvPr id="29" name="Text Placeholder 28">
            <a:extLst>
              <a:ext uri="{FF2B5EF4-FFF2-40B4-BE49-F238E27FC236}">
                <a16:creationId xmlns:a16="http://schemas.microsoft.com/office/drawing/2014/main" id="{788B8034-3DFA-C15C-3BAD-0A186500D6F7}"/>
              </a:ext>
            </a:extLst>
          </p:cNvPr>
          <p:cNvSpPr>
            <a:spLocks noGrp="1"/>
          </p:cNvSpPr>
          <p:nvPr>
            <p:ph type="body" sz="quarter" idx="14" hasCustomPrompt="1"/>
          </p:nvPr>
        </p:nvSpPr>
        <p:spPr>
          <a:xfrm>
            <a:off x="984250" y="5226261"/>
            <a:ext cx="2655062" cy="269340"/>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t-EE" dirty="0" err="1"/>
              <a:t>Instagram</a:t>
            </a:r>
            <a:endParaRPr lang="et-EE" dirty="0"/>
          </a:p>
        </p:txBody>
      </p:sp>
    </p:spTree>
    <p:extLst>
      <p:ext uri="{BB962C8B-B14F-4D97-AF65-F5344CB8AC3E}">
        <p14:creationId xmlns:p14="http://schemas.microsoft.com/office/powerpoint/2010/main" val="3280874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077" name="Rectangle 5">
            <a:extLst>
              <a:ext uri="{FF2B5EF4-FFF2-40B4-BE49-F238E27FC236}">
                <a16:creationId xmlns:a16="http://schemas.microsoft.com/office/drawing/2014/main" id="{4C623C66-1D34-141E-3460-8859AEDB1491}"/>
              </a:ext>
            </a:extLst>
          </p:cNvPr>
          <p:cNvSpPr>
            <a:spLocks noGrp="1" noChangeArrowheads="1"/>
          </p:cNvSpPr>
          <p:nvPr>
            <p:ph type="ctrTitle" sz="quarter"/>
          </p:nvPr>
        </p:nvSpPr>
        <p:spPr>
          <a:xfrm>
            <a:off x="1725084" y="762000"/>
            <a:ext cx="10363200" cy="1143000"/>
          </a:xfrm>
        </p:spPr>
        <p:txBody>
          <a:bodyPr anchor="b"/>
          <a:lstStyle>
            <a:lvl1pPr>
              <a:defRPr/>
            </a:lvl1pPr>
          </a:lstStyle>
          <a:p>
            <a:pPr lvl="0"/>
            <a:r>
              <a:rPr lang="en-US" altLang="en-US" noProof="0"/>
              <a:t>Click to edit Master title style</a:t>
            </a:r>
          </a:p>
        </p:txBody>
      </p:sp>
      <p:sp>
        <p:nvSpPr>
          <p:cNvPr id="3078" name="Rectangle 6">
            <a:extLst>
              <a:ext uri="{FF2B5EF4-FFF2-40B4-BE49-F238E27FC236}">
                <a16:creationId xmlns:a16="http://schemas.microsoft.com/office/drawing/2014/main" id="{0201AFB3-2290-5F3E-9FA5-C644E73B0B0B}"/>
              </a:ext>
            </a:extLst>
          </p:cNvPr>
          <p:cNvSpPr>
            <a:spLocks noGrp="1" noChangeArrowheads="1"/>
          </p:cNvSpPr>
          <p:nvPr>
            <p:ph type="subTitle" sz="quarter" idx="1"/>
          </p:nvPr>
        </p:nvSpPr>
        <p:spPr>
          <a:xfrm>
            <a:off x="914400" y="3429000"/>
            <a:ext cx="8534400" cy="1752600"/>
          </a:xfrm>
        </p:spPr>
        <p:txBody>
          <a:bodyPr anchor="ct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3079" name="Rectangle 7">
            <a:extLst>
              <a:ext uri="{FF2B5EF4-FFF2-40B4-BE49-F238E27FC236}">
                <a16:creationId xmlns:a16="http://schemas.microsoft.com/office/drawing/2014/main" id="{177C7D3F-5308-C6C2-F988-7C4706A47F5D}"/>
              </a:ext>
            </a:extLst>
          </p:cNvPr>
          <p:cNvSpPr>
            <a:spLocks noGrp="1" noChangeArrowheads="1"/>
          </p:cNvSpPr>
          <p:nvPr>
            <p:ph type="dt" sz="quarter" idx="2"/>
          </p:nvPr>
        </p:nvSpPr>
        <p:spPr/>
        <p:txBody>
          <a:bodyPr/>
          <a:lstStyle>
            <a:lvl1pPr>
              <a:defRPr/>
            </a:lvl1pPr>
          </a:lstStyle>
          <a:p>
            <a:endParaRPr lang="en-US" altLang="en-US"/>
          </a:p>
        </p:txBody>
      </p:sp>
      <p:sp>
        <p:nvSpPr>
          <p:cNvPr id="3080" name="Rectangle 8">
            <a:extLst>
              <a:ext uri="{FF2B5EF4-FFF2-40B4-BE49-F238E27FC236}">
                <a16:creationId xmlns:a16="http://schemas.microsoft.com/office/drawing/2014/main" id="{3F352A5C-82A3-446D-836F-97B5294FBF58}"/>
              </a:ext>
            </a:extLst>
          </p:cNvPr>
          <p:cNvSpPr>
            <a:spLocks noGrp="1" noChangeArrowheads="1"/>
          </p:cNvSpPr>
          <p:nvPr>
            <p:ph type="ftr" sz="quarter" idx="3"/>
          </p:nvPr>
        </p:nvSpPr>
        <p:spPr/>
        <p:txBody>
          <a:bodyPr/>
          <a:lstStyle>
            <a:lvl1pPr>
              <a:defRPr/>
            </a:lvl1pPr>
          </a:lstStyle>
          <a:p>
            <a:endParaRPr lang="en-US" altLang="en-US"/>
          </a:p>
        </p:txBody>
      </p:sp>
      <p:sp>
        <p:nvSpPr>
          <p:cNvPr id="3081" name="Rectangle 9">
            <a:extLst>
              <a:ext uri="{FF2B5EF4-FFF2-40B4-BE49-F238E27FC236}">
                <a16:creationId xmlns:a16="http://schemas.microsoft.com/office/drawing/2014/main" id="{B49CE04D-ECC7-1CD7-EE7D-A3F558F1FA3A}"/>
              </a:ext>
            </a:extLst>
          </p:cNvPr>
          <p:cNvSpPr>
            <a:spLocks noGrp="1" noChangeArrowheads="1"/>
          </p:cNvSpPr>
          <p:nvPr>
            <p:ph type="sldNum" sz="quarter" idx="4"/>
          </p:nvPr>
        </p:nvSpPr>
        <p:spPr/>
        <p:txBody>
          <a:bodyPr/>
          <a:lstStyle>
            <a:lvl1pPr>
              <a:defRPr/>
            </a:lvl1pPr>
          </a:lstStyle>
          <a:p>
            <a:fld id="{E92C3997-D23A-406A-A989-1303509D43B6}" type="slidenum">
              <a:rPr lang="en-US" altLang="en-US"/>
              <a:pPr/>
              <a:t>‹#›</a:t>
            </a:fld>
            <a:endParaRPr lang="en-US" altLang="en-US"/>
          </a:p>
        </p:txBody>
      </p:sp>
    </p:spTree>
    <p:extLst>
      <p:ext uri="{BB962C8B-B14F-4D97-AF65-F5344CB8AC3E}">
        <p14:creationId xmlns:p14="http://schemas.microsoft.com/office/powerpoint/2010/main" val="2093310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Quote blue background">
    <p:bg>
      <p:bgPr>
        <a:solidFill>
          <a:schemeClr val="tx1"/>
        </a:solidFill>
        <a:effectLst/>
      </p:bgPr>
    </p:bg>
    <p:spTree>
      <p:nvGrpSpPr>
        <p:cNvPr id="1" name=""/>
        <p:cNvGrpSpPr/>
        <p:nvPr/>
      </p:nvGrpSpPr>
      <p:grpSpPr>
        <a:xfrm>
          <a:off x="0" y="0"/>
          <a:ext cx="0" cy="0"/>
          <a:chOff x="0" y="0"/>
          <a:chExt cx="0" cy="0"/>
        </a:xfrm>
      </p:grpSpPr>
      <p:pic>
        <p:nvPicPr>
          <p:cNvPr id="2" name="Immagine 2">
            <a:extLst>
              <a:ext uri="{FF2B5EF4-FFF2-40B4-BE49-F238E27FC236}">
                <a16:creationId xmlns:a16="http://schemas.microsoft.com/office/drawing/2014/main" id="{86E1A14B-5ADC-FF1B-FAB9-7F4C6A18BC7B}"/>
              </a:ext>
            </a:extLst>
          </p:cNvPr>
          <p:cNvPicPr>
            <a:picLocks noGrp="1" noRot="1" noChangeAspect="1" noMove="1" noResize="1" noEditPoints="1" noAdjustHandles="1" noChangeArrowheads="1" noChangeShapeType="1" noCrop="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a:xfrm>
            <a:off x="911263" y="2722917"/>
            <a:ext cx="2683630" cy="2332694"/>
          </a:xfrm>
          <a:prstGeom prst="rect">
            <a:avLst/>
          </a:prstGeom>
        </p:spPr>
      </p:pic>
      <p:cxnSp>
        <p:nvCxnSpPr>
          <p:cNvPr id="6" name="Connettore 1 4">
            <a:extLst>
              <a:ext uri="{FF2B5EF4-FFF2-40B4-BE49-F238E27FC236}">
                <a16:creationId xmlns:a16="http://schemas.microsoft.com/office/drawing/2014/main" id="{FA1C88F5-D59D-1E28-CF1A-8FCFF17D5635}"/>
              </a:ext>
            </a:extLst>
          </p:cNvPr>
          <p:cNvCxnSpPr>
            <a:cxnSpLocks noGrp="1" noRot="1" noMove="1" noResize="1" noEditPoints="1" noAdjustHandles="1" noChangeArrowheads="1" noChangeShapeType="1"/>
          </p:cNvCxnSpPr>
          <p:nvPr userDrawn="1"/>
        </p:nvCxnSpPr>
        <p:spPr>
          <a:xfrm>
            <a:off x="4298165" y="3950701"/>
            <a:ext cx="6926305" cy="0"/>
          </a:xfrm>
          <a:prstGeom prst="line">
            <a:avLst/>
          </a:prstGeom>
          <a:ln w="28575">
            <a:solidFill>
              <a:srgbClr val="8ECBF9"/>
            </a:solidFill>
          </a:ln>
        </p:spPr>
        <p:style>
          <a:lnRef idx="1">
            <a:schemeClr val="accent1"/>
          </a:lnRef>
          <a:fillRef idx="0">
            <a:schemeClr val="accent1"/>
          </a:fillRef>
          <a:effectRef idx="0">
            <a:schemeClr val="accent1"/>
          </a:effectRef>
          <a:fontRef idx="minor">
            <a:schemeClr val="tx1"/>
          </a:fontRef>
        </p:style>
      </p:cxnSp>
      <p:sp>
        <p:nvSpPr>
          <p:cNvPr id="14" name="Text Placeholder 33">
            <a:extLst>
              <a:ext uri="{FF2B5EF4-FFF2-40B4-BE49-F238E27FC236}">
                <a16:creationId xmlns:a16="http://schemas.microsoft.com/office/drawing/2014/main" id="{E38FC772-0DE5-D651-1938-CB7AC4FD3D5E}"/>
              </a:ext>
            </a:extLst>
          </p:cNvPr>
          <p:cNvSpPr>
            <a:spLocks noGrp="1" noRot="1" noMove="1" noResize="1" noEditPoints="1" noAdjustHandles="1" noChangeArrowheads="1" noChangeShapeType="1"/>
          </p:cNvSpPr>
          <p:nvPr>
            <p:ph type="body" sz="quarter" idx="10" hasCustomPrompt="1"/>
          </p:nvPr>
        </p:nvSpPr>
        <p:spPr>
          <a:xfrm>
            <a:off x="4299766" y="4288781"/>
            <a:ext cx="6907926" cy="286230"/>
          </a:xfrm>
          <a:prstGeom prst="rect">
            <a:avLst/>
          </a:prstGeom>
        </p:spPr>
        <p:txBody>
          <a:bodyPr lIns="0" tIns="0" rIns="0" bIns="0"/>
          <a:lstStyle>
            <a:lvl1pPr marL="0" indent="0">
              <a:buNone/>
              <a:defRPr sz="2000" b="1" i="0">
                <a:solidFill>
                  <a:srgbClr val="8ECBF9"/>
                </a:solidFill>
                <a:latin typeface="Roboto" panose="02000000000000000000" pitchFamily="2" charset="0"/>
                <a:ea typeface="Roboto" panose="02000000000000000000" pitchFamily="2" charset="0"/>
                <a:cs typeface="Roboto" panose="02000000000000000000" pitchFamily="2" charset="0"/>
              </a:defRPr>
            </a:lvl1pPr>
            <a:lvl2pPr>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a:defRPr sz="2000">
                <a:solidFill>
                  <a:schemeClr val="bg1"/>
                </a:solidFill>
                <a:latin typeface="Roboto" panose="02000000000000000000" pitchFamily="2" charset="0"/>
                <a:ea typeface="Roboto" panose="02000000000000000000" pitchFamily="2" charset="0"/>
                <a:cs typeface="Roboto" panose="02000000000000000000" pitchFamily="2" charset="0"/>
              </a:defRPr>
            </a:lvl3pPr>
            <a:lvl4pPr>
              <a:defRPr sz="2000">
                <a:solidFill>
                  <a:schemeClr val="bg1"/>
                </a:solidFill>
                <a:latin typeface="Roboto" panose="02000000000000000000" pitchFamily="2" charset="0"/>
                <a:ea typeface="Roboto" panose="02000000000000000000" pitchFamily="2" charset="0"/>
                <a:cs typeface="Roboto" panose="02000000000000000000" pitchFamily="2" charset="0"/>
              </a:defRPr>
            </a:lvl4pPr>
            <a:lvl5pPr>
              <a:defRPr sz="2000">
                <a:solidFill>
                  <a:schemeClr val="bg1"/>
                </a:solidFill>
                <a:latin typeface="Roboto" panose="02000000000000000000" pitchFamily="2" charset="0"/>
                <a:ea typeface="Roboto" panose="02000000000000000000" pitchFamily="2" charset="0"/>
                <a:cs typeface="Roboto" panose="02000000000000000000" pitchFamily="2" charset="0"/>
              </a:defRPr>
            </a:lvl5pPr>
          </a:lstStyle>
          <a:p>
            <a:pPr lvl="0"/>
            <a:r>
              <a:rPr lang="en-US" dirty="0"/>
              <a:t>PERSON’S NAME</a:t>
            </a:r>
          </a:p>
        </p:txBody>
      </p:sp>
      <p:sp>
        <p:nvSpPr>
          <p:cNvPr id="17" name="Text Placeholder 33">
            <a:extLst>
              <a:ext uri="{FF2B5EF4-FFF2-40B4-BE49-F238E27FC236}">
                <a16:creationId xmlns:a16="http://schemas.microsoft.com/office/drawing/2014/main" id="{2024713E-DB01-475E-0D43-8A01B3E85E1F}"/>
              </a:ext>
            </a:extLst>
          </p:cNvPr>
          <p:cNvSpPr>
            <a:spLocks noGrp="1" noRot="1" noMove="1" noResize="1" noEditPoints="1" noAdjustHandles="1" noChangeArrowheads="1" noChangeShapeType="1"/>
          </p:cNvSpPr>
          <p:nvPr>
            <p:ph type="body" sz="quarter" idx="11" hasCustomPrompt="1"/>
          </p:nvPr>
        </p:nvSpPr>
        <p:spPr>
          <a:xfrm>
            <a:off x="4299765" y="4640026"/>
            <a:ext cx="6916315" cy="874552"/>
          </a:xfrm>
          <a:prstGeom prst="rect">
            <a:avLst/>
          </a:prstGeom>
        </p:spPr>
        <p:txBody>
          <a:bodyPr lIns="0" tIns="0" rIns="0" bIns="0"/>
          <a:lstStyle>
            <a:lvl1pPr marL="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a:defRPr sz="2000">
                <a:solidFill>
                  <a:schemeClr val="bg1"/>
                </a:solidFill>
                <a:latin typeface="Roboto" panose="02000000000000000000" pitchFamily="2" charset="0"/>
                <a:ea typeface="Roboto" panose="02000000000000000000" pitchFamily="2" charset="0"/>
                <a:cs typeface="Roboto" panose="02000000000000000000" pitchFamily="2" charset="0"/>
              </a:defRPr>
            </a:lvl3pPr>
            <a:lvl4pPr>
              <a:defRPr sz="2000">
                <a:solidFill>
                  <a:schemeClr val="bg1"/>
                </a:solidFill>
                <a:latin typeface="Roboto" panose="02000000000000000000" pitchFamily="2" charset="0"/>
                <a:ea typeface="Roboto" panose="02000000000000000000" pitchFamily="2" charset="0"/>
                <a:cs typeface="Roboto" panose="02000000000000000000" pitchFamily="2" charset="0"/>
              </a:defRPr>
            </a:lvl4pPr>
            <a:lvl5pPr>
              <a:defRPr sz="2000">
                <a:solidFill>
                  <a:schemeClr val="bg1"/>
                </a:solidFill>
                <a:latin typeface="Roboto" panose="02000000000000000000" pitchFamily="2" charset="0"/>
                <a:ea typeface="Roboto" panose="02000000000000000000" pitchFamily="2" charset="0"/>
                <a:cs typeface="Roboto" panose="02000000000000000000" pitchFamily="2" charset="0"/>
              </a:defRPr>
            </a:lvl5pPr>
          </a:lstStyle>
          <a:p>
            <a:pPr lvl="0"/>
            <a:r>
              <a:rPr lang="en-US" dirty="0"/>
              <a:t>Title, Other information</a:t>
            </a:r>
          </a:p>
        </p:txBody>
      </p:sp>
      <p:sp>
        <p:nvSpPr>
          <p:cNvPr id="18" name="Text Placeholder 33">
            <a:extLst>
              <a:ext uri="{FF2B5EF4-FFF2-40B4-BE49-F238E27FC236}">
                <a16:creationId xmlns:a16="http://schemas.microsoft.com/office/drawing/2014/main" id="{04D9D243-4DA4-053B-43E0-FCA5EA8F6582}"/>
              </a:ext>
            </a:extLst>
          </p:cNvPr>
          <p:cNvSpPr>
            <a:spLocks noGrp="1" noRot="1" noMove="1" noResize="1" noEditPoints="1" noAdjustHandles="1" noChangeArrowheads="1" noChangeShapeType="1"/>
          </p:cNvSpPr>
          <p:nvPr>
            <p:ph type="body" sz="quarter" idx="12" hasCustomPrompt="1"/>
          </p:nvPr>
        </p:nvSpPr>
        <p:spPr>
          <a:xfrm>
            <a:off x="4299766" y="1689198"/>
            <a:ext cx="6891148" cy="1927371"/>
          </a:xfrm>
          <a:prstGeom prst="rect">
            <a:avLst/>
          </a:prstGeom>
        </p:spPr>
        <p:txBody>
          <a:bodyPr lIns="0" tIns="0" rIns="0" bIns="0" anchor="b"/>
          <a:lstStyle>
            <a:lvl1pPr marL="0" indent="0">
              <a:buNone/>
              <a:defRPr sz="2400" b="0" i="1">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a:defRPr sz="2000">
                <a:solidFill>
                  <a:schemeClr val="bg1"/>
                </a:solidFill>
                <a:latin typeface="Roboto" panose="02000000000000000000" pitchFamily="2" charset="0"/>
                <a:ea typeface="Roboto" panose="02000000000000000000" pitchFamily="2" charset="0"/>
                <a:cs typeface="Roboto" panose="02000000000000000000" pitchFamily="2" charset="0"/>
              </a:defRPr>
            </a:lvl3pPr>
            <a:lvl4pPr>
              <a:defRPr sz="2000">
                <a:solidFill>
                  <a:schemeClr val="bg1"/>
                </a:solidFill>
                <a:latin typeface="Roboto" panose="02000000000000000000" pitchFamily="2" charset="0"/>
                <a:ea typeface="Roboto" panose="02000000000000000000" pitchFamily="2" charset="0"/>
                <a:cs typeface="Roboto" panose="02000000000000000000" pitchFamily="2" charset="0"/>
              </a:defRPr>
            </a:lvl4pPr>
            <a:lvl5pPr>
              <a:defRPr sz="2000">
                <a:solidFill>
                  <a:schemeClr val="bg1"/>
                </a:solidFill>
                <a:latin typeface="Roboto" panose="02000000000000000000" pitchFamily="2" charset="0"/>
                <a:ea typeface="Roboto" panose="02000000000000000000" pitchFamily="2" charset="0"/>
                <a:cs typeface="Roboto" panose="02000000000000000000" pitchFamily="2"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p>
        </p:txBody>
      </p:sp>
      <p:sp>
        <p:nvSpPr>
          <p:cNvPr id="5" name="Rettangolo 5">
            <a:extLst>
              <a:ext uri="{FF2B5EF4-FFF2-40B4-BE49-F238E27FC236}">
                <a16:creationId xmlns:a16="http://schemas.microsoft.com/office/drawing/2014/main" id="{EE653191-4ECF-6C49-331D-FA6CBBBDE372}"/>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7" name="Title 29">
            <a:extLst>
              <a:ext uri="{FF2B5EF4-FFF2-40B4-BE49-F238E27FC236}">
                <a16:creationId xmlns:a16="http://schemas.microsoft.com/office/drawing/2014/main" id="{12427300-8633-FAD4-F302-1E2381CE5CE7}"/>
              </a:ext>
            </a:extLst>
          </p:cNvPr>
          <p:cNvSpPr>
            <a:spLocks noGrp="1" noRot="1" noMove="1" noResize="1" noEditPoints="1" noAdjustHandles="1" noChangeArrowheads="1" noChangeShapeType="1"/>
          </p:cNvSpPr>
          <p:nvPr>
            <p:ph type="title" hasCustomPrompt="1"/>
          </p:nvPr>
        </p:nvSpPr>
        <p:spPr>
          <a:xfrm>
            <a:off x="838986" y="267991"/>
            <a:ext cx="10352645" cy="997196"/>
          </a:xfrm>
          <a:prstGeom prst="rect">
            <a:avLst/>
          </a:prstGeom>
        </p:spPr>
        <p:txBody>
          <a:bodyPr wrap="square" lIns="0" tIns="0" rIns="0" bIns="0" anchor="ctr" anchorCtr="0">
            <a:normAutofit/>
          </a:bodyPr>
          <a:lstStyle>
            <a:lvl1pPr>
              <a:defRPr sz="36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dirty="0"/>
              <a:t>TITLE HERE</a:t>
            </a:r>
            <a:endParaRPr lang="en-GB" dirty="0"/>
          </a:p>
        </p:txBody>
      </p:sp>
    </p:spTree>
    <p:extLst>
      <p:ext uri="{BB962C8B-B14F-4D97-AF65-F5344CB8AC3E}">
        <p14:creationId xmlns:p14="http://schemas.microsoft.com/office/powerpoint/2010/main" val="12982152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aslaid">
    <p:bg>
      <p:bgPr>
        <a:solidFill>
          <a:srgbClr val="2C5697"/>
        </a:solidFill>
        <a:effectLst/>
      </p:bgPr>
    </p:bg>
    <p:spTree>
      <p:nvGrpSpPr>
        <p:cNvPr id="1" name=""/>
        <p:cNvGrpSpPr/>
        <p:nvPr/>
      </p:nvGrpSpPr>
      <p:grpSpPr>
        <a:xfrm>
          <a:off x="0" y="0"/>
          <a:ext cx="0" cy="0"/>
          <a:chOff x="0" y="0"/>
          <a:chExt cx="0" cy="0"/>
        </a:xfrm>
      </p:grpSpPr>
      <p:sp>
        <p:nvSpPr>
          <p:cNvPr id="7" name="Rectangle 4"/>
          <p:cNvSpPr/>
          <p:nvPr userDrawn="1"/>
        </p:nvSpPr>
        <p:spPr>
          <a:xfrm rot="900000">
            <a:off x="-289173" y="1303468"/>
            <a:ext cx="3232351" cy="6238541"/>
          </a:xfrm>
          <a:custGeom>
            <a:avLst/>
            <a:gdLst>
              <a:gd name="connsiteX0" fmla="*/ 0 w 12978943"/>
              <a:gd name="connsiteY0" fmla="*/ 0 h 6544577"/>
              <a:gd name="connsiteX1" fmla="*/ 12978943 w 12978943"/>
              <a:gd name="connsiteY1" fmla="*/ 0 h 6544577"/>
              <a:gd name="connsiteX2" fmla="*/ 12978943 w 12978943"/>
              <a:gd name="connsiteY2" fmla="*/ 6544577 h 6544577"/>
              <a:gd name="connsiteX3" fmla="*/ 0 w 12978943"/>
              <a:gd name="connsiteY3" fmla="*/ 6544577 h 6544577"/>
              <a:gd name="connsiteX4" fmla="*/ 0 w 12978943"/>
              <a:gd name="connsiteY4" fmla="*/ 0 h 6544577"/>
              <a:gd name="connsiteX0" fmla="*/ 0 w 12978943"/>
              <a:gd name="connsiteY0" fmla="*/ 0 h 6544577"/>
              <a:gd name="connsiteX1" fmla="*/ 11848357 w 12978943"/>
              <a:gd name="connsiteY1" fmla="*/ 535 h 6544577"/>
              <a:gd name="connsiteX2" fmla="*/ 12978943 w 12978943"/>
              <a:gd name="connsiteY2" fmla="*/ 6544577 h 6544577"/>
              <a:gd name="connsiteX3" fmla="*/ 0 w 12978943"/>
              <a:gd name="connsiteY3" fmla="*/ 6544577 h 6544577"/>
              <a:gd name="connsiteX4" fmla="*/ 0 w 12978943"/>
              <a:gd name="connsiteY4" fmla="*/ 0 h 6544577"/>
              <a:gd name="connsiteX0" fmla="*/ 0 w 12599867"/>
              <a:gd name="connsiteY0" fmla="*/ 0 h 6544577"/>
              <a:gd name="connsiteX1" fmla="*/ 11848357 w 12599867"/>
              <a:gd name="connsiteY1" fmla="*/ 535 h 6544577"/>
              <a:gd name="connsiteX2" fmla="*/ 12599867 w 12599867"/>
              <a:gd name="connsiteY2" fmla="*/ 2872672 h 6544577"/>
              <a:gd name="connsiteX3" fmla="*/ 0 w 12599867"/>
              <a:gd name="connsiteY3" fmla="*/ 6544577 h 6544577"/>
              <a:gd name="connsiteX4" fmla="*/ 0 w 12599867"/>
              <a:gd name="connsiteY4" fmla="*/ 0 h 6544577"/>
              <a:gd name="connsiteX0" fmla="*/ 0 w 12599867"/>
              <a:gd name="connsiteY0" fmla="*/ 0 h 6421024"/>
              <a:gd name="connsiteX1" fmla="*/ 11848357 w 12599867"/>
              <a:gd name="connsiteY1" fmla="*/ 535 h 6421024"/>
              <a:gd name="connsiteX2" fmla="*/ 12599867 w 12599867"/>
              <a:gd name="connsiteY2" fmla="*/ 2872672 h 6421024"/>
              <a:gd name="connsiteX3" fmla="*/ 19486 w 12599867"/>
              <a:gd name="connsiteY3" fmla="*/ 6421024 h 6421024"/>
              <a:gd name="connsiteX4" fmla="*/ 0 w 12599867"/>
              <a:gd name="connsiteY4" fmla="*/ 0 h 6421024"/>
              <a:gd name="connsiteX0" fmla="*/ 0 w 12599867"/>
              <a:gd name="connsiteY0" fmla="*/ 0 h 6239421"/>
              <a:gd name="connsiteX1" fmla="*/ 11848357 w 12599867"/>
              <a:gd name="connsiteY1" fmla="*/ 535 h 6239421"/>
              <a:gd name="connsiteX2" fmla="*/ 12599867 w 12599867"/>
              <a:gd name="connsiteY2" fmla="*/ 2872672 h 6239421"/>
              <a:gd name="connsiteX3" fmla="*/ 10270 w 12599867"/>
              <a:gd name="connsiteY3" fmla="*/ 6239421 h 6239421"/>
              <a:gd name="connsiteX4" fmla="*/ 0 w 12599867"/>
              <a:gd name="connsiteY4" fmla="*/ 0 h 6239421"/>
              <a:gd name="connsiteX0" fmla="*/ 0 w 12599867"/>
              <a:gd name="connsiteY0" fmla="*/ 0 h 5945652"/>
              <a:gd name="connsiteX1" fmla="*/ 11848357 w 12599867"/>
              <a:gd name="connsiteY1" fmla="*/ 535 h 5945652"/>
              <a:gd name="connsiteX2" fmla="*/ 12599867 w 12599867"/>
              <a:gd name="connsiteY2" fmla="*/ 2872672 h 5945652"/>
              <a:gd name="connsiteX3" fmla="*/ 76182 w 12599867"/>
              <a:gd name="connsiteY3" fmla="*/ 5945652 h 5945652"/>
              <a:gd name="connsiteX4" fmla="*/ 0 w 12599867"/>
              <a:gd name="connsiteY4" fmla="*/ 0 h 5945652"/>
              <a:gd name="connsiteX0" fmla="*/ 0 w 12599867"/>
              <a:gd name="connsiteY0" fmla="*/ 0 h 6238541"/>
              <a:gd name="connsiteX1" fmla="*/ 11848357 w 12599867"/>
              <a:gd name="connsiteY1" fmla="*/ 535 h 6238541"/>
              <a:gd name="connsiteX2" fmla="*/ 12599867 w 12599867"/>
              <a:gd name="connsiteY2" fmla="*/ 2872672 h 6238541"/>
              <a:gd name="connsiteX3" fmla="*/ 62625 w 12599867"/>
              <a:gd name="connsiteY3" fmla="*/ 6238541 h 6238541"/>
              <a:gd name="connsiteX4" fmla="*/ 0 w 12599867"/>
              <a:gd name="connsiteY4" fmla="*/ 0 h 6238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9867" h="6238541">
                <a:moveTo>
                  <a:pt x="0" y="0"/>
                </a:moveTo>
                <a:lnTo>
                  <a:pt x="11848357" y="535"/>
                </a:lnTo>
                <a:lnTo>
                  <a:pt x="12599867" y="2872672"/>
                </a:lnTo>
                <a:lnTo>
                  <a:pt x="62625" y="6238541"/>
                </a:lnTo>
                <a:cubicBezTo>
                  <a:pt x="56130" y="4098200"/>
                  <a:pt x="6495" y="2140341"/>
                  <a:pt x="0" y="0"/>
                </a:cubicBezTo>
                <a:close/>
              </a:path>
            </a:pathLst>
          </a:custGeom>
          <a:solidFill>
            <a:srgbClr val="1B365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userDrawn="1"/>
        </p:nvSpPr>
        <p:spPr>
          <a:xfrm rot="900000">
            <a:off x="-215259" y="2399685"/>
            <a:ext cx="12599867" cy="6238541"/>
          </a:xfrm>
          <a:custGeom>
            <a:avLst/>
            <a:gdLst>
              <a:gd name="connsiteX0" fmla="*/ 0 w 12978943"/>
              <a:gd name="connsiteY0" fmla="*/ 0 h 6544577"/>
              <a:gd name="connsiteX1" fmla="*/ 12978943 w 12978943"/>
              <a:gd name="connsiteY1" fmla="*/ 0 h 6544577"/>
              <a:gd name="connsiteX2" fmla="*/ 12978943 w 12978943"/>
              <a:gd name="connsiteY2" fmla="*/ 6544577 h 6544577"/>
              <a:gd name="connsiteX3" fmla="*/ 0 w 12978943"/>
              <a:gd name="connsiteY3" fmla="*/ 6544577 h 6544577"/>
              <a:gd name="connsiteX4" fmla="*/ 0 w 12978943"/>
              <a:gd name="connsiteY4" fmla="*/ 0 h 6544577"/>
              <a:gd name="connsiteX0" fmla="*/ 0 w 12978943"/>
              <a:gd name="connsiteY0" fmla="*/ 0 h 6544577"/>
              <a:gd name="connsiteX1" fmla="*/ 11848357 w 12978943"/>
              <a:gd name="connsiteY1" fmla="*/ 535 h 6544577"/>
              <a:gd name="connsiteX2" fmla="*/ 12978943 w 12978943"/>
              <a:gd name="connsiteY2" fmla="*/ 6544577 h 6544577"/>
              <a:gd name="connsiteX3" fmla="*/ 0 w 12978943"/>
              <a:gd name="connsiteY3" fmla="*/ 6544577 h 6544577"/>
              <a:gd name="connsiteX4" fmla="*/ 0 w 12978943"/>
              <a:gd name="connsiteY4" fmla="*/ 0 h 6544577"/>
              <a:gd name="connsiteX0" fmla="*/ 0 w 12599867"/>
              <a:gd name="connsiteY0" fmla="*/ 0 h 6544577"/>
              <a:gd name="connsiteX1" fmla="*/ 11848357 w 12599867"/>
              <a:gd name="connsiteY1" fmla="*/ 535 h 6544577"/>
              <a:gd name="connsiteX2" fmla="*/ 12599867 w 12599867"/>
              <a:gd name="connsiteY2" fmla="*/ 2872672 h 6544577"/>
              <a:gd name="connsiteX3" fmla="*/ 0 w 12599867"/>
              <a:gd name="connsiteY3" fmla="*/ 6544577 h 6544577"/>
              <a:gd name="connsiteX4" fmla="*/ 0 w 12599867"/>
              <a:gd name="connsiteY4" fmla="*/ 0 h 6544577"/>
              <a:gd name="connsiteX0" fmla="*/ 0 w 12599867"/>
              <a:gd name="connsiteY0" fmla="*/ 0 h 6421024"/>
              <a:gd name="connsiteX1" fmla="*/ 11848357 w 12599867"/>
              <a:gd name="connsiteY1" fmla="*/ 535 h 6421024"/>
              <a:gd name="connsiteX2" fmla="*/ 12599867 w 12599867"/>
              <a:gd name="connsiteY2" fmla="*/ 2872672 h 6421024"/>
              <a:gd name="connsiteX3" fmla="*/ 19486 w 12599867"/>
              <a:gd name="connsiteY3" fmla="*/ 6421024 h 6421024"/>
              <a:gd name="connsiteX4" fmla="*/ 0 w 12599867"/>
              <a:gd name="connsiteY4" fmla="*/ 0 h 6421024"/>
              <a:gd name="connsiteX0" fmla="*/ 0 w 12599867"/>
              <a:gd name="connsiteY0" fmla="*/ 0 h 6239421"/>
              <a:gd name="connsiteX1" fmla="*/ 11848357 w 12599867"/>
              <a:gd name="connsiteY1" fmla="*/ 535 h 6239421"/>
              <a:gd name="connsiteX2" fmla="*/ 12599867 w 12599867"/>
              <a:gd name="connsiteY2" fmla="*/ 2872672 h 6239421"/>
              <a:gd name="connsiteX3" fmla="*/ 10270 w 12599867"/>
              <a:gd name="connsiteY3" fmla="*/ 6239421 h 6239421"/>
              <a:gd name="connsiteX4" fmla="*/ 0 w 12599867"/>
              <a:gd name="connsiteY4" fmla="*/ 0 h 6239421"/>
              <a:gd name="connsiteX0" fmla="*/ 0 w 12599867"/>
              <a:gd name="connsiteY0" fmla="*/ 0 h 5945652"/>
              <a:gd name="connsiteX1" fmla="*/ 11848357 w 12599867"/>
              <a:gd name="connsiteY1" fmla="*/ 535 h 5945652"/>
              <a:gd name="connsiteX2" fmla="*/ 12599867 w 12599867"/>
              <a:gd name="connsiteY2" fmla="*/ 2872672 h 5945652"/>
              <a:gd name="connsiteX3" fmla="*/ 76182 w 12599867"/>
              <a:gd name="connsiteY3" fmla="*/ 5945652 h 5945652"/>
              <a:gd name="connsiteX4" fmla="*/ 0 w 12599867"/>
              <a:gd name="connsiteY4" fmla="*/ 0 h 5945652"/>
              <a:gd name="connsiteX0" fmla="*/ 0 w 12599867"/>
              <a:gd name="connsiteY0" fmla="*/ 0 h 6238541"/>
              <a:gd name="connsiteX1" fmla="*/ 11848357 w 12599867"/>
              <a:gd name="connsiteY1" fmla="*/ 535 h 6238541"/>
              <a:gd name="connsiteX2" fmla="*/ 12599867 w 12599867"/>
              <a:gd name="connsiteY2" fmla="*/ 2872672 h 6238541"/>
              <a:gd name="connsiteX3" fmla="*/ 62625 w 12599867"/>
              <a:gd name="connsiteY3" fmla="*/ 6238541 h 6238541"/>
              <a:gd name="connsiteX4" fmla="*/ 0 w 12599867"/>
              <a:gd name="connsiteY4" fmla="*/ 0 h 6238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9867" h="6238541">
                <a:moveTo>
                  <a:pt x="0" y="0"/>
                </a:moveTo>
                <a:lnTo>
                  <a:pt x="11848357" y="535"/>
                </a:lnTo>
                <a:lnTo>
                  <a:pt x="12599867" y="2872672"/>
                </a:lnTo>
                <a:lnTo>
                  <a:pt x="62625" y="6238541"/>
                </a:lnTo>
                <a:cubicBezTo>
                  <a:pt x="56130" y="4098200"/>
                  <a:pt x="6495" y="2140341"/>
                  <a:pt x="0"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 Placeholder 7"/>
          <p:cNvSpPr>
            <a:spLocks noGrp="1"/>
          </p:cNvSpPr>
          <p:nvPr>
            <p:ph type="body" sz="quarter" idx="10"/>
          </p:nvPr>
        </p:nvSpPr>
        <p:spPr>
          <a:xfrm>
            <a:off x="952500" y="4927600"/>
            <a:ext cx="7543800" cy="1498600"/>
          </a:xfrm>
        </p:spPr>
        <p:txBody>
          <a:bodyPr/>
          <a:lstStyle>
            <a:lvl1pPr marL="0" indent="0">
              <a:buNone/>
              <a:defRPr>
                <a:solidFill>
                  <a:srgbClr val="4D4D4D"/>
                </a:solidFill>
              </a:defRPr>
            </a:lvl1pPr>
          </a:lstStyle>
          <a:p>
            <a:pPr lvl="0"/>
            <a:endParaRPr lang="en-US" dirty="0"/>
          </a:p>
        </p:txBody>
      </p:sp>
      <p:sp>
        <p:nvSpPr>
          <p:cNvPr id="9" name="pealkiri"/>
          <p:cNvSpPr>
            <a:spLocks noGrp="1"/>
          </p:cNvSpPr>
          <p:nvPr>
            <p:ph type="title" hasCustomPrompt="1"/>
          </p:nvPr>
        </p:nvSpPr>
        <p:spPr>
          <a:xfrm>
            <a:off x="952500" y="2989944"/>
            <a:ext cx="6575426" cy="1553027"/>
          </a:xfrm>
        </p:spPr>
        <p:txBody>
          <a:bodyPr anchor="b"/>
          <a:lstStyle>
            <a:lvl1pPr>
              <a:defRPr b="0">
                <a:solidFill>
                  <a:srgbClr val="2C5697"/>
                </a:solidFill>
                <a:latin typeface="Rubik Medium" panose="02000604000000020004" pitchFamily="2" charset="-79"/>
                <a:cs typeface="Rubik Medium" panose="02000604000000020004" pitchFamily="2" charset="-79"/>
              </a:defRPr>
            </a:lvl1pPr>
          </a:lstStyle>
          <a:p>
            <a:r>
              <a:rPr lang="et-EE" dirty="0"/>
              <a:t>TITLE</a:t>
            </a:r>
            <a:endParaRPr lang="en-US" dirty="0"/>
          </a:p>
        </p:txBody>
      </p:sp>
      <p:sp>
        <p:nvSpPr>
          <p:cNvPr id="11" name="Picture Placeholder 10">
            <a:extLst>
              <a:ext uri="{FF2B5EF4-FFF2-40B4-BE49-F238E27FC236}">
                <a16:creationId xmlns:a16="http://schemas.microsoft.com/office/drawing/2014/main" id="{BFEA77AD-2B57-4C96-8C4D-652C71EDC7EA}"/>
              </a:ext>
            </a:extLst>
          </p:cNvPr>
          <p:cNvSpPr>
            <a:spLocks noGrp="1"/>
          </p:cNvSpPr>
          <p:nvPr>
            <p:ph type="pic" sz="quarter" idx="12" hasCustomPrompt="1"/>
          </p:nvPr>
        </p:nvSpPr>
        <p:spPr>
          <a:xfrm>
            <a:off x="8004628" y="723902"/>
            <a:ext cx="3526972" cy="637032"/>
          </a:xfrm>
          <a:noFill/>
        </p:spPr>
        <p:txBody>
          <a:bodyPr wrap="none" anchor="ctr">
            <a:noAutofit/>
          </a:bodyPr>
          <a:lstStyle>
            <a:lvl1pPr algn="ctr">
              <a:defRPr>
                <a:solidFill>
                  <a:schemeClr val="bg1"/>
                </a:solidFill>
              </a:defRPr>
            </a:lvl1pPr>
          </a:lstStyle>
          <a:p>
            <a:r>
              <a:rPr lang="et-EE" dirty="0"/>
              <a:t>Logo</a:t>
            </a:r>
          </a:p>
        </p:txBody>
      </p:sp>
      <p:sp>
        <p:nvSpPr>
          <p:cNvPr id="2" name="Picture Placeholder 3">
            <a:extLst>
              <a:ext uri="{FF2B5EF4-FFF2-40B4-BE49-F238E27FC236}">
                <a16:creationId xmlns:a16="http://schemas.microsoft.com/office/drawing/2014/main" id="{F06942BD-0A1B-3602-54CC-263EEA4D46BD}"/>
              </a:ext>
            </a:extLst>
          </p:cNvPr>
          <p:cNvSpPr>
            <a:spLocks noGrp="1"/>
          </p:cNvSpPr>
          <p:nvPr>
            <p:ph type="pic" sz="quarter" idx="13" hasCustomPrompt="1"/>
          </p:nvPr>
        </p:nvSpPr>
        <p:spPr>
          <a:xfrm>
            <a:off x="8912225" y="2800349"/>
            <a:ext cx="3279775" cy="4124325"/>
          </a:xfrm>
          <a:custGeom>
            <a:avLst/>
            <a:gdLst>
              <a:gd name="connsiteX0" fmla="*/ 0 w 3279775"/>
              <a:gd name="connsiteY0" fmla="*/ 0 h 3257550"/>
              <a:gd name="connsiteX1" fmla="*/ 3279775 w 3279775"/>
              <a:gd name="connsiteY1" fmla="*/ 0 h 3257550"/>
              <a:gd name="connsiteX2" fmla="*/ 3279775 w 3279775"/>
              <a:gd name="connsiteY2" fmla="*/ 3257550 h 3257550"/>
              <a:gd name="connsiteX3" fmla="*/ 0 w 3279775"/>
              <a:gd name="connsiteY3" fmla="*/ 3257550 h 3257550"/>
              <a:gd name="connsiteX4" fmla="*/ 0 w 3279775"/>
              <a:gd name="connsiteY4" fmla="*/ 0 h 3257550"/>
              <a:gd name="connsiteX0" fmla="*/ 0 w 3279775"/>
              <a:gd name="connsiteY0" fmla="*/ 866775 h 4124325"/>
              <a:gd name="connsiteX1" fmla="*/ 3270250 w 3279775"/>
              <a:gd name="connsiteY1" fmla="*/ 0 h 4124325"/>
              <a:gd name="connsiteX2" fmla="*/ 3279775 w 3279775"/>
              <a:gd name="connsiteY2" fmla="*/ 4124325 h 4124325"/>
              <a:gd name="connsiteX3" fmla="*/ 0 w 3279775"/>
              <a:gd name="connsiteY3" fmla="*/ 4124325 h 4124325"/>
              <a:gd name="connsiteX4" fmla="*/ 0 w 3279775"/>
              <a:gd name="connsiteY4" fmla="*/ 866775 h 4124325"/>
              <a:gd name="connsiteX0" fmla="*/ 0 w 3279775"/>
              <a:gd name="connsiteY0" fmla="*/ 866775 h 4124325"/>
              <a:gd name="connsiteX1" fmla="*/ 3270250 w 3279775"/>
              <a:gd name="connsiteY1" fmla="*/ 0 h 4124325"/>
              <a:gd name="connsiteX2" fmla="*/ 3279775 w 3279775"/>
              <a:gd name="connsiteY2" fmla="*/ 4124325 h 4124325"/>
              <a:gd name="connsiteX3" fmla="*/ 866775 w 3279775"/>
              <a:gd name="connsiteY3" fmla="*/ 4105275 h 4124325"/>
              <a:gd name="connsiteX4" fmla="*/ 0 w 3279775"/>
              <a:gd name="connsiteY4" fmla="*/ 866775 h 412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9775" h="4124325">
                <a:moveTo>
                  <a:pt x="0" y="866775"/>
                </a:moveTo>
                <a:lnTo>
                  <a:pt x="3270250" y="0"/>
                </a:lnTo>
                <a:lnTo>
                  <a:pt x="3279775" y="4124325"/>
                </a:lnTo>
                <a:lnTo>
                  <a:pt x="866775" y="4105275"/>
                </a:lnTo>
                <a:lnTo>
                  <a:pt x="0" y="866775"/>
                </a:lnTo>
                <a:close/>
              </a:path>
            </a:pathLst>
          </a:custGeom>
        </p:spPr>
        <p:txBody>
          <a:bodyPr anchor="ctr">
            <a:normAutofit/>
          </a:bodyPr>
          <a:lstStyle>
            <a:lvl1pPr algn="ctr">
              <a:defRPr sz="1400">
                <a:solidFill>
                  <a:schemeClr val="bg2">
                    <a:lumMod val="90000"/>
                  </a:schemeClr>
                </a:solidFill>
                <a:latin typeface="Rubik Light" panose="00000400000000000000" pitchFamily="2" charset="-79"/>
                <a:cs typeface="Rubik Light" panose="00000400000000000000" pitchFamily="2" charset="-79"/>
              </a:defRPr>
            </a:lvl1pPr>
          </a:lstStyle>
          <a:p>
            <a:r>
              <a:rPr lang="et-EE" dirty="0"/>
              <a:t>Picture</a:t>
            </a:r>
          </a:p>
        </p:txBody>
      </p:sp>
    </p:spTree>
    <p:extLst>
      <p:ext uri="{BB962C8B-B14F-4D97-AF65-F5344CB8AC3E}">
        <p14:creationId xmlns:p14="http://schemas.microsoft.com/office/powerpoint/2010/main" val="11446816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ildislaid vähese tesktig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A794CC4-2906-4034-A13D-C4FFF573A900}"/>
              </a:ext>
            </a:extLst>
          </p:cNvPr>
          <p:cNvGrpSpPr/>
          <p:nvPr userDrawn="1"/>
        </p:nvGrpSpPr>
        <p:grpSpPr>
          <a:xfrm>
            <a:off x="-669885" y="3439850"/>
            <a:ext cx="6801440" cy="4581969"/>
            <a:chOff x="-669885" y="3439850"/>
            <a:chExt cx="6801440" cy="4581969"/>
          </a:xfrm>
        </p:grpSpPr>
        <p:sp>
          <p:nvSpPr>
            <p:cNvPr id="3" name="Rectangle 2">
              <a:extLst>
                <a:ext uri="{FF2B5EF4-FFF2-40B4-BE49-F238E27FC236}">
                  <a16:creationId xmlns:a16="http://schemas.microsoft.com/office/drawing/2014/main" id="{373F318B-ED26-0D18-28B8-CD1FE48B20A1}"/>
                </a:ext>
              </a:extLst>
            </p:cNvPr>
            <p:cNvSpPr/>
            <p:nvPr userDrawn="1"/>
          </p:nvSpPr>
          <p:spPr>
            <a:xfrm rot="20700000">
              <a:off x="-669885" y="3439850"/>
              <a:ext cx="3445922" cy="4581969"/>
            </a:xfrm>
            <a:prstGeom prst="rect">
              <a:avLst/>
            </a:prstGeom>
            <a:solidFill>
              <a:srgbClr val="233E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61E4C92-C69F-E6E0-E625-5235BBC90C1F}"/>
                </a:ext>
              </a:extLst>
            </p:cNvPr>
            <p:cNvSpPr/>
            <p:nvPr userDrawn="1"/>
          </p:nvSpPr>
          <p:spPr>
            <a:xfrm rot="900000">
              <a:off x="75062" y="4721191"/>
              <a:ext cx="6056493" cy="3017368"/>
            </a:xfrm>
            <a:prstGeom prst="rect">
              <a:avLst/>
            </a:prstGeom>
            <a:solidFill>
              <a:srgbClr val="2C56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Placeholder 12">
            <a:extLst>
              <a:ext uri="{FF2B5EF4-FFF2-40B4-BE49-F238E27FC236}">
                <a16:creationId xmlns:a16="http://schemas.microsoft.com/office/drawing/2014/main" id="{8AADEA12-7B6B-4CF4-82FB-13592781EAA7}"/>
              </a:ext>
            </a:extLst>
          </p:cNvPr>
          <p:cNvSpPr>
            <a:spLocks noGrp="1"/>
          </p:cNvSpPr>
          <p:nvPr>
            <p:ph type="body" sz="quarter" idx="10" hasCustomPrompt="1"/>
          </p:nvPr>
        </p:nvSpPr>
        <p:spPr>
          <a:xfrm>
            <a:off x="952500" y="5119381"/>
            <a:ext cx="4292600" cy="771343"/>
          </a:xfrm>
        </p:spPr>
        <p:txBody>
          <a:bodyPr>
            <a:normAutofit/>
          </a:bodyPr>
          <a:lstStyle>
            <a:lvl1pPr>
              <a:defRPr sz="2800">
                <a:solidFill>
                  <a:schemeClr val="bg1"/>
                </a:solidFill>
                <a:latin typeface="Rubik Medium" panose="00000600000000000000" pitchFamily="2" charset="-79"/>
                <a:cs typeface="Rubik Medium" panose="00000600000000000000" pitchFamily="2" charset="-79"/>
              </a:defRPr>
            </a:lvl1pPr>
          </a:lstStyle>
          <a:p>
            <a:pPr lvl="0"/>
            <a:r>
              <a:rPr lang="et-EE" dirty="0"/>
              <a:t>HEADING</a:t>
            </a:r>
          </a:p>
        </p:txBody>
      </p:sp>
      <p:sp>
        <p:nvSpPr>
          <p:cNvPr id="15" name="Text Placeholder 14">
            <a:extLst>
              <a:ext uri="{FF2B5EF4-FFF2-40B4-BE49-F238E27FC236}">
                <a16:creationId xmlns:a16="http://schemas.microsoft.com/office/drawing/2014/main" id="{6E425ADD-58A8-4A9D-987C-0FC7666E898C}"/>
              </a:ext>
            </a:extLst>
          </p:cNvPr>
          <p:cNvSpPr>
            <a:spLocks noGrp="1"/>
          </p:cNvSpPr>
          <p:nvPr>
            <p:ph type="body" sz="quarter" idx="11" hasCustomPrompt="1"/>
          </p:nvPr>
        </p:nvSpPr>
        <p:spPr>
          <a:xfrm>
            <a:off x="952500" y="5905500"/>
            <a:ext cx="4718050" cy="984250"/>
          </a:xfrm>
        </p:spPr>
        <p:txBody>
          <a:bodyPr/>
          <a:lstStyle>
            <a:lvl1pPr>
              <a:defRPr>
                <a:solidFill>
                  <a:schemeClr val="bg1"/>
                </a:solidFill>
              </a:defRPr>
            </a:lvl1pPr>
          </a:lstStyle>
          <a:p>
            <a:pPr lvl="0"/>
            <a:r>
              <a:rPr lang="en-US" noProof="0" dirty="0"/>
              <a:t>Text</a:t>
            </a:r>
          </a:p>
        </p:txBody>
      </p:sp>
    </p:spTree>
    <p:extLst>
      <p:ext uri="{BB962C8B-B14F-4D97-AF65-F5344CB8AC3E}">
        <p14:creationId xmlns:p14="http://schemas.microsoft.com/office/powerpoint/2010/main" val="42453610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ildislaid vähese tesktiga">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A794CC4-2906-4034-A13D-C4FFF573A900}"/>
              </a:ext>
            </a:extLst>
          </p:cNvPr>
          <p:cNvGrpSpPr/>
          <p:nvPr userDrawn="1"/>
        </p:nvGrpSpPr>
        <p:grpSpPr>
          <a:xfrm>
            <a:off x="-669885" y="3439850"/>
            <a:ext cx="6801440" cy="4581969"/>
            <a:chOff x="-669885" y="3439850"/>
            <a:chExt cx="6801440" cy="4581969"/>
          </a:xfrm>
        </p:grpSpPr>
        <p:sp>
          <p:nvSpPr>
            <p:cNvPr id="3" name="Rectangle 2">
              <a:extLst>
                <a:ext uri="{FF2B5EF4-FFF2-40B4-BE49-F238E27FC236}">
                  <a16:creationId xmlns:a16="http://schemas.microsoft.com/office/drawing/2014/main" id="{373F318B-ED26-0D18-28B8-CD1FE48B20A1}"/>
                </a:ext>
              </a:extLst>
            </p:cNvPr>
            <p:cNvSpPr/>
            <p:nvPr userDrawn="1"/>
          </p:nvSpPr>
          <p:spPr>
            <a:xfrm rot="20700000">
              <a:off x="-669885" y="3439850"/>
              <a:ext cx="3445922" cy="4581969"/>
            </a:xfrm>
            <a:prstGeom prst="rect">
              <a:avLst/>
            </a:prstGeom>
            <a:solidFill>
              <a:srgbClr val="233E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61E4C92-C69F-E6E0-E625-5235BBC90C1F}"/>
                </a:ext>
              </a:extLst>
            </p:cNvPr>
            <p:cNvSpPr/>
            <p:nvPr userDrawn="1"/>
          </p:nvSpPr>
          <p:spPr>
            <a:xfrm rot="900000">
              <a:off x="75062" y="4721191"/>
              <a:ext cx="6056493" cy="3017368"/>
            </a:xfrm>
            <a:prstGeom prst="rect">
              <a:avLst/>
            </a:prstGeom>
            <a:solidFill>
              <a:srgbClr val="2C56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Placeholder 12">
            <a:extLst>
              <a:ext uri="{FF2B5EF4-FFF2-40B4-BE49-F238E27FC236}">
                <a16:creationId xmlns:a16="http://schemas.microsoft.com/office/drawing/2014/main" id="{8AADEA12-7B6B-4CF4-82FB-13592781EAA7}"/>
              </a:ext>
            </a:extLst>
          </p:cNvPr>
          <p:cNvSpPr>
            <a:spLocks noGrp="1"/>
          </p:cNvSpPr>
          <p:nvPr>
            <p:ph type="body" sz="quarter" idx="10" hasCustomPrompt="1"/>
          </p:nvPr>
        </p:nvSpPr>
        <p:spPr>
          <a:xfrm>
            <a:off x="952500" y="5119381"/>
            <a:ext cx="4292600" cy="771343"/>
          </a:xfrm>
        </p:spPr>
        <p:txBody>
          <a:bodyPr>
            <a:normAutofit/>
          </a:bodyPr>
          <a:lstStyle>
            <a:lvl1pPr>
              <a:defRPr sz="2800">
                <a:solidFill>
                  <a:schemeClr val="bg1"/>
                </a:solidFill>
                <a:latin typeface="Rubik Medium" panose="00000600000000000000" pitchFamily="2" charset="-79"/>
                <a:cs typeface="Rubik Medium" panose="00000600000000000000" pitchFamily="2" charset="-79"/>
              </a:defRPr>
            </a:lvl1pPr>
          </a:lstStyle>
          <a:p>
            <a:pPr lvl="0"/>
            <a:r>
              <a:rPr lang="et-EE" dirty="0"/>
              <a:t>HEADING</a:t>
            </a:r>
          </a:p>
        </p:txBody>
      </p:sp>
      <p:sp>
        <p:nvSpPr>
          <p:cNvPr id="15" name="Text Placeholder 14">
            <a:extLst>
              <a:ext uri="{FF2B5EF4-FFF2-40B4-BE49-F238E27FC236}">
                <a16:creationId xmlns:a16="http://schemas.microsoft.com/office/drawing/2014/main" id="{6E425ADD-58A8-4A9D-987C-0FC7666E898C}"/>
              </a:ext>
            </a:extLst>
          </p:cNvPr>
          <p:cNvSpPr>
            <a:spLocks noGrp="1"/>
          </p:cNvSpPr>
          <p:nvPr>
            <p:ph type="body" sz="quarter" idx="11" hasCustomPrompt="1"/>
          </p:nvPr>
        </p:nvSpPr>
        <p:spPr>
          <a:xfrm>
            <a:off x="952500" y="5905500"/>
            <a:ext cx="4718050" cy="984250"/>
          </a:xfrm>
        </p:spPr>
        <p:txBody>
          <a:bodyPr/>
          <a:lstStyle>
            <a:lvl1pPr>
              <a:defRPr>
                <a:solidFill>
                  <a:schemeClr val="bg1"/>
                </a:solidFill>
              </a:defRPr>
            </a:lvl1pPr>
          </a:lstStyle>
          <a:p>
            <a:pPr lvl="0"/>
            <a:r>
              <a:rPr lang="en-US" noProof="0" dirty="0"/>
              <a:t>Text</a:t>
            </a:r>
          </a:p>
        </p:txBody>
      </p:sp>
    </p:spTree>
    <p:extLst>
      <p:ext uri="{BB962C8B-B14F-4D97-AF65-F5344CB8AC3E}">
        <p14:creationId xmlns:p14="http://schemas.microsoft.com/office/powerpoint/2010/main" val="18623004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399AB8-3B84-426A-B165-263F491DF581}"/>
              </a:ext>
            </a:extLst>
          </p:cNvPr>
          <p:cNvSpPr/>
          <p:nvPr userDrawn="1"/>
        </p:nvSpPr>
        <p:spPr>
          <a:xfrm rot="20700000">
            <a:off x="-1385274" y="-905875"/>
            <a:ext cx="5449576" cy="7874162"/>
          </a:xfrm>
          <a:prstGeom prst="rect">
            <a:avLst/>
          </a:prstGeom>
          <a:solidFill>
            <a:srgbClr val="233E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C5697"/>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4D2753F-14D7-426D-B379-7A860FF7AA6E}"/>
              </a:ext>
            </a:extLst>
          </p:cNvPr>
          <p:cNvSpPr/>
          <p:nvPr userDrawn="1"/>
        </p:nvSpPr>
        <p:spPr>
          <a:xfrm rot="20700000">
            <a:off x="-1564561" y="-569161"/>
            <a:ext cx="5449576" cy="7874162"/>
          </a:xfrm>
          <a:prstGeom prst="rect">
            <a:avLst/>
          </a:prstGeom>
          <a:solidFill>
            <a:srgbClr val="2C56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C5697"/>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AE91F70-B7CC-46A0-A653-7FF909EE4A4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6833" y="3752114"/>
            <a:ext cx="1257241" cy="1264452"/>
          </a:xfrm>
          <a:prstGeom prst="rect">
            <a:avLst/>
          </a:prstGeom>
        </p:spPr>
      </p:pic>
      <p:sp>
        <p:nvSpPr>
          <p:cNvPr id="9" name="Text Placeholder 8">
            <a:extLst>
              <a:ext uri="{FF2B5EF4-FFF2-40B4-BE49-F238E27FC236}">
                <a16:creationId xmlns:a16="http://schemas.microsoft.com/office/drawing/2014/main" id="{ACE27499-E95D-48A6-9803-4429B7374FFC}"/>
              </a:ext>
            </a:extLst>
          </p:cNvPr>
          <p:cNvSpPr>
            <a:spLocks noGrp="1"/>
          </p:cNvSpPr>
          <p:nvPr>
            <p:ph type="body" sz="quarter" idx="10"/>
          </p:nvPr>
        </p:nvSpPr>
        <p:spPr>
          <a:xfrm>
            <a:off x="4141470" y="478155"/>
            <a:ext cx="7640955" cy="5884545"/>
          </a:xfrm>
          <a:custGeom>
            <a:avLst/>
            <a:gdLst>
              <a:gd name="connsiteX0" fmla="*/ 0 w 6581775"/>
              <a:gd name="connsiteY0" fmla="*/ 0 h 5876925"/>
              <a:gd name="connsiteX1" fmla="*/ 6581775 w 6581775"/>
              <a:gd name="connsiteY1" fmla="*/ 0 h 5876925"/>
              <a:gd name="connsiteX2" fmla="*/ 6581775 w 6581775"/>
              <a:gd name="connsiteY2" fmla="*/ 5876925 h 5876925"/>
              <a:gd name="connsiteX3" fmla="*/ 0 w 6581775"/>
              <a:gd name="connsiteY3" fmla="*/ 5876925 h 5876925"/>
              <a:gd name="connsiteX4" fmla="*/ 0 w 6581775"/>
              <a:gd name="connsiteY4" fmla="*/ 0 h 5876925"/>
              <a:gd name="connsiteX0" fmla="*/ 0 w 7640955"/>
              <a:gd name="connsiteY0" fmla="*/ 0 h 5884545"/>
              <a:gd name="connsiteX1" fmla="*/ 7640955 w 7640955"/>
              <a:gd name="connsiteY1" fmla="*/ 7620 h 5884545"/>
              <a:gd name="connsiteX2" fmla="*/ 7640955 w 7640955"/>
              <a:gd name="connsiteY2" fmla="*/ 5884545 h 5884545"/>
              <a:gd name="connsiteX3" fmla="*/ 1059180 w 7640955"/>
              <a:gd name="connsiteY3" fmla="*/ 5884545 h 5884545"/>
              <a:gd name="connsiteX4" fmla="*/ 0 w 7640955"/>
              <a:gd name="connsiteY4" fmla="*/ 0 h 5884545"/>
              <a:gd name="connsiteX0" fmla="*/ 0 w 7640955"/>
              <a:gd name="connsiteY0" fmla="*/ 0 h 5892165"/>
              <a:gd name="connsiteX1" fmla="*/ 7640955 w 7640955"/>
              <a:gd name="connsiteY1" fmla="*/ 7620 h 5892165"/>
              <a:gd name="connsiteX2" fmla="*/ 7640955 w 7640955"/>
              <a:gd name="connsiteY2" fmla="*/ 5884545 h 5892165"/>
              <a:gd name="connsiteX3" fmla="*/ 1554480 w 7640955"/>
              <a:gd name="connsiteY3" fmla="*/ 5892165 h 5892165"/>
              <a:gd name="connsiteX4" fmla="*/ 0 w 7640955"/>
              <a:gd name="connsiteY4" fmla="*/ 0 h 5892165"/>
              <a:gd name="connsiteX0" fmla="*/ 0 w 7640955"/>
              <a:gd name="connsiteY0" fmla="*/ 0 h 5884545"/>
              <a:gd name="connsiteX1" fmla="*/ 7640955 w 7640955"/>
              <a:gd name="connsiteY1" fmla="*/ 7620 h 5884545"/>
              <a:gd name="connsiteX2" fmla="*/ 7640955 w 7640955"/>
              <a:gd name="connsiteY2" fmla="*/ 5884545 h 5884545"/>
              <a:gd name="connsiteX3" fmla="*/ 1600200 w 7640955"/>
              <a:gd name="connsiteY3" fmla="*/ 5884545 h 5884545"/>
              <a:gd name="connsiteX4" fmla="*/ 0 w 7640955"/>
              <a:gd name="connsiteY4" fmla="*/ 0 h 588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0955" h="5884545">
                <a:moveTo>
                  <a:pt x="0" y="0"/>
                </a:moveTo>
                <a:lnTo>
                  <a:pt x="7640955" y="7620"/>
                </a:lnTo>
                <a:lnTo>
                  <a:pt x="7640955" y="5884545"/>
                </a:lnTo>
                <a:lnTo>
                  <a:pt x="1600200" y="5884545"/>
                </a:lnTo>
                <a:lnTo>
                  <a:pt x="0" y="0"/>
                </a:lnTo>
                <a:close/>
              </a:path>
            </a:pathLst>
          </a:cu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11" name="Text Placeholder 10">
            <a:extLst>
              <a:ext uri="{FF2B5EF4-FFF2-40B4-BE49-F238E27FC236}">
                <a16:creationId xmlns:a16="http://schemas.microsoft.com/office/drawing/2014/main" id="{6CCE7C02-F755-4944-B161-451AE0DD9D75}"/>
              </a:ext>
            </a:extLst>
          </p:cNvPr>
          <p:cNvSpPr>
            <a:spLocks noGrp="1"/>
          </p:cNvSpPr>
          <p:nvPr>
            <p:ph type="body" sz="quarter" idx="11" hasCustomPrompt="1"/>
          </p:nvPr>
        </p:nvSpPr>
        <p:spPr>
          <a:xfrm>
            <a:off x="730250" y="5410200"/>
            <a:ext cx="3594100" cy="952500"/>
          </a:xfrm>
        </p:spPr>
        <p:txBody>
          <a:bodyPr>
            <a:normAutofit/>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t-EE" dirty="0"/>
              <a:t>Heading2</a:t>
            </a:r>
          </a:p>
        </p:txBody>
      </p:sp>
    </p:spTree>
    <p:extLst>
      <p:ext uri="{BB962C8B-B14F-4D97-AF65-F5344CB8AC3E}">
        <p14:creationId xmlns:p14="http://schemas.microsoft.com/office/powerpoint/2010/main" val="1117649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640AE2-E8BB-40F1-99B5-4895BE2CFCF5}"/>
              </a:ext>
            </a:extLst>
          </p:cNvPr>
          <p:cNvSpPr/>
          <p:nvPr userDrawn="1"/>
        </p:nvSpPr>
        <p:spPr>
          <a:xfrm rot="20700000">
            <a:off x="-1385274" y="-905875"/>
            <a:ext cx="5449576" cy="7874162"/>
          </a:xfrm>
          <a:prstGeom prst="rect">
            <a:avLst/>
          </a:prstGeom>
          <a:solidFill>
            <a:srgbClr val="233E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C5697"/>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460EB5A-7D71-457B-A0D2-C02A464EA440}"/>
              </a:ext>
            </a:extLst>
          </p:cNvPr>
          <p:cNvSpPr/>
          <p:nvPr userDrawn="1"/>
        </p:nvSpPr>
        <p:spPr>
          <a:xfrm rot="20700000">
            <a:off x="-1564561" y="-569161"/>
            <a:ext cx="5449576" cy="7874162"/>
          </a:xfrm>
          <a:prstGeom prst="rect">
            <a:avLst/>
          </a:prstGeom>
          <a:solidFill>
            <a:srgbClr val="2C56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C5697"/>
              </a:solidFill>
              <a:effectLst/>
              <a:uLnTx/>
              <a:uFillTx/>
              <a:latin typeface="Calibri" panose="020F0502020204030204"/>
              <a:ea typeface="+mn-ea"/>
              <a:cs typeface="+mn-cs"/>
            </a:endParaRPr>
          </a:p>
        </p:txBody>
      </p:sp>
      <p:sp>
        <p:nvSpPr>
          <p:cNvPr id="9" name="Text Placeholder 8">
            <a:extLst>
              <a:ext uri="{FF2B5EF4-FFF2-40B4-BE49-F238E27FC236}">
                <a16:creationId xmlns:a16="http://schemas.microsoft.com/office/drawing/2014/main" id="{AC9B16D9-B5CA-46DE-A24A-5F712F7D5A77}"/>
              </a:ext>
            </a:extLst>
          </p:cNvPr>
          <p:cNvSpPr>
            <a:spLocks noGrp="1"/>
          </p:cNvSpPr>
          <p:nvPr>
            <p:ph type="body" sz="quarter" idx="10" hasCustomPrompt="1"/>
          </p:nvPr>
        </p:nvSpPr>
        <p:spPr>
          <a:xfrm>
            <a:off x="4141470" y="478155"/>
            <a:ext cx="7640955" cy="5884545"/>
          </a:xfrm>
          <a:custGeom>
            <a:avLst/>
            <a:gdLst>
              <a:gd name="connsiteX0" fmla="*/ 0 w 6581775"/>
              <a:gd name="connsiteY0" fmla="*/ 0 h 5876925"/>
              <a:gd name="connsiteX1" fmla="*/ 6581775 w 6581775"/>
              <a:gd name="connsiteY1" fmla="*/ 0 h 5876925"/>
              <a:gd name="connsiteX2" fmla="*/ 6581775 w 6581775"/>
              <a:gd name="connsiteY2" fmla="*/ 5876925 h 5876925"/>
              <a:gd name="connsiteX3" fmla="*/ 0 w 6581775"/>
              <a:gd name="connsiteY3" fmla="*/ 5876925 h 5876925"/>
              <a:gd name="connsiteX4" fmla="*/ 0 w 6581775"/>
              <a:gd name="connsiteY4" fmla="*/ 0 h 5876925"/>
              <a:gd name="connsiteX0" fmla="*/ 0 w 7640955"/>
              <a:gd name="connsiteY0" fmla="*/ 0 h 5884545"/>
              <a:gd name="connsiteX1" fmla="*/ 7640955 w 7640955"/>
              <a:gd name="connsiteY1" fmla="*/ 7620 h 5884545"/>
              <a:gd name="connsiteX2" fmla="*/ 7640955 w 7640955"/>
              <a:gd name="connsiteY2" fmla="*/ 5884545 h 5884545"/>
              <a:gd name="connsiteX3" fmla="*/ 1059180 w 7640955"/>
              <a:gd name="connsiteY3" fmla="*/ 5884545 h 5884545"/>
              <a:gd name="connsiteX4" fmla="*/ 0 w 7640955"/>
              <a:gd name="connsiteY4" fmla="*/ 0 h 5884545"/>
              <a:gd name="connsiteX0" fmla="*/ 0 w 7640955"/>
              <a:gd name="connsiteY0" fmla="*/ 0 h 5892165"/>
              <a:gd name="connsiteX1" fmla="*/ 7640955 w 7640955"/>
              <a:gd name="connsiteY1" fmla="*/ 7620 h 5892165"/>
              <a:gd name="connsiteX2" fmla="*/ 7640955 w 7640955"/>
              <a:gd name="connsiteY2" fmla="*/ 5884545 h 5892165"/>
              <a:gd name="connsiteX3" fmla="*/ 1554480 w 7640955"/>
              <a:gd name="connsiteY3" fmla="*/ 5892165 h 5892165"/>
              <a:gd name="connsiteX4" fmla="*/ 0 w 7640955"/>
              <a:gd name="connsiteY4" fmla="*/ 0 h 5892165"/>
              <a:gd name="connsiteX0" fmla="*/ 0 w 7640955"/>
              <a:gd name="connsiteY0" fmla="*/ 0 h 5884545"/>
              <a:gd name="connsiteX1" fmla="*/ 7640955 w 7640955"/>
              <a:gd name="connsiteY1" fmla="*/ 7620 h 5884545"/>
              <a:gd name="connsiteX2" fmla="*/ 7640955 w 7640955"/>
              <a:gd name="connsiteY2" fmla="*/ 5884545 h 5884545"/>
              <a:gd name="connsiteX3" fmla="*/ 1600200 w 7640955"/>
              <a:gd name="connsiteY3" fmla="*/ 5884545 h 5884545"/>
              <a:gd name="connsiteX4" fmla="*/ 0 w 7640955"/>
              <a:gd name="connsiteY4" fmla="*/ 0 h 588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0955" h="5884545">
                <a:moveTo>
                  <a:pt x="0" y="0"/>
                </a:moveTo>
                <a:lnTo>
                  <a:pt x="7640955" y="7620"/>
                </a:lnTo>
                <a:lnTo>
                  <a:pt x="7640955" y="5884545"/>
                </a:lnTo>
                <a:lnTo>
                  <a:pt x="1600200" y="5884545"/>
                </a:lnTo>
                <a:lnTo>
                  <a:pt x="0" y="0"/>
                </a:lnTo>
                <a:close/>
              </a:path>
            </a:pathLst>
          </a:custGeom>
        </p:spPr>
        <p:txBody>
          <a:bodyPr/>
          <a:lstStyle>
            <a:lvl1pPr marL="0" indent="0">
              <a:buNone/>
              <a:defRPr sz="1800">
                <a:solidFill>
                  <a:schemeClr val="tx1">
                    <a:lumMod val="75000"/>
                    <a:lumOff val="25000"/>
                  </a:schemeClr>
                </a:solidFill>
                <a:latin typeface="Rubik" panose="00000500000000000000" pitchFamily="2" charset="-79"/>
                <a:cs typeface="Rubik" panose="00000500000000000000" pitchFamily="2" charset="-79"/>
              </a:defRPr>
            </a:lvl1pPr>
            <a:lvl2pPr>
              <a:defRPr sz="1800">
                <a:solidFill>
                  <a:schemeClr val="bg2">
                    <a:lumMod val="25000"/>
                  </a:schemeClr>
                </a:solidFill>
                <a:latin typeface="Rubik" panose="00000500000000000000" pitchFamily="2" charset="-79"/>
                <a:cs typeface="Rubik" panose="00000500000000000000" pitchFamily="2" charset="-79"/>
              </a:defRPr>
            </a:lvl2pPr>
            <a:lvl3pPr>
              <a:defRPr sz="1800">
                <a:solidFill>
                  <a:schemeClr val="bg2">
                    <a:lumMod val="25000"/>
                  </a:schemeClr>
                </a:solidFill>
                <a:latin typeface="Rubik" panose="00000500000000000000" pitchFamily="2" charset="-79"/>
                <a:cs typeface="Rubik" panose="00000500000000000000" pitchFamily="2" charset="-79"/>
              </a:defRPr>
            </a:lvl3pPr>
            <a:lvl4pPr>
              <a:defRPr sz="1800">
                <a:solidFill>
                  <a:schemeClr val="bg2">
                    <a:lumMod val="25000"/>
                  </a:schemeClr>
                </a:solidFill>
                <a:latin typeface="Rubik" panose="00000500000000000000" pitchFamily="2" charset="-79"/>
                <a:cs typeface="Rubik" panose="00000500000000000000" pitchFamily="2" charset="-79"/>
              </a:defRPr>
            </a:lvl4pPr>
            <a:lvl5pPr>
              <a:defRPr sz="1800">
                <a:solidFill>
                  <a:schemeClr val="bg2">
                    <a:lumMod val="25000"/>
                  </a:schemeClr>
                </a:solidFill>
                <a:latin typeface="Rubik" panose="00000500000000000000" pitchFamily="2" charset="-79"/>
                <a:cs typeface="Rubik" panose="00000500000000000000" pitchFamily="2" charset="-79"/>
              </a:defRPr>
            </a:lvl5pPr>
          </a:lstStyle>
          <a:p>
            <a:pPr lvl="0"/>
            <a:r>
              <a:rPr lang="et-EE" dirty="0" err="1"/>
              <a:t>Text</a:t>
            </a:r>
            <a:endParaRPr lang="en-US" dirty="0"/>
          </a:p>
        </p:txBody>
      </p:sp>
      <p:sp>
        <p:nvSpPr>
          <p:cNvPr id="10" name="Text Placeholder 10">
            <a:extLst>
              <a:ext uri="{FF2B5EF4-FFF2-40B4-BE49-F238E27FC236}">
                <a16:creationId xmlns:a16="http://schemas.microsoft.com/office/drawing/2014/main" id="{8453D854-6F0F-43D9-8BD2-D23BAD13188E}"/>
              </a:ext>
            </a:extLst>
          </p:cNvPr>
          <p:cNvSpPr>
            <a:spLocks noGrp="1"/>
          </p:cNvSpPr>
          <p:nvPr>
            <p:ph type="body" sz="quarter" idx="11" hasCustomPrompt="1"/>
          </p:nvPr>
        </p:nvSpPr>
        <p:spPr>
          <a:xfrm>
            <a:off x="730250" y="5410200"/>
            <a:ext cx="3594100" cy="952500"/>
          </a:xfrm>
          <a:prstGeom prst="rect">
            <a:avLst/>
          </a:prstGeom>
        </p:spPr>
        <p:txBody>
          <a:bodyPr>
            <a:normAutofit/>
          </a:bodyPr>
          <a:lstStyle>
            <a:lvl1pPr marL="0" indent="0">
              <a:buNone/>
              <a:defRPr sz="2400">
                <a:solidFill>
                  <a:schemeClr val="bg1"/>
                </a:solidFill>
                <a:latin typeface="Rubik Medium" panose="00000600000000000000" pitchFamily="2" charset="-79"/>
                <a:cs typeface="Rubik Medium" panose="00000600000000000000" pitchFamily="2" charset="-79"/>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t-EE" dirty="0"/>
              <a:t>Heading2</a:t>
            </a:r>
          </a:p>
        </p:txBody>
      </p:sp>
    </p:spTree>
    <p:extLst>
      <p:ext uri="{BB962C8B-B14F-4D97-AF65-F5344CB8AC3E}">
        <p14:creationId xmlns:p14="http://schemas.microsoft.com/office/powerpoint/2010/main" val="2669489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kst pildiga">
    <p:bg>
      <p:bgPr>
        <a:solidFill>
          <a:srgbClr val="2C5697"/>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1B5A2F-DD31-4A20-859F-72F16209331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52500" y="533754"/>
            <a:ext cx="1257241" cy="1264452"/>
          </a:xfrm>
          <a:prstGeom prst="rect">
            <a:avLst/>
          </a:prstGeom>
        </p:spPr>
      </p:pic>
      <p:sp>
        <p:nvSpPr>
          <p:cNvPr id="4" name="Rectangle 3">
            <a:extLst>
              <a:ext uri="{FF2B5EF4-FFF2-40B4-BE49-F238E27FC236}">
                <a16:creationId xmlns:a16="http://schemas.microsoft.com/office/drawing/2014/main" id="{DF39B95C-CAA9-4825-862A-108FDE11F78A}"/>
              </a:ext>
            </a:extLst>
          </p:cNvPr>
          <p:cNvSpPr/>
          <p:nvPr userDrawn="1"/>
        </p:nvSpPr>
        <p:spPr>
          <a:xfrm rot="20700000">
            <a:off x="8467432" y="-692275"/>
            <a:ext cx="6109169" cy="8105775"/>
          </a:xfrm>
          <a:prstGeom prst="rect">
            <a:avLst/>
          </a:prstGeom>
          <a:solidFill>
            <a:srgbClr val="233E6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id="{DC155580-6E6D-4B4F-A515-7B20BE43486D}"/>
              </a:ext>
            </a:extLst>
          </p:cNvPr>
          <p:cNvSpPr>
            <a:spLocks noGrp="1"/>
          </p:cNvSpPr>
          <p:nvPr>
            <p:ph type="body" sz="quarter" idx="10"/>
          </p:nvPr>
        </p:nvSpPr>
        <p:spPr>
          <a:xfrm>
            <a:off x="952500" y="3752850"/>
            <a:ext cx="6734175" cy="2673350"/>
          </a:xfrm>
        </p:spPr>
        <p:txBody>
          <a:bodyPr/>
          <a:lstStyle>
            <a:lvl1pPr marL="0" indent="0">
              <a:buNone/>
              <a:defRPr>
                <a:solidFill>
                  <a:schemeClr val="bg1"/>
                </a:solidFill>
              </a:defRPr>
            </a:lvl1pPr>
          </a:lstStyle>
          <a:p>
            <a:pPr lvl="0"/>
            <a:r>
              <a:rPr lang="en-US"/>
              <a:t>Click to edit Master text styles</a:t>
            </a:r>
          </a:p>
        </p:txBody>
      </p:sp>
      <p:sp>
        <p:nvSpPr>
          <p:cNvPr id="9" name="pealkiri">
            <a:extLst>
              <a:ext uri="{FF2B5EF4-FFF2-40B4-BE49-F238E27FC236}">
                <a16:creationId xmlns:a16="http://schemas.microsoft.com/office/drawing/2014/main" id="{B63ED43C-DD04-4AFD-9EE6-98FAACDB85B6}"/>
              </a:ext>
            </a:extLst>
          </p:cNvPr>
          <p:cNvSpPr>
            <a:spLocks noGrp="1"/>
          </p:cNvSpPr>
          <p:nvPr>
            <p:ph type="title"/>
          </p:nvPr>
        </p:nvSpPr>
        <p:spPr>
          <a:xfrm>
            <a:off x="952500" y="2378324"/>
            <a:ext cx="6575426" cy="1271917"/>
          </a:xfrm>
        </p:spPr>
        <p:txBody>
          <a:bodyPr anchor="t"/>
          <a:lstStyle>
            <a:lvl1pPr>
              <a:defRPr b="0">
                <a:solidFill>
                  <a:schemeClr val="bg1"/>
                </a:solidFill>
                <a:latin typeface="Rubik Medium" panose="02000604000000020004" pitchFamily="2" charset="-79"/>
                <a:cs typeface="Rubik Medium" panose="02000604000000020004" pitchFamily="2" charset="-79"/>
              </a:defRPr>
            </a:lvl1pPr>
          </a:lstStyle>
          <a:p>
            <a:r>
              <a:rPr lang="en-US"/>
              <a:t>Click to edit Master title style</a:t>
            </a:r>
            <a:endParaRPr lang="en-US" dirty="0"/>
          </a:p>
        </p:txBody>
      </p:sp>
      <p:sp>
        <p:nvSpPr>
          <p:cNvPr id="2" name="Picture Placeholder 6">
            <a:extLst>
              <a:ext uri="{FF2B5EF4-FFF2-40B4-BE49-F238E27FC236}">
                <a16:creationId xmlns:a16="http://schemas.microsoft.com/office/drawing/2014/main" id="{446063C0-830B-9CE2-2BB1-D7CC4ABB878B}"/>
              </a:ext>
            </a:extLst>
          </p:cNvPr>
          <p:cNvSpPr>
            <a:spLocks noGrp="1"/>
          </p:cNvSpPr>
          <p:nvPr>
            <p:ph type="pic" sz="quarter" idx="12" hasCustomPrompt="1"/>
          </p:nvPr>
        </p:nvSpPr>
        <p:spPr>
          <a:xfrm>
            <a:off x="7324724" y="-22224"/>
            <a:ext cx="4905375" cy="6889750"/>
          </a:xfrm>
          <a:custGeom>
            <a:avLst/>
            <a:gdLst>
              <a:gd name="connsiteX0" fmla="*/ 0 w 6286500"/>
              <a:gd name="connsiteY0" fmla="*/ 0 h 6327775"/>
              <a:gd name="connsiteX1" fmla="*/ 6286500 w 6286500"/>
              <a:gd name="connsiteY1" fmla="*/ 0 h 6327775"/>
              <a:gd name="connsiteX2" fmla="*/ 6286500 w 6286500"/>
              <a:gd name="connsiteY2" fmla="*/ 6327775 h 6327775"/>
              <a:gd name="connsiteX3" fmla="*/ 0 w 6286500"/>
              <a:gd name="connsiteY3" fmla="*/ 6327775 h 6327775"/>
              <a:gd name="connsiteX4" fmla="*/ 0 w 6286500"/>
              <a:gd name="connsiteY4" fmla="*/ 0 h 6327775"/>
              <a:gd name="connsiteX0" fmla="*/ 0 w 6286500"/>
              <a:gd name="connsiteY0" fmla="*/ 1247775 h 7575550"/>
              <a:gd name="connsiteX1" fmla="*/ 4733925 w 6286500"/>
              <a:gd name="connsiteY1" fmla="*/ 0 h 7575550"/>
              <a:gd name="connsiteX2" fmla="*/ 6286500 w 6286500"/>
              <a:gd name="connsiteY2" fmla="*/ 7575550 h 7575550"/>
              <a:gd name="connsiteX3" fmla="*/ 0 w 6286500"/>
              <a:gd name="connsiteY3" fmla="*/ 7575550 h 7575550"/>
              <a:gd name="connsiteX4" fmla="*/ 0 w 6286500"/>
              <a:gd name="connsiteY4" fmla="*/ 1247775 h 7575550"/>
              <a:gd name="connsiteX0" fmla="*/ 0 w 6286500"/>
              <a:gd name="connsiteY0" fmla="*/ 1247775 h 7585075"/>
              <a:gd name="connsiteX1" fmla="*/ 4733925 w 6286500"/>
              <a:gd name="connsiteY1" fmla="*/ 0 h 7585075"/>
              <a:gd name="connsiteX2" fmla="*/ 6286500 w 6286500"/>
              <a:gd name="connsiteY2" fmla="*/ 7575550 h 7585075"/>
              <a:gd name="connsiteX3" fmla="*/ 1695450 w 6286500"/>
              <a:gd name="connsiteY3" fmla="*/ 7585075 h 7585075"/>
              <a:gd name="connsiteX4" fmla="*/ 0 w 6286500"/>
              <a:gd name="connsiteY4" fmla="*/ 1247775 h 7585075"/>
              <a:gd name="connsiteX0" fmla="*/ 0 w 5181600"/>
              <a:gd name="connsiteY0" fmla="*/ 1247775 h 7585075"/>
              <a:gd name="connsiteX1" fmla="*/ 4733925 w 5181600"/>
              <a:gd name="connsiteY1" fmla="*/ 0 h 7585075"/>
              <a:gd name="connsiteX2" fmla="*/ 5181600 w 5181600"/>
              <a:gd name="connsiteY2" fmla="*/ 7585075 h 7585075"/>
              <a:gd name="connsiteX3" fmla="*/ 1695450 w 5181600"/>
              <a:gd name="connsiteY3" fmla="*/ 7585075 h 7585075"/>
              <a:gd name="connsiteX4" fmla="*/ 0 w 5181600"/>
              <a:gd name="connsiteY4" fmla="*/ 1247775 h 7585075"/>
              <a:gd name="connsiteX0" fmla="*/ 0 w 5181600"/>
              <a:gd name="connsiteY0" fmla="*/ 1247775 h 7585075"/>
              <a:gd name="connsiteX1" fmla="*/ 2228850 w 5181600"/>
              <a:gd name="connsiteY1" fmla="*/ 650875 h 7585075"/>
              <a:gd name="connsiteX2" fmla="*/ 4733925 w 5181600"/>
              <a:gd name="connsiteY2" fmla="*/ 0 h 7585075"/>
              <a:gd name="connsiteX3" fmla="*/ 5181600 w 5181600"/>
              <a:gd name="connsiteY3" fmla="*/ 7585075 h 7585075"/>
              <a:gd name="connsiteX4" fmla="*/ 1695450 w 5181600"/>
              <a:gd name="connsiteY4" fmla="*/ 7585075 h 7585075"/>
              <a:gd name="connsiteX5" fmla="*/ 0 w 5181600"/>
              <a:gd name="connsiteY5" fmla="*/ 1247775 h 7585075"/>
              <a:gd name="connsiteX0" fmla="*/ 0 w 5181600"/>
              <a:gd name="connsiteY0" fmla="*/ 1247775 h 7585075"/>
              <a:gd name="connsiteX1" fmla="*/ 1981200 w 5181600"/>
              <a:gd name="connsiteY1" fmla="*/ 727075 h 7585075"/>
              <a:gd name="connsiteX2" fmla="*/ 4733925 w 5181600"/>
              <a:gd name="connsiteY2" fmla="*/ 0 h 7585075"/>
              <a:gd name="connsiteX3" fmla="*/ 5181600 w 5181600"/>
              <a:gd name="connsiteY3" fmla="*/ 7585075 h 7585075"/>
              <a:gd name="connsiteX4" fmla="*/ 1695450 w 5181600"/>
              <a:gd name="connsiteY4" fmla="*/ 7585075 h 7585075"/>
              <a:gd name="connsiteX5" fmla="*/ 0 w 5181600"/>
              <a:gd name="connsiteY5" fmla="*/ 1247775 h 7585075"/>
              <a:gd name="connsiteX0" fmla="*/ 0 w 5181600"/>
              <a:gd name="connsiteY0" fmla="*/ 552450 h 6889750"/>
              <a:gd name="connsiteX1" fmla="*/ 1981200 w 5181600"/>
              <a:gd name="connsiteY1" fmla="*/ 31750 h 6889750"/>
              <a:gd name="connsiteX2" fmla="*/ 4905375 w 5181600"/>
              <a:gd name="connsiteY2" fmla="*/ 0 h 6889750"/>
              <a:gd name="connsiteX3" fmla="*/ 5181600 w 5181600"/>
              <a:gd name="connsiteY3" fmla="*/ 6889750 h 6889750"/>
              <a:gd name="connsiteX4" fmla="*/ 1695450 w 5181600"/>
              <a:gd name="connsiteY4" fmla="*/ 6889750 h 6889750"/>
              <a:gd name="connsiteX5" fmla="*/ 0 w 5181600"/>
              <a:gd name="connsiteY5" fmla="*/ 552450 h 6889750"/>
              <a:gd name="connsiteX0" fmla="*/ 0 w 4905375"/>
              <a:gd name="connsiteY0" fmla="*/ 552450 h 6889750"/>
              <a:gd name="connsiteX1" fmla="*/ 1981200 w 4905375"/>
              <a:gd name="connsiteY1" fmla="*/ 31750 h 6889750"/>
              <a:gd name="connsiteX2" fmla="*/ 4905375 w 4905375"/>
              <a:gd name="connsiteY2" fmla="*/ 0 h 6889750"/>
              <a:gd name="connsiteX3" fmla="*/ 4848225 w 4905375"/>
              <a:gd name="connsiteY3" fmla="*/ 6870700 h 6889750"/>
              <a:gd name="connsiteX4" fmla="*/ 1695450 w 4905375"/>
              <a:gd name="connsiteY4" fmla="*/ 6889750 h 6889750"/>
              <a:gd name="connsiteX5" fmla="*/ 0 w 4905375"/>
              <a:gd name="connsiteY5" fmla="*/ 552450 h 6889750"/>
              <a:gd name="connsiteX0" fmla="*/ 0 w 4905375"/>
              <a:gd name="connsiteY0" fmla="*/ 552450 h 6889750"/>
              <a:gd name="connsiteX1" fmla="*/ 1981200 w 4905375"/>
              <a:gd name="connsiteY1" fmla="*/ 31750 h 6889750"/>
              <a:gd name="connsiteX2" fmla="*/ 4905375 w 4905375"/>
              <a:gd name="connsiteY2" fmla="*/ 0 h 6889750"/>
              <a:gd name="connsiteX3" fmla="*/ 4819650 w 4905375"/>
              <a:gd name="connsiteY3" fmla="*/ 6870700 h 6889750"/>
              <a:gd name="connsiteX4" fmla="*/ 1695450 w 4905375"/>
              <a:gd name="connsiteY4" fmla="*/ 6889750 h 6889750"/>
              <a:gd name="connsiteX5" fmla="*/ 0 w 4905375"/>
              <a:gd name="connsiteY5" fmla="*/ 552450 h 688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5375" h="6889750">
                <a:moveTo>
                  <a:pt x="0" y="552450"/>
                </a:moveTo>
                <a:lnTo>
                  <a:pt x="1981200" y="31750"/>
                </a:lnTo>
                <a:lnTo>
                  <a:pt x="4905375" y="0"/>
                </a:lnTo>
                <a:lnTo>
                  <a:pt x="4819650" y="6870700"/>
                </a:lnTo>
                <a:lnTo>
                  <a:pt x="1695450" y="6889750"/>
                </a:lnTo>
                <a:lnTo>
                  <a:pt x="0" y="552450"/>
                </a:lnTo>
                <a:close/>
              </a:path>
            </a:pathLst>
          </a:custGeom>
        </p:spPr>
        <p:txBody>
          <a:bodyPr anchor="ctr">
            <a:normAutofit/>
          </a:bodyPr>
          <a:lstStyle>
            <a:lvl1pPr algn="ctr">
              <a:defRPr sz="1400">
                <a:solidFill>
                  <a:schemeClr val="bg1"/>
                </a:solidFill>
                <a:latin typeface="Rubik Light" panose="00000400000000000000" pitchFamily="2" charset="-79"/>
                <a:cs typeface="Rubik Light" panose="00000400000000000000" pitchFamily="2" charset="-79"/>
              </a:defRPr>
            </a:lvl1pPr>
          </a:lstStyle>
          <a:p>
            <a:r>
              <a:rPr lang="et-EE" dirty="0"/>
              <a:t>Picture</a:t>
            </a:r>
          </a:p>
        </p:txBody>
      </p:sp>
    </p:spTree>
    <p:extLst>
      <p:ext uri="{BB962C8B-B14F-4D97-AF65-F5344CB8AC3E}">
        <p14:creationId xmlns:p14="http://schemas.microsoft.com/office/powerpoint/2010/main" val="352833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t3">
    <p:bg>
      <p:bgPr>
        <a:solidFill>
          <a:srgbClr val="2C5697"/>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39B95C-CAA9-4825-862A-108FDE11F78A}"/>
              </a:ext>
            </a:extLst>
          </p:cNvPr>
          <p:cNvSpPr/>
          <p:nvPr userDrawn="1"/>
        </p:nvSpPr>
        <p:spPr>
          <a:xfrm rot="20700000">
            <a:off x="8467432" y="-692275"/>
            <a:ext cx="6109169" cy="8105775"/>
          </a:xfrm>
          <a:prstGeom prst="rect">
            <a:avLst/>
          </a:prstGeom>
          <a:solidFill>
            <a:srgbClr val="233E6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id="{DC155580-6E6D-4B4F-A515-7B20BE43486D}"/>
              </a:ext>
            </a:extLst>
          </p:cNvPr>
          <p:cNvSpPr>
            <a:spLocks noGrp="1"/>
          </p:cNvSpPr>
          <p:nvPr>
            <p:ph type="body" sz="quarter" idx="10"/>
          </p:nvPr>
        </p:nvSpPr>
        <p:spPr>
          <a:xfrm>
            <a:off x="952500" y="2660650"/>
            <a:ext cx="6734175" cy="3765550"/>
          </a:xfrm>
          <a:prstGeom prst="rect">
            <a:avLst/>
          </a:prstGeom>
        </p:spPr>
        <p:txBody>
          <a:bodyPr/>
          <a:lstStyle>
            <a:lvl1pPr marL="0" indent="0">
              <a:buNone/>
              <a:defRPr>
                <a:solidFill>
                  <a:schemeClr val="bg1"/>
                </a:solidFill>
              </a:defRPr>
            </a:lvl1pPr>
          </a:lstStyle>
          <a:p>
            <a:pPr lvl="0"/>
            <a:r>
              <a:rPr lang="en-US" dirty="0"/>
              <a:t>Click to edit Master text styles</a:t>
            </a:r>
          </a:p>
        </p:txBody>
      </p:sp>
      <p:sp>
        <p:nvSpPr>
          <p:cNvPr id="9" name="pealkiri">
            <a:extLst>
              <a:ext uri="{FF2B5EF4-FFF2-40B4-BE49-F238E27FC236}">
                <a16:creationId xmlns:a16="http://schemas.microsoft.com/office/drawing/2014/main" id="{B63ED43C-DD04-4AFD-9EE6-98FAACDB85B6}"/>
              </a:ext>
            </a:extLst>
          </p:cNvPr>
          <p:cNvSpPr>
            <a:spLocks noGrp="1"/>
          </p:cNvSpPr>
          <p:nvPr>
            <p:ph type="title"/>
          </p:nvPr>
        </p:nvSpPr>
        <p:spPr>
          <a:xfrm>
            <a:off x="952500" y="895980"/>
            <a:ext cx="6045200" cy="1271917"/>
          </a:xfrm>
          <a:prstGeom prst="rect">
            <a:avLst/>
          </a:prstGeom>
        </p:spPr>
        <p:txBody>
          <a:bodyPr anchor="t"/>
          <a:lstStyle>
            <a:lvl1pPr>
              <a:defRPr b="0">
                <a:solidFill>
                  <a:schemeClr val="bg1"/>
                </a:solidFill>
                <a:latin typeface="Rubik Medium" panose="02000604000000020004" pitchFamily="2" charset="-79"/>
                <a:cs typeface="Rubik Medium" panose="02000604000000020004" pitchFamily="2" charset="-79"/>
              </a:defRPr>
            </a:lvl1pPr>
          </a:lstStyle>
          <a:p>
            <a:r>
              <a:rPr lang="en-US" dirty="0"/>
              <a:t>Click to edit Master title style</a:t>
            </a:r>
          </a:p>
        </p:txBody>
      </p:sp>
      <p:sp>
        <p:nvSpPr>
          <p:cNvPr id="10" name="Picture Placeholder 6">
            <a:extLst>
              <a:ext uri="{FF2B5EF4-FFF2-40B4-BE49-F238E27FC236}">
                <a16:creationId xmlns:a16="http://schemas.microsoft.com/office/drawing/2014/main" id="{908A2971-BB2D-4960-941E-E718D60943F2}"/>
              </a:ext>
            </a:extLst>
          </p:cNvPr>
          <p:cNvSpPr>
            <a:spLocks noGrp="1"/>
          </p:cNvSpPr>
          <p:nvPr>
            <p:ph type="pic" sz="quarter" idx="12" hasCustomPrompt="1"/>
          </p:nvPr>
        </p:nvSpPr>
        <p:spPr>
          <a:xfrm>
            <a:off x="7324724" y="-22224"/>
            <a:ext cx="4905375" cy="6889750"/>
          </a:xfrm>
          <a:custGeom>
            <a:avLst/>
            <a:gdLst>
              <a:gd name="connsiteX0" fmla="*/ 0 w 6286500"/>
              <a:gd name="connsiteY0" fmla="*/ 0 h 6327775"/>
              <a:gd name="connsiteX1" fmla="*/ 6286500 w 6286500"/>
              <a:gd name="connsiteY1" fmla="*/ 0 h 6327775"/>
              <a:gd name="connsiteX2" fmla="*/ 6286500 w 6286500"/>
              <a:gd name="connsiteY2" fmla="*/ 6327775 h 6327775"/>
              <a:gd name="connsiteX3" fmla="*/ 0 w 6286500"/>
              <a:gd name="connsiteY3" fmla="*/ 6327775 h 6327775"/>
              <a:gd name="connsiteX4" fmla="*/ 0 w 6286500"/>
              <a:gd name="connsiteY4" fmla="*/ 0 h 6327775"/>
              <a:gd name="connsiteX0" fmla="*/ 0 w 6286500"/>
              <a:gd name="connsiteY0" fmla="*/ 1247775 h 7575550"/>
              <a:gd name="connsiteX1" fmla="*/ 4733925 w 6286500"/>
              <a:gd name="connsiteY1" fmla="*/ 0 h 7575550"/>
              <a:gd name="connsiteX2" fmla="*/ 6286500 w 6286500"/>
              <a:gd name="connsiteY2" fmla="*/ 7575550 h 7575550"/>
              <a:gd name="connsiteX3" fmla="*/ 0 w 6286500"/>
              <a:gd name="connsiteY3" fmla="*/ 7575550 h 7575550"/>
              <a:gd name="connsiteX4" fmla="*/ 0 w 6286500"/>
              <a:gd name="connsiteY4" fmla="*/ 1247775 h 7575550"/>
              <a:gd name="connsiteX0" fmla="*/ 0 w 6286500"/>
              <a:gd name="connsiteY0" fmla="*/ 1247775 h 7585075"/>
              <a:gd name="connsiteX1" fmla="*/ 4733925 w 6286500"/>
              <a:gd name="connsiteY1" fmla="*/ 0 h 7585075"/>
              <a:gd name="connsiteX2" fmla="*/ 6286500 w 6286500"/>
              <a:gd name="connsiteY2" fmla="*/ 7575550 h 7585075"/>
              <a:gd name="connsiteX3" fmla="*/ 1695450 w 6286500"/>
              <a:gd name="connsiteY3" fmla="*/ 7585075 h 7585075"/>
              <a:gd name="connsiteX4" fmla="*/ 0 w 6286500"/>
              <a:gd name="connsiteY4" fmla="*/ 1247775 h 7585075"/>
              <a:gd name="connsiteX0" fmla="*/ 0 w 5181600"/>
              <a:gd name="connsiteY0" fmla="*/ 1247775 h 7585075"/>
              <a:gd name="connsiteX1" fmla="*/ 4733925 w 5181600"/>
              <a:gd name="connsiteY1" fmla="*/ 0 h 7585075"/>
              <a:gd name="connsiteX2" fmla="*/ 5181600 w 5181600"/>
              <a:gd name="connsiteY2" fmla="*/ 7585075 h 7585075"/>
              <a:gd name="connsiteX3" fmla="*/ 1695450 w 5181600"/>
              <a:gd name="connsiteY3" fmla="*/ 7585075 h 7585075"/>
              <a:gd name="connsiteX4" fmla="*/ 0 w 5181600"/>
              <a:gd name="connsiteY4" fmla="*/ 1247775 h 7585075"/>
              <a:gd name="connsiteX0" fmla="*/ 0 w 5181600"/>
              <a:gd name="connsiteY0" fmla="*/ 1247775 h 7585075"/>
              <a:gd name="connsiteX1" fmla="*/ 2228850 w 5181600"/>
              <a:gd name="connsiteY1" fmla="*/ 650875 h 7585075"/>
              <a:gd name="connsiteX2" fmla="*/ 4733925 w 5181600"/>
              <a:gd name="connsiteY2" fmla="*/ 0 h 7585075"/>
              <a:gd name="connsiteX3" fmla="*/ 5181600 w 5181600"/>
              <a:gd name="connsiteY3" fmla="*/ 7585075 h 7585075"/>
              <a:gd name="connsiteX4" fmla="*/ 1695450 w 5181600"/>
              <a:gd name="connsiteY4" fmla="*/ 7585075 h 7585075"/>
              <a:gd name="connsiteX5" fmla="*/ 0 w 5181600"/>
              <a:gd name="connsiteY5" fmla="*/ 1247775 h 7585075"/>
              <a:gd name="connsiteX0" fmla="*/ 0 w 5181600"/>
              <a:gd name="connsiteY0" fmla="*/ 1247775 h 7585075"/>
              <a:gd name="connsiteX1" fmla="*/ 1981200 w 5181600"/>
              <a:gd name="connsiteY1" fmla="*/ 727075 h 7585075"/>
              <a:gd name="connsiteX2" fmla="*/ 4733925 w 5181600"/>
              <a:gd name="connsiteY2" fmla="*/ 0 h 7585075"/>
              <a:gd name="connsiteX3" fmla="*/ 5181600 w 5181600"/>
              <a:gd name="connsiteY3" fmla="*/ 7585075 h 7585075"/>
              <a:gd name="connsiteX4" fmla="*/ 1695450 w 5181600"/>
              <a:gd name="connsiteY4" fmla="*/ 7585075 h 7585075"/>
              <a:gd name="connsiteX5" fmla="*/ 0 w 5181600"/>
              <a:gd name="connsiteY5" fmla="*/ 1247775 h 7585075"/>
              <a:gd name="connsiteX0" fmla="*/ 0 w 5181600"/>
              <a:gd name="connsiteY0" fmla="*/ 552450 h 6889750"/>
              <a:gd name="connsiteX1" fmla="*/ 1981200 w 5181600"/>
              <a:gd name="connsiteY1" fmla="*/ 31750 h 6889750"/>
              <a:gd name="connsiteX2" fmla="*/ 4905375 w 5181600"/>
              <a:gd name="connsiteY2" fmla="*/ 0 h 6889750"/>
              <a:gd name="connsiteX3" fmla="*/ 5181600 w 5181600"/>
              <a:gd name="connsiteY3" fmla="*/ 6889750 h 6889750"/>
              <a:gd name="connsiteX4" fmla="*/ 1695450 w 5181600"/>
              <a:gd name="connsiteY4" fmla="*/ 6889750 h 6889750"/>
              <a:gd name="connsiteX5" fmla="*/ 0 w 5181600"/>
              <a:gd name="connsiteY5" fmla="*/ 552450 h 6889750"/>
              <a:gd name="connsiteX0" fmla="*/ 0 w 4905375"/>
              <a:gd name="connsiteY0" fmla="*/ 552450 h 6889750"/>
              <a:gd name="connsiteX1" fmla="*/ 1981200 w 4905375"/>
              <a:gd name="connsiteY1" fmla="*/ 31750 h 6889750"/>
              <a:gd name="connsiteX2" fmla="*/ 4905375 w 4905375"/>
              <a:gd name="connsiteY2" fmla="*/ 0 h 6889750"/>
              <a:gd name="connsiteX3" fmla="*/ 4848225 w 4905375"/>
              <a:gd name="connsiteY3" fmla="*/ 6870700 h 6889750"/>
              <a:gd name="connsiteX4" fmla="*/ 1695450 w 4905375"/>
              <a:gd name="connsiteY4" fmla="*/ 6889750 h 6889750"/>
              <a:gd name="connsiteX5" fmla="*/ 0 w 4905375"/>
              <a:gd name="connsiteY5" fmla="*/ 552450 h 6889750"/>
              <a:gd name="connsiteX0" fmla="*/ 0 w 4905375"/>
              <a:gd name="connsiteY0" fmla="*/ 552450 h 6889750"/>
              <a:gd name="connsiteX1" fmla="*/ 1981200 w 4905375"/>
              <a:gd name="connsiteY1" fmla="*/ 31750 h 6889750"/>
              <a:gd name="connsiteX2" fmla="*/ 4905375 w 4905375"/>
              <a:gd name="connsiteY2" fmla="*/ 0 h 6889750"/>
              <a:gd name="connsiteX3" fmla="*/ 4819650 w 4905375"/>
              <a:gd name="connsiteY3" fmla="*/ 6870700 h 6889750"/>
              <a:gd name="connsiteX4" fmla="*/ 1695450 w 4905375"/>
              <a:gd name="connsiteY4" fmla="*/ 6889750 h 6889750"/>
              <a:gd name="connsiteX5" fmla="*/ 0 w 4905375"/>
              <a:gd name="connsiteY5" fmla="*/ 552450 h 688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5375" h="6889750">
                <a:moveTo>
                  <a:pt x="0" y="552450"/>
                </a:moveTo>
                <a:lnTo>
                  <a:pt x="1981200" y="31750"/>
                </a:lnTo>
                <a:lnTo>
                  <a:pt x="4905375" y="0"/>
                </a:lnTo>
                <a:lnTo>
                  <a:pt x="4819650" y="6870700"/>
                </a:lnTo>
                <a:lnTo>
                  <a:pt x="1695450" y="6889750"/>
                </a:lnTo>
                <a:lnTo>
                  <a:pt x="0" y="552450"/>
                </a:lnTo>
                <a:close/>
              </a:path>
            </a:pathLst>
          </a:custGeom>
        </p:spPr>
        <p:txBody>
          <a:bodyPr anchor="ctr">
            <a:normAutofit/>
          </a:bodyPr>
          <a:lstStyle>
            <a:lvl1pPr algn="ctr">
              <a:defRPr sz="1400">
                <a:solidFill>
                  <a:schemeClr val="bg1"/>
                </a:solidFill>
                <a:latin typeface="Rubik Light" panose="00000400000000000000" pitchFamily="2" charset="-79"/>
                <a:cs typeface="Rubik Light" panose="00000400000000000000" pitchFamily="2" charset="-79"/>
              </a:defRPr>
            </a:lvl1pPr>
          </a:lstStyle>
          <a:p>
            <a:r>
              <a:rPr lang="et-EE" dirty="0"/>
              <a:t>Picture</a:t>
            </a:r>
          </a:p>
        </p:txBody>
      </p:sp>
    </p:spTree>
    <p:extLst>
      <p:ext uri="{BB962C8B-B14F-4D97-AF65-F5344CB8AC3E}">
        <p14:creationId xmlns:p14="http://schemas.microsoft.com/office/powerpoint/2010/main" val="191762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EFD498-4FE1-4F2D-A234-C1FEAB8B3B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t-EE" dirty="0"/>
          </a:p>
        </p:txBody>
      </p:sp>
      <p:sp>
        <p:nvSpPr>
          <p:cNvPr id="3" name="Text Placeholder 2">
            <a:extLst>
              <a:ext uri="{FF2B5EF4-FFF2-40B4-BE49-F238E27FC236}">
                <a16:creationId xmlns:a16="http://schemas.microsoft.com/office/drawing/2014/main" id="{01078359-BFE9-43E9-A708-15E5211386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Tree>
    <p:extLst>
      <p:ext uri="{BB962C8B-B14F-4D97-AF65-F5344CB8AC3E}">
        <p14:creationId xmlns:p14="http://schemas.microsoft.com/office/powerpoint/2010/main" val="938717009"/>
      </p:ext>
    </p:extLst>
  </p:cSld>
  <p:clrMap bg1="lt1" tx1="dk1" bg2="lt2" tx2="dk2" accent1="accent1" accent2="accent2" accent3="accent3" accent4="accent4" accent5="accent5" accent6="accent6" hlink="hlink" folHlink="folHlink"/>
  <p:sldLayoutIdLst>
    <p:sldLayoutId id="2147483762" r:id="rId1"/>
    <p:sldLayoutId id="2147483764" r:id="rId2"/>
    <p:sldLayoutId id="2147483677" r:id="rId3"/>
    <p:sldLayoutId id="2147483765" r:id="rId4"/>
    <p:sldLayoutId id="2147483796" r:id="rId5"/>
    <p:sldLayoutId id="2147483679" r:id="rId6"/>
    <p:sldLayoutId id="2147483771" r:id="rId7"/>
    <p:sldLayoutId id="2147483681" r:id="rId8"/>
    <p:sldLayoutId id="2147483773" r:id="rId9"/>
    <p:sldLayoutId id="2147483682" r:id="rId10"/>
    <p:sldLayoutId id="2147483683" r:id="rId11"/>
    <p:sldLayoutId id="2147483684" r:id="rId12"/>
    <p:sldLayoutId id="2147483685" r:id="rId13"/>
    <p:sldLayoutId id="2147483686" r:id="rId14"/>
    <p:sldLayoutId id="2147483688" r:id="rId15"/>
    <p:sldLayoutId id="2147483689" r:id="rId16"/>
    <p:sldLayoutId id="2147483690" r:id="rId17"/>
    <p:sldLayoutId id="2147483691" r:id="rId18"/>
    <p:sldLayoutId id="2147483692" r:id="rId19"/>
    <p:sldLayoutId id="2147483693" r:id="rId20"/>
    <p:sldLayoutId id="2147483694" r:id="rId21"/>
    <p:sldLayoutId id="2147483782" r:id="rId22"/>
    <p:sldLayoutId id="2147483695" r:id="rId23"/>
    <p:sldLayoutId id="2147483802" r:id="rId24"/>
    <p:sldLayoutId id="2147483803" r:id="rId25"/>
    <p:sldLayoutId id="2147483804" r:id="rId26"/>
    <p:sldLayoutId id="2147483805" r:id="rId27"/>
  </p:sldLayoutIdLst>
  <p:hf sldNum="0" hdr="0" ftr="0" dt="0"/>
  <p:txStyles>
    <p:titleStyle>
      <a:lvl1pPr algn="l" defTabSz="914400" rtl="0" eaLnBrk="1" latinLnBrk="0" hangingPunct="1">
        <a:lnSpc>
          <a:spcPct val="90000"/>
        </a:lnSpc>
        <a:spcBef>
          <a:spcPct val="0"/>
        </a:spcBef>
        <a:buNone/>
        <a:defRPr sz="2800" kern="1200">
          <a:solidFill>
            <a:srgbClr val="2C5697"/>
          </a:solidFill>
          <a:latin typeface="Rubik" panose="00000500000000000000" pitchFamily="2" charset="-79"/>
          <a:ea typeface="+mj-ea"/>
          <a:cs typeface="Rubik" panose="00000500000000000000" pitchFamily="2" charset="-79"/>
        </a:defRPr>
      </a:lvl1pPr>
    </p:titleStyle>
    <p:bodyStyle>
      <a:lvl1pPr marL="0" indent="0" algn="l" defTabSz="914400" rtl="0" eaLnBrk="1" latinLnBrk="0" hangingPunct="1">
        <a:lnSpc>
          <a:spcPct val="90000"/>
        </a:lnSpc>
        <a:spcBef>
          <a:spcPts val="1000"/>
        </a:spcBef>
        <a:buClr>
          <a:srgbClr val="2C5697"/>
        </a:buClr>
        <a:buSzPct val="118000"/>
        <a:buFont typeface="Tahoma" panose="020B0604030504040204" pitchFamily="34" charset="0"/>
        <a:buNone/>
        <a:defRPr sz="1800" kern="1200">
          <a:solidFill>
            <a:schemeClr val="tx1">
              <a:lumMod val="65000"/>
              <a:lumOff val="35000"/>
            </a:schemeClr>
          </a:solidFill>
          <a:latin typeface="Rubik" panose="00000500000000000000" pitchFamily="2" charset="-79"/>
          <a:ea typeface="+mn-ea"/>
          <a:cs typeface="Rubik" panose="00000500000000000000" pitchFamily="2" charset="-79"/>
        </a:defRPr>
      </a:lvl1pPr>
      <a:lvl2pPr marL="685800" indent="-228600" algn="l" defTabSz="914400" rtl="0" eaLnBrk="1" latinLnBrk="0" hangingPunct="1">
        <a:lnSpc>
          <a:spcPct val="90000"/>
        </a:lnSpc>
        <a:spcBef>
          <a:spcPts val="500"/>
        </a:spcBef>
        <a:buClr>
          <a:srgbClr val="2C5697"/>
        </a:buClr>
        <a:buSzPct val="118000"/>
        <a:buFont typeface="Tahoma" panose="020B0604030504040204" pitchFamily="34" charset="0"/>
        <a:buChar char="‣"/>
        <a:defRPr sz="1800" kern="1200">
          <a:solidFill>
            <a:schemeClr val="tx1">
              <a:lumMod val="65000"/>
              <a:lumOff val="35000"/>
            </a:schemeClr>
          </a:solidFill>
          <a:latin typeface="Rubik" panose="00000500000000000000" pitchFamily="2" charset="-79"/>
          <a:ea typeface="+mn-ea"/>
          <a:cs typeface="Rubik" panose="00000500000000000000" pitchFamily="2" charset="-79"/>
        </a:defRPr>
      </a:lvl2pPr>
      <a:lvl3pPr marL="1143000" indent="-228600" algn="l" defTabSz="914400" rtl="0" eaLnBrk="1" latinLnBrk="0" hangingPunct="1">
        <a:lnSpc>
          <a:spcPct val="90000"/>
        </a:lnSpc>
        <a:spcBef>
          <a:spcPts val="500"/>
        </a:spcBef>
        <a:buClr>
          <a:srgbClr val="2C5697"/>
        </a:buClr>
        <a:buSzPct val="118000"/>
        <a:buFont typeface="Tahoma" panose="020B0604030504040204" pitchFamily="34" charset="0"/>
        <a:buChar char="‣"/>
        <a:defRPr sz="1800" kern="1200">
          <a:solidFill>
            <a:schemeClr val="tx1">
              <a:lumMod val="65000"/>
              <a:lumOff val="35000"/>
            </a:schemeClr>
          </a:solidFill>
          <a:latin typeface="Rubik" panose="00000500000000000000" pitchFamily="2" charset="-79"/>
          <a:ea typeface="+mn-ea"/>
          <a:cs typeface="Rubik" panose="00000500000000000000" pitchFamily="2" charset="-79"/>
        </a:defRPr>
      </a:lvl3pPr>
      <a:lvl4pPr marL="1600200" indent="-228600" algn="l" defTabSz="914400" rtl="0" eaLnBrk="1" latinLnBrk="0" hangingPunct="1">
        <a:lnSpc>
          <a:spcPct val="90000"/>
        </a:lnSpc>
        <a:spcBef>
          <a:spcPts val="500"/>
        </a:spcBef>
        <a:buClr>
          <a:srgbClr val="2C5697"/>
        </a:buClr>
        <a:buSzPct val="118000"/>
        <a:buFont typeface="Tahoma" panose="020B0604030504040204" pitchFamily="34" charset="0"/>
        <a:buChar char="‣"/>
        <a:defRPr sz="1800" kern="1200">
          <a:solidFill>
            <a:schemeClr val="tx1">
              <a:lumMod val="65000"/>
              <a:lumOff val="35000"/>
            </a:schemeClr>
          </a:solidFill>
          <a:latin typeface="Rubik" panose="00000500000000000000" pitchFamily="2" charset="-79"/>
          <a:ea typeface="+mn-ea"/>
          <a:cs typeface="Rubik" panose="00000500000000000000" pitchFamily="2" charset="-79"/>
        </a:defRPr>
      </a:lvl4pPr>
      <a:lvl5pPr marL="2057400" indent="-228600" algn="l" defTabSz="914400" rtl="0" eaLnBrk="1" latinLnBrk="0" hangingPunct="1">
        <a:lnSpc>
          <a:spcPct val="90000"/>
        </a:lnSpc>
        <a:spcBef>
          <a:spcPts val="500"/>
        </a:spcBef>
        <a:buClr>
          <a:srgbClr val="2C5697"/>
        </a:buClr>
        <a:buSzPct val="118000"/>
        <a:buFont typeface="Tahoma" panose="020B0604030504040204" pitchFamily="34" charset="0"/>
        <a:buChar char="‣"/>
        <a:defRPr sz="1800" kern="1200">
          <a:solidFill>
            <a:schemeClr val="tx1">
              <a:lumMod val="65000"/>
              <a:lumOff val="35000"/>
            </a:schemeClr>
          </a:solidFill>
          <a:latin typeface="Rubik" panose="00000500000000000000" pitchFamily="2" charset="-79"/>
          <a:ea typeface="+mn-ea"/>
          <a:cs typeface="Rubik" panose="00000500000000000000"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microsoft.com/office/2018/10/relationships/comments" Target="../comments/modernComment_16C_94377DA4.xml"/><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C128928-DCF2-41B1-87E8-FA25F36F0C7F}"/>
              </a:ext>
            </a:extLst>
          </p:cNvPr>
          <p:cNvSpPr>
            <a:spLocks noGrp="1"/>
          </p:cNvSpPr>
          <p:nvPr>
            <p:ph type="body" sz="quarter" idx="10"/>
          </p:nvPr>
        </p:nvSpPr>
        <p:spPr>
          <a:xfrm>
            <a:off x="952500" y="4927600"/>
            <a:ext cx="7699576" cy="1498600"/>
          </a:xfrm>
        </p:spPr>
        <p:txBody>
          <a:bodyPr>
            <a:normAutofit/>
          </a:bodyPr>
          <a:lstStyle/>
          <a:p>
            <a:r>
              <a:rPr lang="et-EE" sz="2400" dirty="0">
                <a:latin typeface="Arial" panose="020B0604020202020204" pitchFamily="34" charset="0"/>
                <a:cs typeface="Arial" panose="020B0604020202020204" pitchFamily="34" charset="0"/>
              </a:rPr>
              <a:t>R. H. </a:t>
            </a:r>
            <a:r>
              <a:rPr lang="en-US" sz="2400" dirty="0">
                <a:latin typeface="Arial" panose="020B0604020202020204" pitchFamily="34" charset="0"/>
                <a:cs typeface="Arial" panose="020B0604020202020204" pitchFamily="34" charset="0"/>
              </a:rPr>
              <a:t>Ivask</a:t>
            </a:r>
            <a:r>
              <a:rPr lang="en-US" sz="2400" baseline="30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a:t>
            </a:r>
            <a:r>
              <a:rPr lang="et-EE" sz="2400" dirty="0">
                <a:latin typeface="Arial" panose="020B0604020202020204" pitchFamily="34" charset="0"/>
                <a:cs typeface="Arial" panose="020B0604020202020204" pitchFamily="34" charset="0"/>
              </a:rPr>
              <a:t>A. H. </a:t>
            </a:r>
            <a:r>
              <a:rPr lang="en-US" sz="2400" dirty="0">
                <a:latin typeface="Arial" panose="020B0604020202020204" pitchFamily="34" charset="0"/>
                <a:cs typeface="Arial" panose="020B0604020202020204" pitchFamily="34" charset="0"/>
              </a:rPr>
              <a:t>Tkaczyk</a:t>
            </a:r>
            <a:r>
              <a:rPr lang="en-US" sz="2400" baseline="30000" dirty="0">
                <a:latin typeface="Arial" panose="020B0604020202020204" pitchFamily="34" charset="0"/>
                <a:cs typeface="Arial" panose="020B0604020202020204" pitchFamily="34" charset="0"/>
              </a:rPr>
              <a:t>1</a:t>
            </a:r>
            <a:r>
              <a:rPr lang="et-EE"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Y. Li</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M. Tot</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H. Paillere</a:t>
            </a:r>
            <a:r>
              <a:rPr lang="en-US" sz="2400" baseline="30000" dirty="0">
                <a:latin typeface="Arial" panose="020B0604020202020204" pitchFamily="34" charset="0"/>
                <a:cs typeface="Arial" panose="020B0604020202020204" pitchFamily="34" charset="0"/>
              </a:rPr>
              <a:t>2</a:t>
            </a:r>
            <a:endParaRPr lang="en-US" sz="2400" baseline="-25000" dirty="0">
              <a:latin typeface="Arial" panose="020B0604020202020204" pitchFamily="34" charset="0"/>
              <a:cs typeface="Arial" panose="020B0604020202020204" pitchFamily="34" charset="0"/>
            </a:endParaRPr>
          </a:p>
          <a:p>
            <a:endParaRPr lang="en-US" baseline="-25000" dirty="0">
              <a:latin typeface="Arial" panose="020B0604020202020204" pitchFamily="34" charset="0"/>
              <a:cs typeface="Arial" panose="020B0604020202020204" pitchFamily="34" charset="0"/>
            </a:endParaRPr>
          </a:p>
          <a:p>
            <a:endParaRPr lang="en-US" baseline="-25000" dirty="0">
              <a:latin typeface="Arial" panose="020B0604020202020204" pitchFamily="34" charset="0"/>
              <a:cs typeface="Arial" panose="020B0604020202020204" pitchFamily="34" charset="0"/>
            </a:endParaRPr>
          </a:p>
          <a:p>
            <a:r>
              <a:rPr lang="en-US" sz="2400" baseline="-25000" dirty="0">
                <a:latin typeface="Arial" panose="020B0604020202020204" pitchFamily="34" charset="0"/>
                <a:cs typeface="Arial" panose="020B0604020202020204" pitchFamily="34" charset="0"/>
              </a:rPr>
              <a:t>1 – University of Tartu, 2 – IAEA Planning and Economic Studies Section</a:t>
            </a:r>
          </a:p>
        </p:txBody>
      </p:sp>
      <p:sp>
        <p:nvSpPr>
          <p:cNvPr id="6" name="Title 5">
            <a:extLst>
              <a:ext uri="{FF2B5EF4-FFF2-40B4-BE49-F238E27FC236}">
                <a16:creationId xmlns:a16="http://schemas.microsoft.com/office/drawing/2014/main" id="{27972A1E-22A4-40D4-8F16-751929663681}"/>
              </a:ext>
            </a:extLst>
          </p:cNvPr>
          <p:cNvSpPr>
            <a:spLocks noGrp="1"/>
          </p:cNvSpPr>
          <p:nvPr>
            <p:ph type="title"/>
          </p:nvPr>
        </p:nvSpPr>
        <p:spPr>
          <a:xfrm>
            <a:off x="952499" y="2569580"/>
            <a:ext cx="7152813" cy="1973391"/>
          </a:xfrm>
        </p:spPr>
        <p:txBody>
          <a:bodyPr>
            <a:normAutofit/>
          </a:bodyPr>
          <a:lstStyle/>
          <a:p>
            <a:r>
              <a:rPr lang="en-US" sz="4000" dirty="0">
                <a:latin typeface="Arial" panose="020B0604020202020204" pitchFamily="34" charset="0"/>
                <a:cs typeface="Arial" panose="020B0604020202020204" pitchFamily="34" charset="0"/>
              </a:rPr>
              <a:t>Techno-economic analysis of SMR deployment in the Estonian power system</a:t>
            </a:r>
            <a:endParaRPr lang="et-EE" sz="4000" dirty="0">
              <a:latin typeface="Arial" panose="020B0604020202020204" pitchFamily="34" charset="0"/>
              <a:cs typeface="Arial" panose="020B0604020202020204" pitchFamily="34" charset="0"/>
            </a:endParaRPr>
          </a:p>
        </p:txBody>
      </p:sp>
      <p:pic>
        <p:nvPicPr>
          <p:cNvPr id="37" name="Picture Placeholder 36" descr="A blue and white logo&#10;&#10;Description automatically generated">
            <a:extLst>
              <a:ext uri="{FF2B5EF4-FFF2-40B4-BE49-F238E27FC236}">
                <a16:creationId xmlns:a16="http://schemas.microsoft.com/office/drawing/2014/main" id="{5EDA2DFD-2D6D-B52A-7A85-6E4AEA9EF54B}"/>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t="234" b="234"/>
          <a:stretch>
            <a:fillRect/>
          </a:stretch>
        </p:blipFill>
        <p:spPr>
          <a:xfrm>
            <a:off x="9776657" y="4440158"/>
            <a:ext cx="2415343" cy="2417842"/>
          </a:xfrm>
        </p:spPr>
      </p:pic>
    </p:spTree>
    <p:extLst>
      <p:ext uri="{BB962C8B-B14F-4D97-AF65-F5344CB8AC3E}">
        <p14:creationId xmlns:p14="http://schemas.microsoft.com/office/powerpoint/2010/main" val="294531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4E0FCA-4564-33B2-5075-8DBBE8EC94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91621"/>
            <a:ext cx="12192000" cy="3705133"/>
          </a:xfrm>
          <a:prstGeom prst="rect">
            <a:avLst/>
          </a:prstGeom>
          <a:noFill/>
        </p:spPr>
      </p:pic>
      <p:sp>
        <p:nvSpPr>
          <p:cNvPr id="10" name="TextBox 9">
            <a:extLst>
              <a:ext uri="{FF2B5EF4-FFF2-40B4-BE49-F238E27FC236}">
                <a16:creationId xmlns:a16="http://schemas.microsoft.com/office/drawing/2014/main" id="{9F0117C4-9F43-CF49-7BF1-B18F8A453706}"/>
              </a:ext>
            </a:extLst>
          </p:cNvPr>
          <p:cNvSpPr txBox="1"/>
          <p:nvPr/>
        </p:nvSpPr>
        <p:spPr>
          <a:xfrm>
            <a:off x="1140728" y="5150270"/>
            <a:ext cx="9910540" cy="923330"/>
          </a:xfrm>
          <a:prstGeom prst="rect">
            <a:avLst/>
          </a:prstGeom>
          <a:noFill/>
        </p:spPr>
        <p:txBody>
          <a:bodyPr wrap="square" lIns="91440" tIns="45720" rIns="91440" bIns="45720" rtlCol="0" anchor="t">
            <a:spAutoFit/>
          </a:bodyPr>
          <a:lstStyle/>
          <a:p>
            <a:pPr algn="just"/>
            <a:r>
              <a:rPr lang="en-US" dirty="0">
                <a:latin typeface="Rubik"/>
              </a:rPr>
              <a:t>In both scenarios wind power capacity dominates as it is the most cost efficient.</a:t>
            </a:r>
          </a:p>
          <a:p>
            <a:pPr algn="just"/>
            <a:r>
              <a:rPr lang="en-US" dirty="0">
                <a:latin typeface="Rubik"/>
              </a:rPr>
              <a:t>Oil shale plants are gradually phased out </a:t>
            </a:r>
            <a:r>
              <a:rPr lang="et-EE" dirty="0" err="1">
                <a:latin typeface="Rubik"/>
              </a:rPr>
              <a:t>between</a:t>
            </a:r>
            <a:r>
              <a:rPr lang="en-US" dirty="0">
                <a:latin typeface="Rubik"/>
              </a:rPr>
              <a:t> 2040</a:t>
            </a:r>
            <a:r>
              <a:rPr lang="et-EE" dirty="0">
                <a:latin typeface="Rubik"/>
              </a:rPr>
              <a:t> and 2045</a:t>
            </a:r>
            <a:r>
              <a:rPr lang="en-US" dirty="0">
                <a:latin typeface="Rubik"/>
              </a:rPr>
              <a:t>.</a:t>
            </a:r>
            <a:endParaRPr lang="en-US" dirty="0">
              <a:latin typeface="Rubik"/>
              <a:ea typeface="Calibri"/>
              <a:cs typeface="Calibri"/>
            </a:endParaRPr>
          </a:p>
          <a:p>
            <a:pPr algn="just"/>
            <a:r>
              <a:rPr lang="en-US" dirty="0">
                <a:latin typeface="Rubik"/>
              </a:rPr>
              <a:t>Oil shale is replaced by natural gas plants that serve as reserve capacity.</a:t>
            </a:r>
            <a:endParaRPr lang="en-US" dirty="0">
              <a:latin typeface="Rubik"/>
              <a:ea typeface="Calibri"/>
              <a:cs typeface="Calibri"/>
            </a:endParaRPr>
          </a:p>
        </p:txBody>
      </p:sp>
      <p:sp>
        <p:nvSpPr>
          <p:cNvPr id="2" name="Oval 1">
            <a:extLst>
              <a:ext uri="{FF2B5EF4-FFF2-40B4-BE49-F238E27FC236}">
                <a16:creationId xmlns:a16="http://schemas.microsoft.com/office/drawing/2014/main" id="{EDE52E63-7A97-100B-8B36-E2210E1C77B5}"/>
              </a:ext>
            </a:extLst>
          </p:cNvPr>
          <p:cNvSpPr/>
          <p:nvPr/>
        </p:nvSpPr>
        <p:spPr>
          <a:xfrm>
            <a:off x="853858" y="5135649"/>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endParaRPr lang="et-EE" b="1" dirty="0">
              <a:solidFill>
                <a:schemeClr val="bg1"/>
              </a:solidFill>
            </a:endParaRPr>
          </a:p>
        </p:txBody>
      </p:sp>
      <p:sp>
        <p:nvSpPr>
          <p:cNvPr id="13" name="TextBox 12">
            <a:extLst>
              <a:ext uri="{FF2B5EF4-FFF2-40B4-BE49-F238E27FC236}">
                <a16:creationId xmlns:a16="http://schemas.microsoft.com/office/drawing/2014/main" id="{8B39A03F-9E74-3D6F-3321-2A2EC9541FFE}"/>
              </a:ext>
            </a:extLst>
          </p:cNvPr>
          <p:cNvSpPr txBox="1"/>
          <p:nvPr/>
        </p:nvSpPr>
        <p:spPr>
          <a:xfrm>
            <a:off x="717630" y="1990846"/>
            <a:ext cx="1400537" cy="646331"/>
          </a:xfrm>
          <a:prstGeom prst="rect">
            <a:avLst/>
          </a:prstGeom>
          <a:noFill/>
        </p:spPr>
        <p:txBody>
          <a:bodyPr wrap="square" rtlCol="0">
            <a:spAutoFit/>
          </a:bodyPr>
          <a:lstStyle/>
          <a:p>
            <a:r>
              <a:rPr lang="en-US" dirty="0">
                <a:solidFill>
                  <a:srgbClr val="00B050"/>
                </a:solidFill>
              </a:rPr>
              <a:t>Reference scenario</a:t>
            </a:r>
            <a:endParaRPr lang="et-EE" dirty="0">
              <a:solidFill>
                <a:srgbClr val="00B050"/>
              </a:solidFill>
            </a:endParaRPr>
          </a:p>
        </p:txBody>
      </p:sp>
      <p:sp>
        <p:nvSpPr>
          <p:cNvPr id="14" name="TextBox 13">
            <a:extLst>
              <a:ext uri="{FF2B5EF4-FFF2-40B4-BE49-F238E27FC236}">
                <a16:creationId xmlns:a16="http://schemas.microsoft.com/office/drawing/2014/main" id="{DFB42C80-A7C0-5EB5-9114-2D926DD6B7E7}"/>
              </a:ext>
            </a:extLst>
          </p:cNvPr>
          <p:cNvSpPr txBox="1"/>
          <p:nvPr/>
        </p:nvSpPr>
        <p:spPr>
          <a:xfrm>
            <a:off x="6513131" y="1990845"/>
            <a:ext cx="1400537" cy="646331"/>
          </a:xfrm>
          <a:prstGeom prst="rect">
            <a:avLst/>
          </a:prstGeom>
          <a:noFill/>
        </p:spPr>
        <p:txBody>
          <a:bodyPr wrap="square" rtlCol="0">
            <a:spAutoFit/>
          </a:bodyPr>
          <a:lstStyle/>
          <a:p>
            <a:r>
              <a:rPr lang="en-US" dirty="0">
                <a:solidFill>
                  <a:srgbClr val="7F3F00"/>
                </a:solidFill>
              </a:rPr>
              <a:t>Nuclear scenario</a:t>
            </a:r>
            <a:endParaRPr lang="et-EE" dirty="0">
              <a:solidFill>
                <a:srgbClr val="7F3F00"/>
              </a:solidFill>
            </a:endParaRPr>
          </a:p>
        </p:txBody>
      </p:sp>
      <p:sp>
        <p:nvSpPr>
          <p:cNvPr id="6" name="Oval 5">
            <a:extLst>
              <a:ext uri="{FF2B5EF4-FFF2-40B4-BE49-F238E27FC236}">
                <a16:creationId xmlns:a16="http://schemas.microsoft.com/office/drawing/2014/main" id="{2BCF51F3-1F06-A1CE-6E25-6232508E0E90}"/>
              </a:ext>
            </a:extLst>
          </p:cNvPr>
          <p:cNvSpPr/>
          <p:nvPr/>
        </p:nvSpPr>
        <p:spPr>
          <a:xfrm>
            <a:off x="3991022" y="4324526"/>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a:t>
            </a:r>
            <a:endParaRPr lang="et-EE" b="1" dirty="0">
              <a:solidFill>
                <a:schemeClr val="bg1"/>
              </a:solidFill>
            </a:endParaRPr>
          </a:p>
        </p:txBody>
      </p:sp>
      <p:sp>
        <p:nvSpPr>
          <p:cNvPr id="11" name="Oval 10">
            <a:extLst>
              <a:ext uri="{FF2B5EF4-FFF2-40B4-BE49-F238E27FC236}">
                <a16:creationId xmlns:a16="http://schemas.microsoft.com/office/drawing/2014/main" id="{FB9F73A6-E8AB-7C37-8015-A301CFABE735}"/>
              </a:ext>
            </a:extLst>
          </p:cNvPr>
          <p:cNvSpPr/>
          <p:nvPr/>
        </p:nvSpPr>
        <p:spPr>
          <a:xfrm>
            <a:off x="9760292" y="4525810"/>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a:t>
            </a:r>
            <a:endParaRPr lang="et-EE" b="1" dirty="0">
              <a:solidFill>
                <a:schemeClr val="bg1"/>
              </a:solidFill>
            </a:endParaRPr>
          </a:p>
        </p:txBody>
      </p:sp>
      <p:sp>
        <p:nvSpPr>
          <p:cNvPr id="18" name="Oval 17">
            <a:extLst>
              <a:ext uri="{FF2B5EF4-FFF2-40B4-BE49-F238E27FC236}">
                <a16:creationId xmlns:a16="http://schemas.microsoft.com/office/drawing/2014/main" id="{EFBA9B15-1D9B-3CA7-8333-3BAA434A552F}"/>
              </a:ext>
            </a:extLst>
          </p:cNvPr>
          <p:cNvSpPr/>
          <p:nvPr/>
        </p:nvSpPr>
        <p:spPr>
          <a:xfrm>
            <a:off x="853858" y="5436949"/>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a:t>
            </a:r>
            <a:endParaRPr lang="et-EE" b="1" dirty="0">
              <a:solidFill>
                <a:schemeClr val="bg1"/>
              </a:solidFill>
            </a:endParaRPr>
          </a:p>
        </p:txBody>
      </p:sp>
      <p:sp>
        <p:nvSpPr>
          <p:cNvPr id="19" name="Oval 18">
            <a:extLst>
              <a:ext uri="{FF2B5EF4-FFF2-40B4-BE49-F238E27FC236}">
                <a16:creationId xmlns:a16="http://schemas.microsoft.com/office/drawing/2014/main" id="{2D5CBB60-E130-7AB4-FF31-28732EF84376}"/>
              </a:ext>
            </a:extLst>
          </p:cNvPr>
          <p:cNvSpPr/>
          <p:nvPr/>
        </p:nvSpPr>
        <p:spPr>
          <a:xfrm>
            <a:off x="870866" y="5745594"/>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a:t>
            </a:r>
            <a:endParaRPr lang="et-EE" b="1" dirty="0">
              <a:solidFill>
                <a:schemeClr val="bg1"/>
              </a:solidFill>
            </a:endParaRPr>
          </a:p>
        </p:txBody>
      </p:sp>
      <p:sp>
        <p:nvSpPr>
          <p:cNvPr id="21" name="Oval 20">
            <a:extLst>
              <a:ext uri="{FF2B5EF4-FFF2-40B4-BE49-F238E27FC236}">
                <a16:creationId xmlns:a16="http://schemas.microsoft.com/office/drawing/2014/main" id="{453C1059-2D1D-27A4-DEEA-3A12E0DEA908}"/>
              </a:ext>
            </a:extLst>
          </p:cNvPr>
          <p:cNvSpPr/>
          <p:nvPr/>
        </p:nvSpPr>
        <p:spPr>
          <a:xfrm>
            <a:off x="5392000" y="2314010"/>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endParaRPr lang="et-EE" b="1" dirty="0">
              <a:solidFill>
                <a:schemeClr val="bg1"/>
              </a:solidFill>
            </a:endParaRPr>
          </a:p>
        </p:txBody>
      </p:sp>
      <p:sp>
        <p:nvSpPr>
          <p:cNvPr id="3" name="TextBox 2">
            <a:extLst>
              <a:ext uri="{FF2B5EF4-FFF2-40B4-BE49-F238E27FC236}">
                <a16:creationId xmlns:a16="http://schemas.microsoft.com/office/drawing/2014/main" id="{9EB27A35-7C52-A596-9D3D-D3956FA5B447}"/>
              </a:ext>
            </a:extLst>
          </p:cNvPr>
          <p:cNvSpPr txBox="1"/>
          <p:nvPr/>
        </p:nvSpPr>
        <p:spPr>
          <a:xfrm>
            <a:off x="853858" y="371866"/>
            <a:ext cx="9754949" cy="584775"/>
          </a:xfrm>
          <a:prstGeom prst="rect">
            <a:avLst/>
          </a:prstGeom>
          <a:noFill/>
        </p:spPr>
        <p:txBody>
          <a:bodyPr wrap="square" rtlCol="0">
            <a:spAutoFit/>
          </a:bodyPr>
          <a:lstStyle/>
          <a:p>
            <a:r>
              <a:rPr lang="en-GB"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Model results - </a:t>
            </a:r>
            <a:r>
              <a:rPr lang="en-GB" sz="32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P</a:t>
            </a:r>
            <a:r>
              <a:rPr lang="en-GB"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rojected capacities in Estonia</a:t>
            </a:r>
          </a:p>
        </p:txBody>
      </p:sp>
      <p:sp>
        <p:nvSpPr>
          <p:cNvPr id="5" name="TextBox 4">
            <a:extLst>
              <a:ext uri="{FF2B5EF4-FFF2-40B4-BE49-F238E27FC236}">
                <a16:creationId xmlns:a16="http://schemas.microsoft.com/office/drawing/2014/main" id="{002E4F0A-FDCA-41CC-B11A-12138C03B312}"/>
              </a:ext>
            </a:extLst>
          </p:cNvPr>
          <p:cNvSpPr txBox="1"/>
          <p:nvPr/>
        </p:nvSpPr>
        <p:spPr>
          <a:xfrm>
            <a:off x="107889" y="108823"/>
            <a:ext cx="301686" cy="369332"/>
          </a:xfrm>
          <a:prstGeom prst="rect">
            <a:avLst/>
          </a:prstGeom>
          <a:noFill/>
        </p:spPr>
        <p:txBody>
          <a:bodyPr wrap="none" rtlCol="0">
            <a:spAutoFit/>
          </a:bodyPr>
          <a:lstStyle/>
          <a:p>
            <a:r>
              <a:rPr lang="et-EE" dirty="0"/>
              <a:t>8</a:t>
            </a:r>
          </a:p>
        </p:txBody>
      </p:sp>
    </p:spTree>
    <p:extLst>
      <p:ext uri="{BB962C8B-B14F-4D97-AF65-F5344CB8AC3E}">
        <p14:creationId xmlns:p14="http://schemas.microsoft.com/office/powerpoint/2010/main" val="4255255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4E0FCA-4564-33B2-5075-8DBBE8EC94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91621"/>
            <a:ext cx="12192000" cy="3705133"/>
          </a:xfrm>
          <a:prstGeom prst="rect">
            <a:avLst/>
          </a:prstGeom>
          <a:noFill/>
        </p:spPr>
      </p:pic>
      <p:sp>
        <p:nvSpPr>
          <p:cNvPr id="10" name="TextBox 9">
            <a:extLst>
              <a:ext uri="{FF2B5EF4-FFF2-40B4-BE49-F238E27FC236}">
                <a16:creationId xmlns:a16="http://schemas.microsoft.com/office/drawing/2014/main" id="{9F0117C4-9F43-CF49-7BF1-B18F8A453706}"/>
              </a:ext>
            </a:extLst>
          </p:cNvPr>
          <p:cNvSpPr txBox="1"/>
          <p:nvPr/>
        </p:nvSpPr>
        <p:spPr>
          <a:xfrm>
            <a:off x="1140728" y="5150270"/>
            <a:ext cx="9910540" cy="1477328"/>
          </a:xfrm>
          <a:prstGeom prst="rect">
            <a:avLst/>
          </a:prstGeom>
          <a:noFill/>
        </p:spPr>
        <p:txBody>
          <a:bodyPr wrap="square" lIns="91440" tIns="45720" rIns="91440" bIns="45720" rtlCol="0" anchor="t">
            <a:spAutoFit/>
          </a:bodyPr>
          <a:lstStyle/>
          <a:p>
            <a:pPr algn="just"/>
            <a:r>
              <a:rPr lang="en-US" dirty="0">
                <a:latin typeface="Rubik"/>
              </a:rPr>
              <a:t>In both scenarios wind power capacity dominates as it is the most cost efficient.</a:t>
            </a:r>
          </a:p>
          <a:p>
            <a:pPr algn="just"/>
            <a:r>
              <a:rPr lang="en-US" dirty="0">
                <a:latin typeface="Rubik"/>
              </a:rPr>
              <a:t>Oil shale plants are gradually phased out </a:t>
            </a:r>
            <a:r>
              <a:rPr lang="et-EE" dirty="0" err="1">
                <a:latin typeface="Rubik"/>
              </a:rPr>
              <a:t>between</a:t>
            </a:r>
            <a:r>
              <a:rPr lang="en-US" dirty="0">
                <a:latin typeface="Rubik"/>
              </a:rPr>
              <a:t> 2040</a:t>
            </a:r>
            <a:r>
              <a:rPr lang="et-EE" dirty="0">
                <a:latin typeface="Rubik"/>
              </a:rPr>
              <a:t> and 2045</a:t>
            </a:r>
            <a:r>
              <a:rPr lang="en-US" dirty="0">
                <a:latin typeface="Rubik"/>
              </a:rPr>
              <a:t>.</a:t>
            </a:r>
            <a:endParaRPr lang="en-US" dirty="0">
              <a:latin typeface="Rubik"/>
              <a:ea typeface="Calibri"/>
              <a:cs typeface="Calibri"/>
            </a:endParaRPr>
          </a:p>
          <a:p>
            <a:pPr algn="just"/>
            <a:r>
              <a:rPr lang="en-US" dirty="0">
                <a:latin typeface="Rubik"/>
              </a:rPr>
              <a:t>Oil shale is replaced by natural gas plants that serve as reserve capacity.</a:t>
            </a:r>
            <a:endParaRPr lang="en-US" dirty="0">
              <a:latin typeface="Rubik"/>
              <a:ea typeface="Calibri"/>
              <a:cs typeface="Calibri"/>
            </a:endParaRPr>
          </a:p>
          <a:p>
            <a:pPr algn="just"/>
            <a:r>
              <a:rPr lang="en-US" dirty="0">
                <a:latin typeface="Rubik"/>
              </a:rPr>
              <a:t>Installation of SMRs displaces wind capacity (resulting in lower total installed power due to stable power output). </a:t>
            </a:r>
            <a:endParaRPr lang="en-US" dirty="0">
              <a:latin typeface="Rubik"/>
              <a:ea typeface="Calibri"/>
              <a:cs typeface="Calibri"/>
            </a:endParaRPr>
          </a:p>
        </p:txBody>
      </p:sp>
      <p:sp>
        <p:nvSpPr>
          <p:cNvPr id="2" name="Oval 1">
            <a:extLst>
              <a:ext uri="{FF2B5EF4-FFF2-40B4-BE49-F238E27FC236}">
                <a16:creationId xmlns:a16="http://schemas.microsoft.com/office/drawing/2014/main" id="{EDE52E63-7A97-100B-8B36-E2210E1C77B5}"/>
              </a:ext>
            </a:extLst>
          </p:cNvPr>
          <p:cNvSpPr/>
          <p:nvPr/>
        </p:nvSpPr>
        <p:spPr>
          <a:xfrm>
            <a:off x="853858" y="5135649"/>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endParaRPr lang="et-EE" b="1" dirty="0">
              <a:solidFill>
                <a:schemeClr val="bg1"/>
              </a:solidFill>
            </a:endParaRPr>
          </a:p>
        </p:txBody>
      </p:sp>
      <p:sp>
        <p:nvSpPr>
          <p:cNvPr id="13" name="TextBox 12">
            <a:extLst>
              <a:ext uri="{FF2B5EF4-FFF2-40B4-BE49-F238E27FC236}">
                <a16:creationId xmlns:a16="http://schemas.microsoft.com/office/drawing/2014/main" id="{8B39A03F-9E74-3D6F-3321-2A2EC9541FFE}"/>
              </a:ext>
            </a:extLst>
          </p:cNvPr>
          <p:cNvSpPr txBox="1"/>
          <p:nvPr/>
        </p:nvSpPr>
        <p:spPr>
          <a:xfrm>
            <a:off x="717630" y="1990846"/>
            <a:ext cx="1400537" cy="646331"/>
          </a:xfrm>
          <a:prstGeom prst="rect">
            <a:avLst/>
          </a:prstGeom>
          <a:noFill/>
        </p:spPr>
        <p:txBody>
          <a:bodyPr wrap="square" rtlCol="0">
            <a:spAutoFit/>
          </a:bodyPr>
          <a:lstStyle/>
          <a:p>
            <a:r>
              <a:rPr lang="en-US" dirty="0">
                <a:solidFill>
                  <a:srgbClr val="00B050"/>
                </a:solidFill>
              </a:rPr>
              <a:t>Reference scenario</a:t>
            </a:r>
            <a:endParaRPr lang="et-EE" dirty="0">
              <a:solidFill>
                <a:srgbClr val="00B050"/>
              </a:solidFill>
            </a:endParaRPr>
          </a:p>
        </p:txBody>
      </p:sp>
      <p:sp>
        <p:nvSpPr>
          <p:cNvPr id="14" name="TextBox 13">
            <a:extLst>
              <a:ext uri="{FF2B5EF4-FFF2-40B4-BE49-F238E27FC236}">
                <a16:creationId xmlns:a16="http://schemas.microsoft.com/office/drawing/2014/main" id="{DFB42C80-A7C0-5EB5-9114-2D926DD6B7E7}"/>
              </a:ext>
            </a:extLst>
          </p:cNvPr>
          <p:cNvSpPr txBox="1"/>
          <p:nvPr/>
        </p:nvSpPr>
        <p:spPr>
          <a:xfrm>
            <a:off x="6513131" y="1990845"/>
            <a:ext cx="1400537" cy="646331"/>
          </a:xfrm>
          <a:prstGeom prst="rect">
            <a:avLst/>
          </a:prstGeom>
          <a:noFill/>
        </p:spPr>
        <p:txBody>
          <a:bodyPr wrap="square" rtlCol="0">
            <a:spAutoFit/>
          </a:bodyPr>
          <a:lstStyle/>
          <a:p>
            <a:r>
              <a:rPr lang="en-US" dirty="0">
                <a:solidFill>
                  <a:srgbClr val="7F3F00"/>
                </a:solidFill>
              </a:rPr>
              <a:t>Nuclear scenario</a:t>
            </a:r>
            <a:endParaRPr lang="et-EE" dirty="0">
              <a:solidFill>
                <a:srgbClr val="7F3F00"/>
              </a:solidFill>
            </a:endParaRPr>
          </a:p>
        </p:txBody>
      </p:sp>
      <p:sp>
        <p:nvSpPr>
          <p:cNvPr id="6" name="Oval 5">
            <a:extLst>
              <a:ext uri="{FF2B5EF4-FFF2-40B4-BE49-F238E27FC236}">
                <a16:creationId xmlns:a16="http://schemas.microsoft.com/office/drawing/2014/main" id="{2BCF51F3-1F06-A1CE-6E25-6232508E0E90}"/>
              </a:ext>
            </a:extLst>
          </p:cNvPr>
          <p:cNvSpPr/>
          <p:nvPr/>
        </p:nvSpPr>
        <p:spPr>
          <a:xfrm>
            <a:off x="3991022" y="4324526"/>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a:t>
            </a:r>
            <a:endParaRPr lang="et-EE" b="1" dirty="0">
              <a:solidFill>
                <a:schemeClr val="bg1"/>
              </a:solidFill>
            </a:endParaRPr>
          </a:p>
        </p:txBody>
      </p:sp>
      <p:sp>
        <p:nvSpPr>
          <p:cNvPr id="11" name="Oval 10">
            <a:extLst>
              <a:ext uri="{FF2B5EF4-FFF2-40B4-BE49-F238E27FC236}">
                <a16:creationId xmlns:a16="http://schemas.microsoft.com/office/drawing/2014/main" id="{FB9F73A6-E8AB-7C37-8015-A301CFABE735}"/>
              </a:ext>
            </a:extLst>
          </p:cNvPr>
          <p:cNvSpPr/>
          <p:nvPr/>
        </p:nvSpPr>
        <p:spPr>
          <a:xfrm>
            <a:off x="9760292" y="4525810"/>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a:t>
            </a:r>
            <a:endParaRPr lang="et-EE" b="1" dirty="0">
              <a:solidFill>
                <a:schemeClr val="bg1"/>
              </a:solidFill>
            </a:endParaRPr>
          </a:p>
        </p:txBody>
      </p:sp>
      <p:sp>
        <p:nvSpPr>
          <p:cNvPr id="17" name="Oval 16">
            <a:extLst>
              <a:ext uri="{FF2B5EF4-FFF2-40B4-BE49-F238E27FC236}">
                <a16:creationId xmlns:a16="http://schemas.microsoft.com/office/drawing/2014/main" id="{367A9AEB-E723-4208-9A86-1E1F70C9169F}"/>
              </a:ext>
            </a:extLst>
          </p:cNvPr>
          <p:cNvSpPr/>
          <p:nvPr/>
        </p:nvSpPr>
        <p:spPr>
          <a:xfrm>
            <a:off x="9175966" y="3285660"/>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4</a:t>
            </a:r>
            <a:endParaRPr lang="et-EE" b="1" dirty="0">
              <a:solidFill>
                <a:schemeClr val="bg1"/>
              </a:solidFill>
            </a:endParaRPr>
          </a:p>
        </p:txBody>
      </p:sp>
      <p:sp>
        <p:nvSpPr>
          <p:cNvPr id="18" name="Oval 17">
            <a:extLst>
              <a:ext uri="{FF2B5EF4-FFF2-40B4-BE49-F238E27FC236}">
                <a16:creationId xmlns:a16="http://schemas.microsoft.com/office/drawing/2014/main" id="{EFBA9B15-1D9B-3CA7-8333-3BAA434A552F}"/>
              </a:ext>
            </a:extLst>
          </p:cNvPr>
          <p:cNvSpPr/>
          <p:nvPr/>
        </p:nvSpPr>
        <p:spPr>
          <a:xfrm>
            <a:off x="853858" y="5436949"/>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a:t>
            </a:r>
            <a:endParaRPr lang="et-EE" b="1" dirty="0">
              <a:solidFill>
                <a:schemeClr val="bg1"/>
              </a:solidFill>
            </a:endParaRPr>
          </a:p>
        </p:txBody>
      </p:sp>
      <p:sp>
        <p:nvSpPr>
          <p:cNvPr id="19" name="Oval 18">
            <a:extLst>
              <a:ext uri="{FF2B5EF4-FFF2-40B4-BE49-F238E27FC236}">
                <a16:creationId xmlns:a16="http://schemas.microsoft.com/office/drawing/2014/main" id="{2D5CBB60-E130-7AB4-FF31-28732EF84376}"/>
              </a:ext>
            </a:extLst>
          </p:cNvPr>
          <p:cNvSpPr/>
          <p:nvPr/>
        </p:nvSpPr>
        <p:spPr>
          <a:xfrm>
            <a:off x="870866" y="5745594"/>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a:t>
            </a:r>
            <a:endParaRPr lang="et-EE" b="1" dirty="0">
              <a:solidFill>
                <a:schemeClr val="bg1"/>
              </a:solidFill>
            </a:endParaRPr>
          </a:p>
        </p:txBody>
      </p:sp>
      <p:sp>
        <p:nvSpPr>
          <p:cNvPr id="20" name="Oval 19">
            <a:extLst>
              <a:ext uri="{FF2B5EF4-FFF2-40B4-BE49-F238E27FC236}">
                <a16:creationId xmlns:a16="http://schemas.microsoft.com/office/drawing/2014/main" id="{18B9374D-D388-E5ED-FEAE-A71A31AB3224}"/>
              </a:ext>
            </a:extLst>
          </p:cNvPr>
          <p:cNvSpPr/>
          <p:nvPr/>
        </p:nvSpPr>
        <p:spPr>
          <a:xfrm>
            <a:off x="870866" y="6079097"/>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4</a:t>
            </a:r>
            <a:endParaRPr lang="et-EE" b="1" dirty="0">
              <a:solidFill>
                <a:schemeClr val="bg1"/>
              </a:solidFill>
            </a:endParaRPr>
          </a:p>
        </p:txBody>
      </p:sp>
      <p:sp>
        <p:nvSpPr>
          <p:cNvPr id="21" name="Oval 20">
            <a:extLst>
              <a:ext uri="{FF2B5EF4-FFF2-40B4-BE49-F238E27FC236}">
                <a16:creationId xmlns:a16="http://schemas.microsoft.com/office/drawing/2014/main" id="{453C1059-2D1D-27A4-DEEA-3A12E0DEA908}"/>
              </a:ext>
            </a:extLst>
          </p:cNvPr>
          <p:cNvSpPr/>
          <p:nvPr/>
        </p:nvSpPr>
        <p:spPr>
          <a:xfrm>
            <a:off x="5392000" y="2350497"/>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endParaRPr lang="et-EE" b="1" dirty="0">
              <a:solidFill>
                <a:schemeClr val="bg1"/>
              </a:solidFill>
            </a:endParaRPr>
          </a:p>
        </p:txBody>
      </p:sp>
      <p:sp>
        <p:nvSpPr>
          <p:cNvPr id="3" name="TextBox 2">
            <a:extLst>
              <a:ext uri="{FF2B5EF4-FFF2-40B4-BE49-F238E27FC236}">
                <a16:creationId xmlns:a16="http://schemas.microsoft.com/office/drawing/2014/main" id="{EEE90020-A11D-0CE0-DE9E-3C1B31C1DE7D}"/>
              </a:ext>
            </a:extLst>
          </p:cNvPr>
          <p:cNvSpPr txBox="1"/>
          <p:nvPr/>
        </p:nvSpPr>
        <p:spPr>
          <a:xfrm>
            <a:off x="853858" y="371866"/>
            <a:ext cx="9754949" cy="584775"/>
          </a:xfrm>
          <a:prstGeom prst="rect">
            <a:avLst/>
          </a:prstGeom>
          <a:noFill/>
        </p:spPr>
        <p:txBody>
          <a:bodyPr wrap="square" rtlCol="0">
            <a:spAutoFit/>
          </a:bodyPr>
          <a:lstStyle/>
          <a:p>
            <a:r>
              <a:rPr lang="en-GB"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Model results - </a:t>
            </a:r>
            <a:r>
              <a:rPr lang="en-GB" sz="32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P</a:t>
            </a:r>
            <a:r>
              <a:rPr lang="en-GB"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rojected capacities in Estonia</a:t>
            </a:r>
          </a:p>
        </p:txBody>
      </p:sp>
      <p:sp>
        <p:nvSpPr>
          <p:cNvPr id="5" name="TextBox 4">
            <a:extLst>
              <a:ext uri="{FF2B5EF4-FFF2-40B4-BE49-F238E27FC236}">
                <a16:creationId xmlns:a16="http://schemas.microsoft.com/office/drawing/2014/main" id="{000A1BAF-AC40-B48A-3724-A0CA36E5E056}"/>
              </a:ext>
            </a:extLst>
          </p:cNvPr>
          <p:cNvSpPr txBox="1"/>
          <p:nvPr/>
        </p:nvSpPr>
        <p:spPr>
          <a:xfrm>
            <a:off x="107889" y="108823"/>
            <a:ext cx="301686" cy="369332"/>
          </a:xfrm>
          <a:prstGeom prst="rect">
            <a:avLst/>
          </a:prstGeom>
          <a:noFill/>
        </p:spPr>
        <p:txBody>
          <a:bodyPr wrap="none" rtlCol="0">
            <a:spAutoFit/>
          </a:bodyPr>
          <a:lstStyle/>
          <a:p>
            <a:r>
              <a:rPr lang="et-EE" dirty="0"/>
              <a:t>8</a:t>
            </a:r>
          </a:p>
        </p:txBody>
      </p:sp>
    </p:spTree>
    <p:extLst>
      <p:ext uri="{BB962C8B-B14F-4D97-AF65-F5344CB8AC3E}">
        <p14:creationId xmlns:p14="http://schemas.microsoft.com/office/powerpoint/2010/main" val="3478377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E90020-A11D-0CE0-DE9E-3C1B31C1DE7D}"/>
              </a:ext>
            </a:extLst>
          </p:cNvPr>
          <p:cNvSpPr txBox="1"/>
          <p:nvPr/>
        </p:nvSpPr>
        <p:spPr>
          <a:xfrm>
            <a:off x="374573" y="371866"/>
            <a:ext cx="12052453" cy="584775"/>
          </a:xfrm>
          <a:prstGeom prst="rect">
            <a:avLst/>
          </a:prstGeom>
          <a:noFill/>
        </p:spPr>
        <p:txBody>
          <a:bodyPr wrap="square" rtlCol="0">
            <a:spAutoFit/>
          </a:bodyPr>
          <a:lstStyle/>
          <a:p>
            <a:r>
              <a:rPr lang="en-US" sz="3200" b="1" dirty="0">
                <a:solidFill>
                  <a:schemeClr val="accent1"/>
                </a:solidFill>
                <a:latin typeface="Arial" panose="020B0604020202020204" pitchFamily="34" charset="0"/>
                <a:cs typeface="Arial" panose="020B0604020202020204" pitchFamily="34" charset="0"/>
              </a:rPr>
              <a:t>Model results – Average generation costs (AGC) in Estonia</a:t>
            </a:r>
            <a:endParaRPr lang="en-GB"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5" name="Chart 4">
            <a:extLst>
              <a:ext uri="{FF2B5EF4-FFF2-40B4-BE49-F238E27FC236}">
                <a16:creationId xmlns:a16="http://schemas.microsoft.com/office/drawing/2014/main" id="{97C1A2FE-0039-CE70-4439-C384957CF259}"/>
              </a:ext>
            </a:extLst>
          </p:cNvPr>
          <p:cNvGraphicFramePr>
            <a:graphicFrameLocks/>
          </p:cNvGraphicFramePr>
          <p:nvPr>
            <p:extLst>
              <p:ext uri="{D42A27DB-BD31-4B8C-83A1-F6EECF244321}">
                <p14:modId xmlns:p14="http://schemas.microsoft.com/office/powerpoint/2010/main" val="879750954"/>
              </p:ext>
            </p:extLst>
          </p:nvPr>
        </p:nvGraphicFramePr>
        <p:xfrm>
          <a:off x="2203946" y="1226371"/>
          <a:ext cx="7471132" cy="2847144"/>
        </p:xfrm>
        <a:graphic>
          <a:graphicData uri="http://schemas.openxmlformats.org/drawingml/2006/chart">
            <c:chart xmlns:c="http://schemas.openxmlformats.org/drawingml/2006/chart" xmlns:r="http://schemas.openxmlformats.org/officeDocument/2006/relationships" r:id="rId3"/>
          </a:graphicData>
        </a:graphic>
      </p:graphicFrame>
      <p:sp>
        <p:nvSpPr>
          <p:cNvPr id="25" name="Oval 24">
            <a:extLst>
              <a:ext uri="{FF2B5EF4-FFF2-40B4-BE49-F238E27FC236}">
                <a16:creationId xmlns:a16="http://schemas.microsoft.com/office/drawing/2014/main" id="{AF597AC7-F356-B505-AFFE-5E7F16D01E22}"/>
              </a:ext>
            </a:extLst>
          </p:cNvPr>
          <p:cNvSpPr/>
          <p:nvPr/>
        </p:nvSpPr>
        <p:spPr>
          <a:xfrm>
            <a:off x="3431107" y="2097108"/>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endParaRPr lang="et-EE" b="1" dirty="0">
              <a:solidFill>
                <a:schemeClr val="bg1"/>
              </a:solidFill>
            </a:endParaRPr>
          </a:p>
        </p:txBody>
      </p:sp>
      <p:sp>
        <p:nvSpPr>
          <p:cNvPr id="29" name="Text Placeholder 5">
            <a:extLst>
              <a:ext uri="{FF2B5EF4-FFF2-40B4-BE49-F238E27FC236}">
                <a16:creationId xmlns:a16="http://schemas.microsoft.com/office/drawing/2014/main" id="{B7DC975A-C190-F774-A879-0740459F2F57}"/>
              </a:ext>
            </a:extLst>
          </p:cNvPr>
          <p:cNvSpPr txBox="1">
            <a:spLocks/>
          </p:cNvSpPr>
          <p:nvPr/>
        </p:nvSpPr>
        <p:spPr>
          <a:xfrm>
            <a:off x="374573" y="4365279"/>
            <a:ext cx="11347374" cy="197098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Clr>
                <a:srgbClr val="2C5697"/>
              </a:buClr>
              <a:buSzPct val="118000"/>
              <a:buFont typeface="Tahoma" panose="020B0604030504040204" pitchFamily="34" charset="0"/>
              <a:buNone/>
              <a:defRPr sz="1800" kern="1200">
                <a:solidFill>
                  <a:schemeClr val="tx1">
                    <a:lumMod val="65000"/>
                    <a:lumOff val="35000"/>
                  </a:schemeClr>
                </a:solidFill>
                <a:latin typeface="Rubik" panose="00000500000000000000" pitchFamily="2" charset="-79"/>
                <a:ea typeface="+mn-ea"/>
                <a:cs typeface="Rubik" panose="00000500000000000000" pitchFamily="2" charset="-79"/>
              </a:defRPr>
            </a:lvl1pPr>
            <a:lvl2pPr marL="685800" indent="-228600" algn="l" defTabSz="914400" rtl="0" eaLnBrk="1" latinLnBrk="0" hangingPunct="1">
              <a:lnSpc>
                <a:spcPct val="90000"/>
              </a:lnSpc>
              <a:spcBef>
                <a:spcPts val="500"/>
              </a:spcBef>
              <a:buClr>
                <a:srgbClr val="2C5697"/>
              </a:buClr>
              <a:buSzPct val="118000"/>
              <a:buFont typeface="Tahoma" panose="020B0604030504040204" pitchFamily="34" charset="0"/>
              <a:buChar char="‣"/>
              <a:defRPr sz="1800" kern="1200">
                <a:solidFill>
                  <a:schemeClr val="tx1">
                    <a:lumMod val="65000"/>
                    <a:lumOff val="35000"/>
                  </a:schemeClr>
                </a:solidFill>
                <a:latin typeface="Rubik" panose="00000500000000000000" pitchFamily="2" charset="-79"/>
                <a:ea typeface="+mn-ea"/>
                <a:cs typeface="Rubik" panose="00000500000000000000" pitchFamily="2" charset="-79"/>
              </a:defRPr>
            </a:lvl2pPr>
            <a:lvl3pPr marL="1143000" indent="-228600" algn="l" defTabSz="914400" rtl="0" eaLnBrk="1" latinLnBrk="0" hangingPunct="1">
              <a:lnSpc>
                <a:spcPct val="90000"/>
              </a:lnSpc>
              <a:spcBef>
                <a:spcPts val="500"/>
              </a:spcBef>
              <a:buClr>
                <a:srgbClr val="2C5697"/>
              </a:buClr>
              <a:buSzPct val="118000"/>
              <a:buFont typeface="Tahoma" panose="020B0604030504040204" pitchFamily="34" charset="0"/>
              <a:buChar char="‣"/>
              <a:defRPr sz="1800" kern="1200">
                <a:solidFill>
                  <a:schemeClr val="tx1">
                    <a:lumMod val="65000"/>
                    <a:lumOff val="35000"/>
                  </a:schemeClr>
                </a:solidFill>
                <a:latin typeface="Rubik" panose="00000500000000000000" pitchFamily="2" charset="-79"/>
                <a:ea typeface="+mn-ea"/>
                <a:cs typeface="Rubik" panose="00000500000000000000" pitchFamily="2" charset="-79"/>
              </a:defRPr>
            </a:lvl3pPr>
            <a:lvl4pPr marL="1600200" indent="-228600" algn="l" defTabSz="914400" rtl="0" eaLnBrk="1" latinLnBrk="0" hangingPunct="1">
              <a:lnSpc>
                <a:spcPct val="90000"/>
              </a:lnSpc>
              <a:spcBef>
                <a:spcPts val="500"/>
              </a:spcBef>
              <a:buClr>
                <a:srgbClr val="2C5697"/>
              </a:buClr>
              <a:buSzPct val="118000"/>
              <a:buFont typeface="Tahoma" panose="020B0604030504040204" pitchFamily="34" charset="0"/>
              <a:buChar char="‣"/>
              <a:defRPr sz="1800" kern="1200">
                <a:solidFill>
                  <a:schemeClr val="tx1">
                    <a:lumMod val="65000"/>
                    <a:lumOff val="35000"/>
                  </a:schemeClr>
                </a:solidFill>
                <a:latin typeface="Rubik" panose="00000500000000000000" pitchFamily="2" charset="-79"/>
                <a:ea typeface="+mn-ea"/>
                <a:cs typeface="Rubik" panose="00000500000000000000" pitchFamily="2" charset="-79"/>
              </a:defRPr>
            </a:lvl4pPr>
            <a:lvl5pPr marL="2057400" indent="-228600" algn="l" defTabSz="914400" rtl="0" eaLnBrk="1" latinLnBrk="0" hangingPunct="1">
              <a:lnSpc>
                <a:spcPct val="90000"/>
              </a:lnSpc>
              <a:spcBef>
                <a:spcPts val="500"/>
              </a:spcBef>
              <a:buClr>
                <a:srgbClr val="2C5697"/>
              </a:buClr>
              <a:buSzPct val="118000"/>
              <a:buFont typeface="Tahoma" panose="020B0604030504040204" pitchFamily="34" charset="0"/>
              <a:buChar char="‣"/>
              <a:defRPr sz="1800" kern="1200">
                <a:solidFill>
                  <a:schemeClr val="tx1">
                    <a:lumMod val="65000"/>
                    <a:lumOff val="35000"/>
                  </a:schemeClr>
                </a:solidFill>
                <a:latin typeface="Rubik" panose="00000500000000000000" pitchFamily="2" charset="-79"/>
                <a:ea typeface="+mn-ea"/>
                <a:cs typeface="Rubik" panose="00000500000000000000"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dirty="0">
                <a:cs typeface="Rubik"/>
              </a:rPr>
              <a:t>Total discounted system cost d</a:t>
            </a:r>
            <a:r>
              <a:rPr lang="en-US" dirty="0" err="1">
                <a:cs typeface="Rubik"/>
              </a:rPr>
              <a:t>ifference</a:t>
            </a:r>
            <a:r>
              <a:rPr lang="en-US" dirty="0">
                <a:cs typeface="Rubik"/>
              </a:rPr>
              <a:t> between Reference and Nuclear scenarios is 2.7%</a:t>
            </a:r>
          </a:p>
          <a:p>
            <a:r>
              <a:rPr lang="et-EE" dirty="0">
                <a:cs typeface="Rubik"/>
              </a:rPr>
              <a:t>Initial jump after the base year is due to high cost of CO2.</a:t>
            </a:r>
          </a:p>
        </p:txBody>
      </p:sp>
      <p:sp>
        <p:nvSpPr>
          <p:cNvPr id="30" name="Oval 29">
            <a:extLst>
              <a:ext uri="{FF2B5EF4-FFF2-40B4-BE49-F238E27FC236}">
                <a16:creationId xmlns:a16="http://schemas.microsoft.com/office/drawing/2014/main" id="{7C01FD12-5807-287C-A2CB-24883A4DEBE4}"/>
              </a:ext>
            </a:extLst>
          </p:cNvPr>
          <p:cNvSpPr/>
          <p:nvPr/>
        </p:nvSpPr>
        <p:spPr>
          <a:xfrm>
            <a:off x="87703" y="4705935"/>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endParaRPr lang="et-EE" b="1" dirty="0">
              <a:solidFill>
                <a:schemeClr val="bg1"/>
              </a:solidFill>
            </a:endParaRPr>
          </a:p>
        </p:txBody>
      </p:sp>
      <p:sp>
        <p:nvSpPr>
          <p:cNvPr id="2" name="TextBox 1">
            <a:extLst>
              <a:ext uri="{FF2B5EF4-FFF2-40B4-BE49-F238E27FC236}">
                <a16:creationId xmlns:a16="http://schemas.microsoft.com/office/drawing/2014/main" id="{E9785D4B-6DAF-62DC-5B9D-9A94C652BEE4}"/>
              </a:ext>
            </a:extLst>
          </p:cNvPr>
          <p:cNvSpPr txBox="1"/>
          <p:nvPr/>
        </p:nvSpPr>
        <p:spPr>
          <a:xfrm>
            <a:off x="107889" y="108823"/>
            <a:ext cx="301686" cy="369332"/>
          </a:xfrm>
          <a:prstGeom prst="rect">
            <a:avLst/>
          </a:prstGeom>
          <a:noFill/>
        </p:spPr>
        <p:txBody>
          <a:bodyPr wrap="none" rtlCol="0">
            <a:spAutoFit/>
          </a:bodyPr>
          <a:lstStyle/>
          <a:p>
            <a:r>
              <a:rPr lang="et-EE" dirty="0"/>
              <a:t>9</a:t>
            </a:r>
          </a:p>
        </p:txBody>
      </p:sp>
    </p:spTree>
    <p:extLst>
      <p:ext uri="{BB962C8B-B14F-4D97-AF65-F5344CB8AC3E}">
        <p14:creationId xmlns:p14="http://schemas.microsoft.com/office/powerpoint/2010/main" val="3403253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67A1F-FB2A-74B4-7BE5-1423D1BEA0A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A21FEE9-BFEE-1A04-5EBD-AD773868DF5A}"/>
              </a:ext>
            </a:extLst>
          </p:cNvPr>
          <p:cNvSpPr txBox="1"/>
          <p:nvPr/>
        </p:nvSpPr>
        <p:spPr>
          <a:xfrm>
            <a:off x="374573" y="371866"/>
            <a:ext cx="12052453" cy="584775"/>
          </a:xfrm>
          <a:prstGeom prst="rect">
            <a:avLst/>
          </a:prstGeom>
          <a:noFill/>
        </p:spPr>
        <p:txBody>
          <a:bodyPr wrap="square" rtlCol="0">
            <a:spAutoFit/>
          </a:bodyPr>
          <a:lstStyle/>
          <a:p>
            <a:r>
              <a:rPr lang="en-US" sz="3200" b="1" dirty="0">
                <a:solidFill>
                  <a:schemeClr val="accent1"/>
                </a:solidFill>
                <a:latin typeface="Arial" panose="020B0604020202020204" pitchFamily="34" charset="0"/>
                <a:cs typeface="Arial" panose="020B0604020202020204" pitchFamily="34" charset="0"/>
              </a:rPr>
              <a:t>Model results – Average generation costs (AGC) in Estonia</a:t>
            </a:r>
            <a:endParaRPr lang="en-GB"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5" name="Chart 4">
            <a:extLst>
              <a:ext uri="{FF2B5EF4-FFF2-40B4-BE49-F238E27FC236}">
                <a16:creationId xmlns:a16="http://schemas.microsoft.com/office/drawing/2014/main" id="{32C58FF9-FAC2-9076-3C58-676C84B3E254}"/>
              </a:ext>
            </a:extLst>
          </p:cNvPr>
          <p:cNvGraphicFramePr>
            <a:graphicFrameLocks/>
          </p:cNvGraphicFramePr>
          <p:nvPr/>
        </p:nvGraphicFramePr>
        <p:xfrm>
          <a:off x="2203946" y="1226371"/>
          <a:ext cx="7471132" cy="2847144"/>
        </p:xfrm>
        <a:graphic>
          <a:graphicData uri="http://schemas.openxmlformats.org/drawingml/2006/chart">
            <c:chart xmlns:c="http://schemas.openxmlformats.org/drawingml/2006/chart" xmlns:r="http://schemas.openxmlformats.org/officeDocument/2006/relationships" r:id="rId3"/>
          </a:graphicData>
        </a:graphic>
      </p:graphicFrame>
      <p:sp>
        <p:nvSpPr>
          <p:cNvPr id="25" name="Oval 24">
            <a:extLst>
              <a:ext uri="{FF2B5EF4-FFF2-40B4-BE49-F238E27FC236}">
                <a16:creationId xmlns:a16="http://schemas.microsoft.com/office/drawing/2014/main" id="{A704C6B2-71C2-C6F5-7565-453864BD57D0}"/>
              </a:ext>
            </a:extLst>
          </p:cNvPr>
          <p:cNvSpPr/>
          <p:nvPr/>
        </p:nvSpPr>
        <p:spPr>
          <a:xfrm>
            <a:off x="3431107" y="2097108"/>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endParaRPr lang="et-EE" b="1" dirty="0">
              <a:solidFill>
                <a:schemeClr val="bg1"/>
              </a:solidFill>
            </a:endParaRPr>
          </a:p>
        </p:txBody>
      </p:sp>
      <p:sp>
        <p:nvSpPr>
          <p:cNvPr id="26" name="Oval 25">
            <a:extLst>
              <a:ext uri="{FF2B5EF4-FFF2-40B4-BE49-F238E27FC236}">
                <a16:creationId xmlns:a16="http://schemas.microsoft.com/office/drawing/2014/main" id="{0E7CB7FC-B431-2633-BD53-C5EEF7CFCA21}"/>
              </a:ext>
            </a:extLst>
          </p:cNvPr>
          <p:cNvSpPr/>
          <p:nvPr/>
        </p:nvSpPr>
        <p:spPr>
          <a:xfrm>
            <a:off x="4658268" y="2097108"/>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a:t>
            </a:r>
            <a:endParaRPr lang="et-EE" b="1" dirty="0">
              <a:solidFill>
                <a:schemeClr val="bg1"/>
              </a:solidFill>
            </a:endParaRPr>
          </a:p>
        </p:txBody>
      </p:sp>
      <p:sp>
        <p:nvSpPr>
          <p:cNvPr id="29" name="Text Placeholder 5">
            <a:extLst>
              <a:ext uri="{FF2B5EF4-FFF2-40B4-BE49-F238E27FC236}">
                <a16:creationId xmlns:a16="http://schemas.microsoft.com/office/drawing/2014/main" id="{5FE46025-A3B5-04C1-8B46-319ECACCEA86}"/>
              </a:ext>
            </a:extLst>
          </p:cNvPr>
          <p:cNvSpPr txBox="1">
            <a:spLocks/>
          </p:cNvSpPr>
          <p:nvPr/>
        </p:nvSpPr>
        <p:spPr>
          <a:xfrm>
            <a:off x="374573" y="4365279"/>
            <a:ext cx="11347374" cy="197098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Clr>
                <a:srgbClr val="2C5697"/>
              </a:buClr>
              <a:buSzPct val="118000"/>
              <a:buFont typeface="Tahoma" panose="020B0604030504040204" pitchFamily="34" charset="0"/>
              <a:buNone/>
              <a:defRPr sz="1800" kern="1200">
                <a:solidFill>
                  <a:schemeClr val="tx1">
                    <a:lumMod val="65000"/>
                    <a:lumOff val="35000"/>
                  </a:schemeClr>
                </a:solidFill>
                <a:latin typeface="Rubik" panose="00000500000000000000" pitchFamily="2" charset="-79"/>
                <a:ea typeface="+mn-ea"/>
                <a:cs typeface="Rubik" panose="00000500000000000000" pitchFamily="2" charset="-79"/>
              </a:defRPr>
            </a:lvl1pPr>
            <a:lvl2pPr marL="685800" indent="-228600" algn="l" defTabSz="914400" rtl="0" eaLnBrk="1" latinLnBrk="0" hangingPunct="1">
              <a:lnSpc>
                <a:spcPct val="90000"/>
              </a:lnSpc>
              <a:spcBef>
                <a:spcPts val="500"/>
              </a:spcBef>
              <a:buClr>
                <a:srgbClr val="2C5697"/>
              </a:buClr>
              <a:buSzPct val="118000"/>
              <a:buFont typeface="Tahoma" panose="020B0604030504040204" pitchFamily="34" charset="0"/>
              <a:buChar char="‣"/>
              <a:defRPr sz="1800" kern="1200">
                <a:solidFill>
                  <a:schemeClr val="tx1">
                    <a:lumMod val="65000"/>
                    <a:lumOff val="35000"/>
                  </a:schemeClr>
                </a:solidFill>
                <a:latin typeface="Rubik" panose="00000500000000000000" pitchFamily="2" charset="-79"/>
                <a:ea typeface="+mn-ea"/>
                <a:cs typeface="Rubik" panose="00000500000000000000" pitchFamily="2" charset="-79"/>
              </a:defRPr>
            </a:lvl2pPr>
            <a:lvl3pPr marL="1143000" indent="-228600" algn="l" defTabSz="914400" rtl="0" eaLnBrk="1" latinLnBrk="0" hangingPunct="1">
              <a:lnSpc>
                <a:spcPct val="90000"/>
              </a:lnSpc>
              <a:spcBef>
                <a:spcPts val="500"/>
              </a:spcBef>
              <a:buClr>
                <a:srgbClr val="2C5697"/>
              </a:buClr>
              <a:buSzPct val="118000"/>
              <a:buFont typeface="Tahoma" panose="020B0604030504040204" pitchFamily="34" charset="0"/>
              <a:buChar char="‣"/>
              <a:defRPr sz="1800" kern="1200">
                <a:solidFill>
                  <a:schemeClr val="tx1">
                    <a:lumMod val="65000"/>
                    <a:lumOff val="35000"/>
                  </a:schemeClr>
                </a:solidFill>
                <a:latin typeface="Rubik" panose="00000500000000000000" pitchFamily="2" charset="-79"/>
                <a:ea typeface="+mn-ea"/>
                <a:cs typeface="Rubik" panose="00000500000000000000" pitchFamily="2" charset="-79"/>
              </a:defRPr>
            </a:lvl3pPr>
            <a:lvl4pPr marL="1600200" indent="-228600" algn="l" defTabSz="914400" rtl="0" eaLnBrk="1" latinLnBrk="0" hangingPunct="1">
              <a:lnSpc>
                <a:spcPct val="90000"/>
              </a:lnSpc>
              <a:spcBef>
                <a:spcPts val="500"/>
              </a:spcBef>
              <a:buClr>
                <a:srgbClr val="2C5697"/>
              </a:buClr>
              <a:buSzPct val="118000"/>
              <a:buFont typeface="Tahoma" panose="020B0604030504040204" pitchFamily="34" charset="0"/>
              <a:buChar char="‣"/>
              <a:defRPr sz="1800" kern="1200">
                <a:solidFill>
                  <a:schemeClr val="tx1">
                    <a:lumMod val="65000"/>
                    <a:lumOff val="35000"/>
                  </a:schemeClr>
                </a:solidFill>
                <a:latin typeface="Rubik" panose="00000500000000000000" pitchFamily="2" charset="-79"/>
                <a:ea typeface="+mn-ea"/>
                <a:cs typeface="Rubik" panose="00000500000000000000" pitchFamily="2" charset="-79"/>
              </a:defRPr>
            </a:lvl4pPr>
            <a:lvl5pPr marL="2057400" indent="-228600" algn="l" defTabSz="914400" rtl="0" eaLnBrk="1" latinLnBrk="0" hangingPunct="1">
              <a:lnSpc>
                <a:spcPct val="90000"/>
              </a:lnSpc>
              <a:spcBef>
                <a:spcPts val="500"/>
              </a:spcBef>
              <a:buClr>
                <a:srgbClr val="2C5697"/>
              </a:buClr>
              <a:buSzPct val="118000"/>
              <a:buFont typeface="Tahoma" panose="020B0604030504040204" pitchFamily="34" charset="0"/>
              <a:buChar char="‣"/>
              <a:defRPr sz="1800" kern="1200">
                <a:solidFill>
                  <a:schemeClr val="tx1">
                    <a:lumMod val="65000"/>
                    <a:lumOff val="35000"/>
                  </a:schemeClr>
                </a:solidFill>
                <a:latin typeface="Rubik" panose="00000500000000000000" pitchFamily="2" charset="-79"/>
                <a:ea typeface="+mn-ea"/>
                <a:cs typeface="Rubik" panose="00000500000000000000"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dirty="0">
                <a:cs typeface="Rubik"/>
              </a:rPr>
              <a:t>Total discounted system cost d</a:t>
            </a:r>
            <a:r>
              <a:rPr lang="en-US" dirty="0" err="1">
                <a:cs typeface="Rubik"/>
              </a:rPr>
              <a:t>ifference</a:t>
            </a:r>
            <a:r>
              <a:rPr lang="en-US" dirty="0">
                <a:cs typeface="Rubik"/>
              </a:rPr>
              <a:t> between Reference and Nuclear scenarios is 2.7%</a:t>
            </a:r>
          </a:p>
          <a:p>
            <a:r>
              <a:rPr lang="et-EE" dirty="0">
                <a:cs typeface="Rubik"/>
              </a:rPr>
              <a:t>Initial jump after the base year is due to high cost of CO2.</a:t>
            </a:r>
          </a:p>
          <a:p>
            <a:r>
              <a:rPr lang="en-US" dirty="0">
                <a:cs typeface="Rubik"/>
              </a:rPr>
              <a:t>AGC decreases </a:t>
            </a:r>
            <a:r>
              <a:rPr lang="et-EE" dirty="0">
                <a:cs typeface="Rubik"/>
              </a:rPr>
              <a:t>as less oil shale is </a:t>
            </a:r>
            <a:r>
              <a:rPr lang="en-US" dirty="0">
                <a:cs typeface="Rubik"/>
              </a:rPr>
              <a:t>being </a:t>
            </a:r>
            <a:r>
              <a:rPr lang="et-EE" dirty="0">
                <a:cs typeface="Rubik"/>
              </a:rPr>
              <a:t>used</a:t>
            </a:r>
          </a:p>
        </p:txBody>
      </p:sp>
      <p:sp>
        <p:nvSpPr>
          <p:cNvPr id="30" name="Oval 29">
            <a:extLst>
              <a:ext uri="{FF2B5EF4-FFF2-40B4-BE49-F238E27FC236}">
                <a16:creationId xmlns:a16="http://schemas.microsoft.com/office/drawing/2014/main" id="{9E0FEB07-F7E0-A21E-F220-DA4201C5E8C6}"/>
              </a:ext>
            </a:extLst>
          </p:cNvPr>
          <p:cNvSpPr/>
          <p:nvPr/>
        </p:nvSpPr>
        <p:spPr>
          <a:xfrm>
            <a:off x="87703" y="4705935"/>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endParaRPr lang="et-EE" b="1" dirty="0">
              <a:solidFill>
                <a:schemeClr val="bg1"/>
              </a:solidFill>
            </a:endParaRPr>
          </a:p>
        </p:txBody>
      </p:sp>
      <p:sp>
        <p:nvSpPr>
          <p:cNvPr id="31" name="Oval 30">
            <a:extLst>
              <a:ext uri="{FF2B5EF4-FFF2-40B4-BE49-F238E27FC236}">
                <a16:creationId xmlns:a16="http://schemas.microsoft.com/office/drawing/2014/main" id="{7C7252D7-492B-5164-BD03-94DE70CFA1EE}"/>
              </a:ext>
            </a:extLst>
          </p:cNvPr>
          <p:cNvSpPr/>
          <p:nvPr/>
        </p:nvSpPr>
        <p:spPr>
          <a:xfrm>
            <a:off x="87703" y="5123924"/>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a:t>
            </a:r>
            <a:endParaRPr lang="et-EE" b="1" dirty="0">
              <a:solidFill>
                <a:schemeClr val="bg1"/>
              </a:solidFill>
            </a:endParaRPr>
          </a:p>
        </p:txBody>
      </p:sp>
      <p:sp>
        <p:nvSpPr>
          <p:cNvPr id="2" name="TextBox 1">
            <a:extLst>
              <a:ext uri="{FF2B5EF4-FFF2-40B4-BE49-F238E27FC236}">
                <a16:creationId xmlns:a16="http://schemas.microsoft.com/office/drawing/2014/main" id="{F84871AB-6C3D-C561-84F2-364BBF0E1C06}"/>
              </a:ext>
            </a:extLst>
          </p:cNvPr>
          <p:cNvSpPr txBox="1"/>
          <p:nvPr/>
        </p:nvSpPr>
        <p:spPr>
          <a:xfrm>
            <a:off x="107889" y="108823"/>
            <a:ext cx="301686" cy="369332"/>
          </a:xfrm>
          <a:prstGeom prst="rect">
            <a:avLst/>
          </a:prstGeom>
          <a:noFill/>
        </p:spPr>
        <p:txBody>
          <a:bodyPr wrap="none" rtlCol="0">
            <a:spAutoFit/>
          </a:bodyPr>
          <a:lstStyle/>
          <a:p>
            <a:r>
              <a:rPr lang="et-EE" dirty="0"/>
              <a:t>9</a:t>
            </a:r>
          </a:p>
        </p:txBody>
      </p:sp>
    </p:spTree>
    <p:extLst>
      <p:ext uri="{BB962C8B-B14F-4D97-AF65-F5344CB8AC3E}">
        <p14:creationId xmlns:p14="http://schemas.microsoft.com/office/powerpoint/2010/main" val="2626687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A07EB-BB78-5343-C22F-C0867DF9C07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445709D-0F12-44E2-D31F-BCBADEE942AF}"/>
              </a:ext>
            </a:extLst>
          </p:cNvPr>
          <p:cNvSpPr txBox="1"/>
          <p:nvPr/>
        </p:nvSpPr>
        <p:spPr>
          <a:xfrm>
            <a:off x="374573" y="371866"/>
            <a:ext cx="12052453" cy="584775"/>
          </a:xfrm>
          <a:prstGeom prst="rect">
            <a:avLst/>
          </a:prstGeom>
          <a:noFill/>
        </p:spPr>
        <p:txBody>
          <a:bodyPr wrap="square" rtlCol="0">
            <a:spAutoFit/>
          </a:bodyPr>
          <a:lstStyle/>
          <a:p>
            <a:r>
              <a:rPr lang="en-US" sz="3200" b="1" dirty="0">
                <a:solidFill>
                  <a:schemeClr val="accent1"/>
                </a:solidFill>
                <a:latin typeface="Arial" panose="020B0604020202020204" pitchFamily="34" charset="0"/>
                <a:cs typeface="Arial" panose="020B0604020202020204" pitchFamily="34" charset="0"/>
              </a:rPr>
              <a:t>Model results – Average generation costs (AGC) in Estonia</a:t>
            </a:r>
            <a:endParaRPr lang="en-GB"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5" name="Chart 4">
            <a:extLst>
              <a:ext uri="{FF2B5EF4-FFF2-40B4-BE49-F238E27FC236}">
                <a16:creationId xmlns:a16="http://schemas.microsoft.com/office/drawing/2014/main" id="{5D2D7F2C-9C4C-EEED-EC3A-984D639F9AAE}"/>
              </a:ext>
            </a:extLst>
          </p:cNvPr>
          <p:cNvGraphicFramePr>
            <a:graphicFrameLocks/>
          </p:cNvGraphicFramePr>
          <p:nvPr/>
        </p:nvGraphicFramePr>
        <p:xfrm>
          <a:off x="2203946" y="1226371"/>
          <a:ext cx="7471132" cy="2847144"/>
        </p:xfrm>
        <a:graphic>
          <a:graphicData uri="http://schemas.openxmlformats.org/drawingml/2006/chart">
            <c:chart xmlns:c="http://schemas.openxmlformats.org/drawingml/2006/chart" xmlns:r="http://schemas.openxmlformats.org/officeDocument/2006/relationships" r:id="rId3"/>
          </a:graphicData>
        </a:graphic>
      </p:graphicFrame>
      <p:sp>
        <p:nvSpPr>
          <p:cNvPr id="25" name="Oval 24">
            <a:extLst>
              <a:ext uri="{FF2B5EF4-FFF2-40B4-BE49-F238E27FC236}">
                <a16:creationId xmlns:a16="http://schemas.microsoft.com/office/drawing/2014/main" id="{7A819798-3078-B079-51B4-B89BAC487204}"/>
              </a:ext>
            </a:extLst>
          </p:cNvPr>
          <p:cNvSpPr/>
          <p:nvPr/>
        </p:nvSpPr>
        <p:spPr>
          <a:xfrm>
            <a:off x="3431107" y="2097108"/>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endParaRPr lang="et-EE" b="1" dirty="0">
              <a:solidFill>
                <a:schemeClr val="bg1"/>
              </a:solidFill>
            </a:endParaRPr>
          </a:p>
        </p:txBody>
      </p:sp>
      <p:sp>
        <p:nvSpPr>
          <p:cNvPr id="26" name="Oval 25">
            <a:extLst>
              <a:ext uri="{FF2B5EF4-FFF2-40B4-BE49-F238E27FC236}">
                <a16:creationId xmlns:a16="http://schemas.microsoft.com/office/drawing/2014/main" id="{DB62000E-1CA4-2722-653A-5FD61D6F2F1E}"/>
              </a:ext>
            </a:extLst>
          </p:cNvPr>
          <p:cNvSpPr/>
          <p:nvPr/>
        </p:nvSpPr>
        <p:spPr>
          <a:xfrm>
            <a:off x="4658268" y="2097108"/>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a:t>
            </a:r>
            <a:endParaRPr lang="et-EE" b="1" dirty="0">
              <a:solidFill>
                <a:schemeClr val="bg1"/>
              </a:solidFill>
            </a:endParaRPr>
          </a:p>
        </p:txBody>
      </p:sp>
      <p:sp>
        <p:nvSpPr>
          <p:cNvPr id="27" name="Oval 26">
            <a:extLst>
              <a:ext uri="{FF2B5EF4-FFF2-40B4-BE49-F238E27FC236}">
                <a16:creationId xmlns:a16="http://schemas.microsoft.com/office/drawing/2014/main" id="{8038BB37-A30B-D753-444F-D5164476910C}"/>
              </a:ext>
            </a:extLst>
          </p:cNvPr>
          <p:cNvSpPr/>
          <p:nvPr/>
        </p:nvSpPr>
        <p:spPr>
          <a:xfrm>
            <a:off x="5939512" y="1967539"/>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a:t>
            </a:r>
            <a:endParaRPr lang="et-EE" b="1" dirty="0">
              <a:solidFill>
                <a:schemeClr val="bg1"/>
              </a:solidFill>
            </a:endParaRPr>
          </a:p>
        </p:txBody>
      </p:sp>
      <p:sp>
        <p:nvSpPr>
          <p:cNvPr id="29" name="Text Placeholder 5">
            <a:extLst>
              <a:ext uri="{FF2B5EF4-FFF2-40B4-BE49-F238E27FC236}">
                <a16:creationId xmlns:a16="http://schemas.microsoft.com/office/drawing/2014/main" id="{0295B16A-13AC-E121-FDA5-A16F55862A7D}"/>
              </a:ext>
            </a:extLst>
          </p:cNvPr>
          <p:cNvSpPr txBox="1">
            <a:spLocks/>
          </p:cNvSpPr>
          <p:nvPr/>
        </p:nvSpPr>
        <p:spPr>
          <a:xfrm>
            <a:off x="374573" y="4365279"/>
            <a:ext cx="11347374" cy="197098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Clr>
                <a:srgbClr val="2C5697"/>
              </a:buClr>
              <a:buSzPct val="118000"/>
              <a:buFont typeface="Tahoma" panose="020B0604030504040204" pitchFamily="34" charset="0"/>
              <a:buNone/>
              <a:defRPr sz="1800" kern="1200">
                <a:solidFill>
                  <a:schemeClr val="tx1">
                    <a:lumMod val="65000"/>
                    <a:lumOff val="35000"/>
                  </a:schemeClr>
                </a:solidFill>
                <a:latin typeface="Rubik" panose="00000500000000000000" pitchFamily="2" charset="-79"/>
                <a:ea typeface="+mn-ea"/>
                <a:cs typeface="Rubik" panose="00000500000000000000" pitchFamily="2" charset="-79"/>
              </a:defRPr>
            </a:lvl1pPr>
            <a:lvl2pPr marL="685800" indent="-228600" algn="l" defTabSz="914400" rtl="0" eaLnBrk="1" latinLnBrk="0" hangingPunct="1">
              <a:lnSpc>
                <a:spcPct val="90000"/>
              </a:lnSpc>
              <a:spcBef>
                <a:spcPts val="500"/>
              </a:spcBef>
              <a:buClr>
                <a:srgbClr val="2C5697"/>
              </a:buClr>
              <a:buSzPct val="118000"/>
              <a:buFont typeface="Tahoma" panose="020B0604030504040204" pitchFamily="34" charset="0"/>
              <a:buChar char="‣"/>
              <a:defRPr sz="1800" kern="1200">
                <a:solidFill>
                  <a:schemeClr val="tx1">
                    <a:lumMod val="65000"/>
                    <a:lumOff val="35000"/>
                  </a:schemeClr>
                </a:solidFill>
                <a:latin typeface="Rubik" panose="00000500000000000000" pitchFamily="2" charset="-79"/>
                <a:ea typeface="+mn-ea"/>
                <a:cs typeface="Rubik" panose="00000500000000000000" pitchFamily="2" charset="-79"/>
              </a:defRPr>
            </a:lvl2pPr>
            <a:lvl3pPr marL="1143000" indent="-228600" algn="l" defTabSz="914400" rtl="0" eaLnBrk="1" latinLnBrk="0" hangingPunct="1">
              <a:lnSpc>
                <a:spcPct val="90000"/>
              </a:lnSpc>
              <a:spcBef>
                <a:spcPts val="500"/>
              </a:spcBef>
              <a:buClr>
                <a:srgbClr val="2C5697"/>
              </a:buClr>
              <a:buSzPct val="118000"/>
              <a:buFont typeface="Tahoma" panose="020B0604030504040204" pitchFamily="34" charset="0"/>
              <a:buChar char="‣"/>
              <a:defRPr sz="1800" kern="1200">
                <a:solidFill>
                  <a:schemeClr val="tx1">
                    <a:lumMod val="65000"/>
                    <a:lumOff val="35000"/>
                  </a:schemeClr>
                </a:solidFill>
                <a:latin typeface="Rubik" panose="00000500000000000000" pitchFamily="2" charset="-79"/>
                <a:ea typeface="+mn-ea"/>
                <a:cs typeface="Rubik" panose="00000500000000000000" pitchFamily="2" charset="-79"/>
              </a:defRPr>
            </a:lvl3pPr>
            <a:lvl4pPr marL="1600200" indent="-228600" algn="l" defTabSz="914400" rtl="0" eaLnBrk="1" latinLnBrk="0" hangingPunct="1">
              <a:lnSpc>
                <a:spcPct val="90000"/>
              </a:lnSpc>
              <a:spcBef>
                <a:spcPts val="500"/>
              </a:spcBef>
              <a:buClr>
                <a:srgbClr val="2C5697"/>
              </a:buClr>
              <a:buSzPct val="118000"/>
              <a:buFont typeface="Tahoma" panose="020B0604030504040204" pitchFamily="34" charset="0"/>
              <a:buChar char="‣"/>
              <a:defRPr sz="1800" kern="1200">
                <a:solidFill>
                  <a:schemeClr val="tx1">
                    <a:lumMod val="65000"/>
                    <a:lumOff val="35000"/>
                  </a:schemeClr>
                </a:solidFill>
                <a:latin typeface="Rubik" panose="00000500000000000000" pitchFamily="2" charset="-79"/>
                <a:ea typeface="+mn-ea"/>
                <a:cs typeface="Rubik" panose="00000500000000000000" pitchFamily="2" charset="-79"/>
              </a:defRPr>
            </a:lvl4pPr>
            <a:lvl5pPr marL="2057400" indent="-228600" algn="l" defTabSz="914400" rtl="0" eaLnBrk="1" latinLnBrk="0" hangingPunct="1">
              <a:lnSpc>
                <a:spcPct val="90000"/>
              </a:lnSpc>
              <a:spcBef>
                <a:spcPts val="500"/>
              </a:spcBef>
              <a:buClr>
                <a:srgbClr val="2C5697"/>
              </a:buClr>
              <a:buSzPct val="118000"/>
              <a:buFont typeface="Tahoma" panose="020B0604030504040204" pitchFamily="34" charset="0"/>
              <a:buChar char="‣"/>
              <a:defRPr sz="1800" kern="1200">
                <a:solidFill>
                  <a:schemeClr val="tx1">
                    <a:lumMod val="65000"/>
                    <a:lumOff val="35000"/>
                  </a:schemeClr>
                </a:solidFill>
                <a:latin typeface="Rubik" panose="00000500000000000000" pitchFamily="2" charset="-79"/>
                <a:ea typeface="+mn-ea"/>
                <a:cs typeface="Rubik" panose="00000500000000000000"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dirty="0">
                <a:cs typeface="Rubik"/>
              </a:rPr>
              <a:t>Total discounted system cost d</a:t>
            </a:r>
            <a:r>
              <a:rPr lang="en-US" dirty="0" err="1">
                <a:cs typeface="Rubik"/>
              </a:rPr>
              <a:t>ifference</a:t>
            </a:r>
            <a:r>
              <a:rPr lang="en-US" dirty="0">
                <a:cs typeface="Rubik"/>
              </a:rPr>
              <a:t> between Reference and Nuclear scenarios is 2.7%</a:t>
            </a:r>
          </a:p>
          <a:p>
            <a:r>
              <a:rPr lang="et-EE" dirty="0">
                <a:cs typeface="Rubik"/>
              </a:rPr>
              <a:t>Initial jump after the base year is due to high cost of CO2.</a:t>
            </a:r>
          </a:p>
          <a:p>
            <a:r>
              <a:rPr lang="en-US" dirty="0">
                <a:cs typeface="Rubik"/>
              </a:rPr>
              <a:t>AGC decreases </a:t>
            </a:r>
            <a:r>
              <a:rPr lang="et-EE" dirty="0">
                <a:cs typeface="Rubik"/>
              </a:rPr>
              <a:t>as less oil shale is </a:t>
            </a:r>
            <a:r>
              <a:rPr lang="en-US" dirty="0">
                <a:cs typeface="Rubik"/>
              </a:rPr>
              <a:t>being </a:t>
            </a:r>
            <a:r>
              <a:rPr lang="et-EE" dirty="0">
                <a:cs typeface="Rubik"/>
              </a:rPr>
              <a:t>used</a:t>
            </a:r>
          </a:p>
          <a:p>
            <a:r>
              <a:rPr lang="en-US" dirty="0">
                <a:cs typeface="Rubik"/>
              </a:rPr>
              <a:t>Upon deployment of the first SMR, AGC of the nuclear scenario increases creating a divergence between both scenarios. </a:t>
            </a:r>
          </a:p>
        </p:txBody>
      </p:sp>
      <p:sp>
        <p:nvSpPr>
          <p:cNvPr id="30" name="Oval 29">
            <a:extLst>
              <a:ext uri="{FF2B5EF4-FFF2-40B4-BE49-F238E27FC236}">
                <a16:creationId xmlns:a16="http://schemas.microsoft.com/office/drawing/2014/main" id="{72E15B6A-145E-A5E5-8B3F-3E2215AEB9C6}"/>
              </a:ext>
            </a:extLst>
          </p:cNvPr>
          <p:cNvSpPr/>
          <p:nvPr/>
        </p:nvSpPr>
        <p:spPr>
          <a:xfrm>
            <a:off x="87703" y="4705935"/>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endParaRPr lang="et-EE" b="1" dirty="0">
              <a:solidFill>
                <a:schemeClr val="bg1"/>
              </a:solidFill>
            </a:endParaRPr>
          </a:p>
        </p:txBody>
      </p:sp>
      <p:sp>
        <p:nvSpPr>
          <p:cNvPr id="31" name="Oval 30">
            <a:extLst>
              <a:ext uri="{FF2B5EF4-FFF2-40B4-BE49-F238E27FC236}">
                <a16:creationId xmlns:a16="http://schemas.microsoft.com/office/drawing/2014/main" id="{E3C21F07-7C65-6F0F-2717-447ABA86D846}"/>
              </a:ext>
            </a:extLst>
          </p:cNvPr>
          <p:cNvSpPr/>
          <p:nvPr/>
        </p:nvSpPr>
        <p:spPr>
          <a:xfrm>
            <a:off x="87703" y="5123924"/>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a:t>
            </a:r>
            <a:endParaRPr lang="et-EE" b="1" dirty="0">
              <a:solidFill>
                <a:schemeClr val="bg1"/>
              </a:solidFill>
            </a:endParaRPr>
          </a:p>
        </p:txBody>
      </p:sp>
      <p:sp>
        <p:nvSpPr>
          <p:cNvPr id="32" name="Oval 31">
            <a:extLst>
              <a:ext uri="{FF2B5EF4-FFF2-40B4-BE49-F238E27FC236}">
                <a16:creationId xmlns:a16="http://schemas.microsoft.com/office/drawing/2014/main" id="{5A0A25DB-5DFA-F1B8-5655-553EB8AA9B76}"/>
              </a:ext>
            </a:extLst>
          </p:cNvPr>
          <p:cNvSpPr/>
          <p:nvPr/>
        </p:nvSpPr>
        <p:spPr>
          <a:xfrm>
            <a:off x="87703" y="5510896"/>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a:t>
            </a:r>
            <a:endParaRPr lang="et-EE" b="1" dirty="0">
              <a:solidFill>
                <a:schemeClr val="bg1"/>
              </a:solidFill>
            </a:endParaRPr>
          </a:p>
        </p:txBody>
      </p:sp>
      <p:sp>
        <p:nvSpPr>
          <p:cNvPr id="2" name="TextBox 1">
            <a:extLst>
              <a:ext uri="{FF2B5EF4-FFF2-40B4-BE49-F238E27FC236}">
                <a16:creationId xmlns:a16="http://schemas.microsoft.com/office/drawing/2014/main" id="{7930C127-5ED5-6345-9B2A-8B346C910F9B}"/>
              </a:ext>
            </a:extLst>
          </p:cNvPr>
          <p:cNvSpPr txBox="1"/>
          <p:nvPr/>
        </p:nvSpPr>
        <p:spPr>
          <a:xfrm>
            <a:off x="107889" y="108823"/>
            <a:ext cx="301686" cy="369332"/>
          </a:xfrm>
          <a:prstGeom prst="rect">
            <a:avLst/>
          </a:prstGeom>
          <a:noFill/>
        </p:spPr>
        <p:txBody>
          <a:bodyPr wrap="none" rtlCol="0">
            <a:spAutoFit/>
          </a:bodyPr>
          <a:lstStyle/>
          <a:p>
            <a:r>
              <a:rPr lang="et-EE" dirty="0"/>
              <a:t>9</a:t>
            </a:r>
          </a:p>
        </p:txBody>
      </p:sp>
    </p:spTree>
    <p:extLst>
      <p:ext uri="{BB962C8B-B14F-4D97-AF65-F5344CB8AC3E}">
        <p14:creationId xmlns:p14="http://schemas.microsoft.com/office/powerpoint/2010/main" val="415899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ED534-8539-B09A-CF08-44F6DB90262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81D3E6A-DAA4-62D3-B02C-0DE51F09E0CE}"/>
              </a:ext>
            </a:extLst>
          </p:cNvPr>
          <p:cNvSpPr txBox="1"/>
          <p:nvPr/>
        </p:nvSpPr>
        <p:spPr>
          <a:xfrm>
            <a:off x="374573" y="371866"/>
            <a:ext cx="12052453" cy="584775"/>
          </a:xfrm>
          <a:prstGeom prst="rect">
            <a:avLst/>
          </a:prstGeom>
          <a:noFill/>
        </p:spPr>
        <p:txBody>
          <a:bodyPr wrap="square" rtlCol="0">
            <a:spAutoFit/>
          </a:bodyPr>
          <a:lstStyle/>
          <a:p>
            <a:r>
              <a:rPr lang="en-US" sz="3200" b="1" dirty="0">
                <a:solidFill>
                  <a:schemeClr val="accent1"/>
                </a:solidFill>
                <a:latin typeface="Arial" panose="020B0604020202020204" pitchFamily="34" charset="0"/>
                <a:cs typeface="Arial" panose="020B0604020202020204" pitchFamily="34" charset="0"/>
              </a:rPr>
              <a:t>Model results – Average generation costs (AGC) in Estonia</a:t>
            </a:r>
            <a:endParaRPr lang="en-GB"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5" name="Chart 4">
            <a:extLst>
              <a:ext uri="{FF2B5EF4-FFF2-40B4-BE49-F238E27FC236}">
                <a16:creationId xmlns:a16="http://schemas.microsoft.com/office/drawing/2014/main" id="{8CC55A89-3AAD-E984-8D37-A622BA2A08AB}"/>
              </a:ext>
            </a:extLst>
          </p:cNvPr>
          <p:cNvGraphicFramePr>
            <a:graphicFrameLocks/>
          </p:cNvGraphicFramePr>
          <p:nvPr/>
        </p:nvGraphicFramePr>
        <p:xfrm>
          <a:off x="2203946" y="1226371"/>
          <a:ext cx="7471132" cy="2847144"/>
        </p:xfrm>
        <a:graphic>
          <a:graphicData uri="http://schemas.openxmlformats.org/drawingml/2006/chart">
            <c:chart xmlns:c="http://schemas.openxmlformats.org/drawingml/2006/chart" xmlns:r="http://schemas.openxmlformats.org/officeDocument/2006/relationships" r:id="rId3"/>
          </a:graphicData>
        </a:graphic>
      </p:graphicFrame>
      <p:sp>
        <p:nvSpPr>
          <p:cNvPr id="25" name="Oval 24">
            <a:extLst>
              <a:ext uri="{FF2B5EF4-FFF2-40B4-BE49-F238E27FC236}">
                <a16:creationId xmlns:a16="http://schemas.microsoft.com/office/drawing/2014/main" id="{68AB2559-BDD6-3D73-EA53-178CC700A6DC}"/>
              </a:ext>
            </a:extLst>
          </p:cNvPr>
          <p:cNvSpPr/>
          <p:nvPr/>
        </p:nvSpPr>
        <p:spPr>
          <a:xfrm>
            <a:off x="3431107" y="2097108"/>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endParaRPr lang="et-EE" b="1" dirty="0">
              <a:solidFill>
                <a:schemeClr val="bg1"/>
              </a:solidFill>
            </a:endParaRPr>
          </a:p>
        </p:txBody>
      </p:sp>
      <p:sp>
        <p:nvSpPr>
          <p:cNvPr id="26" name="Oval 25">
            <a:extLst>
              <a:ext uri="{FF2B5EF4-FFF2-40B4-BE49-F238E27FC236}">
                <a16:creationId xmlns:a16="http://schemas.microsoft.com/office/drawing/2014/main" id="{E4E03C5C-2FC8-8723-8926-EB290D4A4BA0}"/>
              </a:ext>
            </a:extLst>
          </p:cNvPr>
          <p:cNvSpPr/>
          <p:nvPr/>
        </p:nvSpPr>
        <p:spPr>
          <a:xfrm>
            <a:off x="4658268" y="2097108"/>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a:t>
            </a:r>
            <a:endParaRPr lang="et-EE" b="1" dirty="0">
              <a:solidFill>
                <a:schemeClr val="bg1"/>
              </a:solidFill>
            </a:endParaRPr>
          </a:p>
        </p:txBody>
      </p:sp>
      <p:sp>
        <p:nvSpPr>
          <p:cNvPr id="27" name="Oval 26">
            <a:extLst>
              <a:ext uri="{FF2B5EF4-FFF2-40B4-BE49-F238E27FC236}">
                <a16:creationId xmlns:a16="http://schemas.microsoft.com/office/drawing/2014/main" id="{25311311-923F-248E-9852-2262E7C02F02}"/>
              </a:ext>
            </a:extLst>
          </p:cNvPr>
          <p:cNvSpPr/>
          <p:nvPr/>
        </p:nvSpPr>
        <p:spPr>
          <a:xfrm>
            <a:off x="5939512" y="1967539"/>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a:t>
            </a:r>
            <a:endParaRPr lang="et-EE" b="1" dirty="0">
              <a:solidFill>
                <a:schemeClr val="bg1"/>
              </a:solidFill>
            </a:endParaRPr>
          </a:p>
        </p:txBody>
      </p:sp>
      <p:sp>
        <p:nvSpPr>
          <p:cNvPr id="28" name="Oval 27">
            <a:extLst>
              <a:ext uri="{FF2B5EF4-FFF2-40B4-BE49-F238E27FC236}">
                <a16:creationId xmlns:a16="http://schemas.microsoft.com/office/drawing/2014/main" id="{44C719B1-640B-D157-CC75-EA73E01CF815}"/>
              </a:ext>
            </a:extLst>
          </p:cNvPr>
          <p:cNvSpPr/>
          <p:nvPr/>
        </p:nvSpPr>
        <p:spPr>
          <a:xfrm>
            <a:off x="9049600" y="2080970"/>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4</a:t>
            </a:r>
            <a:endParaRPr lang="et-EE" b="1" dirty="0">
              <a:solidFill>
                <a:schemeClr val="bg1"/>
              </a:solidFill>
            </a:endParaRPr>
          </a:p>
        </p:txBody>
      </p:sp>
      <p:sp>
        <p:nvSpPr>
          <p:cNvPr id="29" name="Text Placeholder 5">
            <a:extLst>
              <a:ext uri="{FF2B5EF4-FFF2-40B4-BE49-F238E27FC236}">
                <a16:creationId xmlns:a16="http://schemas.microsoft.com/office/drawing/2014/main" id="{2A03F7C5-7B32-8115-2D4A-8F7EA075A658}"/>
              </a:ext>
            </a:extLst>
          </p:cNvPr>
          <p:cNvSpPr txBox="1">
            <a:spLocks/>
          </p:cNvSpPr>
          <p:nvPr/>
        </p:nvSpPr>
        <p:spPr>
          <a:xfrm>
            <a:off x="374573" y="4365279"/>
            <a:ext cx="11347374" cy="197098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Clr>
                <a:srgbClr val="2C5697"/>
              </a:buClr>
              <a:buSzPct val="118000"/>
              <a:buFont typeface="Tahoma" panose="020B0604030504040204" pitchFamily="34" charset="0"/>
              <a:buNone/>
              <a:defRPr sz="1800" kern="1200">
                <a:solidFill>
                  <a:schemeClr val="tx1">
                    <a:lumMod val="65000"/>
                    <a:lumOff val="35000"/>
                  </a:schemeClr>
                </a:solidFill>
                <a:latin typeface="Rubik" panose="00000500000000000000" pitchFamily="2" charset="-79"/>
                <a:ea typeface="+mn-ea"/>
                <a:cs typeface="Rubik" panose="00000500000000000000" pitchFamily="2" charset="-79"/>
              </a:defRPr>
            </a:lvl1pPr>
            <a:lvl2pPr marL="685800" indent="-228600" algn="l" defTabSz="914400" rtl="0" eaLnBrk="1" latinLnBrk="0" hangingPunct="1">
              <a:lnSpc>
                <a:spcPct val="90000"/>
              </a:lnSpc>
              <a:spcBef>
                <a:spcPts val="500"/>
              </a:spcBef>
              <a:buClr>
                <a:srgbClr val="2C5697"/>
              </a:buClr>
              <a:buSzPct val="118000"/>
              <a:buFont typeface="Tahoma" panose="020B0604030504040204" pitchFamily="34" charset="0"/>
              <a:buChar char="‣"/>
              <a:defRPr sz="1800" kern="1200">
                <a:solidFill>
                  <a:schemeClr val="tx1">
                    <a:lumMod val="65000"/>
                    <a:lumOff val="35000"/>
                  </a:schemeClr>
                </a:solidFill>
                <a:latin typeface="Rubik" panose="00000500000000000000" pitchFamily="2" charset="-79"/>
                <a:ea typeface="+mn-ea"/>
                <a:cs typeface="Rubik" panose="00000500000000000000" pitchFamily="2" charset="-79"/>
              </a:defRPr>
            </a:lvl2pPr>
            <a:lvl3pPr marL="1143000" indent="-228600" algn="l" defTabSz="914400" rtl="0" eaLnBrk="1" latinLnBrk="0" hangingPunct="1">
              <a:lnSpc>
                <a:spcPct val="90000"/>
              </a:lnSpc>
              <a:spcBef>
                <a:spcPts val="500"/>
              </a:spcBef>
              <a:buClr>
                <a:srgbClr val="2C5697"/>
              </a:buClr>
              <a:buSzPct val="118000"/>
              <a:buFont typeface="Tahoma" panose="020B0604030504040204" pitchFamily="34" charset="0"/>
              <a:buChar char="‣"/>
              <a:defRPr sz="1800" kern="1200">
                <a:solidFill>
                  <a:schemeClr val="tx1">
                    <a:lumMod val="65000"/>
                    <a:lumOff val="35000"/>
                  </a:schemeClr>
                </a:solidFill>
                <a:latin typeface="Rubik" panose="00000500000000000000" pitchFamily="2" charset="-79"/>
                <a:ea typeface="+mn-ea"/>
                <a:cs typeface="Rubik" panose="00000500000000000000" pitchFamily="2" charset="-79"/>
              </a:defRPr>
            </a:lvl3pPr>
            <a:lvl4pPr marL="1600200" indent="-228600" algn="l" defTabSz="914400" rtl="0" eaLnBrk="1" latinLnBrk="0" hangingPunct="1">
              <a:lnSpc>
                <a:spcPct val="90000"/>
              </a:lnSpc>
              <a:spcBef>
                <a:spcPts val="500"/>
              </a:spcBef>
              <a:buClr>
                <a:srgbClr val="2C5697"/>
              </a:buClr>
              <a:buSzPct val="118000"/>
              <a:buFont typeface="Tahoma" panose="020B0604030504040204" pitchFamily="34" charset="0"/>
              <a:buChar char="‣"/>
              <a:defRPr sz="1800" kern="1200">
                <a:solidFill>
                  <a:schemeClr val="tx1">
                    <a:lumMod val="65000"/>
                    <a:lumOff val="35000"/>
                  </a:schemeClr>
                </a:solidFill>
                <a:latin typeface="Rubik" panose="00000500000000000000" pitchFamily="2" charset="-79"/>
                <a:ea typeface="+mn-ea"/>
                <a:cs typeface="Rubik" panose="00000500000000000000" pitchFamily="2" charset="-79"/>
              </a:defRPr>
            </a:lvl4pPr>
            <a:lvl5pPr marL="2057400" indent="-228600" algn="l" defTabSz="914400" rtl="0" eaLnBrk="1" latinLnBrk="0" hangingPunct="1">
              <a:lnSpc>
                <a:spcPct val="90000"/>
              </a:lnSpc>
              <a:spcBef>
                <a:spcPts val="500"/>
              </a:spcBef>
              <a:buClr>
                <a:srgbClr val="2C5697"/>
              </a:buClr>
              <a:buSzPct val="118000"/>
              <a:buFont typeface="Tahoma" panose="020B0604030504040204" pitchFamily="34" charset="0"/>
              <a:buChar char="‣"/>
              <a:defRPr sz="1800" kern="1200">
                <a:solidFill>
                  <a:schemeClr val="tx1">
                    <a:lumMod val="65000"/>
                    <a:lumOff val="35000"/>
                  </a:schemeClr>
                </a:solidFill>
                <a:latin typeface="Rubik" panose="00000500000000000000" pitchFamily="2" charset="-79"/>
                <a:ea typeface="+mn-ea"/>
                <a:cs typeface="Rubik" panose="00000500000000000000"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t-EE" dirty="0">
                <a:cs typeface="Rubik"/>
              </a:rPr>
              <a:t>Total discounted system cost d</a:t>
            </a:r>
            <a:r>
              <a:rPr lang="en-US" dirty="0" err="1">
                <a:cs typeface="Rubik"/>
              </a:rPr>
              <a:t>ifference</a:t>
            </a:r>
            <a:r>
              <a:rPr lang="en-US" dirty="0">
                <a:cs typeface="Rubik"/>
              </a:rPr>
              <a:t> between Reference and Nuclear scenarios is 2.7%</a:t>
            </a:r>
          </a:p>
          <a:p>
            <a:r>
              <a:rPr lang="et-EE" dirty="0">
                <a:cs typeface="Rubik"/>
              </a:rPr>
              <a:t>Initial jump after the base year is due to high cost of CO2.</a:t>
            </a:r>
          </a:p>
          <a:p>
            <a:r>
              <a:rPr lang="en-US" dirty="0">
                <a:cs typeface="Rubik"/>
              </a:rPr>
              <a:t>AGC decreases </a:t>
            </a:r>
            <a:r>
              <a:rPr lang="et-EE" dirty="0">
                <a:cs typeface="Rubik"/>
              </a:rPr>
              <a:t>as less oil shale is </a:t>
            </a:r>
            <a:r>
              <a:rPr lang="en-US" dirty="0">
                <a:cs typeface="Rubik"/>
              </a:rPr>
              <a:t>being </a:t>
            </a:r>
            <a:r>
              <a:rPr lang="et-EE" dirty="0">
                <a:cs typeface="Rubik"/>
              </a:rPr>
              <a:t>used</a:t>
            </a:r>
          </a:p>
          <a:p>
            <a:r>
              <a:rPr lang="en-US" dirty="0">
                <a:cs typeface="Rubik"/>
              </a:rPr>
              <a:t>Upon deployment of the first SMR, AGC of the nuclear scenario increases creating a divergence between both scenarios. </a:t>
            </a:r>
          </a:p>
          <a:p>
            <a:r>
              <a:rPr lang="en-US" dirty="0">
                <a:cs typeface="Rubik"/>
              </a:rPr>
              <a:t>In</a:t>
            </a:r>
            <a:r>
              <a:rPr lang="et-EE" dirty="0">
                <a:cs typeface="Rubik"/>
              </a:rPr>
              <a:t> both scenarios, investments into sustainable energy infrastructure increase as electricity demand rises.</a:t>
            </a:r>
          </a:p>
        </p:txBody>
      </p:sp>
      <p:sp>
        <p:nvSpPr>
          <p:cNvPr id="30" name="Oval 29">
            <a:extLst>
              <a:ext uri="{FF2B5EF4-FFF2-40B4-BE49-F238E27FC236}">
                <a16:creationId xmlns:a16="http://schemas.microsoft.com/office/drawing/2014/main" id="{CC50CD0E-EC7C-643B-38CD-5B92E9C35523}"/>
              </a:ext>
            </a:extLst>
          </p:cNvPr>
          <p:cNvSpPr/>
          <p:nvPr/>
        </p:nvSpPr>
        <p:spPr>
          <a:xfrm>
            <a:off x="87703" y="4705935"/>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endParaRPr lang="et-EE" b="1" dirty="0">
              <a:solidFill>
                <a:schemeClr val="bg1"/>
              </a:solidFill>
            </a:endParaRPr>
          </a:p>
        </p:txBody>
      </p:sp>
      <p:sp>
        <p:nvSpPr>
          <p:cNvPr id="31" name="Oval 30">
            <a:extLst>
              <a:ext uri="{FF2B5EF4-FFF2-40B4-BE49-F238E27FC236}">
                <a16:creationId xmlns:a16="http://schemas.microsoft.com/office/drawing/2014/main" id="{C767BC6B-41CA-8730-E6D8-7EF31C205A9E}"/>
              </a:ext>
            </a:extLst>
          </p:cNvPr>
          <p:cNvSpPr/>
          <p:nvPr/>
        </p:nvSpPr>
        <p:spPr>
          <a:xfrm>
            <a:off x="87703" y="5098163"/>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a:t>
            </a:r>
            <a:endParaRPr lang="et-EE" b="1" dirty="0">
              <a:solidFill>
                <a:schemeClr val="bg1"/>
              </a:solidFill>
            </a:endParaRPr>
          </a:p>
        </p:txBody>
      </p:sp>
      <p:sp>
        <p:nvSpPr>
          <p:cNvPr id="32" name="Oval 31">
            <a:extLst>
              <a:ext uri="{FF2B5EF4-FFF2-40B4-BE49-F238E27FC236}">
                <a16:creationId xmlns:a16="http://schemas.microsoft.com/office/drawing/2014/main" id="{A0B08AB8-04C8-3496-DF30-27D903C5171D}"/>
              </a:ext>
            </a:extLst>
          </p:cNvPr>
          <p:cNvSpPr/>
          <p:nvPr/>
        </p:nvSpPr>
        <p:spPr>
          <a:xfrm>
            <a:off x="87703" y="5543096"/>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a:t>
            </a:r>
            <a:endParaRPr lang="et-EE" b="1" dirty="0">
              <a:solidFill>
                <a:schemeClr val="bg1"/>
              </a:solidFill>
            </a:endParaRPr>
          </a:p>
        </p:txBody>
      </p:sp>
      <p:sp>
        <p:nvSpPr>
          <p:cNvPr id="33" name="Oval 32">
            <a:extLst>
              <a:ext uri="{FF2B5EF4-FFF2-40B4-BE49-F238E27FC236}">
                <a16:creationId xmlns:a16="http://schemas.microsoft.com/office/drawing/2014/main" id="{54503E05-AAF0-0B9D-6B32-E827891E2933}"/>
              </a:ext>
            </a:extLst>
          </p:cNvPr>
          <p:cNvSpPr/>
          <p:nvPr/>
        </p:nvSpPr>
        <p:spPr>
          <a:xfrm>
            <a:off x="87703" y="6105673"/>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4</a:t>
            </a:r>
            <a:endParaRPr lang="et-EE" b="1" dirty="0">
              <a:solidFill>
                <a:schemeClr val="bg1"/>
              </a:solidFill>
            </a:endParaRPr>
          </a:p>
        </p:txBody>
      </p:sp>
      <p:sp>
        <p:nvSpPr>
          <p:cNvPr id="2" name="TextBox 1">
            <a:extLst>
              <a:ext uri="{FF2B5EF4-FFF2-40B4-BE49-F238E27FC236}">
                <a16:creationId xmlns:a16="http://schemas.microsoft.com/office/drawing/2014/main" id="{038B9A1D-34D8-D904-77CF-1A45C4AA22BC}"/>
              </a:ext>
            </a:extLst>
          </p:cNvPr>
          <p:cNvSpPr txBox="1"/>
          <p:nvPr/>
        </p:nvSpPr>
        <p:spPr>
          <a:xfrm>
            <a:off x="107889" y="108823"/>
            <a:ext cx="301686" cy="369332"/>
          </a:xfrm>
          <a:prstGeom prst="rect">
            <a:avLst/>
          </a:prstGeom>
          <a:noFill/>
        </p:spPr>
        <p:txBody>
          <a:bodyPr wrap="none" rtlCol="0">
            <a:spAutoFit/>
          </a:bodyPr>
          <a:lstStyle/>
          <a:p>
            <a:r>
              <a:rPr lang="et-EE" dirty="0"/>
              <a:t>9</a:t>
            </a:r>
          </a:p>
        </p:txBody>
      </p:sp>
    </p:spTree>
    <p:extLst>
      <p:ext uri="{BB962C8B-B14F-4D97-AF65-F5344CB8AC3E}">
        <p14:creationId xmlns:p14="http://schemas.microsoft.com/office/powerpoint/2010/main" val="719074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6168BC-3F80-4958-AEA5-0C1194B6BAA1}"/>
              </a:ext>
            </a:extLst>
          </p:cNvPr>
          <p:cNvSpPr>
            <a:spLocks noGrp="1"/>
          </p:cNvSpPr>
          <p:nvPr>
            <p:ph type="ctrTitle"/>
          </p:nvPr>
        </p:nvSpPr>
        <p:spPr/>
        <p:txBody>
          <a:bodyPr>
            <a:normAutofit/>
          </a:bodyPr>
          <a:lstStyle/>
          <a:p>
            <a:r>
              <a:rPr lang="en-US" sz="3200" b="1" dirty="0">
                <a:latin typeface="Arial" panose="020B0604020202020204" pitchFamily="34" charset="0"/>
                <a:cs typeface="Arial" panose="020B0604020202020204" pitchFamily="34" charset="0"/>
              </a:rPr>
              <a:t>Limitations of analysis</a:t>
            </a:r>
            <a:endParaRPr lang="et-EE" sz="3200" b="1"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C11E2714-5DCF-48EF-A223-97497CB32D03}"/>
              </a:ext>
            </a:extLst>
          </p:cNvPr>
          <p:cNvSpPr>
            <a:spLocks noGrp="1"/>
          </p:cNvSpPr>
          <p:nvPr>
            <p:ph sz="quarter" idx="10"/>
          </p:nvPr>
        </p:nvSpPr>
        <p:spPr/>
        <p:txBody>
          <a:bodyPr>
            <a:normAutofit/>
          </a:bodyPr>
          <a:lstStyle/>
          <a:p>
            <a:pPr marL="285750" indent="-285750">
              <a:buFont typeface="Arial" panose="020B0604020202020204" pitchFamily="34" charset="0"/>
              <a:buChar char="•"/>
            </a:pPr>
            <a:r>
              <a:rPr lang="en-GB"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Findings are based on the production cost and capital investments. Cost related to </a:t>
            </a:r>
            <a:r>
              <a:rPr lang="en-GB" sz="2800"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grid investments</a:t>
            </a:r>
            <a:r>
              <a:rPr lang="en-GB"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t-EE"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and</a:t>
            </a:r>
            <a:r>
              <a:rPr lang="en-GB"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GB" sz="2800"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balancing</a:t>
            </a:r>
            <a:r>
              <a:rPr lang="en-GB" sz="2800" u="sng"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GB" sz="2800" dirty="0">
                <a:solidFill>
                  <a:schemeClr val="tx1"/>
                </a:solidFill>
                <a:latin typeface="Arial" panose="020B0604020202020204" pitchFamily="34" charset="0"/>
                <a:ea typeface="Times New Roman" panose="02020603050405020304" pitchFamily="18" charset="0"/>
                <a:cs typeface="Arial" panose="020B0604020202020204" pitchFamily="34" charset="0"/>
              </a:rPr>
              <a:t>need further consideration</a:t>
            </a:r>
            <a:endParaRPr lang="en-GB" sz="2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Several factors such as system stability and reliability are</a:t>
            </a:r>
            <a:r>
              <a:rPr lang="et-EE" sz="2800" dirty="0">
                <a:solidFill>
                  <a:schemeClr val="tx1"/>
                </a:solidFill>
                <a:latin typeface="Arial" panose="020B0604020202020204" pitchFamily="34" charset="0"/>
                <a:cs typeface="Arial" panose="020B0604020202020204" pitchFamily="34" charset="0"/>
              </a:rPr>
              <a:t> in</a:t>
            </a:r>
            <a:r>
              <a:rPr lang="en-US" sz="2800" dirty="0">
                <a:solidFill>
                  <a:schemeClr val="tx1"/>
                </a:solidFill>
                <a:latin typeface="Arial" panose="020B0604020202020204" pitchFamily="34" charset="0"/>
                <a:cs typeface="Arial" panose="020B0604020202020204" pitchFamily="34" charset="0"/>
              </a:rPr>
              <a:t>directly considered in the model </a:t>
            </a:r>
            <a:endParaRPr lang="et-EE" sz="28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Estonia is well interconnected to Nord Pool power market which </a:t>
            </a:r>
            <a:r>
              <a:rPr lang="et-EE" sz="2800" dirty="0">
                <a:solidFill>
                  <a:schemeClr val="tx1"/>
                </a:solidFill>
                <a:latin typeface="Arial" panose="020B0604020202020204" pitchFamily="34" charset="0"/>
                <a:cs typeface="Arial" panose="020B0604020202020204" pitchFamily="34" charset="0"/>
              </a:rPr>
              <a:t>has a big impact on operation and simulation of the system (careful modelling </a:t>
            </a:r>
            <a:r>
              <a:rPr lang="en-US" sz="2800" dirty="0">
                <a:solidFill>
                  <a:schemeClr val="tx1"/>
                </a:solidFill>
                <a:latin typeface="Arial" panose="020B0604020202020204" pitchFamily="34" charset="0"/>
                <a:cs typeface="Arial" panose="020B0604020202020204" pitchFamily="34" charset="0"/>
              </a:rPr>
              <a:t>of import and export </a:t>
            </a:r>
            <a:r>
              <a:rPr lang="et-EE" sz="2800" dirty="0">
                <a:solidFill>
                  <a:schemeClr val="tx1"/>
                </a:solidFill>
                <a:latin typeface="Arial" panose="020B0604020202020204" pitchFamily="34" charset="0"/>
                <a:cs typeface="Arial" panose="020B0604020202020204" pitchFamily="34" charset="0"/>
              </a:rPr>
              <a:t>is needed)</a:t>
            </a:r>
            <a:endParaRPr lang="en-US" sz="28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t-EE" sz="2800" dirty="0">
              <a:solidFill>
                <a:schemeClr val="tx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75834B3-2D9A-0670-2C65-08C927FAC0D3}"/>
              </a:ext>
            </a:extLst>
          </p:cNvPr>
          <p:cNvSpPr txBox="1"/>
          <p:nvPr/>
        </p:nvSpPr>
        <p:spPr>
          <a:xfrm>
            <a:off x="107889" y="108823"/>
            <a:ext cx="418704" cy="369332"/>
          </a:xfrm>
          <a:prstGeom prst="rect">
            <a:avLst/>
          </a:prstGeom>
          <a:noFill/>
        </p:spPr>
        <p:txBody>
          <a:bodyPr wrap="none" rtlCol="0">
            <a:spAutoFit/>
          </a:bodyPr>
          <a:lstStyle/>
          <a:p>
            <a:r>
              <a:rPr lang="et-EE" dirty="0"/>
              <a:t>10</a:t>
            </a:r>
          </a:p>
        </p:txBody>
      </p:sp>
    </p:spTree>
    <p:extLst>
      <p:ext uri="{BB962C8B-B14F-4D97-AF65-F5344CB8AC3E}">
        <p14:creationId xmlns:p14="http://schemas.microsoft.com/office/powerpoint/2010/main" val="987717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34C81FE-0E78-47F9-9737-C1BAF9C3DF89}"/>
              </a:ext>
            </a:extLst>
          </p:cNvPr>
          <p:cNvSpPr>
            <a:spLocks noGrp="1"/>
          </p:cNvSpPr>
          <p:nvPr>
            <p:ph type="body" sz="quarter" idx="14"/>
          </p:nvPr>
        </p:nvSpPr>
        <p:spPr>
          <a:xfrm>
            <a:off x="1469856" y="454092"/>
            <a:ext cx="2450391" cy="1540078"/>
          </a:xfrm>
        </p:spPr>
        <p:txBody>
          <a:bodyPr>
            <a:normAutofit/>
          </a:bodyPr>
          <a:lstStyle/>
          <a:p>
            <a:r>
              <a:rPr lang="en-US" sz="3200" dirty="0"/>
              <a:t>Conclusions</a:t>
            </a:r>
            <a:endParaRPr lang="et-EE" sz="3200" dirty="0"/>
          </a:p>
        </p:txBody>
      </p:sp>
      <p:sp>
        <p:nvSpPr>
          <p:cNvPr id="2" name="Text Placeholder 6">
            <a:extLst>
              <a:ext uri="{FF2B5EF4-FFF2-40B4-BE49-F238E27FC236}">
                <a16:creationId xmlns:a16="http://schemas.microsoft.com/office/drawing/2014/main" id="{EECA43FA-F32C-0768-547B-9D44393AA737}"/>
              </a:ext>
            </a:extLst>
          </p:cNvPr>
          <p:cNvSpPr txBox="1">
            <a:spLocks/>
          </p:cNvSpPr>
          <p:nvPr/>
        </p:nvSpPr>
        <p:spPr>
          <a:xfrm>
            <a:off x="5329884" y="454092"/>
            <a:ext cx="6168684" cy="547329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2C5697"/>
              </a:buClr>
              <a:buSzPct val="118000"/>
              <a:buFont typeface="Tahoma" panose="020B0604030504040204" pitchFamily="34" charset="0"/>
              <a:buNone/>
              <a:defRPr sz="1800" kern="1200">
                <a:solidFill>
                  <a:schemeClr val="bg1"/>
                </a:solidFill>
                <a:latin typeface="Rubik" panose="00000500000000000000" pitchFamily="2" charset="-79"/>
                <a:ea typeface="+mn-ea"/>
                <a:cs typeface="Rubik" panose="00000500000000000000" pitchFamily="2" charset="-79"/>
              </a:defRPr>
            </a:lvl1pPr>
            <a:lvl2pPr marL="685800" indent="-228600" algn="l" defTabSz="914400" rtl="0" eaLnBrk="1" latinLnBrk="0" hangingPunct="1">
              <a:lnSpc>
                <a:spcPct val="90000"/>
              </a:lnSpc>
              <a:spcBef>
                <a:spcPts val="500"/>
              </a:spcBef>
              <a:buClr>
                <a:srgbClr val="2C5697"/>
              </a:buClr>
              <a:buSzPct val="118000"/>
              <a:buFont typeface="Tahoma" panose="020B0604030504040204" pitchFamily="34" charset="0"/>
              <a:buChar char="‣"/>
              <a:defRPr sz="1800" kern="1200">
                <a:solidFill>
                  <a:schemeClr val="bg1"/>
                </a:solidFill>
                <a:latin typeface="Rubik" panose="00000500000000000000" pitchFamily="2" charset="-79"/>
                <a:ea typeface="+mn-ea"/>
                <a:cs typeface="Rubik" panose="00000500000000000000" pitchFamily="2" charset="-79"/>
              </a:defRPr>
            </a:lvl2pPr>
            <a:lvl3pPr marL="1143000" indent="-228600" algn="l" defTabSz="914400" rtl="0" eaLnBrk="1" latinLnBrk="0" hangingPunct="1">
              <a:lnSpc>
                <a:spcPct val="90000"/>
              </a:lnSpc>
              <a:spcBef>
                <a:spcPts val="500"/>
              </a:spcBef>
              <a:buClr>
                <a:srgbClr val="2C5697"/>
              </a:buClr>
              <a:buSzPct val="118000"/>
              <a:buFont typeface="Tahoma" panose="020B0604030504040204" pitchFamily="34" charset="0"/>
              <a:buChar char="‣"/>
              <a:defRPr sz="1800" kern="1200">
                <a:solidFill>
                  <a:schemeClr val="bg1"/>
                </a:solidFill>
                <a:latin typeface="Rubik" panose="00000500000000000000" pitchFamily="2" charset="-79"/>
                <a:ea typeface="+mn-ea"/>
                <a:cs typeface="Rubik" panose="00000500000000000000" pitchFamily="2" charset="-79"/>
              </a:defRPr>
            </a:lvl3pPr>
            <a:lvl4pPr marL="1600200" indent="-228600" algn="l" defTabSz="914400" rtl="0" eaLnBrk="1" latinLnBrk="0" hangingPunct="1">
              <a:lnSpc>
                <a:spcPct val="90000"/>
              </a:lnSpc>
              <a:spcBef>
                <a:spcPts val="500"/>
              </a:spcBef>
              <a:buClr>
                <a:srgbClr val="2C5697"/>
              </a:buClr>
              <a:buSzPct val="118000"/>
              <a:buFont typeface="Tahoma" panose="020B0604030504040204" pitchFamily="34" charset="0"/>
              <a:buChar char="‣"/>
              <a:defRPr sz="1800" kern="1200">
                <a:solidFill>
                  <a:schemeClr val="bg1"/>
                </a:solidFill>
                <a:latin typeface="Rubik" panose="00000500000000000000" pitchFamily="2" charset="-79"/>
                <a:ea typeface="+mn-ea"/>
                <a:cs typeface="Rubik" panose="00000500000000000000" pitchFamily="2" charset="-79"/>
              </a:defRPr>
            </a:lvl4pPr>
            <a:lvl5pPr marL="2057400" indent="-228600" algn="l" defTabSz="914400" rtl="0" eaLnBrk="1" latinLnBrk="0" hangingPunct="1">
              <a:lnSpc>
                <a:spcPct val="90000"/>
              </a:lnSpc>
              <a:spcBef>
                <a:spcPts val="500"/>
              </a:spcBef>
              <a:buClr>
                <a:srgbClr val="2C5697"/>
              </a:buClr>
              <a:buSzPct val="118000"/>
              <a:buFont typeface="Tahoma" panose="020B0604030504040204" pitchFamily="34" charset="0"/>
              <a:buChar char="‣"/>
              <a:defRPr sz="1800" kern="1200">
                <a:solidFill>
                  <a:schemeClr val="bg1"/>
                </a:solidFill>
                <a:latin typeface="Rubik" panose="00000500000000000000" pitchFamily="2" charset="-79"/>
                <a:ea typeface="+mn-ea"/>
                <a:cs typeface="Rubik" panose="00000500000000000000"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chemeClr val="bg1"/>
              </a:buClr>
              <a:buFont typeface="Arial" panose="020B0604020202020204" pitchFamily="34" charset="0"/>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In both scenarios, CO</a:t>
            </a:r>
            <a:r>
              <a:rPr lang="en-GB" sz="2000" baseline="-25000" dirty="0">
                <a:effectLst/>
                <a:latin typeface="Arial" panose="020B0604020202020204" pitchFamily="34" charset="0"/>
                <a:ea typeface="Times New Roman" panose="02020603050405020304" pitchFamily="18" charset="0"/>
                <a:cs typeface="Arial" panose="020B0604020202020204" pitchFamily="34" charset="0"/>
              </a:rPr>
              <a:t>2</a:t>
            </a:r>
            <a:r>
              <a:rPr lang="en-GB" sz="2000" dirty="0">
                <a:effectLst/>
                <a:latin typeface="Arial" panose="020B0604020202020204" pitchFamily="34" charset="0"/>
                <a:ea typeface="Times New Roman" panose="02020603050405020304" pitchFamily="18" charset="0"/>
                <a:cs typeface="Arial" panose="020B0604020202020204" pitchFamily="34" charset="0"/>
              </a:rPr>
              <a:t> emission reduction targets could be met.</a:t>
            </a:r>
          </a:p>
          <a:p>
            <a:pPr marL="342900" indent="-342900">
              <a:buClr>
                <a:schemeClr val="bg1"/>
              </a:buClr>
              <a:buFont typeface="Arial" panose="020B0604020202020204" pitchFamily="34" charset="0"/>
              <a:buChar char="•"/>
            </a:pPr>
            <a:r>
              <a:rPr lang="en-US" sz="2000" dirty="0">
                <a:latin typeface="Arial" panose="020B0604020202020204" pitchFamily="34" charset="0"/>
                <a:cs typeface="Arial" panose="020B0604020202020204" pitchFamily="34" charset="0"/>
              </a:rPr>
              <a:t>Compared to the Reference scenario, the deployment of two SMR plants in Estonia’s future energy system is marginally more costly by 2.7%</a:t>
            </a:r>
            <a:r>
              <a:rPr lang="et-EE" sz="2000" dirty="0">
                <a:latin typeface="Arial" panose="020B0604020202020204" pitchFamily="34" charset="0"/>
                <a:cs typeface="Arial" panose="020B0604020202020204" pitchFamily="34" charset="0"/>
              </a:rPr>
              <a:t>.</a:t>
            </a:r>
          </a:p>
          <a:p>
            <a:pPr marL="342900" indent="-342900">
              <a:buClr>
                <a:schemeClr val="bg1"/>
              </a:buClr>
              <a:buFont typeface="Arial" panose="020B0604020202020204" pitchFamily="34" charset="0"/>
              <a:buChar char="•"/>
            </a:pPr>
            <a:r>
              <a:rPr lang="en-US" sz="2000" dirty="0">
                <a:latin typeface="Arial" panose="020B0604020202020204" pitchFamily="34" charset="0"/>
                <a:cs typeface="Arial" panose="020B0604020202020204" pitchFamily="34" charset="0"/>
              </a:rPr>
              <a:t>SMRs are still not commercially available so there are no reliable price estimates at hand</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It</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was</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assumed</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that</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the</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investment</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cost</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is</a:t>
            </a:r>
            <a:r>
              <a:rPr lang="et-EE" sz="2000" dirty="0">
                <a:latin typeface="Arial" panose="020B0604020202020204" pitchFamily="34" charset="0"/>
                <a:cs typeface="Arial" panose="020B0604020202020204" pitchFamily="34" charset="0"/>
              </a:rPr>
              <a:t> 6000 EUR/kW (in </a:t>
            </a:r>
            <a:r>
              <a:rPr lang="et-EE" sz="2000" dirty="0" err="1">
                <a:latin typeface="Arial" panose="020B0604020202020204" pitchFamily="34" charset="0"/>
                <a:cs typeface="Arial" panose="020B0604020202020204" pitchFamily="34" charset="0"/>
              </a:rPr>
              <a:t>year</a:t>
            </a:r>
            <a:r>
              <a:rPr lang="et-EE" sz="2000" dirty="0">
                <a:latin typeface="Arial" panose="020B0604020202020204" pitchFamily="34" charset="0"/>
                <a:cs typeface="Arial" panose="020B0604020202020204" pitchFamily="34" charset="0"/>
              </a:rPr>
              <a:t> 2035) </a:t>
            </a:r>
            <a:r>
              <a:rPr lang="et-EE" sz="2000" dirty="0" err="1">
                <a:latin typeface="Arial" panose="020B0604020202020204" pitchFamily="34" charset="0"/>
                <a:cs typeface="Arial" panose="020B0604020202020204" pitchFamily="34" charset="0"/>
              </a:rPr>
              <a:t>for</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an</a:t>
            </a:r>
            <a:r>
              <a:rPr lang="et-EE" sz="2000" dirty="0">
                <a:latin typeface="Arial" panose="020B0604020202020204" pitchFamily="34" charset="0"/>
                <a:cs typeface="Arial" panose="020B0604020202020204" pitchFamily="34" charset="0"/>
              </a:rPr>
              <a:t> SMR.</a:t>
            </a:r>
            <a:endParaRPr lang="en-US" sz="2000" dirty="0">
              <a:latin typeface="Arial" panose="020B0604020202020204" pitchFamily="34" charset="0"/>
              <a:cs typeface="Arial" panose="020B0604020202020204" pitchFamily="34" charset="0"/>
            </a:endParaRPr>
          </a:p>
          <a:p>
            <a:pPr marL="342900" indent="-342900">
              <a:buClr>
                <a:schemeClr val="bg1"/>
              </a:buClr>
              <a:buFont typeface="Arial" panose="020B0604020202020204" pitchFamily="34" charset="0"/>
              <a:buChar char="•"/>
            </a:pPr>
            <a:r>
              <a:rPr lang="en-US" sz="2000" dirty="0">
                <a:latin typeface="Arial" panose="020B0604020202020204" pitchFamily="34" charset="0"/>
                <a:cs typeface="Arial" panose="020B0604020202020204" pitchFamily="34" charset="0"/>
              </a:rPr>
              <a:t>Should additional balancing and flexibility be taken into account, we might expect the cost difference </a:t>
            </a:r>
            <a:r>
              <a:rPr lang="et-EE" sz="2000" dirty="0" err="1">
                <a:latin typeface="Arial" panose="020B0604020202020204" pitchFamily="34" charset="0"/>
                <a:cs typeface="Arial" panose="020B0604020202020204" pitchFamily="34" charset="0"/>
              </a:rPr>
              <a:t>between</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scenarios</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to</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decrease</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further</a:t>
            </a:r>
            <a:r>
              <a:rPr lang="et-EE" sz="2000" dirty="0">
                <a:latin typeface="Arial" panose="020B0604020202020204" pitchFamily="34" charset="0"/>
                <a:cs typeface="Arial" panose="020B0604020202020204" pitchFamily="34" charset="0"/>
              </a:rPr>
              <a:t>.</a:t>
            </a:r>
          </a:p>
          <a:p>
            <a:pPr marL="342900" indent="-342900">
              <a:buClr>
                <a:schemeClr val="bg1"/>
              </a:buClr>
              <a:buFont typeface="Arial" panose="020B0604020202020204" pitchFamily="34" charset="0"/>
              <a:buChar char="•"/>
            </a:pPr>
            <a:r>
              <a:rPr lang="en-US" sz="2000" dirty="0">
                <a:latin typeface="Arial" panose="020B0604020202020204" pitchFamily="34" charset="0"/>
                <a:cs typeface="Arial" panose="020B0604020202020204" pitchFamily="34" charset="0"/>
              </a:rPr>
              <a:t>National decisionmakers may consider the relative importance of both economic and non-economic factors</a:t>
            </a:r>
            <a:r>
              <a:rPr lang="et-EE" sz="2000" dirty="0">
                <a:latin typeface="Arial" panose="020B0604020202020204" pitchFamily="34" charset="0"/>
                <a:cs typeface="Arial" panose="020B0604020202020204" pitchFamily="34" charset="0"/>
              </a:rPr>
              <a:t> in </a:t>
            </a:r>
            <a:r>
              <a:rPr lang="et-EE" sz="2000" dirty="0" err="1">
                <a:latin typeface="Arial" panose="020B0604020202020204" pitchFamily="34" charset="0"/>
                <a:cs typeface="Arial" panose="020B0604020202020204" pitchFamily="34" charset="0"/>
              </a:rPr>
              <a:t>deciding</a:t>
            </a:r>
            <a:r>
              <a:rPr lang="et-EE" sz="2000" dirty="0">
                <a:latin typeface="Arial" panose="020B0604020202020204" pitchFamily="34" charset="0"/>
                <a:cs typeface="Arial" panose="020B0604020202020204" pitchFamily="34" charset="0"/>
              </a:rPr>
              <a:t> on </a:t>
            </a:r>
            <a:r>
              <a:rPr lang="et-EE" sz="2000" dirty="0" err="1">
                <a:latin typeface="Arial" panose="020B0604020202020204" pitchFamily="34" charset="0"/>
                <a:cs typeface="Arial" panose="020B0604020202020204" pitchFamily="34" charset="0"/>
              </a:rPr>
              <a:t>whether</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to</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introduce</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nuclear</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power</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into</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the</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energy</a:t>
            </a:r>
            <a:r>
              <a:rPr lang="et-EE" sz="2000" dirty="0">
                <a:latin typeface="Arial" panose="020B0604020202020204" pitchFamily="34" charset="0"/>
                <a:cs typeface="Arial" panose="020B0604020202020204" pitchFamily="34" charset="0"/>
              </a:rPr>
              <a:t> </a:t>
            </a:r>
            <a:r>
              <a:rPr lang="et-EE" sz="2000" dirty="0" err="1">
                <a:latin typeface="Arial" panose="020B0604020202020204" pitchFamily="34" charset="0"/>
                <a:cs typeface="Arial" panose="020B0604020202020204" pitchFamily="34" charset="0"/>
              </a:rPr>
              <a:t>system</a:t>
            </a:r>
            <a:r>
              <a:rPr lang="en-US" sz="2000" dirty="0">
                <a:latin typeface="Arial" panose="020B0604020202020204" pitchFamily="34" charset="0"/>
                <a:cs typeface="Arial" panose="020B0604020202020204" pitchFamily="34" charset="0"/>
              </a:rPr>
              <a:t>.</a:t>
            </a:r>
          </a:p>
          <a:p>
            <a:pPr marL="342900" indent="-342900">
              <a:buClr>
                <a:schemeClr val="bg1"/>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00D01B7-8909-AA9C-9593-1BF4C491A1BB}"/>
              </a:ext>
            </a:extLst>
          </p:cNvPr>
          <p:cNvSpPr txBox="1"/>
          <p:nvPr/>
        </p:nvSpPr>
        <p:spPr>
          <a:xfrm>
            <a:off x="107889" y="108823"/>
            <a:ext cx="418704" cy="369332"/>
          </a:xfrm>
          <a:prstGeom prst="rect">
            <a:avLst/>
          </a:prstGeom>
          <a:noFill/>
        </p:spPr>
        <p:txBody>
          <a:bodyPr wrap="none" rtlCol="0">
            <a:spAutoFit/>
          </a:bodyPr>
          <a:lstStyle/>
          <a:p>
            <a:r>
              <a:rPr lang="et-EE" dirty="0"/>
              <a:t>11</a:t>
            </a:r>
          </a:p>
        </p:txBody>
      </p:sp>
    </p:spTree>
    <p:extLst>
      <p:ext uri="{BB962C8B-B14F-4D97-AF65-F5344CB8AC3E}">
        <p14:creationId xmlns:p14="http://schemas.microsoft.com/office/powerpoint/2010/main" val="3525894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DE8B0-F430-9EC8-6C32-C4386D630077}"/>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3AC4F19-03DC-06B9-ED7C-D9AB4E1469A8}"/>
              </a:ext>
            </a:extLst>
          </p:cNvPr>
          <p:cNvSpPr>
            <a:spLocks noGrp="1"/>
          </p:cNvSpPr>
          <p:nvPr>
            <p:ph type="body" sz="quarter" idx="10"/>
          </p:nvPr>
        </p:nvSpPr>
        <p:spPr/>
        <p:txBody>
          <a:bodyPr>
            <a:normAutofit lnSpcReduction="10000"/>
          </a:bodyPr>
          <a:lstStyle/>
          <a:p>
            <a:r>
              <a:rPr lang="en-US" sz="2800" dirty="0">
                <a:latin typeface="Arial" panose="020B0604020202020204" pitchFamily="34" charset="0"/>
                <a:cs typeface="Arial" panose="020B0604020202020204" pitchFamily="34" charset="0"/>
              </a:rPr>
              <a:t>Further development of the model</a:t>
            </a:r>
            <a:endParaRPr lang="et-EE" sz="28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9494E7C-3D53-E8B9-D742-FF7834A5BC15}"/>
              </a:ext>
            </a:extLst>
          </p:cNvPr>
          <p:cNvSpPr txBox="1"/>
          <p:nvPr/>
        </p:nvSpPr>
        <p:spPr>
          <a:xfrm>
            <a:off x="723900" y="505532"/>
            <a:ext cx="5905500" cy="6001643"/>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After paper submission, many details were added into the model, such as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SMR heat production for district heating is considered;</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Market prices for electricity were made dynamic to account for price fluctuations;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Energy flow was rerouted to account for energy storage;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Inputs were checked and updated to be more accurate</a:t>
            </a:r>
            <a:r>
              <a:rPr lang="et-EE" sz="2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t-EE" sz="2400" dirty="0" err="1">
                <a:latin typeface="Arial" panose="020B0604020202020204" pitchFamily="34" charset="0"/>
                <a:cs typeface="Arial" panose="020B0604020202020204" pitchFamily="34" charset="0"/>
              </a:rPr>
              <a:t>Considering</a:t>
            </a:r>
            <a:r>
              <a:rPr lang="et-EE" sz="2400" dirty="0">
                <a:latin typeface="Arial" panose="020B0604020202020204" pitchFamily="34" charset="0"/>
                <a:cs typeface="Arial" panose="020B0604020202020204" pitchFamily="34" charset="0"/>
              </a:rPr>
              <a:t> part of </a:t>
            </a:r>
            <a:r>
              <a:rPr lang="et-EE" sz="2400" dirty="0" err="1">
                <a:latin typeface="Arial" panose="020B0604020202020204" pitchFamily="34" charset="0"/>
                <a:cs typeface="Arial" panose="020B0604020202020204" pitchFamily="34" charset="0"/>
              </a:rPr>
              <a:t>the</a:t>
            </a:r>
            <a:r>
              <a:rPr lang="et-EE" sz="2400" dirty="0">
                <a:latin typeface="Arial" panose="020B0604020202020204" pitchFamily="34" charset="0"/>
                <a:cs typeface="Arial" panose="020B0604020202020204" pitchFamily="34" charset="0"/>
              </a:rPr>
              <a:t> </a:t>
            </a:r>
            <a:r>
              <a:rPr lang="et-EE" sz="2400" dirty="0" err="1">
                <a:latin typeface="Arial" panose="020B0604020202020204" pitchFamily="34" charset="0"/>
                <a:cs typeface="Arial" panose="020B0604020202020204" pitchFamily="34" charset="0"/>
              </a:rPr>
              <a:t>grid</a:t>
            </a:r>
            <a:r>
              <a:rPr lang="et-EE" sz="2400" dirty="0">
                <a:latin typeface="Arial" panose="020B0604020202020204" pitchFamily="34" charset="0"/>
                <a:cs typeface="Arial" panose="020B0604020202020204" pitchFamily="34" charset="0"/>
              </a:rPr>
              <a:t> </a:t>
            </a:r>
            <a:r>
              <a:rPr lang="et-EE" sz="2400" dirty="0" err="1">
                <a:latin typeface="Arial" panose="020B0604020202020204" pitchFamily="34" charset="0"/>
                <a:cs typeface="Arial" panose="020B0604020202020204" pitchFamily="34" charset="0"/>
              </a:rPr>
              <a:t>investment</a:t>
            </a:r>
            <a:r>
              <a:rPr lang="et-EE" sz="2400" dirty="0">
                <a:latin typeface="Arial" panose="020B0604020202020204" pitchFamily="34" charset="0"/>
                <a:cs typeface="Arial" panose="020B0604020202020204" pitchFamily="34" charset="0"/>
              </a:rPr>
              <a:t> </a:t>
            </a:r>
            <a:r>
              <a:rPr lang="et-EE" sz="2400" dirty="0" err="1">
                <a:latin typeface="Arial" panose="020B0604020202020204" pitchFamily="34" charset="0"/>
                <a:cs typeface="Arial" panose="020B0604020202020204" pitchFamily="34" charset="0"/>
              </a:rPr>
              <a:t>costs</a:t>
            </a:r>
            <a:r>
              <a:rPr lang="et-EE"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Total discounted system cost difference between Reference and Nuclear scenarios in the latest model is 1.3%.</a:t>
            </a:r>
            <a:endParaRPr lang="et-EE" sz="2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12B1D11-B75C-C86F-F0E3-F76444A98C6A}"/>
              </a:ext>
            </a:extLst>
          </p:cNvPr>
          <p:cNvSpPr txBox="1"/>
          <p:nvPr/>
        </p:nvSpPr>
        <p:spPr>
          <a:xfrm>
            <a:off x="107889" y="108823"/>
            <a:ext cx="418704" cy="369332"/>
          </a:xfrm>
          <a:prstGeom prst="rect">
            <a:avLst/>
          </a:prstGeom>
          <a:noFill/>
        </p:spPr>
        <p:txBody>
          <a:bodyPr wrap="none" rtlCol="0">
            <a:spAutoFit/>
          </a:bodyPr>
          <a:lstStyle/>
          <a:p>
            <a:r>
              <a:rPr lang="et-EE" dirty="0"/>
              <a:t>12</a:t>
            </a:r>
          </a:p>
        </p:txBody>
      </p:sp>
    </p:spTree>
    <p:extLst>
      <p:ext uri="{BB962C8B-B14F-4D97-AF65-F5344CB8AC3E}">
        <p14:creationId xmlns:p14="http://schemas.microsoft.com/office/powerpoint/2010/main" val="3280702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A6DE7429-1984-7A1A-CDF4-03530E5ABFBA}"/>
              </a:ext>
            </a:extLst>
          </p:cNvPr>
          <p:cNvSpPr>
            <a:spLocks noChangeArrowheads="1"/>
          </p:cNvSpPr>
          <p:nvPr/>
        </p:nvSpPr>
        <p:spPr bwMode="auto">
          <a:xfrm>
            <a:off x="3031959" y="0"/>
            <a:ext cx="9144000" cy="6858000"/>
          </a:xfrm>
          <a:prstGeom prst="rect">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3000"/>
          </a:p>
        </p:txBody>
      </p:sp>
      <p:sp>
        <p:nvSpPr>
          <p:cNvPr id="20483" name="Rectangle 2">
            <a:extLst>
              <a:ext uri="{FF2B5EF4-FFF2-40B4-BE49-F238E27FC236}">
                <a16:creationId xmlns:a16="http://schemas.microsoft.com/office/drawing/2014/main" id="{55838CCA-D021-09DC-489F-763FB472E992}"/>
              </a:ext>
            </a:extLst>
          </p:cNvPr>
          <p:cNvSpPr>
            <a:spLocks noChangeArrowheads="1"/>
          </p:cNvSpPr>
          <p:nvPr/>
        </p:nvSpPr>
        <p:spPr bwMode="auto">
          <a:xfrm>
            <a:off x="4174959" y="0"/>
            <a:ext cx="6858000" cy="68580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3000"/>
          </a:p>
        </p:txBody>
      </p:sp>
      <p:pic>
        <p:nvPicPr>
          <p:cNvPr id="20484" name="Picture 5" descr="A picture containing road, highway&#10;&#10;Description automatically generated">
            <a:extLst>
              <a:ext uri="{FF2B5EF4-FFF2-40B4-BE49-F238E27FC236}">
                <a16:creationId xmlns:a16="http://schemas.microsoft.com/office/drawing/2014/main" id="{56A2E4F3-3D5B-E6EC-928C-F616B8A4D1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1959"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a:extLst>
              <a:ext uri="{FF2B5EF4-FFF2-40B4-BE49-F238E27FC236}">
                <a16:creationId xmlns:a16="http://schemas.microsoft.com/office/drawing/2014/main" id="{C084D1A4-6E4B-3167-D3B2-4CFC17CF97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559" y="-119063"/>
            <a:ext cx="3767138"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3896EB0-8B57-10D9-DB3E-35E6CA3E0FFD}"/>
              </a:ext>
            </a:extLst>
          </p:cNvPr>
          <p:cNvSpPr/>
          <p:nvPr/>
        </p:nvSpPr>
        <p:spPr>
          <a:xfrm rot="900000">
            <a:off x="-4248062" y="-859210"/>
            <a:ext cx="8411167" cy="8775300"/>
          </a:xfrm>
          <a:prstGeom prst="rect">
            <a:avLst/>
          </a:prstGeom>
          <a:solidFill>
            <a:srgbClr val="233E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8B504483-51EF-6A42-6689-D415F3275028}"/>
              </a:ext>
            </a:extLst>
          </p:cNvPr>
          <p:cNvSpPr/>
          <p:nvPr/>
        </p:nvSpPr>
        <p:spPr>
          <a:xfrm rot="900000">
            <a:off x="-4070262" y="-554410"/>
            <a:ext cx="8411167" cy="8775300"/>
          </a:xfrm>
          <a:prstGeom prst="rect">
            <a:avLst/>
          </a:prstGeom>
          <a:solidFill>
            <a:srgbClr val="2C56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bject 3">
            <a:extLst>
              <a:ext uri="{FF2B5EF4-FFF2-40B4-BE49-F238E27FC236}">
                <a16:creationId xmlns:a16="http://schemas.microsoft.com/office/drawing/2014/main" id="{A6E181D5-C6DF-457B-4C03-78CFFDB11E40}"/>
              </a:ext>
            </a:extLst>
          </p:cNvPr>
          <p:cNvSpPr txBox="1">
            <a:spLocks/>
          </p:cNvSpPr>
          <p:nvPr/>
        </p:nvSpPr>
        <p:spPr>
          <a:xfrm>
            <a:off x="-1584794" y="1459047"/>
            <a:ext cx="7685847" cy="718145"/>
          </a:xfrm>
          <a:prstGeom prst="rect">
            <a:avLst/>
          </a:prstGeom>
        </p:spPr>
        <p:txBody>
          <a:bodyPr vert="horz" wrap="square" lIns="0" tIns="12700" rIns="0" bIns="0" rtlCol="0">
            <a:spAutoFit/>
          </a:bodyPr>
          <a:lstStyle>
            <a:lvl1pPr>
              <a:defRPr sz="4400" b="1" i="0">
                <a:solidFill>
                  <a:srgbClr val="2C5595"/>
                </a:solidFill>
                <a:latin typeface="Carlito"/>
                <a:ea typeface="+mj-ea"/>
                <a:cs typeface="Carlito"/>
              </a:defRPr>
            </a:lvl1pPr>
          </a:lstStyle>
          <a:p>
            <a:pPr marL="12700" marR="0" lvl="0" indent="0" algn="ctr" defTabSz="914400" eaLnBrk="1" fontAlgn="auto" latinLnBrk="0" hangingPunct="1">
              <a:lnSpc>
                <a:spcPts val="5475"/>
              </a:lnSpc>
              <a:spcBef>
                <a:spcPts val="100"/>
              </a:spcBef>
              <a:spcAft>
                <a:spcPts val="0"/>
              </a:spcAft>
              <a:buClrTx/>
              <a:buSzTx/>
              <a:buFontTx/>
              <a:buNone/>
              <a:tabLst/>
              <a:defRPr/>
            </a:pPr>
            <a:r>
              <a:rPr kumimoji="0" lang="fi-FI" sz="4800" b="1" i="0" u="none" strike="noStrike" kern="0" cap="none" spc="-10" normalizeH="0" baseline="0" noProof="0" dirty="0" err="1">
                <a:ln>
                  <a:noFill/>
                </a:ln>
                <a:solidFill>
                  <a:schemeClr val="bg1"/>
                </a:solidFill>
                <a:effectLst/>
                <a:uLnTx/>
                <a:uFillTx/>
                <a:latin typeface="Carlito"/>
                <a:ea typeface="+mj-ea"/>
              </a:rPr>
              <a:t>Thank</a:t>
            </a:r>
            <a:r>
              <a:rPr kumimoji="0" lang="fi-FI" sz="4800" b="1" i="0" u="none" strike="noStrike" kern="0" cap="none" spc="-10" normalizeH="0" baseline="0" noProof="0" dirty="0">
                <a:ln>
                  <a:noFill/>
                </a:ln>
                <a:solidFill>
                  <a:schemeClr val="bg1"/>
                </a:solidFill>
                <a:effectLst/>
                <a:uLnTx/>
                <a:uFillTx/>
                <a:latin typeface="Carlito"/>
                <a:ea typeface="+mj-ea"/>
              </a:rPr>
              <a:t> </a:t>
            </a:r>
            <a:r>
              <a:rPr kumimoji="0" lang="fi-FI" sz="4800" b="1" i="0" u="none" strike="noStrike" kern="0" cap="none" spc="-10" normalizeH="0" baseline="0" noProof="0" dirty="0" err="1">
                <a:ln>
                  <a:noFill/>
                </a:ln>
                <a:solidFill>
                  <a:schemeClr val="bg1"/>
                </a:solidFill>
                <a:effectLst/>
                <a:uLnTx/>
                <a:uFillTx/>
                <a:latin typeface="Carlito"/>
                <a:ea typeface="+mj-ea"/>
              </a:rPr>
              <a:t>you</a:t>
            </a:r>
            <a:endParaRPr kumimoji="0" lang="fi-FI" sz="4800" b="1" i="0" u="none" strike="noStrike" kern="0" cap="none" spc="0" normalizeH="0" baseline="0" noProof="0" dirty="0">
              <a:ln>
                <a:noFill/>
              </a:ln>
              <a:solidFill>
                <a:schemeClr val="bg1"/>
              </a:solidFill>
              <a:effectLst/>
              <a:uLnTx/>
              <a:uFillTx/>
              <a:latin typeface="Carlito"/>
              <a:ea typeface="+mj-ea"/>
            </a:endParaRPr>
          </a:p>
        </p:txBody>
      </p:sp>
      <p:sp>
        <p:nvSpPr>
          <p:cNvPr id="3" name="Rectangle 2">
            <a:extLst>
              <a:ext uri="{FF2B5EF4-FFF2-40B4-BE49-F238E27FC236}">
                <a16:creationId xmlns:a16="http://schemas.microsoft.com/office/drawing/2014/main" id="{9E8E17B5-CF61-A1FF-66DC-7F3696E7779A}"/>
              </a:ext>
            </a:extLst>
          </p:cNvPr>
          <p:cNvSpPr>
            <a:spLocks noChangeArrowheads="1"/>
          </p:cNvSpPr>
          <p:nvPr/>
        </p:nvSpPr>
        <p:spPr bwMode="auto">
          <a:xfrm>
            <a:off x="16041" y="2514600"/>
            <a:ext cx="465486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lgn="ctr">
              <a:spcBef>
                <a:spcPct val="20000"/>
              </a:spcBef>
            </a:pPr>
            <a:r>
              <a:rPr lang="en-US" altLang="en-US" sz="2300" dirty="0">
                <a:solidFill>
                  <a:schemeClr val="bg1"/>
                </a:solidFill>
                <a:latin typeface="Rubik"/>
              </a:rPr>
              <a:t>Roald Heinrich Ivask,</a:t>
            </a:r>
          </a:p>
          <a:p>
            <a:pPr algn="ctr">
              <a:spcBef>
                <a:spcPct val="20000"/>
              </a:spcBef>
            </a:pPr>
            <a:r>
              <a:rPr lang="en-US" altLang="en-US" sz="2300" i="1" dirty="0">
                <a:solidFill>
                  <a:schemeClr val="bg1"/>
                </a:solidFill>
                <a:latin typeface="Rubik"/>
              </a:rPr>
              <a:t>roaldhiv@ut.ee</a:t>
            </a:r>
            <a:r>
              <a:rPr lang="en-US" altLang="en-US" sz="2300" dirty="0">
                <a:solidFill>
                  <a:schemeClr val="bg1"/>
                </a:solidFill>
                <a:latin typeface="Rubik"/>
              </a:rPr>
              <a:t> </a:t>
            </a:r>
            <a:endParaRPr lang="et-EE" altLang="en-US" sz="2300" dirty="0">
              <a:solidFill>
                <a:schemeClr val="bg1"/>
              </a:solidFill>
              <a:latin typeface="Rubik"/>
            </a:endParaRPr>
          </a:p>
          <a:p>
            <a:pPr algn="ctr">
              <a:spcBef>
                <a:spcPct val="20000"/>
              </a:spcBef>
            </a:pPr>
            <a:endParaRPr lang="en-US" altLang="en-US" sz="2300" dirty="0">
              <a:solidFill>
                <a:schemeClr val="bg1"/>
              </a:solidFill>
              <a:latin typeface="Rubik"/>
            </a:endParaRPr>
          </a:p>
          <a:p>
            <a:pPr algn="ctr">
              <a:spcBef>
                <a:spcPct val="20000"/>
              </a:spcBef>
            </a:pPr>
            <a:r>
              <a:rPr lang="en-US" altLang="en-US" sz="2300" dirty="0">
                <a:solidFill>
                  <a:schemeClr val="bg1"/>
                </a:solidFill>
                <a:latin typeface="Rubik"/>
              </a:rPr>
              <a:t>Alan Tkaczyk, </a:t>
            </a:r>
          </a:p>
          <a:p>
            <a:pPr algn="ctr">
              <a:spcBef>
                <a:spcPct val="20000"/>
              </a:spcBef>
            </a:pPr>
            <a:r>
              <a:rPr lang="en-US" altLang="en-US" sz="2300" i="1" dirty="0">
                <a:solidFill>
                  <a:schemeClr val="bg1"/>
                </a:solidFill>
                <a:latin typeface="Rubik"/>
              </a:rPr>
              <a:t>alan@ut.ee</a:t>
            </a:r>
            <a:endParaRPr lang="et-EE" altLang="en-US" sz="2300" i="1" dirty="0">
              <a:solidFill>
                <a:schemeClr val="bg1"/>
              </a:solidFill>
              <a:latin typeface="Rubik"/>
            </a:endParaRPr>
          </a:p>
          <a:p>
            <a:pPr algn="ctr">
              <a:spcBef>
                <a:spcPct val="20000"/>
              </a:spcBef>
            </a:pPr>
            <a:endParaRPr lang="en-US" altLang="en-US" sz="2300" i="1" dirty="0">
              <a:solidFill>
                <a:schemeClr val="bg1"/>
              </a:solidFill>
              <a:latin typeface="Rubik"/>
            </a:endParaRPr>
          </a:p>
          <a:p>
            <a:pPr algn="ctr">
              <a:spcBef>
                <a:spcPct val="20000"/>
              </a:spcBef>
            </a:pPr>
            <a:r>
              <a:rPr lang="en-US" altLang="en-US" sz="2300" dirty="0" err="1">
                <a:solidFill>
                  <a:schemeClr val="bg1"/>
                </a:solidFill>
                <a:latin typeface="Rubik"/>
              </a:rPr>
              <a:t>Yunshu</a:t>
            </a:r>
            <a:r>
              <a:rPr lang="en-US" altLang="en-US" sz="2300" dirty="0">
                <a:solidFill>
                  <a:schemeClr val="bg1"/>
                </a:solidFill>
                <a:latin typeface="Rubik"/>
              </a:rPr>
              <a:t> Li </a:t>
            </a:r>
          </a:p>
          <a:p>
            <a:pPr algn="ctr">
              <a:spcBef>
                <a:spcPct val="20000"/>
              </a:spcBef>
            </a:pPr>
            <a:r>
              <a:rPr lang="en-US" altLang="en-US" sz="2300" dirty="0">
                <a:solidFill>
                  <a:schemeClr val="bg1"/>
                </a:solidFill>
                <a:latin typeface="Rubik"/>
              </a:rPr>
              <a:t>Mario Tot </a:t>
            </a:r>
          </a:p>
          <a:p>
            <a:pPr algn="ctr">
              <a:spcBef>
                <a:spcPct val="20000"/>
              </a:spcBef>
            </a:pPr>
            <a:r>
              <a:rPr lang="en-US" altLang="en-US" sz="2300" dirty="0">
                <a:solidFill>
                  <a:schemeClr val="bg1"/>
                </a:solidFill>
                <a:latin typeface="Rubik"/>
              </a:rPr>
              <a:t>Henri </a:t>
            </a:r>
            <a:r>
              <a:rPr lang="en-US" altLang="en-US" sz="2300" dirty="0" err="1">
                <a:solidFill>
                  <a:schemeClr val="bg1"/>
                </a:solidFill>
                <a:latin typeface="Rubik"/>
              </a:rPr>
              <a:t>Paillere</a:t>
            </a:r>
            <a:endParaRPr lang="en-US" altLang="en-US" sz="2300" dirty="0">
              <a:solidFill>
                <a:schemeClr val="bg1"/>
              </a:solidFill>
              <a:latin typeface="Rubik"/>
            </a:endParaRPr>
          </a:p>
          <a:p>
            <a:pPr algn="ctr">
              <a:spcBef>
                <a:spcPct val="20000"/>
              </a:spcBef>
            </a:pPr>
            <a:endParaRPr lang="en-US" altLang="en-US" sz="2300" b="1" i="1" dirty="0">
              <a:solidFill>
                <a:schemeClr val="bg1"/>
              </a:solidFill>
              <a:latin typeface="Rubik"/>
            </a:endParaRPr>
          </a:p>
          <a:p>
            <a:r>
              <a:rPr lang="en-US" altLang="en-US" sz="2300" dirty="0">
                <a:solidFill>
                  <a:schemeClr val="bg1"/>
                </a:solidFill>
                <a:latin typeface="Rubik"/>
              </a:rPr>
              <a:t>		</a:t>
            </a:r>
          </a:p>
          <a:p>
            <a:pPr>
              <a:spcBef>
                <a:spcPct val="20000"/>
              </a:spcBef>
            </a:pPr>
            <a:endParaRPr lang="en-US" altLang="en-US" sz="2300" dirty="0">
              <a:latin typeface="Rubik"/>
            </a:endParaRPr>
          </a:p>
        </p:txBody>
      </p:sp>
      <p:sp>
        <p:nvSpPr>
          <p:cNvPr id="6" name="TextBox 5">
            <a:extLst>
              <a:ext uri="{FF2B5EF4-FFF2-40B4-BE49-F238E27FC236}">
                <a16:creationId xmlns:a16="http://schemas.microsoft.com/office/drawing/2014/main" id="{BCD42AB2-2672-B338-3F73-FC1FF80CFEB1}"/>
              </a:ext>
            </a:extLst>
          </p:cNvPr>
          <p:cNvSpPr txBox="1"/>
          <p:nvPr/>
        </p:nvSpPr>
        <p:spPr>
          <a:xfrm>
            <a:off x="107889" y="108823"/>
            <a:ext cx="418704" cy="369332"/>
          </a:xfrm>
          <a:prstGeom prst="rect">
            <a:avLst/>
          </a:prstGeom>
          <a:noFill/>
        </p:spPr>
        <p:txBody>
          <a:bodyPr wrap="none" rtlCol="0">
            <a:spAutoFit/>
          </a:bodyPr>
          <a:lstStyle/>
          <a:p>
            <a:r>
              <a:rPr lang="et-EE" dirty="0"/>
              <a:t>13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D67ECC7-9748-431D-942E-0835496D66E3}"/>
              </a:ext>
            </a:extLst>
          </p:cNvPr>
          <p:cNvSpPr>
            <a:spLocks noGrp="1"/>
          </p:cNvSpPr>
          <p:nvPr>
            <p:ph type="body" sz="quarter" idx="10"/>
          </p:nvPr>
        </p:nvSpPr>
        <p:spPr/>
        <p:txBody>
          <a:bodyPr>
            <a:normAutofit/>
          </a:bodyPr>
          <a:lstStyle/>
          <a:p>
            <a:pPr marL="285750" indent="-285750">
              <a:buFont typeface="Arial" panose="020B0604020202020204" pitchFamily="34" charset="0"/>
              <a:buChar char="•"/>
            </a:pPr>
            <a:r>
              <a:rPr lang="et-EE" sz="2000" dirty="0">
                <a:solidFill>
                  <a:schemeClr val="tx1"/>
                </a:solidFill>
                <a:latin typeface="Arial" panose="020B0604020202020204" pitchFamily="34" charset="0"/>
                <a:cs typeface="Arial" panose="020B0604020202020204" pitchFamily="34" charset="0"/>
              </a:rPr>
              <a:t>Energy mix </a:t>
            </a:r>
            <a:r>
              <a:rPr lang="et-EE" sz="2000" dirty="0" err="1">
                <a:solidFill>
                  <a:schemeClr val="tx1"/>
                </a:solidFill>
                <a:latin typeface="Arial" panose="020B0604020202020204" pitchFamily="34" charset="0"/>
                <a:cs typeface="Arial" panose="020B0604020202020204" pitchFamily="34" charset="0"/>
              </a:rPr>
              <a:t>includes</a:t>
            </a:r>
            <a:r>
              <a:rPr lang="en-US" sz="2000" dirty="0">
                <a:solidFill>
                  <a:schemeClr val="tx1"/>
                </a:solidFill>
                <a:latin typeface="Arial" panose="020B0604020202020204" pitchFamily="34" charset="0"/>
                <a:cs typeface="Arial" panose="020B0604020202020204" pitchFamily="34" charset="0"/>
              </a:rPr>
              <a:t> </a:t>
            </a:r>
            <a:r>
              <a:rPr lang="et-EE" sz="2000" dirty="0" err="1">
                <a:solidFill>
                  <a:schemeClr val="tx1"/>
                </a:solidFill>
                <a:latin typeface="Arial" panose="020B0604020202020204" pitchFamily="34" charset="0"/>
                <a:cs typeface="Arial" panose="020B0604020202020204" pitchFamily="34" charset="0"/>
              </a:rPr>
              <a:t>fossil</a:t>
            </a:r>
            <a:r>
              <a:rPr lang="et-EE" sz="2000" dirty="0">
                <a:solidFill>
                  <a:schemeClr val="tx1"/>
                </a:solidFill>
                <a:latin typeface="Arial" panose="020B0604020202020204" pitchFamily="34" charset="0"/>
                <a:cs typeface="Arial" panose="020B0604020202020204" pitchFamily="34" charset="0"/>
              </a:rPr>
              <a:t> </a:t>
            </a:r>
            <a:r>
              <a:rPr lang="et-EE" sz="2000" dirty="0" err="1">
                <a:solidFill>
                  <a:schemeClr val="tx1"/>
                </a:solidFill>
                <a:latin typeface="Arial" panose="020B0604020202020204" pitchFamily="34" charset="0"/>
                <a:cs typeface="Arial" panose="020B0604020202020204" pitchFamily="34" charset="0"/>
              </a:rPr>
              <a:t>fuels</a:t>
            </a:r>
            <a:r>
              <a:rPr lang="et-EE" sz="2000" dirty="0">
                <a:solidFill>
                  <a:schemeClr val="tx1"/>
                </a:solidFill>
                <a:latin typeface="Arial" panose="020B0604020202020204" pitchFamily="34" charset="0"/>
                <a:cs typeface="Arial" panose="020B0604020202020204" pitchFamily="34" charset="0"/>
              </a:rPr>
              <a:t> (</a:t>
            </a:r>
            <a:r>
              <a:rPr lang="et-EE" sz="2000" dirty="0" err="1">
                <a:solidFill>
                  <a:schemeClr val="tx1"/>
                </a:solidFill>
                <a:latin typeface="Arial" panose="020B0604020202020204" pitchFamily="34" charset="0"/>
                <a:cs typeface="Arial" panose="020B0604020202020204" pitchFamily="34" charset="0"/>
              </a:rPr>
              <a:t>oil</a:t>
            </a:r>
            <a:r>
              <a:rPr lang="et-EE" sz="2000" dirty="0">
                <a:solidFill>
                  <a:schemeClr val="tx1"/>
                </a:solidFill>
                <a:latin typeface="Arial" panose="020B0604020202020204" pitchFamily="34" charset="0"/>
                <a:cs typeface="Arial" panose="020B0604020202020204" pitchFamily="34" charset="0"/>
              </a:rPr>
              <a:t> </a:t>
            </a:r>
            <a:r>
              <a:rPr lang="et-EE" sz="2000" dirty="0" err="1">
                <a:solidFill>
                  <a:schemeClr val="tx1"/>
                </a:solidFill>
                <a:latin typeface="Arial" panose="020B0604020202020204" pitchFamily="34" charset="0"/>
                <a:cs typeface="Arial" panose="020B0604020202020204" pitchFamily="34" charset="0"/>
              </a:rPr>
              <a:t>shale</a:t>
            </a:r>
            <a:r>
              <a:rPr lang="et-EE" sz="200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and renewables </a:t>
            </a:r>
            <a:r>
              <a:rPr lang="et-EE" sz="2000" dirty="0">
                <a:solidFill>
                  <a:schemeClr val="tx1"/>
                </a:solidFill>
                <a:latin typeface="Arial" panose="020B0604020202020204" pitchFamily="34" charset="0"/>
                <a:cs typeface="Arial" panose="020B0604020202020204" pitchFamily="34" charset="0"/>
              </a:rPr>
              <a:t>(solar, wind</a:t>
            </a:r>
            <a:r>
              <a:rPr lang="en-US" sz="2000" dirty="0">
                <a:solidFill>
                  <a:schemeClr val="tx1"/>
                </a:solidFill>
                <a:latin typeface="Arial" panose="020B0604020202020204" pitchFamily="34" charset="0"/>
                <a:cs typeface="Arial" panose="020B0604020202020204" pitchFamily="34" charset="0"/>
              </a:rPr>
              <a:t>, </a:t>
            </a:r>
            <a:r>
              <a:rPr lang="et-EE" sz="2000" dirty="0">
                <a:solidFill>
                  <a:schemeClr val="tx1"/>
                </a:solidFill>
                <a:latin typeface="Arial" panose="020B0604020202020204" pitchFamily="34" charset="0"/>
                <a:cs typeface="Arial" panose="020B0604020202020204" pitchFamily="34" charset="0"/>
              </a:rPr>
              <a:t>biomass).</a:t>
            </a:r>
            <a:endParaRPr lang="en-US" sz="20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Being an EU member state, Estonia has to comply with the EU climate target of having a renewable </a:t>
            </a:r>
            <a:r>
              <a:rPr lang="et-EE" sz="2000" dirty="0">
                <a:solidFill>
                  <a:schemeClr val="tx1"/>
                </a:solidFill>
                <a:latin typeface="Arial" panose="020B0604020202020204" pitchFamily="34" charset="0"/>
                <a:cs typeface="Arial" panose="020B0604020202020204" pitchFamily="34" charset="0"/>
              </a:rPr>
              <a:t>gross </a:t>
            </a:r>
            <a:r>
              <a:rPr lang="et-EE" sz="2000" dirty="0" err="1">
                <a:solidFill>
                  <a:schemeClr val="tx1"/>
                </a:solidFill>
                <a:latin typeface="Arial" panose="020B0604020202020204" pitchFamily="34" charset="0"/>
                <a:cs typeface="Arial" panose="020B0604020202020204" pitchFamily="34" charset="0"/>
              </a:rPr>
              <a:t>final</a:t>
            </a:r>
            <a:r>
              <a:rPr lang="et-EE" sz="2000" dirty="0">
                <a:solidFill>
                  <a:schemeClr val="tx1"/>
                </a:solidFill>
                <a:latin typeface="Arial" panose="020B0604020202020204" pitchFamily="34" charset="0"/>
                <a:cs typeface="Arial" panose="020B0604020202020204" pitchFamily="34" charset="0"/>
              </a:rPr>
              <a:t> </a:t>
            </a:r>
            <a:r>
              <a:rPr lang="et-EE" sz="2000" dirty="0" err="1">
                <a:solidFill>
                  <a:schemeClr val="tx1"/>
                </a:solidFill>
                <a:latin typeface="Arial" panose="020B0604020202020204" pitchFamily="34" charset="0"/>
                <a:cs typeface="Arial" panose="020B0604020202020204" pitchFamily="34" charset="0"/>
              </a:rPr>
              <a:t>energy</a:t>
            </a:r>
            <a:r>
              <a:rPr lang="et-EE" sz="2000" dirty="0">
                <a:solidFill>
                  <a:schemeClr val="tx1"/>
                </a:solidFill>
                <a:latin typeface="Arial" panose="020B0604020202020204" pitchFamily="34" charset="0"/>
                <a:cs typeface="Arial" panose="020B0604020202020204" pitchFamily="34" charset="0"/>
              </a:rPr>
              <a:t> </a:t>
            </a:r>
            <a:r>
              <a:rPr lang="et-EE" sz="2000" dirty="0" err="1">
                <a:solidFill>
                  <a:schemeClr val="tx1"/>
                </a:solidFill>
                <a:latin typeface="Arial" panose="020B0604020202020204" pitchFamily="34" charset="0"/>
                <a:cs typeface="Arial" panose="020B0604020202020204" pitchFamily="34" charset="0"/>
              </a:rPr>
              <a:t>consumption</a:t>
            </a:r>
            <a:r>
              <a:rPr lang="en-US" sz="2000" dirty="0">
                <a:solidFill>
                  <a:schemeClr val="tx1"/>
                </a:solidFill>
                <a:latin typeface="Arial" panose="020B0604020202020204" pitchFamily="34" charset="0"/>
                <a:cs typeface="Arial" panose="020B0604020202020204" pitchFamily="34" charset="0"/>
              </a:rPr>
              <a:t> share of at least 42.5% by 2030</a:t>
            </a:r>
          </a:p>
          <a:p>
            <a:pPr marL="285750" indent="-28575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As of 2023, the net installed capacity of the electricity system in Estonia was 2542 MW</a:t>
            </a:r>
            <a:r>
              <a:rPr lang="et-EE" sz="2000" dirty="0">
                <a:solidFill>
                  <a:schemeClr val="tx1"/>
                </a:solidFill>
                <a:latin typeface="Arial" panose="020B0604020202020204" pitchFamily="34" charset="0"/>
                <a:cs typeface="Arial" panose="020B0604020202020204" pitchFamily="34" charset="0"/>
              </a:rPr>
              <a:t> (ENTSO-</a:t>
            </a:r>
            <a:r>
              <a:rPr lang="en-US" sz="2000" dirty="0">
                <a:solidFill>
                  <a:schemeClr val="tx1"/>
                </a:solidFill>
                <a:latin typeface="Arial" panose="020B0604020202020204" pitchFamily="34" charset="0"/>
                <a:cs typeface="Arial" panose="020B0604020202020204" pitchFamily="34" charset="0"/>
              </a:rPr>
              <a:t>e</a:t>
            </a:r>
            <a:r>
              <a:rPr lang="et-EE" sz="2000" dirty="0">
                <a:solidFill>
                  <a:schemeClr val="tx1"/>
                </a:solidFill>
                <a:latin typeface="Arial" panose="020B0604020202020204" pitchFamily="34" charset="0"/>
                <a:cs typeface="Arial" panose="020B0604020202020204" pitchFamily="34" charset="0"/>
              </a:rPr>
              <a:t>)</a:t>
            </a:r>
            <a:r>
              <a:rPr lang="en-US" sz="2000" dirty="0">
                <a:solidFill>
                  <a:schemeClr val="tx1"/>
                </a:solidFill>
                <a:latin typeface="Arial" panose="020B0604020202020204" pitchFamily="34" charset="0"/>
                <a:cs typeface="Arial" panose="020B0604020202020204" pitchFamily="34" charset="0"/>
              </a:rPr>
              <a:t>.</a:t>
            </a:r>
          </a:p>
        </p:txBody>
      </p:sp>
      <p:sp>
        <p:nvSpPr>
          <p:cNvPr id="5" name="Text Placeholder 4">
            <a:extLst>
              <a:ext uri="{FF2B5EF4-FFF2-40B4-BE49-F238E27FC236}">
                <a16:creationId xmlns:a16="http://schemas.microsoft.com/office/drawing/2014/main" id="{50480412-5853-4840-8050-C95E70405551}"/>
              </a:ext>
            </a:extLst>
          </p:cNvPr>
          <p:cNvSpPr>
            <a:spLocks noGrp="1"/>
          </p:cNvSpPr>
          <p:nvPr>
            <p:ph type="body" sz="quarter" idx="11"/>
          </p:nvPr>
        </p:nvSpPr>
        <p:spPr>
          <a:xfrm>
            <a:off x="159372" y="5098915"/>
            <a:ext cx="4668601" cy="1263785"/>
          </a:xfrm>
        </p:spPr>
        <p:txBody>
          <a:bodyPr>
            <a:normAutofit/>
          </a:bodyPr>
          <a:lstStyle/>
          <a:p>
            <a:r>
              <a:rPr lang="en-US" dirty="0">
                <a:latin typeface="Arial" panose="020B0604020202020204" pitchFamily="34" charset="0"/>
                <a:cs typeface="Arial" panose="020B0604020202020204" pitchFamily="34" charset="0"/>
              </a:rPr>
              <a:t>Estonia has historically been reliant on domestically supplied oil shale.</a:t>
            </a:r>
            <a:endParaRPr lang="et-EE" dirty="0">
              <a:latin typeface="Arial" panose="020B0604020202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EA20AF20-FA40-2819-93AB-F371D2758660}"/>
              </a:ext>
            </a:extLst>
          </p:cNvPr>
          <p:cNvGraphicFramePr>
            <a:graphicFrameLocks/>
          </p:cNvGraphicFramePr>
          <p:nvPr>
            <p:extLst>
              <p:ext uri="{D42A27DB-BD31-4B8C-83A1-F6EECF244321}">
                <p14:modId xmlns:p14="http://schemas.microsoft.com/office/powerpoint/2010/main" val="3073467882"/>
              </p:ext>
            </p:extLst>
          </p:nvPr>
        </p:nvGraphicFramePr>
        <p:xfrm>
          <a:off x="3952535" y="2730338"/>
          <a:ext cx="8705328" cy="417846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86E24BBB-D7FB-494F-E15E-2A2C4F71AA38}"/>
              </a:ext>
            </a:extLst>
          </p:cNvPr>
          <p:cNvSpPr txBox="1"/>
          <p:nvPr/>
        </p:nvSpPr>
        <p:spPr>
          <a:xfrm>
            <a:off x="107889" y="108823"/>
            <a:ext cx="301686" cy="369332"/>
          </a:xfrm>
          <a:prstGeom prst="rect">
            <a:avLst/>
          </a:prstGeom>
          <a:noFill/>
        </p:spPr>
        <p:txBody>
          <a:bodyPr wrap="none" rtlCol="0">
            <a:spAutoFit/>
          </a:bodyPr>
          <a:lstStyle/>
          <a:p>
            <a:r>
              <a:rPr lang="et-EE" dirty="0"/>
              <a:t>2</a:t>
            </a:r>
          </a:p>
        </p:txBody>
      </p:sp>
    </p:spTree>
    <p:extLst>
      <p:ext uri="{BB962C8B-B14F-4D97-AF65-F5344CB8AC3E}">
        <p14:creationId xmlns:p14="http://schemas.microsoft.com/office/powerpoint/2010/main" val="3351013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879524-0D29-4840-AE3B-7F22573D4671}"/>
              </a:ext>
            </a:extLst>
          </p:cNvPr>
          <p:cNvSpPr>
            <a:spLocks noGrp="1"/>
          </p:cNvSpPr>
          <p:nvPr>
            <p:ph type="ctrTitle"/>
          </p:nvPr>
        </p:nvSpPr>
        <p:spPr/>
        <p:txBody>
          <a:bodyPr/>
          <a:lstStyle/>
          <a:p>
            <a:r>
              <a:rPr lang="en-US" dirty="0"/>
              <a:t>Data Sources</a:t>
            </a:r>
            <a:endParaRPr lang="et-EE" dirty="0"/>
          </a:p>
        </p:txBody>
      </p:sp>
      <p:graphicFrame>
        <p:nvGraphicFramePr>
          <p:cNvPr id="2" name="Table 1">
            <a:extLst>
              <a:ext uri="{FF2B5EF4-FFF2-40B4-BE49-F238E27FC236}">
                <a16:creationId xmlns:a16="http://schemas.microsoft.com/office/drawing/2014/main" id="{EF8DF126-5130-A4E5-E667-E94E0F4577CE}"/>
              </a:ext>
            </a:extLst>
          </p:cNvPr>
          <p:cNvGraphicFramePr>
            <a:graphicFrameLocks noGrp="1"/>
          </p:cNvGraphicFramePr>
          <p:nvPr>
            <p:extLst>
              <p:ext uri="{D42A27DB-BD31-4B8C-83A1-F6EECF244321}">
                <p14:modId xmlns:p14="http://schemas.microsoft.com/office/powerpoint/2010/main" val="1846035929"/>
              </p:ext>
            </p:extLst>
          </p:nvPr>
        </p:nvGraphicFramePr>
        <p:xfrm>
          <a:off x="2032000" y="2418080"/>
          <a:ext cx="8128000" cy="2021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872925253"/>
                    </a:ext>
                  </a:extLst>
                </a:gridCol>
                <a:gridCol w="4064000">
                  <a:extLst>
                    <a:ext uri="{9D8B030D-6E8A-4147-A177-3AD203B41FA5}">
                      <a16:colId xmlns:a16="http://schemas.microsoft.com/office/drawing/2014/main" val="342380892"/>
                    </a:ext>
                  </a:extLst>
                </a:gridCol>
              </a:tblGrid>
              <a:tr h="370840">
                <a:tc>
                  <a:txBody>
                    <a:bodyPr/>
                    <a:lstStyle/>
                    <a:p>
                      <a:r>
                        <a:rPr lang="en-US" dirty="0"/>
                        <a:t>Data type</a:t>
                      </a:r>
                    </a:p>
                  </a:txBody>
                  <a:tcPr/>
                </a:tc>
                <a:tc>
                  <a:txBody>
                    <a:bodyPr/>
                    <a:lstStyle/>
                    <a:p>
                      <a:r>
                        <a:rPr lang="en-US" dirty="0"/>
                        <a:t>Source</a:t>
                      </a:r>
                    </a:p>
                  </a:txBody>
                  <a:tcPr/>
                </a:tc>
                <a:extLst>
                  <a:ext uri="{0D108BD9-81ED-4DB2-BD59-A6C34878D82A}">
                    <a16:rowId xmlns:a16="http://schemas.microsoft.com/office/drawing/2014/main" val="3893885165"/>
                  </a:ext>
                </a:extLst>
              </a:tr>
              <a:tr h="370840">
                <a:tc>
                  <a:txBody>
                    <a:bodyPr/>
                    <a:lstStyle/>
                    <a:p>
                      <a:r>
                        <a:rPr lang="en-US" dirty="0"/>
                        <a:t>Hourly electricity demands</a:t>
                      </a:r>
                    </a:p>
                  </a:txBody>
                  <a:tcPr/>
                </a:tc>
                <a:tc>
                  <a:txBody>
                    <a:bodyPr/>
                    <a:lstStyle/>
                    <a:p>
                      <a:r>
                        <a:rPr lang="en-US" dirty="0"/>
                        <a:t>Power statistics data by ENTSO-E</a:t>
                      </a:r>
                    </a:p>
                  </a:txBody>
                  <a:tcPr/>
                </a:tc>
                <a:extLst>
                  <a:ext uri="{0D108BD9-81ED-4DB2-BD59-A6C34878D82A}">
                    <a16:rowId xmlns:a16="http://schemas.microsoft.com/office/drawing/2014/main" val="2216996843"/>
                  </a:ext>
                </a:extLst>
              </a:tr>
              <a:tr h="370840">
                <a:tc>
                  <a:txBody>
                    <a:bodyPr/>
                    <a:lstStyle/>
                    <a:p>
                      <a:r>
                        <a:rPr lang="en-US" dirty="0"/>
                        <a:t>Hourly heat demand profiles</a:t>
                      </a:r>
                    </a:p>
                  </a:txBody>
                  <a:tcPr/>
                </a:tc>
                <a:tc>
                  <a:txBody>
                    <a:bodyPr/>
                    <a:lstStyle/>
                    <a:p>
                      <a:r>
                        <a:rPr lang="en-US" dirty="0"/>
                        <a:t>Renewables Ninja synthetic (simulated data)</a:t>
                      </a:r>
                    </a:p>
                  </a:txBody>
                  <a:tcPr/>
                </a:tc>
                <a:extLst>
                  <a:ext uri="{0D108BD9-81ED-4DB2-BD59-A6C34878D82A}">
                    <a16:rowId xmlns:a16="http://schemas.microsoft.com/office/drawing/2014/main" val="2340162716"/>
                  </a:ext>
                </a:extLst>
              </a:tr>
              <a:tr h="370840">
                <a:tc>
                  <a:txBody>
                    <a:bodyPr/>
                    <a:lstStyle/>
                    <a:p>
                      <a:r>
                        <a:rPr lang="en-US" dirty="0"/>
                        <a:t>Carbon prices</a:t>
                      </a:r>
                    </a:p>
                  </a:txBody>
                  <a:tcPr/>
                </a:tc>
                <a:tc>
                  <a:txBody>
                    <a:bodyPr/>
                    <a:lstStyle/>
                    <a:p>
                      <a:r>
                        <a:rPr lang="en-US" dirty="0"/>
                        <a:t>European Commission’s projection for carbon price</a:t>
                      </a:r>
                    </a:p>
                  </a:txBody>
                  <a:tcPr/>
                </a:tc>
                <a:extLst>
                  <a:ext uri="{0D108BD9-81ED-4DB2-BD59-A6C34878D82A}">
                    <a16:rowId xmlns:a16="http://schemas.microsoft.com/office/drawing/2014/main" val="3630204335"/>
                  </a:ext>
                </a:extLst>
              </a:tr>
            </a:tbl>
          </a:graphicData>
        </a:graphic>
      </p:graphicFrame>
    </p:spTree>
    <p:extLst>
      <p:ext uri="{BB962C8B-B14F-4D97-AF65-F5344CB8AC3E}">
        <p14:creationId xmlns:p14="http://schemas.microsoft.com/office/powerpoint/2010/main" val="2580150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a computer&#10;&#10;Description automatically generated">
            <a:extLst>
              <a:ext uri="{FF2B5EF4-FFF2-40B4-BE49-F238E27FC236}">
                <a16:creationId xmlns:a16="http://schemas.microsoft.com/office/drawing/2014/main" id="{0AEBAC5B-42CB-F673-5154-5828E3D69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4211"/>
            <a:ext cx="12192000" cy="4629578"/>
          </a:xfrm>
          <a:prstGeom prst="rect">
            <a:avLst/>
          </a:prstGeom>
        </p:spPr>
      </p:pic>
    </p:spTree>
    <p:extLst>
      <p:ext uri="{BB962C8B-B14F-4D97-AF65-F5344CB8AC3E}">
        <p14:creationId xmlns:p14="http://schemas.microsoft.com/office/powerpoint/2010/main" val="1077142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diagram of a computer system&#10;&#10;Description automatically generated">
            <a:extLst>
              <a:ext uri="{FF2B5EF4-FFF2-40B4-BE49-F238E27FC236}">
                <a16:creationId xmlns:a16="http://schemas.microsoft.com/office/drawing/2014/main" id="{A084F8A2-3ECC-6356-9F14-BED07ACFD8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5919856"/>
          </a:xfrm>
          <a:prstGeom prst="rect">
            <a:avLst/>
          </a:prstGeom>
        </p:spPr>
      </p:pic>
      <p:sp>
        <p:nvSpPr>
          <p:cNvPr id="5" name="Title 4">
            <a:extLst>
              <a:ext uri="{FF2B5EF4-FFF2-40B4-BE49-F238E27FC236}">
                <a16:creationId xmlns:a16="http://schemas.microsoft.com/office/drawing/2014/main" id="{E281B375-1921-4D98-90DE-5FD946D6C715}"/>
              </a:ext>
            </a:extLst>
          </p:cNvPr>
          <p:cNvSpPr>
            <a:spLocks noGrp="1"/>
          </p:cNvSpPr>
          <p:nvPr>
            <p:ph type="title"/>
          </p:nvPr>
        </p:nvSpPr>
        <p:spPr>
          <a:xfrm>
            <a:off x="554935" y="302185"/>
            <a:ext cx="6028934" cy="1271917"/>
          </a:xfrm>
        </p:spPr>
        <p:txBody>
          <a:bodyPr/>
          <a:lstStyle/>
          <a:p>
            <a:r>
              <a:rPr lang="en-US" sz="2800" dirty="0">
                <a:solidFill>
                  <a:schemeClr val="tx1"/>
                </a:solidFill>
              </a:rPr>
              <a:t>Key characteristics of MESSAGE</a:t>
            </a:r>
            <a:endParaRPr lang="et-EE" dirty="0">
              <a:solidFill>
                <a:schemeClr val="tx1"/>
              </a:solidFill>
            </a:endParaRPr>
          </a:p>
        </p:txBody>
      </p:sp>
    </p:spTree>
    <p:extLst>
      <p:ext uri="{BB962C8B-B14F-4D97-AF65-F5344CB8AC3E}">
        <p14:creationId xmlns:p14="http://schemas.microsoft.com/office/powerpoint/2010/main" val="3713695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BE3264-7C26-4B70-A122-D9E4AAB97A9F}"/>
              </a:ext>
            </a:extLst>
          </p:cNvPr>
          <p:cNvSpPr>
            <a:spLocks noGrp="1"/>
          </p:cNvSpPr>
          <p:nvPr>
            <p:ph type="body" sz="quarter" idx="10"/>
          </p:nvPr>
        </p:nvSpPr>
        <p:spPr>
          <a:xfrm>
            <a:off x="752475" y="704850"/>
            <a:ext cx="4647115" cy="1038225"/>
          </a:xfrm>
        </p:spPr>
        <p:txBody>
          <a:bodyPr>
            <a:noAutofit/>
          </a:bodyPr>
          <a:lstStyle/>
          <a:p>
            <a:r>
              <a:rPr lang="en-US" sz="2400" dirty="0"/>
              <a:t>Non-fossil fuel energy sources are being considered to reduce greenhouse gas emissions.</a:t>
            </a:r>
            <a:endParaRPr lang="et-EE" sz="2400" dirty="0"/>
          </a:p>
        </p:txBody>
      </p:sp>
      <p:sp>
        <p:nvSpPr>
          <p:cNvPr id="3" name="TextBox 2">
            <a:extLst>
              <a:ext uri="{FF2B5EF4-FFF2-40B4-BE49-F238E27FC236}">
                <a16:creationId xmlns:a16="http://schemas.microsoft.com/office/drawing/2014/main" id="{FB6D9B2A-1F24-F035-B96B-F4F4602CCB18}"/>
              </a:ext>
            </a:extLst>
          </p:cNvPr>
          <p:cNvSpPr txBox="1"/>
          <p:nvPr/>
        </p:nvSpPr>
        <p:spPr>
          <a:xfrm>
            <a:off x="5953328" y="194553"/>
            <a:ext cx="5680953" cy="6124754"/>
          </a:xfrm>
          <a:prstGeom prst="rect">
            <a:avLst/>
          </a:prstGeom>
          <a:noFill/>
        </p:spPr>
        <p:txBody>
          <a:bodyPr wrap="square" rtlCol="0">
            <a:spAutoFit/>
          </a:bodyPr>
          <a:lstStyle/>
          <a:p>
            <a:pPr marL="285750" indent="-285750">
              <a:buFont typeface="Arial" panose="020B0604020202020204" pitchFamily="34" charset="0"/>
              <a:buChar char="•"/>
            </a:pPr>
            <a:r>
              <a:rPr lang="en-US" sz="2800" dirty="0">
                <a:cs typeface="Rubik" panose="00000500000000000000"/>
              </a:rPr>
              <a:t>Burning of oil shale presents challenges to Estonia for EU initiatives regarding the reduction of GHG emissions.</a:t>
            </a:r>
          </a:p>
          <a:p>
            <a:pPr marL="285750" indent="-285750">
              <a:buFont typeface="Arial" panose="020B0604020202020204" pitchFamily="34" charset="0"/>
              <a:buChar char="•"/>
            </a:pPr>
            <a:r>
              <a:rPr lang="en-US" sz="2800" dirty="0">
                <a:cs typeface="Rubik" panose="00000500000000000000"/>
              </a:rPr>
              <a:t>The country has an internal goal to </a:t>
            </a:r>
            <a:r>
              <a:rPr lang="et-EE" sz="2800" dirty="0">
                <a:cs typeface="Rubik" panose="00000500000000000000"/>
              </a:rPr>
              <a:t>have gross </a:t>
            </a:r>
            <a:r>
              <a:rPr lang="et-EE" sz="2800" dirty="0" err="1">
                <a:cs typeface="Rubik" panose="00000500000000000000"/>
              </a:rPr>
              <a:t>final</a:t>
            </a:r>
            <a:r>
              <a:rPr lang="et-EE" sz="2800" dirty="0">
                <a:cs typeface="Rubik" panose="00000500000000000000"/>
              </a:rPr>
              <a:t> </a:t>
            </a:r>
            <a:r>
              <a:rPr lang="et-EE" sz="2800" dirty="0" err="1">
                <a:cs typeface="Rubik" panose="00000500000000000000"/>
              </a:rPr>
              <a:t>consumption</a:t>
            </a:r>
            <a:r>
              <a:rPr lang="et-EE" sz="2800" dirty="0">
                <a:cs typeface="Rubik" panose="00000500000000000000"/>
              </a:rPr>
              <a:t> of </a:t>
            </a:r>
            <a:r>
              <a:rPr lang="et-EE" sz="2800" dirty="0" err="1">
                <a:cs typeface="Rubik" panose="00000500000000000000"/>
              </a:rPr>
              <a:t>electricity</a:t>
            </a:r>
            <a:r>
              <a:rPr lang="et-EE" sz="2800" dirty="0">
                <a:cs typeface="Rubik" panose="00000500000000000000"/>
              </a:rPr>
              <a:t> </a:t>
            </a:r>
            <a:r>
              <a:rPr lang="et-EE" sz="2800" dirty="0" err="1">
                <a:cs typeface="Rubik" panose="00000500000000000000"/>
              </a:rPr>
              <a:t>be</a:t>
            </a:r>
            <a:r>
              <a:rPr lang="et-EE" sz="2800" dirty="0">
                <a:cs typeface="Rubik" panose="00000500000000000000"/>
              </a:rPr>
              <a:t> 100% </a:t>
            </a:r>
            <a:r>
              <a:rPr lang="et-EE" sz="2800" dirty="0" err="1">
                <a:cs typeface="Rubik" panose="00000500000000000000"/>
              </a:rPr>
              <a:t>renewable</a:t>
            </a:r>
            <a:r>
              <a:rPr lang="et-EE" sz="2800" dirty="0">
                <a:cs typeface="Rubik" panose="00000500000000000000"/>
              </a:rPr>
              <a:t> </a:t>
            </a:r>
            <a:r>
              <a:rPr lang="en-US" sz="2800" dirty="0">
                <a:cs typeface="Rubik" panose="00000500000000000000"/>
              </a:rPr>
              <a:t>by 2030</a:t>
            </a:r>
            <a:r>
              <a:rPr lang="et-EE" sz="2800" dirty="0">
                <a:cs typeface="Rubik" panose="00000500000000000000"/>
              </a:rPr>
              <a:t> (</a:t>
            </a:r>
            <a:r>
              <a:rPr lang="et-EE" sz="2800" dirty="0" err="1">
                <a:cs typeface="Rubik" panose="00000500000000000000"/>
              </a:rPr>
              <a:t>according</a:t>
            </a:r>
            <a:r>
              <a:rPr lang="et-EE" sz="2800" dirty="0">
                <a:cs typeface="Rubik" panose="00000500000000000000"/>
              </a:rPr>
              <a:t> </a:t>
            </a:r>
            <a:r>
              <a:rPr lang="et-EE" sz="2800" dirty="0" err="1">
                <a:cs typeface="Rubik" panose="00000500000000000000"/>
              </a:rPr>
              <a:t>to</a:t>
            </a:r>
            <a:r>
              <a:rPr lang="et-EE" sz="2800" dirty="0">
                <a:cs typeface="Rubik" panose="00000500000000000000"/>
              </a:rPr>
              <a:t> National Energy </a:t>
            </a:r>
            <a:r>
              <a:rPr lang="et-EE" sz="2800" dirty="0" err="1">
                <a:cs typeface="Rubik" panose="00000500000000000000"/>
              </a:rPr>
              <a:t>Climate</a:t>
            </a:r>
            <a:r>
              <a:rPr lang="et-EE" sz="2800" dirty="0">
                <a:cs typeface="Rubik" panose="00000500000000000000"/>
              </a:rPr>
              <a:t> </a:t>
            </a:r>
            <a:r>
              <a:rPr lang="et-EE" sz="2800" dirty="0" err="1">
                <a:cs typeface="Rubik" panose="00000500000000000000"/>
              </a:rPr>
              <a:t>Plan</a:t>
            </a:r>
            <a:r>
              <a:rPr lang="et-EE" sz="2800" dirty="0">
                <a:cs typeface="Rubik" panose="00000500000000000000"/>
              </a:rPr>
              <a:t>, NECP)</a:t>
            </a:r>
            <a:r>
              <a:rPr lang="en-US" sz="2800" dirty="0">
                <a:cs typeface="Rubik" panose="00000500000000000000"/>
              </a:rPr>
              <a:t>.</a:t>
            </a:r>
            <a:endParaRPr lang="et-EE" sz="2800" dirty="0">
              <a:cs typeface="Rubik" panose="00000500000000000000"/>
            </a:endParaRPr>
          </a:p>
          <a:p>
            <a:pPr marL="285750" indent="-285750">
              <a:buFont typeface="Arial" panose="020B0604020202020204" pitchFamily="34" charset="0"/>
              <a:buChar char="•"/>
            </a:pPr>
            <a:r>
              <a:rPr lang="en-US" sz="2800" dirty="0">
                <a:cs typeface="Rubik" panose="00000500000000000000"/>
              </a:rPr>
              <a:t>In order to move away from fossil fuels, </a:t>
            </a:r>
            <a:r>
              <a:rPr lang="et-EE" sz="2800" dirty="0">
                <a:cs typeface="Rubik" panose="00000500000000000000"/>
              </a:rPr>
              <a:t>Estonia </a:t>
            </a:r>
            <a:r>
              <a:rPr lang="en-US" sz="2800" dirty="0">
                <a:cs typeface="Rubik" panose="00000500000000000000"/>
              </a:rPr>
              <a:t>is considering introducing nuclear power into its energy mix (Small modular reactor, SMR).</a:t>
            </a:r>
          </a:p>
        </p:txBody>
      </p:sp>
      <p:graphicFrame>
        <p:nvGraphicFramePr>
          <p:cNvPr id="2" name="Chart 1">
            <a:extLst>
              <a:ext uri="{FF2B5EF4-FFF2-40B4-BE49-F238E27FC236}">
                <a16:creationId xmlns:a16="http://schemas.microsoft.com/office/drawing/2014/main" id="{4BE1F0FE-7204-AEFE-5B43-A9D33AF3A69D}"/>
              </a:ext>
            </a:extLst>
          </p:cNvPr>
          <p:cNvGraphicFramePr>
            <a:graphicFrameLocks/>
          </p:cNvGraphicFramePr>
          <p:nvPr>
            <p:extLst>
              <p:ext uri="{D42A27DB-BD31-4B8C-83A1-F6EECF244321}">
                <p14:modId xmlns:p14="http://schemas.microsoft.com/office/powerpoint/2010/main" val="1158748651"/>
              </p:ext>
            </p:extLst>
          </p:nvPr>
        </p:nvGraphicFramePr>
        <p:xfrm>
          <a:off x="1" y="3518704"/>
          <a:ext cx="5642658" cy="333929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5EBBC645-540C-D904-3500-B91B248C0AA6}"/>
              </a:ext>
            </a:extLst>
          </p:cNvPr>
          <p:cNvSpPr txBox="1"/>
          <p:nvPr/>
        </p:nvSpPr>
        <p:spPr>
          <a:xfrm>
            <a:off x="107889" y="108823"/>
            <a:ext cx="301686" cy="369332"/>
          </a:xfrm>
          <a:prstGeom prst="rect">
            <a:avLst/>
          </a:prstGeom>
          <a:noFill/>
        </p:spPr>
        <p:txBody>
          <a:bodyPr wrap="none" rtlCol="0">
            <a:spAutoFit/>
          </a:bodyPr>
          <a:lstStyle/>
          <a:p>
            <a:r>
              <a:rPr lang="et-EE" dirty="0"/>
              <a:t>3</a:t>
            </a:r>
          </a:p>
        </p:txBody>
      </p:sp>
    </p:spTree>
    <p:extLst>
      <p:ext uri="{BB962C8B-B14F-4D97-AF65-F5344CB8AC3E}">
        <p14:creationId xmlns:p14="http://schemas.microsoft.com/office/powerpoint/2010/main" val="710325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AF484876-E9F0-71D7-B62F-4CD9A936C3AE}"/>
              </a:ext>
            </a:extLst>
          </p:cNvPr>
          <p:cNvSpPr>
            <a:spLocks noGrp="1"/>
          </p:cNvSpPr>
          <p:nvPr>
            <p:ph type="body" sz="quarter" idx="10"/>
          </p:nvPr>
        </p:nvSpPr>
        <p:spPr>
          <a:xfrm>
            <a:off x="5695061" y="4234325"/>
            <a:ext cx="6359564" cy="372429"/>
          </a:xfrm>
        </p:spPr>
        <p:txBody>
          <a:bodyPr>
            <a:noAutofit/>
          </a:bodyPr>
          <a:lstStyle/>
          <a:p>
            <a:r>
              <a:rPr lang="en-US" sz="2200" b="0" dirty="0">
                <a:solidFill>
                  <a:schemeClr val="accent5">
                    <a:lumMod val="40000"/>
                    <a:lumOff val="60000"/>
                  </a:schemeClr>
                </a:solidFill>
                <a:latin typeface="Arial" panose="020B0604020202020204" pitchFamily="34" charset="0"/>
                <a:cs typeface="Arial" panose="020B0604020202020204" pitchFamily="34" charset="0"/>
              </a:rPr>
              <a:t>Estonia’s parliament passed a resolution for a legal and regulatory framework development for nuclear</a:t>
            </a:r>
          </a:p>
          <a:p>
            <a:r>
              <a:rPr lang="et-EE" sz="2200" b="0" dirty="0" err="1">
                <a:solidFill>
                  <a:schemeClr val="accent5">
                    <a:lumMod val="40000"/>
                    <a:lumOff val="60000"/>
                  </a:schemeClr>
                </a:solidFill>
                <a:latin typeface="Arial" panose="020B0604020202020204" pitchFamily="34" charset="0"/>
                <a:cs typeface="Arial" panose="020B0604020202020204" pitchFamily="34" charset="0"/>
              </a:rPr>
              <a:t>Final</a:t>
            </a:r>
            <a:r>
              <a:rPr lang="et-EE" sz="2200" b="0" dirty="0">
                <a:solidFill>
                  <a:schemeClr val="accent5">
                    <a:lumMod val="40000"/>
                    <a:lumOff val="60000"/>
                  </a:schemeClr>
                </a:solidFill>
                <a:latin typeface="Arial" panose="020B0604020202020204" pitchFamily="34" charset="0"/>
                <a:cs typeface="Arial" panose="020B0604020202020204" pitchFamily="34" charset="0"/>
              </a:rPr>
              <a:t> </a:t>
            </a:r>
            <a:r>
              <a:rPr lang="et-EE" sz="2200" b="0" dirty="0" err="1">
                <a:solidFill>
                  <a:schemeClr val="accent5">
                    <a:lumMod val="40000"/>
                    <a:lumOff val="60000"/>
                  </a:schemeClr>
                </a:solidFill>
                <a:latin typeface="Arial" panose="020B0604020202020204" pitchFamily="34" charset="0"/>
                <a:cs typeface="Arial" panose="020B0604020202020204" pitchFamily="34" charset="0"/>
              </a:rPr>
              <a:t>report</a:t>
            </a:r>
            <a:r>
              <a:rPr lang="et-EE" sz="2200" b="0" dirty="0">
                <a:solidFill>
                  <a:schemeClr val="accent5">
                    <a:lumMod val="40000"/>
                    <a:lumOff val="60000"/>
                  </a:schemeClr>
                </a:solidFill>
                <a:latin typeface="Arial" panose="020B0604020202020204" pitchFamily="34" charset="0"/>
                <a:cs typeface="Arial" panose="020B0604020202020204" pitchFamily="34" charset="0"/>
              </a:rPr>
              <a:t> </a:t>
            </a:r>
            <a:r>
              <a:rPr lang="en-US" sz="2200" b="0" dirty="0">
                <a:solidFill>
                  <a:schemeClr val="accent5">
                    <a:lumMod val="40000"/>
                    <a:lumOff val="60000"/>
                  </a:schemeClr>
                </a:solidFill>
                <a:latin typeface="Arial" panose="020B0604020202020204" pitchFamily="34" charset="0"/>
                <a:cs typeface="Arial" panose="020B0604020202020204" pitchFamily="34" charset="0"/>
              </a:rPr>
              <a:t>by nuclear energy working group</a:t>
            </a:r>
            <a:r>
              <a:rPr lang="et-EE" sz="2200" b="0" dirty="0">
                <a:solidFill>
                  <a:schemeClr val="accent5">
                    <a:lumMod val="40000"/>
                    <a:lumOff val="60000"/>
                  </a:schemeClr>
                </a:solidFill>
                <a:latin typeface="Arial" panose="020B0604020202020204" pitchFamily="34" charset="0"/>
                <a:cs typeface="Arial" panose="020B0604020202020204" pitchFamily="34" charset="0"/>
              </a:rPr>
              <a:t> (NEPIO</a:t>
            </a:r>
            <a:r>
              <a:rPr lang="en-US" sz="2200" b="0" dirty="0">
                <a:solidFill>
                  <a:schemeClr val="accent5">
                    <a:lumMod val="40000"/>
                    <a:lumOff val="60000"/>
                  </a:schemeClr>
                </a:solidFill>
                <a:latin typeface="Arial" panose="020B0604020202020204" pitchFamily="34" charset="0"/>
                <a:cs typeface="Arial" panose="020B0604020202020204" pitchFamily="34" charset="0"/>
              </a:rPr>
              <a:t> – Nuclear energy </a:t>
            </a:r>
            <a:r>
              <a:rPr lang="en-US" sz="2200" b="0" dirty="0" err="1">
                <a:solidFill>
                  <a:schemeClr val="accent5">
                    <a:lumMod val="40000"/>
                    <a:lumOff val="60000"/>
                  </a:schemeClr>
                </a:solidFill>
                <a:latin typeface="Arial" panose="020B0604020202020204" pitchFamily="34" charset="0"/>
                <a:cs typeface="Arial" panose="020B0604020202020204" pitchFamily="34" charset="0"/>
              </a:rPr>
              <a:t>programme</a:t>
            </a:r>
            <a:r>
              <a:rPr lang="en-US" sz="2200" b="0" dirty="0">
                <a:solidFill>
                  <a:schemeClr val="accent5">
                    <a:lumMod val="40000"/>
                    <a:lumOff val="60000"/>
                  </a:schemeClr>
                </a:solidFill>
                <a:latin typeface="Arial" panose="020B0604020202020204" pitchFamily="34" charset="0"/>
                <a:cs typeface="Arial" panose="020B0604020202020204" pitchFamily="34" charset="0"/>
              </a:rPr>
              <a:t> implementing </a:t>
            </a:r>
            <a:r>
              <a:rPr lang="en-US" sz="2200" b="0" dirty="0" err="1">
                <a:solidFill>
                  <a:schemeClr val="accent5">
                    <a:lumMod val="40000"/>
                    <a:lumOff val="60000"/>
                  </a:schemeClr>
                </a:solidFill>
                <a:latin typeface="Arial" panose="020B0604020202020204" pitchFamily="34" charset="0"/>
                <a:cs typeface="Arial" panose="020B0604020202020204" pitchFamily="34" charset="0"/>
              </a:rPr>
              <a:t>organisation</a:t>
            </a:r>
            <a:r>
              <a:rPr lang="et-EE" sz="2200" b="0" dirty="0">
                <a:solidFill>
                  <a:schemeClr val="accent5">
                    <a:lumMod val="40000"/>
                    <a:lumOff val="60000"/>
                  </a:schemeClr>
                </a:solidFill>
                <a:latin typeface="Arial" panose="020B0604020202020204" pitchFamily="34" charset="0"/>
                <a:cs typeface="Arial" panose="020B0604020202020204" pitchFamily="34" charset="0"/>
              </a:rPr>
              <a:t>)</a:t>
            </a:r>
            <a:endParaRPr lang="en-US" sz="2200" b="0" dirty="0">
              <a:solidFill>
                <a:schemeClr val="accent5">
                  <a:lumMod val="40000"/>
                  <a:lumOff val="60000"/>
                </a:schemeClr>
              </a:solidFill>
              <a:latin typeface="Arial" panose="020B0604020202020204" pitchFamily="34" charset="0"/>
              <a:cs typeface="Arial" panose="020B0604020202020204" pitchFamily="34" charset="0"/>
            </a:endParaRPr>
          </a:p>
          <a:p>
            <a:r>
              <a:rPr lang="en-US" sz="2200" b="0" dirty="0">
                <a:solidFill>
                  <a:schemeClr val="accent5">
                    <a:lumMod val="40000"/>
                    <a:lumOff val="60000"/>
                  </a:schemeClr>
                </a:solidFill>
                <a:latin typeface="Arial" panose="020B0604020202020204" pitchFamily="34" charset="0"/>
                <a:cs typeface="Arial" panose="020B0604020202020204" pitchFamily="34" charset="0"/>
              </a:rPr>
              <a:t>Fermi </a:t>
            </a:r>
            <a:r>
              <a:rPr lang="en-US" sz="2200" b="0" dirty="0" err="1">
                <a:solidFill>
                  <a:schemeClr val="accent5">
                    <a:lumMod val="40000"/>
                    <a:lumOff val="60000"/>
                  </a:schemeClr>
                </a:solidFill>
                <a:latin typeface="Arial" panose="020B0604020202020204" pitchFamily="34" charset="0"/>
                <a:cs typeface="Arial" panose="020B0604020202020204" pitchFamily="34" charset="0"/>
              </a:rPr>
              <a:t>Energia</a:t>
            </a:r>
            <a:r>
              <a:rPr lang="en-US" sz="2200" b="0" dirty="0">
                <a:solidFill>
                  <a:schemeClr val="accent5">
                    <a:lumMod val="40000"/>
                    <a:lumOff val="60000"/>
                  </a:schemeClr>
                </a:solidFill>
                <a:latin typeface="Arial" panose="020B0604020202020204" pitchFamily="34" charset="0"/>
                <a:cs typeface="Arial" panose="020B0604020202020204" pitchFamily="34" charset="0"/>
              </a:rPr>
              <a:t> announced selected design of SMR for potential deployment</a:t>
            </a:r>
            <a:r>
              <a:rPr lang="et-EE" sz="2200" b="0" dirty="0">
                <a:solidFill>
                  <a:schemeClr val="accent5">
                    <a:lumMod val="40000"/>
                    <a:lumOff val="60000"/>
                  </a:schemeClr>
                </a:solidFill>
                <a:latin typeface="Arial" panose="020B0604020202020204" pitchFamily="34" charset="0"/>
                <a:cs typeface="Arial" panose="020B0604020202020204" pitchFamily="34" charset="0"/>
              </a:rPr>
              <a:t> (</a:t>
            </a:r>
            <a:r>
              <a:rPr lang="en-US" sz="2200" b="0" dirty="0">
                <a:solidFill>
                  <a:schemeClr val="accent5">
                    <a:lumMod val="40000"/>
                    <a:lumOff val="60000"/>
                  </a:schemeClr>
                </a:solidFill>
                <a:latin typeface="Arial" panose="020B0604020202020204" pitchFamily="34" charset="0"/>
                <a:cs typeface="Arial" panose="020B0604020202020204" pitchFamily="34" charset="0"/>
              </a:rPr>
              <a:t>GE Hitachi </a:t>
            </a:r>
            <a:r>
              <a:rPr lang="et-EE" sz="2200" b="0" dirty="0">
                <a:solidFill>
                  <a:schemeClr val="accent5">
                    <a:lumMod val="40000"/>
                    <a:lumOff val="60000"/>
                  </a:schemeClr>
                </a:solidFill>
                <a:latin typeface="Arial" panose="020B0604020202020204" pitchFamily="34" charset="0"/>
                <a:cs typeface="Arial" panose="020B0604020202020204" pitchFamily="34" charset="0"/>
              </a:rPr>
              <a:t>BWRX</a:t>
            </a:r>
            <a:r>
              <a:rPr lang="en-US" sz="2200" b="0" dirty="0">
                <a:solidFill>
                  <a:schemeClr val="accent5">
                    <a:lumMod val="40000"/>
                    <a:lumOff val="60000"/>
                  </a:schemeClr>
                </a:solidFill>
                <a:latin typeface="Arial" panose="020B0604020202020204" pitchFamily="34" charset="0"/>
                <a:cs typeface="Arial" panose="020B0604020202020204" pitchFamily="34" charset="0"/>
              </a:rPr>
              <a:t>-</a:t>
            </a:r>
            <a:r>
              <a:rPr lang="et-EE" sz="2200" b="0" dirty="0">
                <a:solidFill>
                  <a:schemeClr val="accent5">
                    <a:lumMod val="40000"/>
                    <a:lumOff val="60000"/>
                  </a:schemeClr>
                </a:solidFill>
                <a:latin typeface="Arial" panose="020B0604020202020204" pitchFamily="34" charset="0"/>
                <a:cs typeface="Arial" panose="020B0604020202020204" pitchFamily="34" charset="0"/>
              </a:rPr>
              <a:t>300)</a:t>
            </a:r>
            <a:endParaRPr lang="en-US" sz="2200" b="0" dirty="0">
              <a:solidFill>
                <a:schemeClr val="accent5">
                  <a:lumMod val="40000"/>
                  <a:lumOff val="60000"/>
                </a:schemeClr>
              </a:solidFill>
              <a:latin typeface="Arial" panose="020B0604020202020204" pitchFamily="34" charset="0"/>
              <a:cs typeface="Arial" panose="020B0604020202020204" pitchFamily="34" charset="0"/>
            </a:endParaRPr>
          </a:p>
        </p:txBody>
      </p:sp>
      <p:sp>
        <p:nvSpPr>
          <p:cNvPr id="12" name="Text Placeholder 4">
            <a:extLst>
              <a:ext uri="{FF2B5EF4-FFF2-40B4-BE49-F238E27FC236}">
                <a16:creationId xmlns:a16="http://schemas.microsoft.com/office/drawing/2014/main" id="{E7127D12-AECF-FEC0-D888-883955C12774}"/>
              </a:ext>
            </a:extLst>
          </p:cNvPr>
          <p:cNvSpPr>
            <a:spLocks noGrp="1"/>
          </p:cNvSpPr>
          <p:nvPr>
            <p:ph type="body" sz="quarter" idx="12"/>
          </p:nvPr>
        </p:nvSpPr>
        <p:spPr>
          <a:xfrm>
            <a:off x="4299766" y="1689198"/>
            <a:ext cx="6891148" cy="1927371"/>
          </a:xfrm>
        </p:spPr>
        <p:txBody>
          <a:bodyPr lIns="0" tIns="0" rIns="0" bIns="0" anchor="b">
            <a:noAutofit/>
          </a:bodyPr>
          <a:lstStyle/>
          <a:p>
            <a:r>
              <a:rPr lang="en-US" sz="2000" dirty="0">
                <a:latin typeface="Arial" panose="020B0604020202020204" pitchFamily="34" charset="0"/>
                <a:cs typeface="Arial" panose="020B0604020202020204" pitchFamily="34" charset="0"/>
              </a:rPr>
              <a:t>“Although the construction of a nuclear power plant may initially require larger investments, nuclear energy produces electricity at lower costs in the long term compared to some renewable energy sources (e.g., offshore wind farms).”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Estonian government’s Nuclear Energy Working Group’s Final Report</a:t>
            </a:r>
          </a:p>
        </p:txBody>
      </p:sp>
      <p:sp>
        <p:nvSpPr>
          <p:cNvPr id="3" name="Title 2">
            <a:extLst>
              <a:ext uri="{FF2B5EF4-FFF2-40B4-BE49-F238E27FC236}">
                <a16:creationId xmlns:a16="http://schemas.microsoft.com/office/drawing/2014/main" id="{CD954C08-FAB2-7C78-2849-DEDB17758527}"/>
              </a:ext>
            </a:extLst>
          </p:cNvPr>
          <p:cNvSpPr>
            <a:spLocks noGrp="1"/>
          </p:cNvSpPr>
          <p:nvPr>
            <p:ph type="title"/>
          </p:nvPr>
        </p:nvSpPr>
        <p:spPr>
          <a:xfrm>
            <a:off x="838986" y="267991"/>
            <a:ext cx="10352645" cy="997196"/>
          </a:xfrm>
        </p:spPr>
        <p:txBody>
          <a:bodyPr wrap="square" lIns="0" tIns="0" rIns="0" bIns="0" anchor="ctr" anchorCtr="0">
            <a:normAutofit/>
          </a:bodyPr>
          <a:lstStyle/>
          <a:p>
            <a:r>
              <a:rPr lang="en-US" sz="3200" dirty="0">
                <a:latin typeface="Arial" panose="020B0604020202020204" pitchFamily="34" charset="0"/>
                <a:cs typeface="Arial" panose="020B0604020202020204" pitchFamily="34" charset="0"/>
              </a:rPr>
              <a:t>Nuclear energy in Estonia</a:t>
            </a:r>
            <a:endParaRPr lang="en-GB" sz="3200" dirty="0">
              <a:latin typeface="Arial" panose="020B0604020202020204" pitchFamily="34" charset="0"/>
              <a:cs typeface="Arial" panose="020B0604020202020204" pitchFamily="34" charset="0"/>
            </a:endParaRPr>
          </a:p>
        </p:txBody>
      </p:sp>
      <p:sp>
        <p:nvSpPr>
          <p:cNvPr id="15" name="Text Placeholder 1">
            <a:extLst>
              <a:ext uri="{FF2B5EF4-FFF2-40B4-BE49-F238E27FC236}">
                <a16:creationId xmlns:a16="http://schemas.microsoft.com/office/drawing/2014/main" id="{2041DC66-615B-6FB5-AFD4-72B165B9CA43}"/>
              </a:ext>
            </a:extLst>
          </p:cNvPr>
          <p:cNvSpPr txBox="1">
            <a:spLocks/>
          </p:cNvSpPr>
          <p:nvPr/>
        </p:nvSpPr>
        <p:spPr>
          <a:xfrm>
            <a:off x="4253859" y="4288780"/>
            <a:ext cx="2495044" cy="1167882"/>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rgbClr val="8ECBF9"/>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solidFill>
                  <a:schemeClr val="accent5">
                    <a:lumMod val="40000"/>
                    <a:lumOff val="60000"/>
                  </a:schemeClr>
                </a:solidFill>
                <a:latin typeface="Arial" panose="020B0604020202020204" pitchFamily="34" charset="0"/>
                <a:cs typeface="Arial" panose="020B0604020202020204" pitchFamily="34" charset="0"/>
              </a:rPr>
              <a:t>June 2024</a:t>
            </a:r>
          </a:p>
          <a:p>
            <a:endParaRPr lang="en-US" b="0" dirty="0">
              <a:solidFill>
                <a:schemeClr val="accent5">
                  <a:lumMod val="40000"/>
                  <a:lumOff val="60000"/>
                </a:schemeClr>
              </a:solidFill>
              <a:latin typeface="Arial" panose="020B0604020202020204" pitchFamily="34" charset="0"/>
              <a:cs typeface="Arial" panose="020B0604020202020204" pitchFamily="34" charset="0"/>
            </a:endParaRPr>
          </a:p>
          <a:p>
            <a:r>
              <a:rPr lang="en-US" b="0" dirty="0">
                <a:solidFill>
                  <a:schemeClr val="accent5">
                    <a:lumMod val="40000"/>
                    <a:lumOff val="60000"/>
                  </a:schemeClr>
                </a:solidFill>
                <a:latin typeface="Arial" panose="020B0604020202020204" pitchFamily="34" charset="0"/>
                <a:cs typeface="Arial" panose="020B0604020202020204" pitchFamily="34" charset="0"/>
              </a:rPr>
              <a:t>Dec 2023</a:t>
            </a:r>
          </a:p>
          <a:p>
            <a:endParaRPr lang="en-US" b="0" dirty="0">
              <a:solidFill>
                <a:schemeClr val="accent5">
                  <a:lumMod val="40000"/>
                  <a:lumOff val="60000"/>
                </a:schemeClr>
              </a:solidFill>
              <a:latin typeface="Arial" panose="020B0604020202020204" pitchFamily="34" charset="0"/>
              <a:cs typeface="Arial" panose="020B0604020202020204" pitchFamily="34" charset="0"/>
            </a:endParaRPr>
          </a:p>
          <a:p>
            <a:r>
              <a:rPr lang="en-US" b="0" dirty="0">
                <a:solidFill>
                  <a:schemeClr val="accent5">
                    <a:lumMod val="40000"/>
                    <a:lumOff val="60000"/>
                  </a:schemeClr>
                </a:solidFill>
                <a:latin typeface="Arial" panose="020B0604020202020204" pitchFamily="34" charset="0"/>
                <a:cs typeface="Arial" panose="020B0604020202020204" pitchFamily="34" charset="0"/>
              </a:rPr>
              <a:t>Feb 2023</a:t>
            </a:r>
          </a:p>
        </p:txBody>
      </p:sp>
      <p:sp>
        <p:nvSpPr>
          <p:cNvPr id="2" name="TextBox 1">
            <a:extLst>
              <a:ext uri="{FF2B5EF4-FFF2-40B4-BE49-F238E27FC236}">
                <a16:creationId xmlns:a16="http://schemas.microsoft.com/office/drawing/2014/main" id="{988C18E9-935E-E169-7CA4-9D99C0427FC7}"/>
              </a:ext>
            </a:extLst>
          </p:cNvPr>
          <p:cNvSpPr txBox="1"/>
          <p:nvPr/>
        </p:nvSpPr>
        <p:spPr>
          <a:xfrm>
            <a:off x="107889" y="108823"/>
            <a:ext cx="301686" cy="369332"/>
          </a:xfrm>
          <a:prstGeom prst="rect">
            <a:avLst/>
          </a:prstGeom>
          <a:noFill/>
        </p:spPr>
        <p:txBody>
          <a:bodyPr wrap="none" rtlCol="0">
            <a:spAutoFit/>
          </a:bodyPr>
          <a:lstStyle/>
          <a:p>
            <a:r>
              <a:rPr lang="et-EE" dirty="0"/>
              <a:t>4</a:t>
            </a:r>
          </a:p>
        </p:txBody>
      </p:sp>
    </p:spTree>
    <p:extLst>
      <p:ext uri="{BB962C8B-B14F-4D97-AF65-F5344CB8AC3E}">
        <p14:creationId xmlns:p14="http://schemas.microsoft.com/office/powerpoint/2010/main" val="727632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879524-0D29-4840-AE3B-7F22573D4671}"/>
              </a:ext>
            </a:extLst>
          </p:cNvPr>
          <p:cNvSpPr>
            <a:spLocks noGrp="1"/>
          </p:cNvSpPr>
          <p:nvPr>
            <p:ph type="ctrTitle"/>
          </p:nvPr>
        </p:nvSpPr>
        <p:spPr>
          <a:xfrm>
            <a:off x="952500" y="481387"/>
            <a:ext cx="8883958" cy="1056468"/>
          </a:xfrm>
        </p:spPr>
        <p:txBody>
          <a:bodyPr/>
          <a:lstStyle/>
          <a:p>
            <a:r>
              <a:rPr lang="et-EE" b="1" dirty="0">
                <a:latin typeface="Arial" panose="020B0604020202020204" pitchFamily="34" charset="0"/>
                <a:cs typeface="Arial" panose="020B0604020202020204" pitchFamily="34" charset="0"/>
              </a:rPr>
              <a:t>MESSAGE is an energy systems optimization tool supported by IAEA </a:t>
            </a:r>
          </a:p>
        </p:txBody>
      </p:sp>
      <p:pic>
        <p:nvPicPr>
          <p:cNvPr id="4" name="Picture Placeholder 9" descr="A computer on a desk&#10;&#10;Description automatically generated">
            <a:extLst>
              <a:ext uri="{FF2B5EF4-FFF2-40B4-BE49-F238E27FC236}">
                <a16:creationId xmlns:a16="http://schemas.microsoft.com/office/drawing/2014/main" id="{D3237D42-064A-845B-1D89-78CDA54010DB}"/>
              </a:ext>
            </a:extLst>
          </p:cNvPr>
          <p:cNvPicPr>
            <a:picLocks noChangeAspect="1"/>
          </p:cNvPicPr>
          <p:nvPr/>
        </p:nvPicPr>
        <p:blipFill>
          <a:blip r:embed="rId2">
            <a:extLst>
              <a:ext uri="{28A0092B-C50C-407E-A947-70E740481C1C}">
                <a14:useLocalDpi xmlns:a14="http://schemas.microsoft.com/office/drawing/2010/main" val="0"/>
              </a:ext>
            </a:extLst>
          </a:blip>
          <a:srcRect t="2806" b="2806"/>
          <a:stretch>
            <a:fillRect/>
          </a:stretch>
        </p:blipFill>
        <p:spPr>
          <a:xfrm>
            <a:off x="1087199" y="2512381"/>
            <a:ext cx="5602904" cy="2379216"/>
          </a:xfrm>
          <a:prstGeom prst="rect">
            <a:avLst/>
          </a:prstGeom>
        </p:spPr>
      </p:pic>
      <p:sp>
        <p:nvSpPr>
          <p:cNvPr id="5" name="TextBox 4">
            <a:extLst>
              <a:ext uri="{FF2B5EF4-FFF2-40B4-BE49-F238E27FC236}">
                <a16:creationId xmlns:a16="http://schemas.microsoft.com/office/drawing/2014/main" id="{FE12936D-E0C3-2953-407E-B3D3B8782055}"/>
              </a:ext>
            </a:extLst>
          </p:cNvPr>
          <p:cNvSpPr txBox="1"/>
          <p:nvPr/>
        </p:nvSpPr>
        <p:spPr>
          <a:xfrm>
            <a:off x="6785870" y="1913853"/>
            <a:ext cx="4959658" cy="4154984"/>
          </a:xfrm>
          <a:prstGeom prst="rect">
            <a:avLst/>
          </a:prstGeom>
          <a:noFill/>
        </p:spPr>
        <p:txBody>
          <a:bodyPr wrap="square" rtlCol="0">
            <a:spAutoFit/>
          </a:bodyPr>
          <a:lstStyle/>
          <a:p>
            <a:pPr marL="85725"/>
            <a:r>
              <a:rPr lang="en-US" altLang="ja-JP" sz="2400" dirty="0">
                <a:solidFill>
                  <a:schemeClr val="bg1"/>
                </a:solidFill>
                <a:latin typeface="Arial" panose="020B0604020202020204" pitchFamily="34" charset="0"/>
                <a:ea typeface="MS PGothic" pitchFamily="34" charset="-128"/>
                <a:cs typeface="Arial" panose="020B0604020202020204" pitchFamily="34" charset="0"/>
              </a:rPr>
              <a:t>Designing optimization models for energy supply systems</a:t>
            </a:r>
          </a:p>
          <a:p>
            <a:pPr marL="85725"/>
            <a:endParaRPr lang="en-US" altLang="ja-JP" sz="2400" dirty="0">
              <a:solidFill>
                <a:schemeClr val="bg1"/>
              </a:solidFill>
              <a:latin typeface="Arial" panose="020B0604020202020204" pitchFamily="34" charset="0"/>
              <a:ea typeface="MS PGothic" pitchFamily="34" charset="-128"/>
              <a:cs typeface="Arial" panose="020B0604020202020204" pitchFamily="34" charset="0"/>
            </a:endParaRPr>
          </a:p>
          <a:p>
            <a:pPr marL="800100" lvl="1"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Evaluating capacity expansion</a:t>
            </a:r>
          </a:p>
          <a:p>
            <a:pPr marL="800100" lvl="1"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Assessing related investments</a:t>
            </a:r>
          </a:p>
          <a:p>
            <a:pPr marL="800100" lvl="1"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Analysing environmental impacts</a:t>
            </a:r>
          </a:p>
          <a:p>
            <a:pPr marL="800100" lvl="1"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Formulating policies</a:t>
            </a:r>
            <a:endParaRPr lang="en-US" altLang="ja-JP" sz="2000" dirty="0">
              <a:solidFill>
                <a:schemeClr val="bg1"/>
              </a:solidFill>
              <a:latin typeface="Arial" panose="020B0604020202020204" pitchFamily="34" charset="0"/>
              <a:ea typeface="MS PGothic" pitchFamily="34" charset="-128"/>
              <a:cs typeface="Arial" panose="020B0604020202020204" pitchFamily="34" charset="0"/>
            </a:endParaRPr>
          </a:p>
          <a:p>
            <a:pPr marL="85725"/>
            <a:endParaRPr lang="en-US" altLang="en-US" sz="2800" dirty="0">
              <a:solidFill>
                <a:schemeClr val="bg1"/>
              </a:solidFill>
              <a:latin typeface="Arial" panose="020B0604020202020204" pitchFamily="34" charset="0"/>
              <a:cs typeface="Arial" panose="020B0604020202020204" pitchFamily="34" charset="0"/>
            </a:endParaRPr>
          </a:p>
          <a:p>
            <a:pPr marL="85725"/>
            <a:r>
              <a:rPr lang="en-US" altLang="en-US" sz="2400" dirty="0">
                <a:solidFill>
                  <a:schemeClr val="bg1"/>
                </a:solidFill>
                <a:latin typeface="Arial" panose="020B0604020202020204" pitchFamily="34" charset="0"/>
                <a:cs typeface="Arial" panose="020B0604020202020204" pitchFamily="34" charset="0"/>
              </a:rPr>
              <a:t>Applicable at the national, sub-regional or regional level</a:t>
            </a:r>
          </a:p>
          <a:p>
            <a:endParaRPr lang="et-EE" dirty="0">
              <a:solidFill>
                <a:schemeClr val="bg1"/>
              </a:solidFill>
              <a:latin typeface="Arial" panose="020B0604020202020204" pitchFamily="34" charset="0"/>
              <a:cs typeface="Arial" panose="020B0604020202020204" pitchFamily="34" charset="0"/>
            </a:endParaRPr>
          </a:p>
          <a:p>
            <a:endParaRPr lang="en-GB" dirty="0"/>
          </a:p>
        </p:txBody>
      </p:sp>
      <p:sp>
        <p:nvSpPr>
          <p:cNvPr id="2" name="TextBox 1">
            <a:extLst>
              <a:ext uri="{FF2B5EF4-FFF2-40B4-BE49-F238E27FC236}">
                <a16:creationId xmlns:a16="http://schemas.microsoft.com/office/drawing/2014/main" id="{84426DBA-04AF-DF2C-F5CB-A5567498AF89}"/>
              </a:ext>
            </a:extLst>
          </p:cNvPr>
          <p:cNvSpPr txBox="1"/>
          <p:nvPr/>
        </p:nvSpPr>
        <p:spPr>
          <a:xfrm>
            <a:off x="107889" y="108823"/>
            <a:ext cx="301686" cy="369332"/>
          </a:xfrm>
          <a:prstGeom prst="rect">
            <a:avLst/>
          </a:prstGeom>
          <a:noFill/>
        </p:spPr>
        <p:txBody>
          <a:bodyPr wrap="none" rtlCol="0">
            <a:spAutoFit/>
          </a:bodyPr>
          <a:lstStyle/>
          <a:p>
            <a:r>
              <a:rPr lang="et-EE" dirty="0"/>
              <a:t>5</a:t>
            </a:r>
          </a:p>
        </p:txBody>
      </p:sp>
    </p:spTree>
    <p:extLst>
      <p:ext uri="{BB962C8B-B14F-4D97-AF65-F5344CB8AC3E}">
        <p14:creationId xmlns:p14="http://schemas.microsoft.com/office/powerpoint/2010/main" val="1503535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CAB3E7-5216-5590-0B16-9F6911BDC062}"/>
              </a:ext>
            </a:extLst>
          </p:cNvPr>
          <p:cNvSpPr>
            <a:spLocks noGrp="1"/>
          </p:cNvSpPr>
          <p:nvPr>
            <p:ph type="ctrTitle" sz="quarter"/>
          </p:nvPr>
        </p:nvSpPr>
        <p:spPr>
          <a:xfrm>
            <a:off x="498168" y="304923"/>
            <a:ext cx="10363200" cy="1143000"/>
          </a:xfrm>
        </p:spPr>
        <p:txBody>
          <a:bodyPr>
            <a:normAutofit/>
          </a:bodyPr>
          <a:lstStyle/>
          <a:p>
            <a:r>
              <a:rPr lang="en-US" sz="3200" b="1" dirty="0">
                <a:latin typeface="Arial" panose="020B0604020202020204" pitchFamily="34" charset="0"/>
                <a:cs typeface="Arial" panose="020B0604020202020204" pitchFamily="34" charset="0"/>
              </a:rPr>
              <a:t>Modelling and analysis</a:t>
            </a:r>
            <a:br>
              <a:rPr lang="et-EE" sz="3200" b="1" dirty="0">
                <a:latin typeface="Arial" panose="020B0604020202020204" pitchFamily="34" charset="0"/>
                <a:cs typeface="Arial" panose="020B0604020202020204" pitchFamily="34" charset="0"/>
              </a:rPr>
            </a:br>
            <a:endParaRPr lang="et-EE" sz="3200" b="1" dirty="0">
              <a:latin typeface="Arial" panose="020B0604020202020204" pitchFamily="34" charset="0"/>
              <a:cs typeface="Arial" panose="020B0604020202020204" pitchFamily="34" charset="0"/>
            </a:endParaRPr>
          </a:p>
        </p:txBody>
      </p:sp>
      <p:pic>
        <p:nvPicPr>
          <p:cNvPr id="3" name="Picture 2" descr="A diagram of a power plant&#10;&#10;Description automatically generated">
            <a:extLst>
              <a:ext uri="{FF2B5EF4-FFF2-40B4-BE49-F238E27FC236}">
                <a16:creationId xmlns:a16="http://schemas.microsoft.com/office/drawing/2014/main" id="{7C6008D7-BB7D-DC10-B779-67C4CCE10CBC}"/>
              </a:ext>
            </a:extLst>
          </p:cNvPr>
          <p:cNvPicPr>
            <a:picLocks noChangeAspect="1"/>
          </p:cNvPicPr>
          <p:nvPr/>
        </p:nvPicPr>
        <p:blipFill>
          <a:blip r:embed="rId2"/>
          <a:stretch>
            <a:fillRect/>
          </a:stretch>
        </p:blipFill>
        <p:spPr>
          <a:xfrm>
            <a:off x="5015883" y="1765953"/>
            <a:ext cx="6705600" cy="4595567"/>
          </a:xfrm>
          <a:prstGeom prst="rect">
            <a:avLst/>
          </a:prstGeom>
        </p:spPr>
      </p:pic>
      <p:sp>
        <p:nvSpPr>
          <p:cNvPr id="4" name="TextBox 3">
            <a:extLst>
              <a:ext uri="{FF2B5EF4-FFF2-40B4-BE49-F238E27FC236}">
                <a16:creationId xmlns:a16="http://schemas.microsoft.com/office/drawing/2014/main" id="{FA65C3ED-93C3-D657-801A-B8436E687E35}"/>
              </a:ext>
            </a:extLst>
          </p:cNvPr>
          <p:cNvSpPr txBox="1"/>
          <p:nvPr/>
        </p:nvSpPr>
        <p:spPr>
          <a:xfrm>
            <a:off x="5024222" y="1229512"/>
            <a:ext cx="6019597" cy="369332"/>
          </a:xfrm>
          <a:prstGeom prst="rect">
            <a:avLst/>
          </a:prstGeom>
          <a:noFill/>
        </p:spPr>
        <p:txBody>
          <a:bodyPr wrap="none" rtlCol="0">
            <a:spAutoFit/>
          </a:bodyPr>
          <a:lstStyle/>
          <a:p>
            <a:r>
              <a:rPr lang="et-EE" i="1" dirty="0" err="1">
                <a:latin typeface="Arial" panose="020B0604020202020204" pitchFamily="34" charset="0"/>
                <a:cs typeface="Arial" panose="020B0604020202020204" pitchFamily="34" charset="0"/>
              </a:rPr>
              <a:t>Simplified</a:t>
            </a:r>
            <a:r>
              <a:rPr lang="et-EE" i="1" dirty="0">
                <a:latin typeface="Arial" panose="020B0604020202020204" pitchFamily="34" charset="0"/>
                <a:cs typeface="Arial" panose="020B0604020202020204" pitchFamily="34" charset="0"/>
              </a:rPr>
              <a:t> </a:t>
            </a:r>
            <a:r>
              <a:rPr lang="et-EE" i="1" dirty="0" err="1">
                <a:latin typeface="Arial" panose="020B0604020202020204" pitchFamily="34" charset="0"/>
                <a:cs typeface="Arial" panose="020B0604020202020204" pitchFamily="34" charset="0"/>
              </a:rPr>
              <a:t>reference</a:t>
            </a:r>
            <a:r>
              <a:rPr lang="et-EE" i="1" dirty="0">
                <a:latin typeface="Arial" panose="020B0604020202020204" pitchFamily="34" charset="0"/>
                <a:cs typeface="Arial" panose="020B0604020202020204" pitchFamily="34" charset="0"/>
              </a:rPr>
              <a:t> </a:t>
            </a:r>
            <a:r>
              <a:rPr lang="et-EE" i="1" dirty="0" err="1">
                <a:latin typeface="Arial" panose="020B0604020202020204" pitchFamily="34" charset="0"/>
                <a:cs typeface="Arial" panose="020B0604020202020204" pitchFamily="34" charset="0"/>
              </a:rPr>
              <a:t>energy</a:t>
            </a:r>
            <a:r>
              <a:rPr lang="et-EE" i="1" dirty="0">
                <a:latin typeface="Arial" panose="020B0604020202020204" pitchFamily="34" charset="0"/>
                <a:cs typeface="Arial" panose="020B0604020202020204" pitchFamily="34" charset="0"/>
              </a:rPr>
              <a:t> </a:t>
            </a:r>
            <a:r>
              <a:rPr lang="et-EE" i="1" dirty="0" err="1">
                <a:latin typeface="Arial" panose="020B0604020202020204" pitchFamily="34" charset="0"/>
                <a:cs typeface="Arial" panose="020B0604020202020204" pitchFamily="34" charset="0"/>
              </a:rPr>
              <a:t>system</a:t>
            </a:r>
            <a:r>
              <a:rPr lang="et-EE" i="1" dirty="0">
                <a:latin typeface="Arial" panose="020B0604020202020204" pitchFamily="34" charset="0"/>
                <a:cs typeface="Arial" panose="020B0604020202020204" pitchFamily="34" charset="0"/>
              </a:rPr>
              <a:t> (RES) </a:t>
            </a:r>
            <a:r>
              <a:rPr lang="et-EE" i="1" dirty="0" err="1">
                <a:latin typeface="Arial" panose="020B0604020202020204" pitchFamily="34" charset="0"/>
                <a:cs typeface="Arial" panose="020B0604020202020204" pitchFamily="34" charset="0"/>
              </a:rPr>
              <a:t>for</a:t>
            </a:r>
            <a:r>
              <a:rPr lang="et-EE" i="1" dirty="0">
                <a:latin typeface="Arial" panose="020B0604020202020204" pitchFamily="34" charset="0"/>
                <a:cs typeface="Arial" panose="020B0604020202020204" pitchFamily="34" charset="0"/>
              </a:rPr>
              <a:t> MESSAGE</a:t>
            </a:r>
          </a:p>
        </p:txBody>
      </p:sp>
      <p:sp>
        <p:nvSpPr>
          <p:cNvPr id="5" name="TextBox 4">
            <a:extLst>
              <a:ext uri="{FF2B5EF4-FFF2-40B4-BE49-F238E27FC236}">
                <a16:creationId xmlns:a16="http://schemas.microsoft.com/office/drawing/2014/main" id="{D6FE7110-489E-70C5-071D-1FFA6FCB21D5}"/>
              </a:ext>
            </a:extLst>
          </p:cNvPr>
          <p:cNvSpPr txBox="1"/>
          <p:nvPr/>
        </p:nvSpPr>
        <p:spPr>
          <a:xfrm>
            <a:off x="631214" y="1473501"/>
            <a:ext cx="4251505" cy="452431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We </a:t>
            </a:r>
            <a:r>
              <a:rPr lang="en-US" sz="2400" dirty="0" err="1">
                <a:latin typeface="Arial" panose="020B0604020202020204" pitchFamily="34" charset="0"/>
                <a:cs typeface="Arial" panose="020B0604020202020204" pitchFamily="34" charset="0"/>
              </a:rPr>
              <a:t>analysed</a:t>
            </a:r>
            <a:r>
              <a:rPr lang="en-US" sz="2400" dirty="0">
                <a:latin typeface="Arial" panose="020B0604020202020204" pitchFamily="34" charset="0"/>
                <a:cs typeface="Arial" panose="020B0604020202020204" pitchFamily="34" charset="0"/>
              </a:rPr>
              <a:t> the following aspects of the energy system model:</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Capacity and energy mix;</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CO</a:t>
            </a:r>
            <a:r>
              <a:rPr lang="en-GB" sz="2400" baseline="-25000" dirty="0">
                <a:effectLst/>
                <a:latin typeface="Arial" panose="020B0604020202020204" pitchFamily="34" charset="0"/>
                <a:ea typeface="Aptos" panose="020B00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emissions and costs;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Power generation, investment, operational costs.</a:t>
            </a:r>
          </a:p>
          <a:p>
            <a:r>
              <a:rPr lang="en-US" sz="2400" dirty="0">
                <a:latin typeface="Arial" panose="020B0604020202020204" pitchFamily="34" charset="0"/>
                <a:cs typeface="Arial" panose="020B0604020202020204" pitchFamily="34" charset="0"/>
              </a:rPr>
              <a:t>Assumptions: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Base year is 2020;</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Time horizon up to 2050 (30 years).</a:t>
            </a:r>
            <a:endParaRPr lang="et-EE"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552BC11-1922-AFF7-4738-4A4F3E2320B7}"/>
              </a:ext>
            </a:extLst>
          </p:cNvPr>
          <p:cNvSpPr txBox="1"/>
          <p:nvPr/>
        </p:nvSpPr>
        <p:spPr>
          <a:xfrm>
            <a:off x="107889" y="108823"/>
            <a:ext cx="301686" cy="369332"/>
          </a:xfrm>
          <a:prstGeom prst="rect">
            <a:avLst/>
          </a:prstGeom>
          <a:noFill/>
        </p:spPr>
        <p:txBody>
          <a:bodyPr wrap="none" rtlCol="0">
            <a:spAutoFit/>
          </a:bodyPr>
          <a:lstStyle/>
          <a:p>
            <a:r>
              <a:rPr lang="et-EE" dirty="0"/>
              <a:t>6</a:t>
            </a:r>
          </a:p>
        </p:txBody>
      </p:sp>
    </p:spTree>
    <p:extLst>
      <p:ext uri="{BB962C8B-B14F-4D97-AF65-F5344CB8AC3E}">
        <p14:creationId xmlns:p14="http://schemas.microsoft.com/office/powerpoint/2010/main" val="3515043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16E452D-6A89-A3C0-07F4-51232FD69565}"/>
              </a:ext>
            </a:extLst>
          </p:cNvPr>
          <p:cNvGrpSpPr/>
          <p:nvPr/>
        </p:nvGrpSpPr>
        <p:grpSpPr>
          <a:xfrm>
            <a:off x="6120876" y="1486416"/>
            <a:ext cx="5350490" cy="4969162"/>
            <a:chOff x="359422" y="1277169"/>
            <a:chExt cx="5350490" cy="4969162"/>
          </a:xfrm>
        </p:grpSpPr>
        <p:sp>
          <p:nvSpPr>
            <p:cNvPr id="2" name="Text Placeholder 6">
              <a:extLst>
                <a:ext uri="{FF2B5EF4-FFF2-40B4-BE49-F238E27FC236}">
                  <a16:creationId xmlns:a16="http://schemas.microsoft.com/office/drawing/2014/main" id="{02E1E697-03B6-EB77-73E0-BE2225C54653}"/>
                </a:ext>
              </a:extLst>
            </p:cNvPr>
            <p:cNvSpPr txBox="1">
              <a:spLocks/>
            </p:cNvSpPr>
            <p:nvPr/>
          </p:nvSpPr>
          <p:spPr>
            <a:xfrm>
              <a:off x="421568" y="1277169"/>
              <a:ext cx="5288344" cy="1071245"/>
            </a:xfrm>
            <a:custGeom>
              <a:avLst/>
              <a:gdLst>
                <a:gd name="connsiteX0" fmla="*/ 0 w 4976812"/>
                <a:gd name="connsiteY0" fmla="*/ 0 h 4267200"/>
                <a:gd name="connsiteX1" fmla="*/ 4976812 w 4976812"/>
                <a:gd name="connsiteY1" fmla="*/ 0 h 4267200"/>
                <a:gd name="connsiteX2" fmla="*/ 4976812 w 4976812"/>
                <a:gd name="connsiteY2" fmla="*/ 4267200 h 4267200"/>
                <a:gd name="connsiteX3" fmla="*/ 0 w 4976812"/>
                <a:gd name="connsiteY3" fmla="*/ 4267200 h 4267200"/>
                <a:gd name="connsiteX4" fmla="*/ 0 w 4976812"/>
                <a:gd name="connsiteY4" fmla="*/ 0 h 4267200"/>
                <a:gd name="connsiteX0" fmla="*/ 1009650 w 5986462"/>
                <a:gd name="connsiteY0" fmla="*/ 0 h 4286250"/>
                <a:gd name="connsiteX1" fmla="*/ 5986462 w 5986462"/>
                <a:gd name="connsiteY1" fmla="*/ 0 h 4286250"/>
                <a:gd name="connsiteX2" fmla="*/ 5986462 w 5986462"/>
                <a:gd name="connsiteY2" fmla="*/ 4267200 h 4286250"/>
                <a:gd name="connsiteX3" fmla="*/ 0 w 5986462"/>
                <a:gd name="connsiteY3" fmla="*/ 4286250 h 4286250"/>
                <a:gd name="connsiteX4" fmla="*/ 1009650 w 5986462"/>
                <a:gd name="connsiteY4" fmla="*/ 0 h 4286250"/>
                <a:gd name="connsiteX0" fmla="*/ 1095375 w 6072187"/>
                <a:gd name="connsiteY0" fmla="*/ 0 h 4286250"/>
                <a:gd name="connsiteX1" fmla="*/ 6072187 w 6072187"/>
                <a:gd name="connsiteY1" fmla="*/ 0 h 4286250"/>
                <a:gd name="connsiteX2" fmla="*/ 6072187 w 6072187"/>
                <a:gd name="connsiteY2" fmla="*/ 4267200 h 4286250"/>
                <a:gd name="connsiteX3" fmla="*/ 0 w 6072187"/>
                <a:gd name="connsiteY3" fmla="*/ 4286250 h 4286250"/>
                <a:gd name="connsiteX4" fmla="*/ 1095375 w 6072187"/>
                <a:gd name="connsiteY4" fmla="*/ 0 h 428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2187" h="4286250">
                  <a:moveTo>
                    <a:pt x="1095375" y="0"/>
                  </a:moveTo>
                  <a:lnTo>
                    <a:pt x="6072187" y="0"/>
                  </a:lnTo>
                  <a:lnTo>
                    <a:pt x="6072187" y="4267200"/>
                  </a:lnTo>
                  <a:lnTo>
                    <a:pt x="0" y="4286250"/>
                  </a:lnTo>
                  <a:lnTo>
                    <a:pt x="1095375" y="0"/>
                  </a:lnTo>
                  <a:close/>
                </a:path>
              </a:pathLst>
            </a:custGeom>
          </p:spPr>
          <p:txBody>
            <a:bodyPr vert="horz" lIns="91440" tIns="45720" rIns="91440" bIns="45720" rtlCol="0">
              <a:noAutofit/>
            </a:bodyPr>
            <a:lstStyle>
              <a:lvl1pPr marL="0" indent="0" algn="ctr" defTabSz="914400" rtl="0" eaLnBrk="1" latinLnBrk="0" hangingPunct="1">
                <a:lnSpc>
                  <a:spcPct val="90000"/>
                </a:lnSpc>
                <a:spcBef>
                  <a:spcPts val="1000"/>
                </a:spcBef>
                <a:buClr>
                  <a:srgbClr val="2C5697"/>
                </a:buClr>
                <a:buSzPct val="118000"/>
                <a:buFont typeface="Tahoma" panose="020B0604030504040204" pitchFamily="34" charset="0"/>
                <a:buNone/>
                <a:defRPr sz="1800" kern="1200">
                  <a:solidFill>
                    <a:schemeClr val="tx1">
                      <a:lumMod val="65000"/>
                      <a:lumOff val="35000"/>
                    </a:schemeClr>
                  </a:solidFill>
                  <a:latin typeface="Rubik" panose="00000500000000000000" pitchFamily="2" charset="-79"/>
                  <a:ea typeface="+mn-ea"/>
                  <a:cs typeface="Rubik" panose="00000500000000000000" pitchFamily="2" charset="-79"/>
                </a:defRPr>
              </a:lvl1pPr>
              <a:lvl2pPr marL="685800" indent="-228600" algn="ctr" defTabSz="914400" rtl="0" eaLnBrk="1" latinLnBrk="0" hangingPunct="1">
                <a:lnSpc>
                  <a:spcPct val="90000"/>
                </a:lnSpc>
                <a:spcBef>
                  <a:spcPts val="500"/>
                </a:spcBef>
                <a:buClr>
                  <a:srgbClr val="2C5697"/>
                </a:buClr>
                <a:buSzPct val="118000"/>
                <a:buFont typeface="Tahoma" panose="020B0604030504040204" pitchFamily="34" charset="0"/>
                <a:buChar char="‣"/>
                <a:defRPr sz="1800" kern="1200">
                  <a:solidFill>
                    <a:schemeClr val="tx1">
                      <a:lumMod val="65000"/>
                      <a:lumOff val="35000"/>
                    </a:schemeClr>
                  </a:solidFill>
                  <a:latin typeface="Rubik" panose="00000500000000000000" pitchFamily="2" charset="-79"/>
                  <a:ea typeface="+mn-ea"/>
                  <a:cs typeface="Rubik" panose="00000500000000000000" pitchFamily="2" charset="-79"/>
                </a:defRPr>
              </a:lvl2pPr>
              <a:lvl3pPr marL="1143000" indent="-228600" algn="ctr" defTabSz="914400" rtl="0" eaLnBrk="1" latinLnBrk="0" hangingPunct="1">
                <a:lnSpc>
                  <a:spcPct val="90000"/>
                </a:lnSpc>
                <a:spcBef>
                  <a:spcPts val="500"/>
                </a:spcBef>
                <a:buClr>
                  <a:srgbClr val="2C5697"/>
                </a:buClr>
                <a:buSzPct val="118000"/>
                <a:buFont typeface="Tahoma" panose="020B0604030504040204" pitchFamily="34" charset="0"/>
                <a:buChar char="‣"/>
                <a:defRPr sz="1800" kern="1200">
                  <a:solidFill>
                    <a:schemeClr val="tx1">
                      <a:lumMod val="65000"/>
                      <a:lumOff val="35000"/>
                    </a:schemeClr>
                  </a:solidFill>
                  <a:latin typeface="Rubik" panose="00000500000000000000" pitchFamily="2" charset="-79"/>
                  <a:ea typeface="+mn-ea"/>
                  <a:cs typeface="Rubik" panose="00000500000000000000" pitchFamily="2" charset="-79"/>
                </a:defRPr>
              </a:lvl3pPr>
              <a:lvl4pPr marL="1600200" indent="-228600" algn="ctr" defTabSz="914400" rtl="0" eaLnBrk="1" latinLnBrk="0" hangingPunct="1">
                <a:lnSpc>
                  <a:spcPct val="90000"/>
                </a:lnSpc>
                <a:spcBef>
                  <a:spcPts val="500"/>
                </a:spcBef>
                <a:buClr>
                  <a:srgbClr val="2C5697"/>
                </a:buClr>
                <a:buSzPct val="118000"/>
                <a:buFont typeface="Tahoma" panose="020B0604030504040204" pitchFamily="34" charset="0"/>
                <a:buChar char="‣"/>
                <a:defRPr sz="1800" kern="1200">
                  <a:solidFill>
                    <a:schemeClr val="tx1">
                      <a:lumMod val="65000"/>
                      <a:lumOff val="35000"/>
                    </a:schemeClr>
                  </a:solidFill>
                  <a:latin typeface="Rubik" panose="00000500000000000000" pitchFamily="2" charset="-79"/>
                  <a:ea typeface="+mn-ea"/>
                  <a:cs typeface="Rubik" panose="00000500000000000000" pitchFamily="2" charset="-79"/>
                </a:defRPr>
              </a:lvl4pPr>
              <a:lvl5pPr marL="2057400" indent="-228600" algn="ctr" defTabSz="914400" rtl="0" eaLnBrk="1" latinLnBrk="0" hangingPunct="1">
                <a:lnSpc>
                  <a:spcPct val="90000"/>
                </a:lnSpc>
                <a:spcBef>
                  <a:spcPts val="500"/>
                </a:spcBef>
                <a:buClr>
                  <a:srgbClr val="2C5697"/>
                </a:buClr>
                <a:buSzPct val="118000"/>
                <a:buFont typeface="Tahoma" panose="020B0604030504040204" pitchFamily="34" charset="0"/>
                <a:buChar char="‣"/>
                <a:defRPr sz="1800" kern="1200">
                  <a:solidFill>
                    <a:schemeClr val="tx1">
                      <a:lumMod val="65000"/>
                      <a:lumOff val="35000"/>
                    </a:schemeClr>
                  </a:solidFill>
                  <a:latin typeface="Rubik" panose="00000500000000000000" pitchFamily="2" charset="-79"/>
                  <a:ea typeface="+mn-ea"/>
                  <a:cs typeface="Rubik" panose="00000500000000000000"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tx1"/>
                  </a:solidFill>
                  <a:latin typeface="Arial" panose="020B0604020202020204" pitchFamily="34" charset="0"/>
                  <a:cs typeface="Arial" panose="020B0604020202020204" pitchFamily="34" charset="0"/>
                </a:rPr>
                <a:t>Nuclear scenario</a:t>
              </a:r>
            </a:p>
            <a:p>
              <a:r>
                <a:rPr lang="en-US" dirty="0">
                  <a:solidFill>
                    <a:schemeClr val="tx1"/>
                  </a:solidFill>
                  <a:latin typeface="Arial" panose="020B0604020202020204" pitchFamily="34" charset="0"/>
                  <a:cs typeface="Arial" panose="020B0604020202020204" pitchFamily="34" charset="0"/>
                </a:rPr>
                <a:t>Achieving international and internal energy policy goals by introducing </a:t>
              </a:r>
              <a:r>
                <a:rPr lang="en-US" b="1" dirty="0">
                  <a:solidFill>
                    <a:schemeClr val="tx1"/>
                  </a:solidFill>
                  <a:latin typeface="Arial" panose="020B0604020202020204" pitchFamily="34" charset="0"/>
                  <a:cs typeface="Arial" panose="020B0604020202020204" pitchFamily="34" charset="0"/>
                </a:rPr>
                <a:t>nuclear power</a:t>
              </a:r>
              <a:r>
                <a:rPr lang="et-EE" dirty="0">
                  <a:solidFill>
                    <a:schemeClr val="tx1"/>
                  </a:solidFill>
                  <a:latin typeface="Arial" panose="020B0604020202020204" pitchFamily="34" charset="0"/>
                  <a:cs typeface="Arial" panose="020B0604020202020204" pitchFamily="34" charset="0"/>
                </a:rPr>
                <a:t>, </a:t>
              </a:r>
              <a:r>
                <a:rPr lang="et-EE" dirty="0" err="1">
                  <a:solidFill>
                    <a:schemeClr val="tx1"/>
                  </a:solidFill>
                  <a:latin typeface="Arial" panose="020B0604020202020204" pitchFamily="34" charset="0"/>
                  <a:cs typeface="Arial" panose="020B0604020202020204" pitchFamily="34" charset="0"/>
                </a:rPr>
                <a:t>specifically</a:t>
              </a:r>
              <a:r>
                <a:rPr lang="et-EE"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2 SMR units (first in 2035 and second in 2040)</a:t>
              </a:r>
              <a:endParaRPr lang="et-EE" dirty="0">
                <a:solidFill>
                  <a:schemeClr val="tx1"/>
                </a:solidFill>
                <a:highlight>
                  <a:srgbClr val="808000"/>
                </a:highlight>
                <a:latin typeface="Arial" panose="020B0604020202020204" pitchFamily="34" charset="0"/>
                <a:cs typeface="Arial" panose="020B0604020202020204" pitchFamily="34" charset="0"/>
              </a:endParaRPr>
            </a:p>
          </p:txBody>
        </p:sp>
        <p:pic>
          <p:nvPicPr>
            <p:cNvPr id="5" name="Picture 4" descr="A large white building with blue trim&#10;&#10;Description automatically generated">
              <a:extLst>
                <a:ext uri="{FF2B5EF4-FFF2-40B4-BE49-F238E27FC236}">
                  <a16:creationId xmlns:a16="http://schemas.microsoft.com/office/drawing/2014/main" id="{CCF73EA0-8321-281B-26C0-CA107D623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422" y="2982415"/>
              <a:ext cx="5288344" cy="2974694"/>
            </a:xfrm>
            <a:prstGeom prst="rect">
              <a:avLst/>
            </a:prstGeom>
          </p:spPr>
        </p:pic>
        <p:sp>
          <p:nvSpPr>
            <p:cNvPr id="3" name="Rectangle 2">
              <a:extLst>
                <a:ext uri="{FF2B5EF4-FFF2-40B4-BE49-F238E27FC236}">
                  <a16:creationId xmlns:a16="http://schemas.microsoft.com/office/drawing/2014/main" id="{3EBA8882-A030-89B2-D1EA-F1DE30248B0A}"/>
                </a:ext>
              </a:extLst>
            </p:cNvPr>
            <p:cNvSpPr/>
            <p:nvPr/>
          </p:nvSpPr>
          <p:spPr>
            <a:xfrm>
              <a:off x="1618865" y="1334348"/>
              <a:ext cx="2991773" cy="353028"/>
            </a:xfrm>
            <a:prstGeom prst="rect">
              <a:avLst/>
            </a:prstGeom>
            <a:noFill/>
            <a:ln w="38100">
              <a:solidFill>
                <a:srgbClr val="7F3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9" name="TextBox 8">
              <a:extLst>
                <a:ext uri="{FF2B5EF4-FFF2-40B4-BE49-F238E27FC236}">
                  <a16:creationId xmlns:a16="http://schemas.microsoft.com/office/drawing/2014/main" id="{9E7FBB59-C0DD-2B42-F0FD-8471F135518F}"/>
                </a:ext>
              </a:extLst>
            </p:cNvPr>
            <p:cNvSpPr txBox="1"/>
            <p:nvPr/>
          </p:nvSpPr>
          <p:spPr>
            <a:xfrm>
              <a:off x="2376609" y="5984721"/>
              <a:ext cx="1435008" cy="261610"/>
            </a:xfrm>
            <a:prstGeom prst="rect">
              <a:avLst/>
            </a:prstGeom>
            <a:noFill/>
          </p:spPr>
          <p:txBody>
            <a:bodyPr wrap="none" rtlCol="0">
              <a:spAutoFit/>
            </a:bodyPr>
            <a:lstStyle/>
            <a:p>
              <a:r>
                <a:rPr lang="en-US" sz="1100" dirty="0"/>
                <a:t>Source: Fermi </a:t>
              </a:r>
              <a:r>
                <a:rPr lang="en-US" sz="1100" dirty="0" err="1"/>
                <a:t>Energia</a:t>
              </a:r>
              <a:endParaRPr lang="et-EE" sz="1100" dirty="0"/>
            </a:p>
          </p:txBody>
        </p:sp>
      </p:grpSp>
      <p:sp>
        <p:nvSpPr>
          <p:cNvPr id="4" name="Title 3">
            <a:extLst>
              <a:ext uri="{FF2B5EF4-FFF2-40B4-BE49-F238E27FC236}">
                <a16:creationId xmlns:a16="http://schemas.microsoft.com/office/drawing/2014/main" id="{3C43A6D2-BE8F-42A4-AFD7-60EBFAEBD4E2}"/>
              </a:ext>
            </a:extLst>
          </p:cNvPr>
          <p:cNvSpPr>
            <a:spLocks noGrp="1"/>
          </p:cNvSpPr>
          <p:nvPr>
            <p:ph type="ctrTitle" sz="quarter"/>
          </p:nvPr>
        </p:nvSpPr>
        <p:spPr>
          <a:xfrm>
            <a:off x="451692" y="279117"/>
            <a:ext cx="10825908" cy="579060"/>
          </a:xfrm>
        </p:spPr>
        <p:txBody>
          <a:bodyPr>
            <a:normAutofit fontScale="90000"/>
          </a:bodyPr>
          <a:lstStyle/>
          <a:p>
            <a:r>
              <a:rPr lang="en-US" sz="3600" b="1" dirty="0">
                <a:latin typeface="Arial" panose="020B0604020202020204" pitchFamily="34" charset="0"/>
                <a:cs typeface="Arial" panose="020B0604020202020204" pitchFamily="34" charset="0"/>
              </a:rPr>
              <a:t>Two scenarios are </a:t>
            </a:r>
            <a:r>
              <a:rPr lang="en-US" sz="3600" b="1" dirty="0" err="1">
                <a:latin typeface="Arial" panose="020B0604020202020204" pitchFamily="34" charset="0"/>
                <a:cs typeface="Arial" panose="020B0604020202020204" pitchFamily="34" charset="0"/>
              </a:rPr>
              <a:t>analysed</a:t>
            </a:r>
            <a:r>
              <a:rPr lang="en-US" sz="3600" b="1" dirty="0">
                <a:latin typeface="Arial" panose="020B0604020202020204" pitchFamily="34" charset="0"/>
                <a:cs typeface="Arial" panose="020B0604020202020204" pitchFamily="34" charset="0"/>
              </a:rPr>
              <a:t> in this case study</a:t>
            </a:r>
            <a:endParaRPr lang="et-EE" sz="3600" b="1" dirty="0">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3B3DD323-515E-4AA3-AAB0-2B431C3C5484}"/>
              </a:ext>
            </a:extLst>
          </p:cNvPr>
          <p:cNvSpPr>
            <a:spLocks noGrp="1"/>
          </p:cNvSpPr>
          <p:nvPr>
            <p:ph type="subTitle" sz="quarter" idx="1"/>
          </p:nvPr>
        </p:nvSpPr>
        <p:spPr>
          <a:xfrm>
            <a:off x="538579" y="1310391"/>
            <a:ext cx="5375366" cy="1752600"/>
          </a:xfrm>
        </p:spPr>
        <p:txBody>
          <a:bodyPr/>
          <a:lstStyle/>
          <a:p>
            <a:r>
              <a:rPr lang="en-US" sz="2400" dirty="0">
                <a:solidFill>
                  <a:schemeClr val="tx1"/>
                </a:solidFill>
                <a:latin typeface="Arial" panose="020B0604020202020204" pitchFamily="34" charset="0"/>
                <a:cs typeface="Arial" panose="020B0604020202020204" pitchFamily="34" charset="0"/>
              </a:rPr>
              <a:t>Reference scenario</a:t>
            </a:r>
          </a:p>
          <a:p>
            <a:r>
              <a:rPr lang="en-GB" dirty="0">
                <a:solidFill>
                  <a:schemeClr val="tx1"/>
                </a:solidFill>
                <a:latin typeface="Arial" panose="020B0604020202020204" pitchFamily="34" charset="0"/>
                <a:cs typeface="Arial" panose="020B0604020202020204" pitchFamily="34" charset="0"/>
              </a:rPr>
              <a:t>Achieving international and energy policy goals by expansion of </a:t>
            </a:r>
            <a:r>
              <a:rPr lang="en-GB" b="1" dirty="0">
                <a:solidFill>
                  <a:schemeClr val="tx1"/>
                </a:solidFill>
                <a:latin typeface="Arial" panose="020B0604020202020204" pitchFamily="34" charset="0"/>
                <a:cs typeface="Arial" panose="020B0604020202020204" pitchFamily="34" charset="0"/>
              </a:rPr>
              <a:t>currently used low carbon options</a:t>
            </a:r>
            <a:r>
              <a:rPr lang="en-GB" dirty="0">
                <a:solidFill>
                  <a:schemeClr val="tx1"/>
                </a:solidFill>
                <a:latin typeface="Arial" panose="020B0604020202020204" pitchFamily="34" charset="0"/>
                <a:cs typeface="Arial" panose="020B0604020202020204" pitchFamily="34" charset="0"/>
              </a:rPr>
              <a:t> (e.g. biomass, wind, solar)</a:t>
            </a:r>
            <a:endParaRPr lang="et-EE" dirty="0">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85DA8CF-45FF-B3AE-6A39-08AFA7EBDAAF}"/>
              </a:ext>
            </a:extLst>
          </p:cNvPr>
          <p:cNvSpPr/>
          <p:nvPr/>
        </p:nvSpPr>
        <p:spPr>
          <a:xfrm>
            <a:off x="1650475" y="1565629"/>
            <a:ext cx="3151573" cy="353028"/>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grpSp>
        <p:nvGrpSpPr>
          <p:cNvPr id="15" name="Group 14">
            <a:extLst>
              <a:ext uri="{FF2B5EF4-FFF2-40B4-BE49-F238E27FC236}">
                <a16:creationId xmlns:a16="http://schemas.microsoft.com/office/drawing/2014/main" id="{E04F39A1-B5D5-8944-1043-3C1EA3F3D23C}"/>
              </a:ext>
            </a:extLst>
          </p:cNvPr>
          <p:cNvGrpSpPr/>
          <p:nvPr/>
        </p:nvGrpSpPr>
        <p:grpSpPr>
          <a:xfrm>
            <a:off x="914400" y="3210120"/>
            <a:ext cx="4475773" cy="3245458"/>
            <a:chOff x="6544235" y="3538594"/>
            <a:chExt cx="4475773" cy="3245458"/>
          </a:xfrm>
        </p:grpSpPr>
        <p:pic>
          <p:nvPicPr>
            <p:cNvPr id="8" name="Picture 7" descr="Wind turbines in a field&#10;&#10;Description automatically generated">
              <a:extLst>
                <a:ext uri="{FF2B5EF4-FFF2-40B4-BE49-F238E27FC236}">
                  <a16:creationId xmlns:a16="http://schemas.microsoft.com/office/drawing/2014/main" id="{6685F555-2077-11FE-55B2-0E159BBFD3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4235" y="3538594"/>
              <a:ext cx="4475773" cy="2983848"/>
            </a:xfrm>
            <a:prstGeom prst="rect">
              <a:avLst/>
            </a:prstGeom>
          </p:spPr>
        </p:pic>
        <p:sp>
          <p:nvSpPr>
            <p:cNvPr id="10" name="TextBox 9">
              <a:extLst>
                <a:ext uri="{FF2B5EF4-FFF2-40B4-BE49-F238E27FC236}">
                  <a16:creationId xmlns:a16="http://schemas.microsoft.com/office/drawing/2014/main" id="{134AD3C4-A01E-BC31-55FB-0F6680433A44}"/>
                </a:ext>
              </a:extLst>
            </p:cNvPr>
            <p:cNvSpPr txBox="1"/>
            <p:nvPr/>
          </p:nvSpPr>
          <p:spPr>
            <a:xfrm>
              <a:off x="8098280" y="6522442"/>
              <a:ext cx="1367682" cy="261610"/>
            </a:xfrm>
            <a:prstGeom prst="rect">
              <a:avLst/>
            </a:prstGeom>
            <a:noFill/>
          </p:spPr>
          <p:txBody>
            <a:bodyPr wrap="none" rtlCol="0">
              <a:spAutoFit/>
            </a:bodyPr>
            <a:lstStyle/>
            <a:p>
              <a:r>
                <a:rPr lang="en-US" sz="1100" dirty="0"/>
                <a:t>Source: </a:t>
              </a:r>
              <a:r>
                <a:rPr lang="en-US" sz="1100" dirty="0" err="1"/>
                <a:t>Enefit</a:t>
              </a:r>
              <a:r>
                <a:rPr lang="en-US" sz="1100" dirty="0"/>
                <a:t> Green</a:t>
              </a:r>
              <a:endParaRPr lang="et-EE" sz="1100" dirty="0"/>
            </a:p>
          </p:txBody>
        </p:sp>
      </p:grpSp>
      <p:sp>
        <p:nvSpPr>
          <p:cNvPr id="13" name="TextBox 12">
            <a:extLst>
              <a:ext uri="{FF2B5EF4-FFF2-40B4-BE49-F238E27FC236}">
                <a16:creationId xmlns:a16="http://schemas.microsoft.com/office/drawing/2014/main" id="{6436727E-201A-F997-511C-6F3221010E44}"/>
              </a:ext>
            </a:extLst>
          </p:cNvPr>
          <p:cNvSpPr txBox="1"/>
          <p:nvPr/>
        </p:nvSpPr>
        <p:spPr>
          <a:xfrm>
            <a:off x="107889" y="108823"/>
            <a:ext cx="301686" cy="369332"/>
          </a:xfrm>
          <a:prstGeom prst="rect">
            <a:avLst/>
          </a:prstGeom>
          <a:noFill/>
        </p:spPr>
        <p:txBody>
          <a:bodyPr wrap="none" rtlCol="0">
            <a:spAutoFit/>
          </a:bodyPr>
          <a:lstStyle/>
          <a:p>
            <a:r>
              <a:rPr lang="et-EE" dirty="0"/>
              <a:t>7</a:t>
            </a:r>
          </a:p>
        </p:txBody>
      </p:sp>
    </p:spTree>
    <p:extLst>
      <p:ext uri="{BB962C8B-B14F-4D97-AF65-F5344CB8AC3E}">
        <p14:creationId xmlns:p14="http://schemas.microsoft.com/office/powerpoint/2010/main" val="260105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4E0FCA-4564-33B2-5075-8DBBE8EC945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91621"/>
            <a:ext cx="12192000" cy="3705133"/>
          </a:xfrm>
          <a:prstGeom prst="rect">
            <a:avLst/>
          </a:prstGeom>
          <a:noFill/>
        </p:spPr>
      </p:pic>
      <p:sp>
        <p:nvSpPr>
          <p:cNvPr id="9" name="TextBox 8">
            <a:extLst>
              <a:ext uri="{FF2B5EF4-FFF2-40B4-BE49-F238E27FC236}">
                <a16:creationId xmlns:a16="http://schemas.microsoft.com/office/drawing/2014/main" id="{1557F116-4054-03AC-9A08-767CA4DC22B2}"/>
              </a:ext>
            </a:extLst>
          </p:cNvPr>
          <p:cNvSpPr txBox="1"/>
          <p:nvPr/>
        </p:nvSpPr>
        <p:spPr>
          <a:xfrm>
            <a:off x="853858" y="371866"/>
            <a:ext cx="9754949" cy="584775"/>
          </a:xfrm>
          <a:prstGeom prst="rect">
            <a:avLst/>
          </a:prstGeom>
          <a:noFill/>
        </p:spPr>
        <p:txBody>
          <a:bodyPr wrap="square" rtlCol="0">
            <a:spAutoFit/>
          </a:bodyPr>
          <a:lstStyle/>
          <a:p>
            <a:r>
              <a:rPr lang="en-GB"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Model results - </a:t>
            </a:r>
            <a:r>
              <a:rPr lang="en-GB" sz="32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P</a:t>
            </a:r>
            <a:r>
              <a:rPr lang="en-GB"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rojected capacities in Estonia</a:t>
            </a:r>
          </a:p>
        </p:txBody>
      </p:sp>
      <p:sp>
        <p:nvSpPr>
          <p:cNvPr id="10" name="TextBox 9">
            <a:extLst>
              <a:ext uri="{FF2B5EF4-FFF2-40B4-BE49-F238E27FC236}">
                <a16:creationId xmlns:a16="http://schemas.microsoft.com/office/drawing/2014/main" id="{9F0117C4-9F43-CF49-7BF1-B18F8A453706}"/>
              </a:ext>
            </a:extLst>
          </p:cNvPr>
          <p:cNvSpPr txBox="1"/>
          <p:nvPr/>
        </p:nvSpPr>
        <p:spPr>
          <a:xfrm>
            <a:off x="1140728" y="5150270"/>
            <a:ext cx="9910540" cy="369332"/>
          </a:xfrm>
          <a:prstGeom prst="rect">
            <a:avLst/>
          </a:prstGeom>
          <a:noFill/>
        </p:spPr>
        <p:txBody>
          <a:bodyPr wrap="square" lIns="91440" tIns="45720" rIns="91440" bIns="45720" rtlCol="0" anchor="t">
            <a:spAutoFit/>
          </a:bodyPr>
          <a:lstStyle/>
          <a:p>
            <a:pPr algn="just"/>
            <a:r>
              <a:rPr lang="en-US" dirty="0">
                <a:latin typeface="Rubik"/>
              </a:rPr>
              <a:t>In both scenarios wind power capacity dominates as it is the most cost efficient.</a:t>
            </a:r>
          </a:p>
        </p:txBody>
      </p:sp>
      <p:sp>
        <p:nvSpPr>
          <p:cNvPr id="2" name="Oval 1">
            <a:extLst>
              <a:ext uri="{FF2B5EF4-FFF2-40B4-BE49-F238E27FC236}">
                <a16:creationId xmlns:a16="http://schemas.microsoft.com/office/drawing/2014/main" id="{EDE52E63-7A97-100B-8B36-E2210E1C77B5}"/>
              </a:ext>
            </a:extLst>
          </p:cNvPr>
          <p:cNvSpPr/>
          <p:nvPr/>
        </p:nvSpPr>
        <p:spPr>
          <a:xfrm>
            <a:off x="853858" y="5135649"/>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endParaRPr lang="et-EE" b="1" dirty="0">
              <a:solidFill>
                <a:schemeClr val="bg1"/>
              </a:solidFill>
            </a:endParaRPr>
          </a:p>
        </p:txBody>
      </p:sp>
      <p:sp>
        <p:nvSpPr>
          <p:cNvPr id="13" name="TextBox 12">
            <a:extLst>
              <a:ext uri="{FF2B5EF4-FFF2-40B4-BE49-F238E27FC236}">
                <a16:creationId xmlns:a16="http://schemas.microsoft.com/office/drawing/2014/main" id="{8B39A03F-9E74-3D6F-3321-2A2EC9541FFE}"/>
              </a:ext>
            </a:extLst>
          </p:cNvPr>
          <p:cNvSpPr txBox="1"/>
          <p:nvPr/>
        </p:nvSpPr>
        <p:spPr>
          <a:xfrm>
            <a:off x="717630" y="1990846"/>
            <a:ext cx="1400537" cy="646331"/>
          </a:xfrm>
          <a:prstGeom prst="rect">
            <a:avLst/>
          </a:prstGeom>
          <a:noFill/>
        </p:spPr>
        <p:txBody>
          <a:bodyPr wrap="square" rtlCol="0">
            <a:spAutoFit/>
          </a:bodyPr>
          <a:lstStyle/>
          <a:p>
            <a:r>
              <a:rPr lang="en-US" dirty="0">
                <a:solidFill>
                  <a:srgbClr val="00B050"/>
                </a:solidFill>
              </a:rPr>
              <a:t>Reference scenario</a:t>
            </a:r>
            <a:endParaRPr lang="et-EE" dirty="0">
              <a:solidFill>
                <a:srgbClr val="00B050"/>
              </a:solidFill>
            </a:endParaRPr>
          </a:p>
        </p:txBody>
      </p:sp>
      <p:sp>
        <p:nvSpPr>
          <p:cNvPr id="14" name="TextBox 13">
            <a:extLst>
              <a:ext uri="{FF2B5EF4-FFF2-40B4-BE49-F238E27FC236}">
                <a16:creationId xmlns:a16="http://schemas.microsoft.com/office/drawing/2014/main" id="{DFB42C80-A7C0-5EB5-9114-2D926DD6B7E7}"/>
              </a:ext>
            </a:extLst>
          </p:cNvPr>
          <p:cNvSpPr txBox="1"/>
          <p:nvPr/>
        </p:nvSpPr>
        <p:spPr>
          <a:xfrm>
            <a:off x="6513131" y="1990845"/>
            <a:ext cx="1400537" cy="646331"/>
          </a:xfrm>
          <a:prstGeom prst="rect">
            <a:avLst/>
          </a:prstGeom>
          <a:noFill/>
        </p:spPr>
        <p:txBody>
          <a:bodyPr wrap="square" rtlCol="0">
            <a:spAutoFit/>
          </a:bodyPr>
          <a:lstStyle/>
          <a:p>
            <a:r>
              <a:rPr lang="en-US" dirty="0">
                <a:solidFill>
                  <a:srgbClr val="7F3F00"/>
                </a:solidFill>
              </a:rPr>
              <a:t>Nuclear scenario</a:t>
            </a:r>
            <a:endParaRPr lang="et-EE" dirty="0">
              <a:solidFill>
                <a:srgbClr val="7F3F00"/>
              </a:solidFill>
            </a:endParaRPr>
          </a:p>
        </p:txBody>
      </p:sp>
      <p:sp>
        <p:nvSpPr>
          <p:cNvPr id="21" name="Oval 20">
            <a:extLst>
              <a:ext uri="{FF2B5EF4-FFF2-40B4-BE49-F238E27FC236}">
                <a16:creationId xmlns:a16="http://schemas.microsoft.com/office/drawing/2014/main" id="{453C1059-2D1D-27A4-DEEA-3A12E0DEA908}"/>
              </a:ext>
            </a:extLst>
          </p:cNvPr>
          <p:cNvSpPr/>
          <p:nvPr/>
        </p:nvSpPr>
        <p:spPr>
          <a:xfrm>
            <a:off x="5392000" y="2314010"/>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endParaRPr lang="et-EE" b="1" dirty="0">
              <a:solidFill>
                <a:schemeClr val="bg1"/>
              </a:solidFill>
            </a:endParaRPr>
          </a:p>
        </p:txBody>
      </p:sp>
      <p:sp>
        <p:nvSpPr>
          <p:cNvPr id="3" name="TextBox 2">
            <a:extLst>
              <a:ext uri="{FF2B5EF4-FFF2-40B4-BE49-F238E27FC236}">
                <a16:creationId xmlns:a16="http://schemas.microsoft.com/office/drawing/2014/main" id="{E872FE14-593F-F77A-9F71-6DB63EB3AA7A}"/>
              </a:ext>
            </a:extLst>
          </p:cNvPr>
          <p:cNvSpPr txBox="1"/>
          <p:nvPr/>
        </p:nvSpPr>
        <p:spPr>
          <a:xfrm>
            <a:off x="107889" y="108823"/>
            <a:ext cx="301686" cy="369332"/>
          </a:xfrm>
          <a:prstGeom prst="rect">
            <a:avLst/>
          </a:prstGeom>
          <a:noFill/>
        </p:spPr>
        <p:txBody>
          <a:bodyPr wrap="none" rtlCol="0">
            <a:spAutoFit/>
          </a:bodyPr>
          <a:lstStyle/>
          <a:p>
            <a:r>
              <a:rPr lang="et-EE" dirty="0"/>
              <a:t>8</a:t>
            </a:r>
          </a:p>
        </p:txBody>
      </p:sp>
    </p:spTree>
    <p:extLst>
      <p:ext uri="{BB962C8B-B14F-4D97-AF65-F5344CB8AC3E}">
        <p14:creationId xmlns:p14="http://schemas.microsoft.com/office/powerpoint/2010/main" val="2486664612"/>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4E0FCA-4564-33B2-5075-8DBBE8EC94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91621"/>
            <a:ext cx="12192000" cy="3705133"/>
          </a:xfrm>
          <a:prstGeom prst="rect">
            <a:avLst/>
          </a:prstGeom>
          <a:noFill/>
        </p:spPr>
      </p:pic>
      <p:sp>
        <p:nvSpPr>
          <p:cNvPr id="10" name="TextBox 9">
            <a:extLst>
              <a:ext uri="{FF2B5EF4-FFF2-40B4-BE49-F238E27FC236}">
                <a16:creationId xmlns:a16="http://schemas.microsoft.com/office/drawing/2014/main" id="{9F0117C4-9F43-CF49-7BF1-B18F8A453706}"/>
              </a:ext>
            </a:extLst>
          </p:cNvPr>
          <p:cNvSpPr txBox="1"/>
          <p:nvPr/>
        </p:nvSpPr>
        <p:spPr>
          <a:xfrm>
            <a:off x="1140728" y="5150270"/>
            <a:ext cx="9910540" cy="646331"/>
          </a:xfrm>
          <a:prstGeom prst="rect">
            <a:avLst/>
          </a:prstGeom>
          <a:noFill/>
        </p:spPr>
        <p:txBody>
          <a:bodyPr wrap="square" lIns="91440" tIns="45720" rIns="91440" bIns="45720" rtlCol="0" anchor="t">
            <a:spAutoFit/>
          </a:bodyPr>
          <a:lstStyle/>
          <a:p>
            <a:pPr algn="just"/>
            <a:r>
              <a:rPr lang="en-US" dirty="0">
                <a:latin typeface="Rubik"/>
              </a:rPr>
              <a:t>In both scenarios wind power capacity dominates as it is the most cost efficient.</a:t>
            </a:r>
          </a:p>
          <a:p>
            <a:pPr algn="just"/>
            <a:r>
              <a:rPr lang="en-US" dirty="0">
                <a:latin typeface="Rubik"/>
              </a:rPr>
              <a:t>Oil shale plants are gradually phased out </a:t>
            </a:r>
            <a:r>
              <a:rPr lang="et-EE" dirty="0" err="1">
                <a:latin typeface="Rubik"/>
              </a:rPr>
              <a:t>between</a:t>
            </a:r>
            <a:r>
              <a:rPr lang="en-US" dirty="0">
                <a:latin typeface="Rubik"/>
              </a:rPr>
              <a:t> 2040</a:t>
            </a:r>
            <a:r>
              <a:rPr lang="et-EE" dirty="0">
                <a:latin typeface="Rubik"/>
              </a:rPr>
              <a:t> and 2045</a:t>
            </a:r>
            <a:r>
              <a:rPr lang="en-US" dirty="0">
                <a:latin typeface="Rubik"/>
              </a:rPr>
              <a:t>.</a:t>
            </a:r>
            <a:endParaRPr lang="en-US" dirty="0">
              <a:latin typeface="Rubik"/>
              <a:ea typeface="Calibri"/>
              <a:cs typeface="Calibri"/>
            </a:endParaRPr>
          </a:p>
        </p:txBody>
      </p:sp>
      <p:sp>
        <p:nvSpPr>
          <p:cNvPr id="2" name="Oval 1">
            <a:extLst>
              <a:ext uri="{FF2B5EF4-FFF2-40B4-BE49-F238E27FC236}">
                <a16:creationId xmlns:a16="http://schemas.microsoft.com/office/drawing/2014/main" id="{EDE52E63-7A97-100B-8B36-E2210E1C77B5}"/>
              </a:ext>
            </a:extLst>
          </p:cNvPr>
          <p:cNvSpPr/>
          <p:nvPr/>
        </p:nvSpPr>
        <p:spPr>
          <a:xfrm>
            <a:off x="853858" y="5135649"/>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endParaRPr lang="et-EE" b="1" dirty="0">
              <a:solidFill>
                <a:schemeClr val="bg1"/>
              </a:solidFill>
            </a:endParaRPr>
          </a:p>
        </p:txBody>
      </p:sp>
      <p:sp>
        <p:nvSpPr>
          <p:cNvPr id="13" name="TextBox 12">
            <a:extLst>
              <a:ext uri="{FF2B5EF4-FFF2-40B4-BE49-F238E27FC236}">
                <a16:creationId xmlns:a16="http://schemas.microsoft.com/office/drawing/2014/main" id="{8B39A03F-9E74-3D6F-3321-2A2EC9541FFE}"/>
              </a:ext>
            </a:extLst>
          </p:cNvPr>
          <p:cNvSpPr txBox="1"/>
          <p:nvPr/>
        </p:nvSpPr>
        <p:spPr>
          <a:xfrm>
            <a:off x="717630" y="1990846"/>
            <a:ext cx="1400537" cy="646331"/>
          </a:xfrm>
          <a:prstGeom prst="rect">
            <a:avLst/>
          </a:prstGeom>
          <a:noFill/>
        </p:spPr>
        <p:txBody>
          <a:bodyPr wrap="square" rtlCol="0">
            <a:spAutoFit/>
          </a:bodyPr>
          <a:lstStyle/>
          <a:p>
            <a:r>
              <a:rPr lang="en-US" dirty="0">
                <a:solidFill>
                  <a:srgbClr val="00B050"/>
                </a:solidFill>
              </a:rPr>
              <a:t>Reference scenario</a:t>
            </a:r>
            <a:endParaRPr lang="et-EE" dirty="0">
              <a:solidFill>
                <a:srgbClr val="00B050"/>
              </a:solidFill>
            </a:endParaRPr>
          </a:p>
        </p:txBody>
      </p:sp>
      <p:sp>
        <p:nvSpPr>
          <p:cNvPr id="14" name="TextBox 13">
            <a:extLst>
              <a:ext uri="{FF2B5EF4-FFF2-40B4-BE49-F238E27FC236}">
                <a16:creationId xmlns:a16="http://schemas.microsoft.com/office/drawing/2014/main" id="{DFB42C80-A7C0-5EB5-9114-2D926DD6B7E7}"/>
              </a:ext>
            </a:extLst>
          </p:cNvPr>
          <p:cNvSpPr txBox="1"/>
          <p:nvPr/>
        </p:nvSpPr>
        <p:spPr>
          <a:xfrm>
            <a:off x="6513131" y="1990845"/>
            <a:ext cx="1400537" cy="646331"/>
          </a:xfrm>
          <a:prstGeom prst="rect">
            <a:avLst/>
          </a:prstGeom>
          <a:noFill/>
        </p:spPr>
        <p:txBody>
          <a:bodyPr wrap="square" rtlCol="0">
            <a:spAutoFit/>
          </a:bodyPr>
          <a:lstStyle/>
          <a:p>
            <a:r>
              <a:rPr lang="en-US" dirty="0">
                <a:solidFill>
                  <a:srgbClr val="7F3F00"/>
                </a:solidFill>
              </a:rPr>
              <a:t>Nuclear scenario</a:t>
            </a:r>
            <a:endParaRPr lang="et-EE" dirty="0">
              <a:solidFill>
                <a:srgbClr val="7F3F00"/>
              </a:solidFill>
            </a:endParaRPr>
          </a:p>
        </p:txBody>
      </p:sp>
      <p:sp>
        <p:nvSpPr>
          <p:cNvPr id="6" name="Oval 5">
            <a:extLst>
              <a:ext uri="{FF2B5EF4-FFF2-40B4-BE49-F238E27FC236}">
                <a16:creationId xmlns:a16="http://schemas.microsoft.com/office/drawing/2014/main" id="{2BCF51F3-1F06-A1CE-6E25-6232508E0E90}"/>
              </a:ext>
            </a:extLst>
          </p:cNvPr>
          <p:cNvSpPr/>
          <p:nvPr/>
        </p:nvSpPr>
        <p:spPr>
          <a:xfrm>
            <a:off x="3991022" y="4324526"/>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a:t>
            </a:r>
            <a:endParaRPr lang="et-EE" b="1" dirty="0">
              <a:solidFill>
                <a:schemeClr val="bg1"/>
              </a:solidFill>
            </a:endParaRPr>
          </a:p>
        </p:txBody>
      </p:sp>
      <p:sp>
        <p:nvSpPr>
          <p:cNvPr id="18" name="Oval 17">
            <a:extLst>
              <a:ext uri="{FF2B5EF4-FFF2-40B4-BE49-F238E27FC236}">
                <a16:creationId xmlns:a16="http://schemas.microsoft.com/office/drawing/2014/main" id="{EFBA9B15-1D9B-3CA7-8333-3BAA434A552F}"/>
              </a:ext>
            </a:extLst>
          </p:cNvPr>
          <p:cNvSpPr/>
          <p:nvPr/>
        </p:nvSpPr>
        <p:spPr>
          <a:xfrm>
            <a:off x="853858" y="5436949"/>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a:t>
            </a:r>
            <a:endParaRPr lang="et-EE" b="1" dirty="0">
              <a:solidFill>
                <a:schemeClr val="bg1"/>
              </a:solidFill>
            </a:endParaRPr>
          </a:p>
        </p:txBody>
      </p:sp>
      <p:sp>
        <p:nvSpPr>
          <p:cNvPr id="21" name="Oval 20">
            <a:extLst>
              <a:ext uri="{FF2B5EF4-FFF2-40B4-BE49-F238E27FC236}">
                <a16:creationId xmlns:a16="http://schemas.microsoft.com/office/drawing/2014/main" id="{453C1059-2D1D-27A4-DEEA-3A12E0DEA908}"/>
              </a:ext>
            </a:extLst>
          </p:cNvPr>
          <p:cNvSpPr/>
          <p:nvPr/>
        </p:nvSpPr>
        <p:spPr>
          <a:xfrm>
            <a:off x="5392000" y="2314010"/>
            <a:ext cx="286870" cy="28667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endParaRPr lang="et-EE" b="1" dirty="0">
              <a:solidFill>
                <a:schemeClr val="bg1"/>
              </a:solidFill>
            </a:endParaRPr>
          </a:p>
        </p:txBody>
      </p:sp>
      <p:sp>
        <p:nvSpPr>
          <p:cNvPr id="3" name="TextBox 2">
            <a:extLst>
              <a:ext uri="{FF2B5EF4-FFF2-40B4-BE49-F238E27FC236}">
                <a16:creationId xmlns:a16="http://schemas.microsoft.com/office/drawing/2014/main" id="{BE24428D-F49F-6655-6E08-95D98D5D70BA}"/>
              </a:ext>
            </a:extLst>
          </p:cNvPr>
          <p:cNvSpPr txBox="1"/>
          <p:nvPr/>
        </p:nvSpPr>
        <p:spPr>
          <a:xfrm>
            <a:off x="853858" y="371866"/>
            <a:ext cx="9754949" cy="584775"/>
          </a:xfrm>
          <a:prstGeom prst="rect">
            <a:avLst/>
          </a:prstGeom>
          <a:noFill/>
        </p:spPr>
        <p:txBody>
          <a:bodyPr wrap="square" rtlCol="0">
            <a:spAutoFit/>
          </a:bodyPr>
          <a:lstStyle/>
          <a:p>
            <a:r>
              <a:rPr lang="en-GB"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Model results - </a:t>
            </a:r>
            <a:r>
              <a:rPr lang="en-GB" sz="3200" b="1" dirty="0">
                <a:solidFill>
                  <a:schemeClr val="accent1"/>
                </a:solidFill>
                <a:latin typeface="Arial" panose="020B0604020202020204" pitchFamily="34" charset="0"/>
                <a:ea typeface="Times New Roman" panose="02020603050405020304" pitchFamily="18" charset="0"/>
                <a:cs typeface="Arial" panose="020B0604020202020204" pitchFamily="34" charset="0"/>
              </a:rPr>
              <a:t>P</a:t>
            </a:r>
            <a:r>
              <a:rPr lang="en-GB" sz="32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rojected capacities in Estonia</a:t>
            </a:r>
          </a:p>
        </p:txBody>
      </p:sp>
      <p:sp>
        <p:nvSpPr>
          <p:cNvPr id="5" name="TextBox 4">
            <a:extLst>
              <a:ext uri="{FF2B5EF4-FFF2-40B4-BE49-F238E27FC236}">
                <a16:creationId xmlns:a16="http://schemas.microsoft.com/office/drawing/2014/main" id="{3DE20D77-3430-D4F2-D4E7-9A977C44C3A8}"/>
              </a:ext>
            </a:extLst>
          </p:cNvPr>
          <p:cNvSpPr txBox="1"/>
          <p:nvPr/>
        </p:nvSpPr>
        <p:spPr>
          <a:xfrm>
            <a:off x="107889" y="108823"/>
            <a:ext cx="301686" cy="369332"/>
          </a:xfrm>
          <a:prstGeom prst="rect">
            <a:avLst/>
          </a:prstGeom>
          <a:noFill/>
        </p:spPr>
        <p:txBody>
          <a:bodyPr wrap="none" rtlCol="0">
            <a:spAutoFit/>
          </a:bodyPr>
          <a:lstStyle/>
          <a:p>
            <a:r>
              <a:rPr lang="et-EE" dirty="0"/>
              <a:t>8</a:t>
            </a:r>
          </a:p>
        </p:txBody>
      </p:sp>
    </p:spTree>
    <p:extLst>
      <p:ext uri="{BB962C8B-B14F-4D97-AF65-F5344CB8AC3E}">
        <p14:creationId xmlns:p14="http://schemas.microsoft.com/office/powerpoint/2010/main" val="3737231225"/>
      </p:ext>
    </p:extLst>
  </p:cSld>
  <p:clrMapOvr>
    <a:masterClrMapping/>
  </p:clrMapOvr>
</p:sld>
</file>

<file path=ppt/theme/theme1.xml><?xml version="1.0" encoding="utf-8"?>
<a:theme xmlns:a="http://schemas.openxmlformats.org/drawingml/2006/main" name="UT esitlus EST">
  <a:themeElements>
    <a:clrScheme name="HV">
      <a:dk1>
        <a:sysClr val="windowText" lastClr="000000"/>
      </a:dk1>
      <a:lt1>
        <a:sysClr val="window" lastClr="FFFFFF"/>
      </a:lt1>
      <a:dk2>
        <a:srgbClr val="44546A"/>
      </a:dk2>
      <a:lt2>
        <a:srgbClr val="E7E6E6"/>
      </a:lt2>
      <a:accent1>
        <a:srgbClr val="2C5697"/>
      </a:accent1>
      <a:accent2>
        <a:srgbClr val="AB8CB2"/>
      </a:accent2>
      <a:accent3>
        <a:srgbClr val="D4BAD9"/>
      </a:accent3>
      <a:accent4>
        <a:srgbClr val="4F3D54"/>
      </a:accent4>
      <a:accent5>
        <a:srgbClr val="96C8E6"/>
      </a:accent5>
      <a:accent6>
        <a:srgbClr val="517DB9"/>
      </a:accent6>
      <a:hlink>
        <a:srgbClr val="000000"/>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A5DA1B4-0C60-4800-AA74-FDFC0AFD3B0F}" vid="{D02DAFEA-B19B-445B-B953-3CCEE4E5BF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ab519ef-076d-4c24-b8f0-a6485b1abfcf">
      <Terms xmlns="http://schemas.microsoft.com/office/infopath/2007/PartnerControls"/>
    </lcf76f155ced4ddcb4097134ff3c332f>
    <TaxCatchAll xmlns="baaabdca-49a8-4187-8c57-8daa68ed742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9D74CBA90FE84CAD6AF60607FE75D2" ma:contentTypeVersion="14" ma:contentTypeDescription="Create a new document." ma:contentTypeScope="" ma:versionID="2fe676d981f319bb9337384889aaf966">
  <xsd:schema xmlns:xsd="http://www.w3.org/2001/XMLSchema" xmlns:xs="http://www.w3.org/2001/XMLSchema" xmlns:p="http://schemas.microsoft.com/office/2006/metadata/properties" xmlns:ns2="0ab519ef-076d-4c24-b8f0-a6485b1abfcf" xmlns:ns3="baaabdca-49a8-4187-8c57-8daa68ed7427" targetNamespace="http://schemas.microsoft.com/office/2006/metadata/properties" ma:root="true" ma:fieldsID="e7aff8f0740890a448e668e65369508d" ns2:_="" ns3:_="">
    <xsd:import namespace="0ab519ef-076d-4c24-b8f0-a6485b1abfcf"/>
    <xsd:import namespace="baaabdca-49a8-4187-8c57-8daa68ed742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b519ef-076d-4c24-b8f0-a6485b1abf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8c7bd71-0de2-450a-8d3d-78c5334383f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aabdca-49a8-4187-8c57-8daa68ed742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b7b8f6b-ec00-46b0-86fb-e4088d1dab59}" ma:internalName="TaxCatchAll" ma:showField="CatchAllData" ma:web="baaabdca-49a8-4187-8c57-8daa68ed742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BC0857-E1DE-45DD-A995-4C4F73836CCB}">
  <ds:schemaRefs>
    <ds:schemaRef ds:uri="baaabdca-49a8-4187-8c57-8daa68ed7427"/>
    <ds:schemaRef ds:uri="http://purl.org/dc/terms/"/>
    <ds:schemaRef ds:uri="http://purl.org/dc/elements/1.1/"/>
    <ds:schemaRef ds:uri="http://schemas.microsoft.com/office/2006/metadata/propertie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0ab519ef-076d-4c24-b8f0-a6485b1abfcf"/>
    <ds:schemaRef ds:uri="http://www.w3.org/XML/1998/namespace"/>
  </ds:schemaRefs>
</ds:datastoreItem>
</file>

<file path=customXml/itemProps2.xml><?xml version="1.0" encoding="utf-8"?>
<ds:datastoreItem xmlns:ds="http://schemas.openxmlformats.org/officeDocument/2006/customXml" ds:itemID="{29706D02-9AE6-4273-9CCE-F15432B65A59}">
  <ds:schemaRefs>
    <ds:schemaRef ds:uri="http://schemas.microsoft.com/sharepoint/v3/contenttype/forms"/>
  </ds:schemaRefs>
</ds:datastoreItem>
</file>

<file path=customXml/itemProps3.xml><?xml version="1.0" encoding="utf-8"?>
<ds:datastoreItem xmlns:ds="http://schemas.openxmlformats.org/officeDocument/2006/customXml" ds:itemID="{5CA2C9C3-5190-4938-ACDE-66B0EC15D5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b519ef-076d-4c24-b8f0-a6485b1abfcf"/>
    <ds:schemaRef ds:uri="baaabdca-49a8-4187-8c57-8daa68ed74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5045</TotalTime>
  <Words>1698</Words>
  <Application>Microsoft Office PowerPoint</Application>
  <PresentationFormat>Widescreen</PresentationFormat>
  <Paragraphs>227</Paragraphs>
  <Slides>22</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Aptos</vt:lpstr>
      <vt:lpstr>Arial</vt:lpstr>
      <vt:lpstr>Calibri</vt:lpstr>
      <vt:lpstr>Carlito</vt:lpstr>
      <vt:lpstr>Roboto</vt:lpstr>
      <vt:lpstr>Roboto Light</vt:lpstr>
      <vt:lpstr>Rubik</vt:lpstr>
      <vt:lpstr>Rubik Light</vt:lpstr>
      <vt:lpstr>Rubik Medium</vt:lpstr>
      <vt:lpstr>Tahoma</vt:lpstr>
      <vt:lpstr>Times New Roman</vt:lpstr>
      <vt:lpstr>Wingdings</vt:lpstr>
      <vt:lpstr>UT esitlus EST</vt:lpstr>
      <vt:lpstr>Techno-economic analysis of SMR deployment in the Estonian power system</vt:lpstr>
      <vt:lpstr>PowerPoint Presentation</vt:lpstr>
      <vt:lpstr>PowerPoint Presentation</vt:lpstr>
      <vt:lpstr>Nuclear energy in Estonia</vt:lpstr>
      <vt:lpstr>MESSAGE is an energy systems optimization tool supported by IAEA </vt:lpstr>
      <vt:lpstr>Modelling and analysis </vt:lpstr>
      <vt:lpstr>Two scenarios are analysed in this case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Limitations of analysis</vt:lpstr>
      <vt:lpstr>PowerPoint Presentation</vt:lpstr>
      <vt:lpstr>PowerPoint Presentation</vt:lpstr>
      <vt:lpstr>PowerPoint Presentation</vt:lpstr>
      <vt:lpstr>Data Sources</vt:lpstr>
      <vt:lpstr>PowerPoint Presentation</vt:lpstr>
      <vt:lpstr>Key characteristics of MESSAGE</vt:lpstr>
    </vt:vector>
  </TitlesOfParts>
  <Company>Tartu Ülikool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 Henno</dc:creator>
  <cp:lastModifiedBy>Roald Heinrich Ivask</cp:lastModifiedBy>
  <cp:revision>162</cp:revision>
  <dcterms:created xsi:type="dcterms:W3CDTF">2022-09-16T07:47:42Z</dcterms:created>
  <dcterms:modified xsi:type="dcterms:W3CDTF">2024-10-21T15:29:15Z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0x010100B39D74CBA90FE84CAD6AF60607FE75D2</vt:lpwstr>
  </property>
  <property fmtid="{D5CDD505-2E9C-101B-9397-08002B2CF9AE}" pid="3" name="MediaServiceImageTags">
    <vt:lpwstr/>
  </property>
</Properties>
</file>