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4"/>
  </p:sldMasterIdLst>
  <p:notesMasterIdLst>
    <p:notesMasterId r:id="rId26"/>
  </p:notesMasterIdLst>
  <p:handoutMasterIdLst>
    <p:handoutMasterId r:id="rId27"/>
  </p:handoutMasterIdLst>
  <p:sldIdLst>
    <p:sldId id="264" r:id="rId5"/>
    <p:sldId id="689" r:id="rId6"/>
    <p:sldId id="648" r:id="rId7"/>
    <p:sldId id="649" r:id="rId8"/>
    <p:sldId id="304" r:id="rId9"/>
    <p:sldId id="719" r:id="rId10"/>
    <p:sldId id="678" r:id="rId11"/>
    <p:sldId id="306" r:id="rId12"/>
    <p:sldId id="653" r:id="rId13"/>
    <p:sldId id="705" r:id="rId14"/>
    <p:sldId id="307" r:id="rId15"/>
    <p:sldId id="684" r:id="rId16"/>
    <p:sldId id="718" r:id="rId17"/>
    <p:sldId id="713" r:id="rId18"/>
    <p:sldId id="700" r:id="rId19"/>
    <p:sldId id="694" r:id="rId20"/>
    <p:sldId id="709" r:id="rId21"/>
    <p:sldId id="720" r:id="rId22"/>
    <p:sldId id="721" r:id="rId23"/>
    <p:sldId id="266" r:id="rId24"/>
    <p:sldId id="26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LIO-GAUDARD Claire 165687" initials="VC1" lastIdx="3" clrIdx="0">
    <p:extLst>
      <p:ext uri="{19B8F6BF-5375-455C-9EA6-DF929625EA0E}">
        <p15:presenceInfo xmlns:p15="http://schemas.microsoft.com/office/powerpoint/2012/main" userId="S-1-5-21-1801674531-299502267-839522115-24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D7"/>
    <a:srgbClr val="FFFFFF"/>
    <a:srgbClr val="4472C4"/>
    <a:srgbClr val="CA0000"/>
    <a:srgbClr val="6BAF3D"/>
    <a:srgbClr val="63A238"/>
    <a:srgbClr val="11914F"/>
    <a:srgbClr val="003ABF"/>
    <a:srgbClr val="2D3A8E"/>
    <a:srgbClr val="BE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8C2F12-63AD-45D5-9D36-05A29AA95709}">
  <a:tblStyle styleId="{E08C2F12-63AD-45D5-9D36-05A29AA95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vio Mascari" userId="0308d0dd-4e10-4718-91f0-c8e39b0199f5" providerId="ADAL" clId="{D8BD0967-D1E6-4041-8399-104525B1D584}"/>
    <pc:docChg chg="modSld">
      <pc:chgData name="Fulvio Mascari" userId="0308d0dd-4e10-4718-91f0-c8e39b0199f5" providerId="ADAL" clId="{D8BD0967-D1E6-4041-8399-104525B1D584}" dt="2023-05-12T15:23:28.852" v="119" actId="20577"/>
      <pc:docMkLst>
        <pc:docMk/>
      </pc:docMkLst>
      <pc:sldChg chg="modSp mod">
        <pc:chgData name="Fulvio Mascari" userId="0308d0dd-4e10-4718-91f0-c8e39b0199f5" providerId="ADAL" clId="{D8BD0967-D1E6-4041-8399-104525B1D584}" dt="2023-05-12T15:23:28.852" v="119" actId="20577"/>
        <pc:sldMkLst>
          <pc:docMk/>
          <pc:sldMk cId="441599772" sldId="583"/>
        </pc:sldMkLst>
        <pc:spChg chg="mod">
          <ac:chgData name="Fulvio Mascari" userId="0308d0dd-4e10-4718-91f0-c8e39b0199f5" providerId="ADAL" clId="{D8BD0967-D1E6-4041-8399-104525B1D584}" dt="2023-05-12T15:23:28.852" v="119" actId="20577"/>
          <ac:spMkLst>
            <pc:docMk/>
            <pc:sldMk cId="441599772" sldId="583"/>
            <ac:spMk id="3" creationId="{5D908258-306A-23F7-C4FE-B634EC85C401}"/>
          </ac:spMkLst>
        </pc:spChg>
        <pc:spChg chg="mod">
          <ac:chgData name="Fulvio Mascari" userId="0308d0dd-4e10-4718-91f0-c8e39b0199f5" providerId="ADAL" clId="{D8BD0967-D1E6-4041-8399-104525B1D584}" dt="2023-05-12T15:22:42.001" v="98" actId="1037"/>
          <ac:spMkLst>
            <pc:docMk/>
            <pc:sldMk cId="441599772" sldId="583"/>
            <ac:spMk id="6" creationId="{49C68413-F8F2-F8B4-0D3D-B8F1BAC65F6D}"/>
          </ac:spMkLst>
        </pc:spChg>
        <pc:spChg chg="mod">
          <ac:chgData name="Fulvio Mascari" userId="0308d0dd-4e10-4718-91f0-c8e39b0199f5" providerId="ADAL" clId="{D8BD0967-D1E6-4041-8399-104525B1D584}" dt="2023-05-12T15:22:26.797" v="74" actId="1038"/>
          <ac:spMkLst>
            <pc:docMk/>
            <pc:sldMk cId="441599772" sldId="583"/>
            <ac:spMk id="8" creationId="{856D9E4C-F199-ACBE-235E-4F942EBD6C55}"/>
          </ac:spMkLst>
        </pc:spChg>
        <pc:spChg chg="mod">
          <ac:chgData name="Fulvio Mascari" userId="0308d0dd-4e10-4718-91f0-c8e39b0199f5" providerId="ADAL" clId="{D8BD0967-D1E6-4041-8399-104525B1D584}" dt="2023-05-12T15:22:50.281" v="106" actId="1038"/>
          <ac:spMkLst>
            <pc:docMk/>
            <pc:sldMk cId="441599772" sldId="583"/>
            <ac:spMk id="11" creationId="{7CD16774-5E07-30BD-7CCD-4512B210CBC8}"/>
          </ac:spMkLst>
        </pc:spChg>
        <pc:spChg chg="mod">
          <ac:chgData name="Fulvio Mascari" userId="0308d0dd-4e10-4718-91f0-c8e39b0199f5" providerId="ADAL" clId="{D8BD0967-D1E6-4041-8399-104525B1D584}" dt="2023-05-12T15:22:13.915" v="1" actId="20577"/>
          <ac:spMkLst>
            <pc:docMk/>
            <pc:sldMk cId="441599772" sldId="583"/>
            <ac:spMk id="12" creationId="{10E817AF-8BD1-8663-C197-AD30AAF3CA5B}"/>
          </ac:spMkLst>
        </pc:spChg>
        <pc:spChg chg="mod">
          <ac:chgData name="Fulvio Mascari" userId="0308d0dd-4e10-4718-91f0-c8e39b0199f5" providerId="ADAL" clId="{D8BD0967-D1E6-4041-8399-104525B1D584}" dt="2023-05-12T15:22:32.766" v="81" actId="1037"/>
          <ac:spMkLst>
            <pc:docMk/>
            <pc:sldMk cId="441599772" sldId="583"/>
            <ac:spMk id="15" creationId="{12ACFF1F-3DE2-51F2-3605-820FA0BDE086}"/>
          </ac:spMkLst>
        </pc:spChg>
      </pc:sldChg>
    </pc:docChg>
  </pc:docChgLst>
  <pc:docChgLst>
    <pc:chgData name="Fulvio Mascari" userId="0308d0dd-4e10-4718-91f0-c8e39b0199f5" providerId="ADAL" clId="{90BBA4ED-F825-476D-8A12-95175B13B5E5}"/>
    <pc:docChg chg="custSel modSld">
      <pc:chgData name="Fulvio Mascari" userId="0308d0dd-4e10-4718-91f0-c8e39b0199f5" providerId="ADAL" clId="{90BBA4ED-F825-476D-8A12-95175B13B5E5}" dt="2023-05-12T15:38:05.192" v="7" actId="20577"/>
      <pc:docMkLst>
        <pc:docMk/>
      </pc:docMkLst>
      <pc:sldChg chg="modSp mod">
        <pc:chgData name="Fulvio Mascari" userId="0308d0dd-4e10-4718-91f0-c8e39b0199f5" providerId="ADAL" clId="{90BBA4ED-F825-476D-8A12-95175B13B5E5}" dt="2023-05-12T15:38:05.192" v="7" actId="20577"/>
        <pc:sldMkLst>
          <pc:docMk/>
          <pc:sldMk cId="211732780" sldId="561"/>
        </pc:sldMkLst>
        <pc:spChg chg="mod">
          <ac:chgData name="Fulvio Mascari" userId="0308d0dd-4e10-4718-91f0-c8e39b0199f5" providerId="ADAL" clId="{90BBA4ED-F825-476D-8A12-95175B13B5E5}" dt="2023-05-12T15:38:05.192" v="7" actId="20577"/>
          <ac:spMkLst>
            <pc:docMk/>
            <pc:sldMk cId="211732780" sldId="561"/>
            <ac:spMk id="8" creationId="{7C62DC26-09AB-7E4F-ADF5-4B3E09B2CC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06592-958C-47AF-BBA2-1E8F6C63C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28665-6D58-4AD9-B341-48D251578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0473-88EA-4D5E-AF99-73CCBAC00C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27C29-7DA5-4093-BCCC-D99319D09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9974-8C89-4C82-B96A-482929A63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1727-C1DA-4746-8377-C349F5DEC17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8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42ad227d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42ad227d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84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1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81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42ad227d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42ad227d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80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01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3092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emf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ackground pattern&#10;&#10;Description automatically generated">
            <a:extLst>
              <a:ext uri="{FF2B5EF4-FFF2-40B4-BE49-F238E27FC236}">
                <a16:creationId xmlns:a16="http://schemas.microsoft.com/office/drawing/2014/main" id="{72675434-1B89-953E-BEA9-82EC48A1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/>
          <a:stretch/>
        </p:blipFill>
        <p:spPr>
          <a:xfrm>
            <a:off x="0" y="0"/>
            <a:ext cx="636016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A95730-CD9D-401D-B686-40A43DAEC7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001" y="1790700"/>
            <a:ext cx="5093850" cy="15081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35157-951E-422C-A354-FDD2C653B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001" y="3518982"/>
            <a:ext cx="5063049" cy="3521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6429328-459C-445B-8A2F-9B656A280600}"/>
              </a:ext>
            </a:extLst>
          </p:cNvPr>
          <p:cNvSpPr txBox="1">
            <a:spLocks/>
          </p:cNvSpPr>
          <p:nvPr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5B1DA8D-99F2-45EE-A45B-BCFCF17C93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1242" y="4333875"/>
            <a:ext cx="5093808" cy="306388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Name, Company, Date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CB49E6-0464-13FE-9D3B-1C257F7FD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261" y="1332604"/>
            <a:ext cx="1922804" cy="1408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AA77D-F8BE-A849-A7E7-0465B6D5F835}"/>
              </a:ext>
            </a:extLst>
          </p:cNvPr>
          <p:cNvSpPr txBox="1"/>
          <p:nvPr/>
        </p:nvSpPr>
        <p:spPr>
          <a:xfrm>
            <a:off x="7417003" y="3871114"/>
            <a:ext cx="172699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 by the European Union. Views and opinions expressed are however those of the author(s) only</a:t>
            </a:r>
            <a:r>
              <a:rPr lang="en-GB" sz="800" b="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" b="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do not necessarily reflect those of the European Union or the European Atomic Energy Community ('EC-</a:t>
            </a:r>
            <a:r>
              <a:rPr lang="en-GB" sz="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Euratom</a:t>
            </a:r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'). Neither the European Union nor the granting authority can be held responsible for them.</a:t>
            </a:r>
            <a:r>
              <a:rPr lang="en-US" sz="7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7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700" i="1" dirty="0"/>
          </a:p>
        </p:txBody>
      </p:sp>
      <p:pic>
        <p:nvPicPr>
          <p:cNvPr id="99" name="Picture 98" descr="A picture containing shape&#10;&#10;Description automatically generated">
            <a:extLst>
              <a:ext uri="{FF2B5EF4-FFF2-40B4-BE49-F238E27FC236}">
                <a16:creationId xmlns:a16="http://schemas.microsoft.com/office/drawing/2014/main" id="{1CA84D3E-9578-810A-75AE-297ADD17B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160" y="3934086"/>
            <a:ext cx="1130862" cy="11464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B79C56-33F4-A7FB-CEA1-62992DDE2D2A}"/>
              </a:ext>
            </a:extLst>
          </p:cNvPr>
          <p:cNvSpPr txBox="1">
            <a:spLocks/>
          </p:cNvSpPr>
          <p:nvPr userDrawn="1"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633A7F-BDB8-A219-2CBA-5E5F4F2CE0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224" y="4806667"/>
            <a:ext cx="32604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4FF05AE-5BCC-0124-0E7B-90253DF5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91DC9F-3B28-4EEF-BDA6-7DCC6BE852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7175" y="1524000"/>
            <a:ext cx="8629650" cy="25804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Content here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D402C40-0D87-6931-8304-21EE446D6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459F92-7D58-1BF4-FFC8-55A45BE39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" y="118542"/>
            <a:ext cx="7886700" cy="9941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24BBD7-1C48-C58F-B3A2-7EEE3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D35EAA7-E0C6-ED39-62ED-8143C49AD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F92C06-278B-4BA9-9F78-B1E0664C6B5A}"/>
              </a:ext>
            </a:extLst>
          </p:cNvPr>
          <p:cNvSpPr/>
          <p:nvPr/>
        </p:nvSpPr>
        <p:spPr>
          <a:xfrm>
            <a:off x="257048" y="252411"/>
            <a:ext cx="8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TANDEM Partners</a:t>
            </a:r>
            <a:endParaRPr lang="en-GB" sz="28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512A0-2D9D-5998-A7EA-751080A48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89869" y="1590616"/>
            <a:ext cx="1646430" cy="42012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D7F7660-5E49-CFEE-5F05-BABD92F44A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9396" y="1357426"/>
            <a:ext cx="1829788" cy="770246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2F821F4-AB1B-BE17-67AB-39881794D5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3F84626F-9C6B-BA93-709F-B1D77CF2BD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0ADAD4-3B68-E86F-4FF0-68D9A1D29A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285" y="252411"/>
            <a:ext cx="856099" cy="627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84ED7D-7FA6-86CF-DF14-FDDEF8DAB0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571566" y="4189423"/>
            <a:ext cx="1009519" cy="7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522B9-4BAA-0108-8B1B-2D8DD2591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57636" y="1184499"/>
            <a:ext cx="1199504" cy="119950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5D15442-1C67-E1A1-3B89-983CD0C297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73185" y="1402146"/>
            <a:ext cx="732900" cy="7329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047A55-7BBF-B3BC-8BF0-DA240CB72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5673" y="1383473"/>
            <a:ext cx="1829788" cy="770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FE5FEF-1FF0-9347-9AF1-DAD851F3AED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242443" y="1429046"/>
            <a:ext cx="1337684" cy="70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30491-D8B9-936B-172E-88BD1F7B36D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671392" y="2538650"/>
            <a:ext cx="1607332" cy="508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FBDDF-2F56-1579-4A74-3E5758E2DF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773532" y="2509469"/>
            <a:ext cx="1431875" cy="498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6522FB-C2F4-83CB-6E21-916214F8E5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700215" y="2527828"/>
            <a:ext cx="1653539" cy="464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0BDBA3-6A49-C33E-6B62-71822700C8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7178724" y="2501481"/>
            <a:ext cx="1402361" cy="5084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7E7E63-60DC-7199-7BDD-80FF3FB8CD3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4656060" y="3399840"/>
            <a:ext cx="1668343" cy="382993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560A4A8-7E5B-8C65-7336-330D826A54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1B2BBD1-5DA7-F1E9-049E-0C21CAF2AB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D3813B-88B7-EFC6-2898-F01195F91E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7178724" y="3454374"/>
            <a:ext cx="1402361" cy="328459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C728680-A131-121A-34CD-2E666E786B9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91027" y="4253160"/>
            <a:ext cx="945272" cy="6235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0421B1-81C4-DD1C-BB66-9C59D3E9927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671392" y="4367811"/>
            <a:ext cx="985748" cy="42032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A8CD7222-5EBA-48E1-7454-680821CC46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470565" y="4246894"/>
            <a:ext cx="945272" cy="636047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046C49B-67D5-8B1B-7525-24095BAD999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18955" y="4095597"/>
            <a:ext cx="666927" cy="79549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37F1B48-8AFE-DBD7-89FE-4CF3D35E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8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FA8B55-7656-3BD8-9DB1-88133B71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57729"/>
          <a:stretch/>
        </p:blipFill>
        <p:spPr>
          <a:xfrm>
            <a:off x="0" y="0"/>
            <a:ext cx="9144000" cy="2174240"/>
          </a:xfrm>
          <a:prstGeom prst="rect">
            <a:avLst/>
          </a:prstGeom>
        </p:spPr>
      </p:pic>
      <p:pic>
        <p:nvPicPr>
          <p:cNvPr id="11" name="Graphic 10" descr="Envelope">
            <a:extLst>
              <a:ext uri="{FF2B5EF4-FFF2-40B4-BE49-F238E27FC236}">
                <a16:creationId xmlns:a16="http://schemas.microsoft.com/office/drawing/2014/main" id="{AB52BE96-DEEC-44FC-9FEC-FEAE260CA8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58748" y="3252593"/>
            <a:ext cx="385740" cy="385740"/>
          </a:xfrm>
          <a:prstGeom prst="rect">
            <a:avLst/>
          </a:prstGeom>
        </p:spPr>
      </p:pic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EDD056D8-6A64-4EE3-91C3-9ACB4CB36C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58748" y="2658590"/>
            <a:ext cx="385740" cy="3857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9BA77F-C206-415D-B5B3-9FE8D9B6C72B}"/>
              </a:ext>
            </a:extLst>
          </p:cNvPr>
          <p:cNvSpPr/>
          <p:nvPr/>
        </p:nvSpPr>
        <p:spPr>
          <a:xfrm>
            <a:off x="257048" y="252411"/>
            <a:ext cx="8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Get in touch for more information</a:t>
            </a:r>
            <a:r>
              <a:rPr kumimoji="0" lang="en-US" sz="2400" b="1" i="0" u="none" strike="noStrike" kern="1200" cap="none" spc="-9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endParaRPr lang="en-GB" sz="105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9603C0-4AE9-DB29-B421-96AC76168C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8" y="4672392"/>
            <a:ext cx="1643377" cy="343513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96EF4A7-1550-C8D8-45DD-7679AD9794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1AD8E2-E1AF-BFE7-23CA-8036E32A24BB}"/>
              </a:ext>
            </a:extLst>
          </p:cNvPr>
          <p:cNvSpPr txBox="1"/>
          <p:nvPr/>
        </p:nvSpPr>
        <p:spPr>
          <a:xfrm>
            <a:off x="2331775" y="4559456"/>
            <a:ext cx="49268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0" i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 by the European Union. Views and opinions expressed are however those of the author(s) only</a:t>
            </a:r>
            <a:r>
              <a:rPr lang="en-GB" sz="800" b="0" i="1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" b="0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0" i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do not necessarily reflect those of the European Union or he European Atomic Energy Community ('EC-Euratom'). Neither the European Union nor the granting authority can be held responsible for them.</a:t>
            </a:r>
            <a:r>
              <a:rPr lang="en-US" sz="7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700" b="0" i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i="1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68B2E0E-0026-93C4-E97E-1879EC098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4305" y="2731216"/>
            <a:ext cx="4541838" cy="33813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BF81AE-8D95-13F6-BC7D-44082BF4B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305" y="3325596"/>
            <a:ext cx="4541838" cy="312737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/>
              <a:t>EMAIL ADDRESS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9366128-206D-0BDF-2C62-0EEF234B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08" y="470722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4FF05AE-5BCC-0124-0E7B-90253DF5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91DC9F-3B28-4EEF-BDA6-7DCC6BE852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7175" y="1524000"/>
            <a:ext cx="8629650" cy="25804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8AEFF8E-E3F3-43DB-BC3C-7B3AA719A3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252412"/>
            <a:ext cx="8147523" cy="914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D402C40-0D87-6931-8304-21EE446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87836B3-3C85-FA87-DFFB-C4DDDB799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3B861AA-34FB-DAB5-8F38-0E521EDD30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63221CE9-4B5B-698E-F017-9C035A197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25" b="34276"/>
          <a:stretch/>
        </p:blipFill>
        <p:spPr>
          <a:xfrm>
            <a:off x="0" y="0"/>
            <a:ext cx="9225280" cy="3380500"/>
          </a:xfrm>
          <a:prstGeom prst="rect">
            <a:avLst/>
          </a:prstGeom>
        </p:spPr>
      </p:pic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713225" y="2047600"/>
            <a:ext cx="36462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fr-FR" dirty="0" err="1"/>
              <a:t>Title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 hasCustomPrompt="1"/>
          </p:nvPr>
        </p:nvSpPr>
        <p:spPr>
          <a:xfrm>
            <a:off x="713225" y="3488838"/>
            <a:ext cx="36462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Content here</a:t>
            </a:r>
            <a:endParaRPr dirty="0"/>
          </a:p>
        </p:txBody>
      </p:sp>
      <p:pic>
        <p:nvPicPr>
          <p:cNvPr id="32" name="Picture 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CD068BD-1AA0-F337-9318-51FDC78097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684" y="4388631"/>
            <a:ext cx="890139" cy="6519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4F8D-C276-5E60-FD0E-076FB98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F8268-C355-4990-B49F-03A9E9B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8B0C0-44F8-47C8-B5D0-362F4010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0ABC-ADEA-43ED-9AD1-BBC183171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277" y="4754622"/>
            <a:ext cx="3418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6CBF-43D8-457A-B60D-CB70D6071E9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21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pam-retd.fr/tandem/tandem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emproject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journal/sustainable-energy-technologies-and-assessments/about/call-for-papers#beyond-conventional-use-of-nuclear-for-new-energy-needs-and-net-zero-emission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mailto:claire.vaglio-gaudard@cea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nkedin.com/company/tandem-project-eu/" TargetMode="External"/><Relationship Id="rId5" Type="http://schemas.openxmlformats.org/officeDocument/2006/relationships/hyperlink" Target="https://tandemproject.eu/" TargetMode="Externa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y/tandem-project-eu/" TargetMode="External"/><Relationship Id="rId2" Type="http://schemas.openxmlformats.org/officeDocument/2006/relationships/hyperlink" Target="https://tandemproject.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2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8.png"/><Relationship Id="rId5" Type="http://schemas.openxmlformats.org/officeDocument/2006/relationships/image" Target="../media/image34.png"/><Relationship Id="rId15" Type="http://schemas.openxmlformats.org/officeDocument/2006/relationships/image" Target="../media/image42.jpe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18.emf"/><Relationship Id="rId9" Type="http://schemas.openxmlformats.org/officeDocument/2006/relationships/image" Target="../media/image37.pn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EFAF-A495-4DD2-B397-6F5DA063B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55" y="1679613"/>
            <a:ext cx="5752138" cy="1508115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TANDEM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Euratom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low-carbon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mid-term</a:t>
            </a:r>
            <a:endParaRPr lang="fr-FR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E0BD9-BAB9-ACE0-16CC-3FF4655A18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t>1</a:t>
            </a:fld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370210" y="3440510"/>
            <a:ext cx="56170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C. </a:t>
            </a:r>
            <a:r>
              <a:rPr lang="fr-FR" b="1" i="1" dirty="0" err="1" smtClean="0">
                <a:solidFill>
                  <a:schemeClr val="bg1"/>
                </a:solidFill>
              </a:rPr>
              <a:t>Vaglio-Gaudard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r>
              <a:rPr lang="fr-FR" sz="1400" i="1" dirty="0" smtClean="0">
                <a:solidFill>
                  <a:schemeClr val="bg1"/>
                </a:solidFill>
              </a:rPr>
              <a:t>(CEA, France)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  <a:r>
              <a:rPr lang="fr-FR" b="1" i="1" dirty="0" smtClean="0">
                <a:solidFill>
                  <a:schemeClr val="bg1"/>
                </a:solidFill>
              </a:rPr>
              <a:t>S. </a:t>
            </a:r>
            <a:r>
              <a:rPr lang="fr-FR" b="1" i="1" dirty="0" err="1" smtClean="0">
                <a:solidFill>
                  <a:schemeClr val="bg1"/>
                </a:solidFill>
              </a:rPr>
              <a:t>Crevon</a:t>
            </a:r>
            <a:r>
              <a:rPr lang="fr-FR" b="1" i="1" dirty="0">
                <a:solidFill>
                  <a:schemeClr val="bg1"/>
                </a:solidFill>
              </a:rPr>
              <a:t> </a:t>
            </a:r>
            <a:r>
              <a:rPr lang="fr-FR" sz="1400" i="1" dirty="0">
                <a:solidFill>
                  <a:schemeClr val="bg1"/>
                </a:solidFill>
              </a:rPr>
              <a:t>(CEA, France)</a:t>
            </a:r>
            <a:r>
              <a:rPr lang="fr-FR" i="1" dirty="0">
                <a:solidFill>
                  <a:schemeClr val="bg1"/>
                </a:solidFill>
              </a:rPr>
              <a:t>, </a:t>
            </a:r>
            <a:endParaRPr lang="fr-FR" i="1" dirty="0" smtClean="0">
              <a:solidFill>
                <a:schemeClr val="bg1"/>
              </a:solidFill>
            </a:endParaRPr>
          </a:p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T. Hollands </a:t>
            </a:r>
            <a:r>
              <a:rPr lang="fr-FR" sz="1400" i="1" dirty="0" smtClean="0">
                <a:solidFill>
                  <a:schemeClr val="bg1"/>
                </a:solidFill>
              </a:rPr>
              <a:t>(GRS, Germany)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  <a:r>
              <a:rPr lang="fr-FR" b="1" i="1" dirty="0" smtClean="0">
                <a:solidFill>
                  <a:schemeClr val="bg1"/>
                </a:solidFill>
              </a:rPr>
              <a:t>S. Lorenzi </a:t>
            </a:r>
            <a:r>
              <a:rPr lang="fr-FR" sz="1400" i="1" dirty="0" smtClean="0">
                <a:solidFill>
                  <a:schemeClr val="bg1"/>
                </a:solidFill>
              </a:rPr>
              <a:t>(POLIMI, </a:t>
            </a:r>
            <a:r>
              <a:rPr lang="fr-FR" sz="1400" i="1" dirty="0" err="1" smtClean="0">
                <a:solidFill>
                  <a:schemeClr val="bg1"/>
                </a:solidFill>
              </a:rPr>
              <a:t>Italy</a:t>
            </a:r>
            <a:r>
              <a:rPr lang="fr-FR" sz="1400" i="1" dirty="0" smtClean="0">
                <a:solidFill>
                  <a:schemeClr val="bg1"/>
                </a:solidFill>
              </a:rPr>
              <a:t>)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C. Schneidesch </a:t>
            </a:r>
            <a:r>
              <a:rPr lang="fr-FR" sz="1400" i="1" dirty="0" smtClean="0">
                <a:solidFill>
                  <a:schemeClr val="bg1"/>
                </a:solidFill>
              </a:rPr>
              <a:t>(</a:t>
            </a:r>
            <a:r>
              <a:rPr lang="fr-FR" sz="1400" i="1" dirty="0" err="1" smtClean="0">
                <a:solidFill>
                  <a:schemeClr val="bg1"/>
                </a:solidFill>
              </a:rPr>
              <a:t>Tractebel-Engie</a:t>
            </a:r>
            <a:r>
              <a:rPr lang="fr-FR" sz="1400" i="1" dirty="0" smtClean="0">
                <a:solidFill>
                  <a:schemeClr val="bg1"/>
                </a:solidFill>
              </a:rPr>
              <a:t>, Belgium)</a:t>
            </a: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International Conference on Small Modular Reactors and their </a:t>
            </a:r>
            <a:r>
              <a:rPr lang="en-US" sz="1400" i="1" dirty="0" smtClean="0">
                <a:solidFill>
                  <a:schemeClr val="bg1"/>
                </a:solidFill>
              </a:rPr>
              <a:t>Applications, 21–25 </a:t>
            </a:r>
            <a:r>
              <a:rPr lang="en-US" sz="1400" i="1" dirty="0">
                <a:solidFill>
                  <a:schemeClr val="bg1"/>
                </a:solidFill>
              </a:rPr>
              <a:t>October 2024, Vienna, </a:t>
            </a:r>
            <a:r>
              <a:rPr lang="en-US" sz="1400" i="1" dirty="0" smtClean="0">
                <a:solidFill>
                  <a:schemeClr val="bg1"/>
                </a:solidFill>
              </a:rPr>
              <a:t>Austria - Track 13.1, paper #89</a:t>
            </a:r>
            <a:endParaRPr lang="en-US" sz="1400" i="1" dirty="0">
              <a:solidFill>
                <a:schemeClr val="bg1"/>
              </a:solidFill>
            </a:endParaRPr>
          </a:p>
          <a:p>
            <a:pPr algn="ctr"/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42"/>
          <p:cNvCxnSpPr/>
          <p:nvPr/>
        </p:nvCxnSpPr>
        <p:spPr>
          <a:xfrm rot="10800000">
            <a:off x="905100" y="1981050"/>
            <a:ext cx="101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9B7D8A-2A0F-4CA7-A882-97996BF9B600}"/>
              </a:ext>
            </a:extLst>
          </p:cNvPr>
          <p:cNvSpPr/>
          <p:nvPr/>
        </p:nvSpPr>
        <p:spPr>
          <a:xfrm>
            <a:off x="76200" y="76200"/>
            <a:ext cx="8977745" cy="493221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4356F-B79A-490A-9376-BE1E0F8C7E8B}"/>
              </a:ext>
            </a:extLst>
          </p:cNvPr>
          <p:cNvSpPr/>
          <p:nvPr/>
        </p:nvSpPr>
        <p:spPr>
          <a:xfrm>
            <a:off x="76200" y="3380500"/>
            <a:ext cx="8977745" cy="16279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B3E64B-F414-2D74-4C27-99CD650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8" y="2553001"/>
            <a:ext cx="8978461" cy="1332900"/>
          </a:xfrm>
        </p:spPr>
        <p:txBody>
          <a:bodyPr/>
          <a:lstStyle/>
          <a:p>
            <a:r>
              <a:rPr lang="en-GB" dirty="0" smtClean="0"/>
              <a:t>Main technical outcomes of the project at mid-term</a:t>
            </a:r>
            <a:br>
              <a:rPr lang="en-GB" dirty="0" smtClean="0"/>
            </a:br>
            <a:endParaRPr lang="en-GB" sz="2000" dirty="0">
              <a:solidFill>
                <a:srgbClr val="1143D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377E3-B5A7-65E1-238D-97073BF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50383"/>
            <a:ext cx="8147523" cy="523195"/>
          </a:xfrm>
        </p:spPr>
        <p:txBody>
          <a:bodyPr/>
          <a:lstStyle/>
          <a:p>
            <a:r>
              <a:rPr lang="fr-FR" dirty="0" err="1"/>
              <a:t>Work</a:t>
            </a:r>
            <a:r>
              <a:rPr lang="fr-FR" dirty="0"/>
              <a:t> Package breakdown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45" y="1362389"/>
            <a:ext cx="7120449" cy="4151699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101578" y="4882401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11</a:t>
            </a:fld>
            <a:endParaRPr lang="en-GB" sz="900" dirty="0">
              <a:solidFill>
                <a:srgbClr val="114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WP1: </a:t>
            </a:r>
            <a:r>
              <a:rPr lang="fr-FR" dirty="0" err="1" smtClean="0"/>
              <a:t>Generic</a:t>
            </a:r>
            <a:r>
              <a:rPr lang="fr-FR" dirty="0" smtClean="0"/>
              <a:t> configurations of HES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endParaRPr lang="fr-FR" dirty="0"/>
          </a:p>
        </p:txBody>
      </p:sp>
      <p:pic>
        <p:nvPicPr>
          <p:cNvPr id="6" name="Picture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15" y="1578594"/>
            <a:ext cx="4513754" cy="341917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788130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12</a:t>
            </a:fld>
            <a:endParaRPr lang="en-GB" sz="900" dirty="0">
              <a:solidFill>
                <a:srgbClr val="1143D7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293779" y="2552676"/>
            <a:ext cx="528145" cy="394137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77562" y="3088707"/>
            <a:ext cx="528145" cy="394137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98337" y="4926212"/>
            <a:ext cx="3796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Source: TANDEM/</a:t>
            </a:r>
            <a:r>
              <a:rPr lang="fr-FR" sz="900" dirty="0" err="1" smtClean="0"/>
              <a:t>Deliverable</a:t>
            </a:r>
            <a:r>
              <a:rPr lang="fr-FR" sz="900" dirty="0" smtClean="0"/>
              <a:t> 1.4</a:t>
            </a:r>
            <a:endParaRPr lang="fr-FR" sz="900" dirty="0"/>
          </a:p>
        </p:txBody>
      </p:sp>
      <p:pic>
        <p:nvPicPr>
          <p:cNvPr id="11" name="Picture 58" descr="A computer screen shot of a diagram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4" y="1551490"/>
            <a:ext cx="4304695" cy="3446283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060721" y="2765515"/>
            <a:ext cx="528145" cy="394137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881644" y="2765516"/>
            <a:ext cx="528145" cy="394137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77460" y="2902012"/>
            <a:ext cx="336511" cy="1692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</a:t>
            </a:r>
            <a:endParaRPr lang="fr-F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09306" y="2651584"/>
            <a:ext cx="336511" cy="1692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</a:t>
            </a:r>
            <a:endParaRPr lang="fr-F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41047" y="2901589"/>
            <a:ext cx="336511" cy="1692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</a:t>
            </a:r>
            <a:endParaRPr lang="fr-F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53668" y="3229534"/>
            <a:ext cx="336511" cy="1692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</a:t>
            </a:r>
            <a:endParaRPr lang="fr-F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48607" y="1243622"/>
            <a:ext cx="43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Energy scenario in 2035: Business-as-</a:t>
            </a:r>
            <a:r>
              <a:rPr lang="fr-FR" b="1" dirty="0" err="1" smtClean="0"/>
              <a:t>usual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1412" y="1177676"/>
            <a:ext cx="5233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Energy scenario in 2035: </a:t>
            </a:r>
            <a:r>
              <a:rPr lang="fr-FR" b="1" dirty="0" err="1" smtClean="0"/>
              <a:t>start</a:t>
            </a:r>
            <a:r>
              <a:rPr lang="fr-FR" b="1" dirty="0" smtClean="0"/>
              <a:t> of SMR </a:t>
            </a:r>
            <a:r>
              <a:rPr lang="fr-FR" b="1" dirty="0" err="1" smtClean="0"/>
              <a:t>deployment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421412" y="1177676"/>
            <a:ext cx="5233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Energy scenario in 2050: </a:t>
            </a:r>
            <a:r>
              <a:rPr lang="fr-FR" b="1" dirty="0" err="1" smtClean="0"/>
              <a:t>low-carbon</a:t>
            </a:r>
            <a:r>
              <a:rPr lang="fr-FR" b="1" dirty="0" smtClean="0"/>
              <a:t> HES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512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270329" y="2184731"/>
            <a:ext cx="3213709" cy="2489445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101578" y="4882401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13</a:t>
            </a:fld>
            <a:endParaRPr lang="en-GB" sz="900" dirty="0">
              <a:solidFill>
                <a:srgbClr val="1143D7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252708"/>
            <a:ext cx="8886825" cy="914400"/>
          </a:xfrm>
        </p:spPr>
        <p:txBody>
          <a:bodyPr/>
          <a:lstStyle/>
          <a:p>
            <a:r>
              <a:rPr lang="fr-FR" dirty="0" smtClean="0"/>
              <a:t>WP2: TANDEM </a:t>
            </a:r>
            <a:r>
              <a:rPr lang="fr-FR" dirty="0" err="1" smtClean="0"/>
              <a:t>modelica-based</a:t>
            </a:r>
            <a:r>
              <a:rPr lang="fr-FR" dirty="0" smtClean="0"/>
              <a:t> </a:t>
            </a:r>
            <a:r>
              <a:rPr lang="fr-FR" dirty="0" err="1" smtClean="0"/>
              <a:t>library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372948" y="2051837"/>
            <a:ext cx="4666594" cy="3046988"/>
          </a:xfrm>
          <a:prstGeom prst="rect">
            <a:avLst/>
          </a:prstGeom>
          <a:noFill/>
          <a:ln>
            <a:solidFill>
              <a:srgbClr val="1143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u="sng" dirty="0" smtClean="0"/>
              <a:t>List of models available in the library</a:t>
            </a:r>
            <a:r>
              <a:rPr lang="en-GB" sz="1600" dirty="0"/>
              <a:t> </a:t>
            </a:r>
            <a:endParaRPr lang="en-GB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b="1" dirty="0" smtClean="0"/>
              <a:t>SMR</a:t>
            </a:r>
            <a:r>
              <a:rPr lang="en-GB" sz="1600" dirty="0"/>
              <a:t>: a) Nuclear Steam Supply System</a:t>
            </a:r>
            <a:r>
              <a:rPr lang="en-GB" sz="1600" dirty="0" smtClean="0"/>
              <a:t>;</a:t>
            </a:r>
          </a:p>
          <a:p>
            <a:pPr marL="268288" algn="just"/>
            <a:r>
              <a:rPr lang="en-GB" sz="1600" dirty="0" smtClean="0"/>
              <a:t> </a:t>
            </a:r>
            <a:r>
              <a:rPr lang="en-GB" sz="1600" dirty="0"/>
              <a:t>b) Balance of Plant and Power Conversion System.</a:t>
            </a:r>
            <a:endParaRPr lang="fr-F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GB" sz="1600" b="1" dirty="0"/>
              <a:t>Combined Cycle Gas Turbine </a:t>
            </a:r>
            <a:r>
              <a:rPr lang="en-GB" sz="1600" dirty="0"/>
              <a:t>(simplified).</a:t>
            </a:r>
            <a:endParaRPr lang="fr-F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600" b="1" dirty="0" err="1"/>
              <a:t>Heat</a:t>
            </a:r>
            <a:r>
              <a:rPr lang="fr-FR" sz="1600" b="1" dirty="0"/>
              <a:t> </a:t>
            </a:r>
            <a:r>
              <a:rPr lang="fr-FR" sz="1600" b="1" dirty="0" err="1"/>
              <a:t>pump</a:t>
            </a:r>
            <a:r>
              <a:rPr lang="fr-FR" sz="1600" b="1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simplified</a:t>
            </a:r>
            <a:r>
              <a:rPr lang="fr-FR" sz="1600" dirty="0"/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600" b="1" dirty="0" err="1"/>
              <a:t>Electrical</a:t>
            </a:r>
            <a:r>
              <a:rPr lang="fr-FR" sz="1600" b="1" dirty="0"/>
              <a:t> </a:t>
            </a:r>
            <a:r>
              <a:rPr lang="fr-FR" sz="1600" b="1" dirty="0" err="1"/>
              <a:t>Grid</a:t>
            </a:r>
            <a:r>
              <a:rPr lang="fr-FR" sz="16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600" b="1" dirty="0"/>
              <a:t>District </a:t>
            </a:r>
            <a:r>
              <a:rPr lang="fr-FR" sz="1600" b="1" dirty="0" err="1"/>
              <a:t>Heating</a:t>
            </a:r>
            <a:r>
              <a:rPr lang="fr-FR" sz="1600" b="1" dirty="0"/>
              <a:t> Network</a:t>
            </a:r>
            <a:r>
              <a:rPr lang="fr-FR" sz="1600" dirty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GB" sz="1600" b="1" dirty="0"/>
              <a:t>Storage</a:t>
            </a:r>
            <a:r>
              <a:rPr lang="en-GB" sz="1600" dirty="0"/>
              <a:t> : a) Thermal; b) Electrical (simplified).</a:t>
            </a:r>
            <a:endParaRPr lang="fr-F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600" b="1" dirty="0" err="1"/>
              <a:t>Desalination</a:t>
            </a:r>
            <a:r>
              <a:rPr lang="fr-FR" sz="1600" dirty="0"/>
              <a:t> (</a:t>
            </a:r>
            <a:r>
              <a:rPr lang="fr-FR" sz="1600" dirty="0" err="1"/>
              <a:t>simplified</a:t>
            </a:r>
            <a:r>
              <a:rPr lang="fr-FR" sz="1600" dirty="0"/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GB" sz="1600" b="1" dirty="0"/>
              <a:t>H</a:t>
            </a:r>
            <a:r>
              <a:rPr lang="en-GB" sz="1600" b="1" baseline="-25000" dirty="0"/>
              <a:t>2</a:t>
            </a:r>
            <a:r>
              <a:rPr lang="en-GB" sz="1600" b="1" dirty="0"/>
              <a:t> production</a:t>
            </a:r>
            <a:r>
              <a:rPr lang="en-GB" sz="1600" dirty="0"/>
              <a:t>: </a:t>
            </a:r>
            <a:endParaRPr lang="en-GB" sz="1600" dirty="0" smtClean="0"/>
          </a:p>
          <a:p>
            <a:pPr marL="268288" lvl="0" algn="just"/>
            <a:r>
              <a:rPr lang="en-GB" sz="1600" dirty="0" smtClean="0"/>
              <a:t>a) Low temperature </a:t>
            </a:r>
            <a:r>
              <a:rPr lang="en-GB" sz="1600" dirty="0" err="1" smtClean="0"/>
              <a:t>electrolizer</a:t>
            </a:r>
            <a:r>
              <a:rPr lang="en-GB" sz="1600" dirty="0" smtClean="0"/>
              <a:t> (simplified); </a:t>
            </a:r>
          </a:p>
          <a:p>
            <a:pPr marL="268288" lvl="0" algn="just"/>
            <a:r>
              <a:rPr lang="en-GB" sz="1600" dirty="0" smtClean="0"/>
              <a:t>b</a:t>
            </a:r>
            <a:r>
              <a:rPr lang="en-GB" sz="1600" dirty="0"/>
              <a:t>) High temperature steam </a:t>
            </a:r>
            <a:r>
              <a:rPr lang="en-GB" sz="1600" dirty="0" err="1"/>
              <a:t>electrolyzer</a:t>
            </a:r>
            <a:r>
              <a:rPr lang="en-GB" sz="1600" dirty="0" smtClean="0"/>
              <a:t>.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72948" y="1383532"/>
            <a:ext cx="8111090" cy="584775"/>
          </a:xfrm>
          <a:prstGeom prst="rect">
            <a:avLst/>
          </a:prstGeom>
          <a:noFill/>
          <a:ln w="28575">
            <a:solidFill>
              <a:srgbClr val="1143D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TANDEM open-source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at: </a:t>
            </a:r>
            <a:r>
              <a:rPr lang="en-GB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GB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gitlab.pam-retd.fr/tandem/tandem</a:t>
            </a:r>
            <a:endParaRPr lang="en-GB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Documentation: TANDEM/D2.3: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Modelica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models description for the ‘TANDEM’ library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4556234" y="1705648"/>
            <a:ext cx="4587766" cy="3393177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20630781">
            <a:off x="5360277" y="2723199"/>
            <a:ext cx="296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Paper #360 “Integrating </a:t>
            </a:r>
            <a:r>
              <a:rPr lang="en-US" sz="1600" dirty="0">
                <a:solidFill>
                  <a:schemeClr val="bg1"/>
                </a:solidFill>
              </a:rPr>
              <a:t>Small Modular Reactors into Hybrid Energy Systems: the TANDEM </a:t>
            </a:r>
            <a:r>
              <a:rPr lang="en-US" sz="1600" dirty="0" err="1">
                <a:solidFill>
                  <a:schemeClr val="bg1"/>
                </a:solidFill>
              </a:rPr>
              <a:t>Modelica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library”, </a:t>
            </a:r>
            <a:r>
              <a:rPr lang="fr-FR" sz="1600" dirty="0" err="1" smtClean="0">
                <a:solidFill>
                  <a:schemeClr val="bg1"/>
                </a:solidFill>
              </a:rPr>
              <a:t>presented</a:t>
            </a:r>
            <a:r>
              <a:rPr lang="fr-FR" sz="1600" dirty="0" smtClean="0">
                <a:solidFill>
                  <a:schemeClr val="bg1"/>
                </a:solidFill>
              </a:rPr>
              <a:t> by G. </a:t>
            </a:r>
            <a:r>
              <a:rPr lang="fr-FR" sz="1600" dirty="0" err="1" smtClean="0">
                <a:solidFill>
                  <a:schemeClr val="bg1"/>
                </a:solidFill>
              </a:rPr>
              <a:t>Simonini</a:t>
            </a:r>
            <a:r>
              <a:rPr lang="fr-FR" sz="1600" dirty="0" smtClean="0">
                <a:solidFill>
                  <a:schemeClr val="bg1"/>
                </a:solidFill>
              </a:rPr>
              <a:t> at </a:t>
            </a:r>
            <a:r>
              <a:rPr lang="fr-FR" sz="1600" dirty="0" err="1" smtClean="0">
                <a:solidFill>
                  <a:schemeClr val="bg1"/>
                </a:solidFill>
              </a:rPr>
              <a:t>this</a:t>
            </a:r>
            <a:r>
              <a:rPr lang="fr-FR" sz="1600" dirty="0" smtClean="0">
                <a:solidFill>
                  <a:schemeClr val="bg1"/>
                </a:solidFill>
              </a:rPr>
              <a:t> conference </a:t>
            </a:r>
            <a:r>
              <a:rPr lang="fr-FR" sz="1600" dirty="0">
                <a:solidFill>
                  <a:schemeClr val="bg1"/>
                </a:solidFill>
              </a:rPr>
              <a:t>in </a:t>
            </a:r>
            <a:r>
              <a:rPr lang="fr-FR" sz="1600" dirty="0" err="1">
                <a:solidFill>
                  <a:schemeClr val="bg1"/>
                </a:solidFill>
              </a:rPr>
              <a:t>Track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5.3, on Friday </a:t>
            </a:r>
            <a:r>
              <a:rPr lang="fr-FR" sz="1600" dirty="0" err="1" smtClean="0">
                <a:solidFill>
                  <a:schemeClr val="bg1"/>
                </a:solidFill>
              </a:rPr>
              <a:t>morning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7175" y="252412"/>
            <a:ext cx="8886825" cy="914400"/>
          </a:xfrm>
        </p:spPr>
        <p:txBody>
          <a:bodyPr/>
          <a:lstStyle/>
          <a:p>
            <a:r>
              <a:rPr lang="fr-FR" dirty="0" smtClean="0"/>
              <a:t>WP3: Illustration of </a:t>
            </a:r>
            <a:r>
              <a:rPr lang="fr-FR" dirty="0" err="1" smtClean="0"/>
              <a:t>techno-economics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for the </a:t>
            </a:r>
            <a:r>
              <a:rPr lang="fr-FR" dirty="0" err="1" smtClean="0"/>
              <a:t>energy</a:t>
            </a:r>
            <a:r>
              <a:rPr lang="fr-FR" dirty="0" smtClean="0"/>
              <a:t> hub</a:t>
            </a:r>
            <a:endParaRPr lang="fr-FR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36361" y="1529917"/>
            <a:ext cx="6127860" cy="3239152"/>
          </a:xfrm>
          <a:prstGeom prst="rect">
            <a:avLst/>
          </a:prstGeom>
          <a:ln w="12700">
            <a:solidFill>
              <a:srgbClr val="1143D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550" dirty="0"/>
              <a:t>Due to the difficulties of accessing the detailed characteristics of </a:t>
            </a:r>
            <a:r>
              <a:rPr lang="en-GB" sz="1550" dirty="0" smtClean="0"/>
              <a:t>the </a:t>
            </a:r>
            <a:r>
              <a:rPr lang="en-GB" sz="1550" dirty="0"/>
              <a:t>energy </a:t>
            </a:r>
            <a:r>
              <a:rPr lang="en-GB" sz="1550" dirty="0" smtClean="0"/>
              <a:t>fluxes </a:t>
            </a:r>
            <a:r>
              <a:rPr lang="en-GB" sz="1550" dirty="0"/>
              <a:t>involving several industrials in existing European </a:t>
            </a:r>
            <a:r>
              <a:rPr lang="en-GB" sz="1550" dirty="0" smtClean="0"/>
              <a:t>harbours, </a:t>
            </a:r>
            <a:r>
              <a:rPr lang="en-GB" sz="1550" dirty="0"/>
              <a:t>it was decided </a:t>
            </a:r>
            <a:r>
              <a:rPr lang="en-GB" sz="1550" dirty="0" smtClean="0"/>
              <a:t>to </a:t>
            </a:r>
            <a:r>
              <a:rPr lang="en-GB" sz="1550" dirty="0"/>
              <a:t>arbitrarily set an initial </a:t>
            </a:r>
            <a:r>
              <a:rPr lang="en-GB" sz="1550" dirty="0" smtClean="0"/>
              <a:t>architecture </a:t>
            </a:r>
            <a:r>
              <a:rPr lang="en-GB" sz="1550" dirty="0"/>
              <a:t>involving a </a:t>
            </a:r>
            <a:r>
              <a:rPr lang="en-GB" sz="1550" dirty="0" smtClean="0"/>
              <a:t>CCGT, </a:t>
            </a:r>
            <a:r>
              <a:rPr lang="en-GB" sz="1550" dirty="0"/>
              <a:t>a photovoltaics field, an offshore wind farm, and energy storage systems, to produce constant hydrogen and electricity </a:t>
            </a:r>
            <a:r>
              <a:rPr lang="en-GB" sz="1550" dirty="0" smtClean="0"/>
              <a:t>loads.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550" dirty="0" smtClean="0"/>
              <a:t>In </a:t>
            </a:r>
            <a:r>
              <a:rPr lang="en-GB" sz="1550" dirty="0"/>
              <a:t>the study, </a:t>
            </a:r>
            <a:r>
              <a:rPr lang="en-GB" sz="1550" dirty="0" smtClean="0"/>
              <a:t>optimization </a:t>
            </a:r>
            <a:r>
              <a:rPr lang="en-GB" sz="1550" dirty="0"/>
              <a:t>process </a:t>
            </a:r>
            <a:r>
              <a:rPr lang="en-GB" sz="1550" dirty="0" smtClean="0"/>
              <a:t>implemented </a:t>
            </a:r>
            <a:r>
              <a:rPr lang="en-GB" sz="1550" dirty="0"/>
              <a:t>in </a:t>
            </a:r>
            <a:r>
              <a:rPr lang="en-GB" sz="1550" dirty="0" smtClean="0"/>
              <a:t>the PERSEE tool: </a:t>
            </a:r>
            <a:r>
              <a:rPr lang="en-GB" sz="1550" dirty="0"/>
              <a:t>it is based on the </a:t>
            </a:r>
            <a:r>
              <a:rPr lang="en-GB" sz="1550" dirty="0" smtClean="0"/>
              <a:t>optimization </a:t>
            </a:r>
            <a:r>
              <a:rPr lang="en-GB" sz="1550" dirty="0"/>
              <a:t>of </a:t>
            </a:r>
            <a:r>
              <a:rPr lang="en-GB" sz="1550" dirty="0" smtClean="0"/>
              <a:t>an objective </a:t>
            </a:r>
            <a:r>
              <a:rPr lang="en-GB" sz="1550" dirty="0"/>
              <a:t>function </a:t>
            </a:r>
            <a:r>
              <a:rPr lang="en-GB" sz="1550" dirty="0" smtClean="0"/>
              <a:t>by </a:t>
            </a:r>
            <a:r>
              <a:rPr lang="en-GB" sz="1550" dirty="0"/>
              <a:t>finding an optimal sizing of system components. </a:t>
            </a:r>
            <a:endParaRPr lang="en-GB" sz="155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550" dirty="0"/>
              <a:t>S</a:t>
            </a:r>
            <a:r>
              <a:rPr lang="en-GB" sz="1550" dirty="0" smtClean="0"/>
              <a:t>tudy conducted </a:t>
            </a:r>
            <a:r>
              <a:rPr lang="en-GB" sz="1550" dirty="0"/>
              <a:t>with a 20 year lifetime project </a:t>
            </a:r>
            <a:r>
              <a:rPr lang="en-GB" sz="1550" dirty="0" smtClean="0"/>
              <a:t>with </a:t>
            </a:r>
            <a:r>
              <a:rPr lang="en-GB" sz="1550" dirty="0"/>
              <a:t>a hourly one-year simulation </a:t>
            </a:r>
            <a:endParaRPr lang="en-GB" sz="155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550" dirty="0" smtClean="0"/>
              <a:t>Fourteen </a:t>
            </a:r>
            <a:r>
              <a:rPr lang="en-GB" sz="1550" dirty="0"/>
              <a:t>optimal states have been run by increasingly limiting CO</a:t>
            </a:r>
            <a:r>
              <a:rPr lang="en-GB" sz="1550" baseline="-25000" dirty="0"/>
              <a:t>2</a:t>
            </a:r>
            <a:r>
              <a:rPr lang="en-GB" sz="1550" dirty="0"/>
              <a:t> intensity (considering both CO</a:t>
            </a:r>
            <a:r>
              <a:rPr lang="en-GB" sz="1550" baseline="-25000" dirty="0"/>
              <a:t>2</a:t>
            </a:r>
            <a:r>
              <a:rPr lang="en-GB" sz="1550" dirty="0"/>
              <a:t> grey and direct emissions</a:t>
            </a:r>
            <a:r>
              <a:rPr lang="en-GB" sz="155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000" dirty="0" smtClean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831484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14</a:t>
            </a:fld>
            <a:endParaRPr lang="en-GB" sz="900" dirty="0">
              <a:solidFill>
                <a:srgbClr val="1143D7"/>
              </a:solidFill>
            </a:endParaRPr>
          </a:p>
        </p:txBody>
      </p:sp>
      <p:pic>
        <p:nvPicPr>
          <p:cNvPr id="6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29855" y="1348614"/>
            <a:ext cx="2564142" cy="1591655"/>
          </a:xfrm>
          <a:prstGeom prst="rect">
            <a:avLst/>
          </a:prstGeom>
          <a:ln>
            <a:solidFill>
              <a:srgbClr val="1143D7"/>
            </a:solidFill>
          </a:ln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55" y="3034862"/>
            <a:ext cx="2564142" cy="1926003"/>
          </a:xfrm>
          <a:prstGeom prst="rect">
            <a:avLst/>
          </a:prstGeom>
          <a:noFill/>
          <a:ln>
            <a:solidFill>
              <a:srgbClr val="1143D7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98337" y="4926212"/>
            <a:ext cx="3796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Source: TANDEM/</a:t>
            </a:r>
            <a:r>
              <a:rPr lang="fr-FR" sz="900" dirty="0" err="1" smtClean="0"/>
              <a:t>Deliverable</a:t>
            </a:r>
            <a:r>
              <a:rPr lang="fr-FR" sz="900" dirty="0" smtClean="0"/>
              <a:t> </a:t>
            </a:r>
            <a:r>
              <a:rPr lang="fr-FR" sz="900" dirty="0"/>
              <a:t>3</a:t>
            </a:r>
            <a:r>
              <a:rPr lang="fr-FR" sz="900" dirty="0" smtClean="0"/>
              <a:t>.2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1177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1"/>
          </p:nvPr>
        </p:nvSpPr>
        <p:spPr>
          <a:xfrm>
            <a:off x="257175" y="1430256"/>
            <a:ext cx="8629650" cy="3551651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of nuclear power plants for cogeneration </a:t>
            </a:r>
            <a:r>
              <a:rPr lang="en-GB" dirty="0" smtClean="0"/>
              <a:t>effective </a:t>
            </a:r>
            <a:r>
              <a:rPr lang="en-GB" dirty="0"/>
              <a:t>for many years in several countries </a:t>
            </a:r>
            <a:r>
              <a:rPr lang="en-GB" dirty="0" smtClean="0"/>
              <a:t>[</a:t>
            </a:r>
            <a:r>
              <a:rPr lang="en-GB" i="1" dirty="0" smtClean="0"/>
              <a:t>IAEA,</a:t>
            </a:r>
            <a:r>
              <a:rPr lang="en-GB" dirty="0" smtClean="0"/>
              <a:t> </a:t>
            </a:r>
            <a:r>
              <a:rPr lang="fr-FR" i="1" dirty="0"/>
              <a:t>No NP-T-4.1, </a:t>
            </a:r>
            <a:r>
              <a:rPr lang="fr-FR" i="1" dirty="0" smtClean="0"/>
              <a:t>2017</a:t>
            </a:r>
            <a:r>
              <a:rPr lang="en-GB" dirty="0" smtClean="0"/>
              <a:t>], </a:t>
            </a:r>
            <a:r>
              <a:rPr lang="en-GB" dirty="0"/>
              <a:t>mainly for desalination and district heating </a:t>
            </a:r>
            <a:r>
              <a:rPr lang="en-GB" dirty="0" smtClean="0"/>
              <a:t>applications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dirty="0"/>
              <a:t>C</a:t>
            </a:r>
            <a:r>
              <a:rPr lang="en-GB" dirty="0" smtClean="0"/>
              <a:t>onfigurations often considered </a:t>
            </a:r>
            <a:r>
              <a:rPr lang="en-GB" dirty="0"/>
              <a:t>as the juxtaposition of two industrial processes with a customer-supplier relationship and a small number of </a:t>
            </a:r>
            <a:r>
              <a:rPr lang="en-GB" dirty="0" smtClean="0"/>
              <a:t>interfaces. </a:t>
            </a:r>
            <a:r>
              <a:rPr lang="en-GB" dirty="0" smtClean="0"/>
              <a:t>Risks </a:t>
            </a:r>
            <a:r>
              <a:rPr lang="en-GB" dirty="0" smtClean="0"/>
              <a:t>seen as </a:t>
            </a:r>
            <a:r>
              <a:rPr lang="en-GB" dirty="0"/>
              <a:t>independent, considering the other process as a potential external </a:t>
            </a:r>
            <a:r>
              <a:rPr lang="en-GB" dirty="0" smtClean="0"/>
              <a:t>hazard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 err="1"/>
              <a:t>Considerable</a:t>
            </a:r>
            <a:r>
              <a:rPr lang="fr-FR" b="1" dirty="0"/>
              <a:t> </a:t>
            </a:r>
            <a:r>
              <a:rPr lang="fr-FR" b="1" dirty="0" err="1"/>
              <a:t>work</a:t>
            </a:r>
            <a:r>
              <a:rPr lang="fr-FR" b="1" dirty="0"/>
              <a:t> </a:t>
            </a:r>
            <a:r>
              <a:rPr lang="fr-FR" b="1" dirty="0" err="1" smtClean="0"/>
              <a:t>carried</a:t>
            </a:r>
            <a:r>
              <a:rPr lang="fr-FR" b="1" dirty="0" smtClean="0"/>
              <a:t> out on </a:t>
            </a:r>
            <a:r>
              <a:rPr lang="fr-FR" b="1" dirty="0" err="1" smtClean="0"/>
              <a:t>safety</a:t>
            </a:r>
            <a:r>
              <a:rPr lang="fr-FR" b="1" dirty="0" smtClean="0"/>
              <a:t> for </a:t>
            </a:r>
            <a:r>
              <a:rPr lang="fr-FR" b="1" dirty="0" err="1" smtClean="0"/>
              <a:t>reactors</a:t>
            </a:r>
            <a:r>
              <a:rPr lang="fr-FR" b="1" dirty="0" smtClean="0"/>
              <a:t> </a:t>
            </a:r>
            <a:r>
              <a:rPr lang="fr-FR" b="1" dirty="0" err="1" smtClean="0"/>
              <a:t>operated</a:t>
            </a:r>
            <a:r>
              <a:rPr lang="fr-FR" b="1" dirty="0" smtClean="0"/>
              <a:t> in </a:t>
            </a:r>
            <a:r>
              <a:rPr lang="fr-FR" b="1" dirty="0" err="1" smtClean="0"/>
              <a:t>cogeneration</a:t>
            </a:r>
            <a:r>
              <a:rPr lang="fr-FR" b="1" dirty="0" smtClean="0"/>
              <a:t> in </a:t>
            </a:r>
            <a:r>
              <a:rPr lang="fr-FR" b="1" dirty="0"/>
              <a:t>the </a:t>
            </a:r>
            <a:r>
              <a:rPr lang="fr-FR" b="1" dirty="0" err="1" smtClean="0"/>
              <a:t>framework</a:t>
            </a:r>
            <a:r>
              <a:rPr lang="fr-FR" b="1" dirty="0" smtClean="0"/>
              <a:t> </a:t>
            </a:r>
            <a:r>
              <a:rPr lang="fr-FR" b="1" dirty="0"/>
              <a:t>of the </a:t>
            </a:r>
            <a:r>
              <a:rPr lang="fr-FR" b="1" dirty="0" err="1"/>
              <a:t>European</a:t>
            </a:r>
            <a:r>
              <a:rPr lang="fr-FR" b="1" dirty="0"/>
              <a:t> Nuclear </a:t>
            </a:r>
            <a:r>
              <a:rPr lang="fr-FR" b="1" dirty="0" err="1"/>
              <a:t>Cogeneration</a:t>
            </a:r>
            <a:r>
              <a:rPr lang="fr-FR" b="1" dirty="0"/>
              <a:t> </a:t>
            </a:r>
            <a:r>
              <a:rPr lang="fr-FR" b="1" dirty="0" err="1"/>
              <a:t>Industrial</a:t>
            </a:r>
            <a:r>
              <a:rPr lang="fr-FR" b="1" dirty="0"/>
              <a:t> Initiative </a:t>
            </a:r>
            <a:r>
              <a:rPr lang="fr-FR" dirty="0"/>
              <a:t>(NC2I), as a </a:t>
            </a:r>
            <a:r>
              <a:rPr lang="fr-FR" dirty="0" err="1"/>
              <a:t>pillar</a:t>
            </a:r>
            <a:r>
              <a:rPr lang="fr-FR" dirty="0"/>
              <a:t> of the Sustainable Nuclear Energy </a:t>
            </a:r>
            <a:r>
              <a:rPr lang="fr-FR" dirty="0" err="1"/>
              <a:t>Technology</a:t>
            </a:r>
            <a:r>
              <a:rPr lang="fr-FR" dirty="0"/>
              <a:t> Platform (SNETP), for (</a:t>
            </a:r>
            <a:r>
              <a:rPr lang="fr-FR" dirty="0" err="1"/>
              <a:t>very</a:t>
            </a:r>
            <a:r>
              <a:rPr lang="fr-FR" dirty="0"/>
              <a:t>)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reactors</a:t>
            </a:r>
            <a:r>
              <a:rPr lang="fr-FR" dirty="0"/>
              <a:t> ((V)HTR</a:t>
            </a:r>
            <a:r>
              <a:rPr lang="fr-FR" dirty="0" smtClean="0"/>
              <a:t>)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considerations</a:t>
            </a:r>
            <a:r>
              <a:rPr lang="fr-FR" dirty="0" smtClean="0"/>
              <a:t> for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co</a:t>
            </a:r>
            <a:r>
              <a:rPr lang="fr-FR" dirty="0" smtClean="0"/>
              <a:t>-/poly-</a:t>
            </a:r>
            <a:r>
              <a:rPr lang="fr-FR" dirty="0" err="1" smtClean="0"/>
              <a:t>generation</a:t>
            </a: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b="1" dirty="0" smtClean="0"/>
              <a:t>SMR integration into hybrid energy systems induces multiple and more dynamic interfaces </a:t>
            </a:r>
            <a:r>
              <a:rPr lang="en-GB" dirty="0"/>
              <a:t>between the nuclear reactor and non nuclear components of the hybrid energy system </a:t>
            </a:r>
            <a:endParaRPr lang="en-GB" dirty="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b="1" dirty="0" smtClean="0"/>
              <a:t>Need for the </a:t>
            </a:r>
            <a:r>
              <a:rPr lang="en-GB" b="1" dirty="0"/>
              <a:t>development of additional specific </a:t>
            </a:r>
            <a:r>
              <a:rPr lang="en-GB" b="1" dirty="0" smtClean="0"/>
              <a:t>guidelines for safety analysis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b="1" dirty="0" smtClean="0">
                <a:solidFill>
                  <a:srgbClr val="1143D7"/>
                </a:solidFill>
              </a:rPr>
              <a:t>Definition </a:t>
            </a:r>
            <a:r>
              <a:rPr lang="en-GB" b="1" dirty="0">
                <a:solidFill>
                  <a:srgbClr val="1143D7"/>
                </a:solidFill>
              </a:rPr>
              <a:t>of  “hybridization transients</a:t>
            </a:r>
            <a:r>
              <a:rPr lang="en-GB" b="1" dirty="0" smtClean="0">
                <a:solidFill>
                  <a:srgbClr val="1143D7"/>
                </a:solidFill>
              </a:rPr>
              <a:t>” to be studied in TANDEM</a:t>
            </a:r>
            <a:endParaRPr lang="en-GB" b="1" dirty="0">
              <a:solidFill>
                <a:srgbClr val="1143D7"/>
              </a:solidFill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GB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WP4: Extension of </a:t>
            </a:r>
            <a:r>
              <a:rPr lang="fr-FR" dirty="0" err="1" smtClean="0"/>
              <a:t>conventional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SMR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778703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15</a:t>
            </a:fld>
            <a:endParaRPr lang="en-GB" sz="900" dirty="0">
              <a:solidFill>
                <a:srgbClr val="1143D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337" y="4926212"/>
            <a:ext cx="3796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Source: TANDEM/</a:t>
            </a:r>
            <a:r>
              <a:rPr lang="fr-FR" sz="900" dirty="0" err="1" smtClean="0"/>
              <a:t>Deliverable</a:t>
            </a:r>
            <a:r>
              <a:rPr lang="fr-FR" sz="900" dirty="0" smtClean="0"/>
              <a:t> 4.2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6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46A03F-AF21-0130-2BB5-742A1BFCBE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7175" y="212998"/>
            <a:ext cx="8147523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To access TANDEM deliverables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577" y="4854108"/>
            <a:ext cx="367752" cy="322509"/>
          </a:xfrm>
        </p:spPr>
        <p:txBody>
          <a:bodyPr/>
          <a:lstStyle/>
          <a:p>
            <a:fld id="{A5EB6CBF-43D8-457A-B60D-CB70D6071E99}" type="slidenum">
              <a:rPr lang="en-GB" smtClean="0"/>
              <a:t>16</a:t>
            </a:fld>
            <a:endParaRPr lang="en-GB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842F113-8BD6-29BA-CFF7-DDEAAA356D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5" y="1524000"/>
            <a:ext cx="8629650" cy="2579688"/>
          </a:xfrm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05752" y="1518365"/>
            <a:ext cx="24136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All </a:t>
            </a:r>
            <a:r>
              <a:rPr lang="fr-FR" sz="1600" dirty="0" err="1" smtClean="0"/>
              <a:t>our</a:t>
            </a:r>
            <a:r>
              <a:rPr lang="fr-FR" sz="1600" dirty="0" smtClean="0"/>
              <a:t> </a:t>
            </a:r>
            <a:r>
              <a:rPr lang="fr-FR" sz="1600" dirty="0" err="1" smtClean="0"/>
              <a:t>deliverables</a:t>
            </a:r>
            <a:r>
              <a:rPr lang="fr-FR" sz="1600" dirty="0" smtClean="0"/>
              <a:t> (or </a:t>
            </a:r>
            <a:r>
              <a:rPr lang="fr-FR" sz="1600" dirty="0" err="1" smtClean="0"/>
              <a:t>almost</a:t>
            </a:r>
            <a:r>
              <a:rPr lang="fr-FR" sz="1600" dirty="0" smtClean="0"/>
              <a:t>) for the </a:t>
            </a:r>
            <a:r>
              <a:rPr lang="fr-FR" sz="1600" dirty="0" err="1" smtClean="0"/>
              <a:t>European</a:t>
            </a:r>
            <a:r>
              <a:rPr lang="fr-FR" sz="1600" dirty="0" smtClean="0"/>
              <a:t> Commission are public.</a:t>
            </a:r>
          </a:p>
          <a:p>
            <a:pPr algn="just"/>
            <a:endParaRPr lang="fr-FR" sz="1600" dirty="0" smtClean="0"/>
          </a:p>
          <a:p>
            <a:r>
              <a:rPr lang="fr-FR" sz="1600" dirty="0" err="1" smtClean="0"/>
              <a:t>They</a:t>
            </a:r>
            <a:r>
              <a:rPr lang="fr-FR" sz="1600" dirty="0" smtClean="0"/>
              <a:t> are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  on </a:t>
            </a:r>
            <a:r>
              <a:rPr lang="fr-FR" sz="1600" dirty="0" err="1" smtClean="0"/>
              <a:t>our</a:t>
            </a:r>
            <a:r>
              <a:rPr lang="fr-FR" sz="1600" dirty="0" smtClean="0"/>
              <a:t> </a:t>
            </a:r>
            <a:r>
              <a:rPr lang="fr-FR" sz="1600" dirty="0" err="1" smtClean="0"/>
              <a:t>website</a:t>
            </a:r>
            <a:r>
              <a:rPr lang="fr-FR" sz="1600" dirty="0" smtClean="0"/>
              <a:t>: </a:t>
            </a:r>
            <a:r>
              <a:rPr lang="fr-FR" sz="1600" dirty="0" smtClean="0">
                <a:hlinkClick r:id="rId3"/>
              </a:rPr>
              <a:t>https</a:t>
            </a:r>
            <a:r>
              <a:rPr lang="fr-FR" sz="1600" dirty="0">
                <a:hlinkClick r:id="rId3"/>
              </a:rPr>
              <a:t>://tandemproject.eu/</a:t>
            </a:r>
            <a:endParaRPr lang="fr-FR" sz="1600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87" y="1414257"/>
            <a:ext cx="6401965" cy="36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3299" y="1353759"/>
            <a:ext cx="82035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 err="1" smtClean="0"/>
              <a:t>Constantly</a:t>
            </a:r>
            <a:r>
              <a:rPr lang="fr-FR" sz="1600" dirty="0" smtClean="0"/>
              <a:t> </a:t>
            </a:r>
            <a:r>
              <a:rPr lang="fr-FR" sz="1600" dirty="0" err="1"/>
              <a:t>evolving</a:t>
            </a:r>
            <a:r>
              <a:rPr lang="fr-FR" sz="1600" dirty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/>
              <a:t>paradigm</a:t>
            </a:r>
            <a:r>
              <a:rPr lang="fr-FR" sz="1600" dirty="0"/>
              <a:t> and </a:t>
            </a:r>
            <a:r>
              <a:rPr lang="fr-FR" sz="1600" dirty="0" err="1"/>
              <a:t>strategy</a:t>
            </a:r>
            <a:r>
              <a:rPr lang="fr-FR" sz="1600" dirty="0"/>
              <a:t> at the international </a:t>
            </a:r>
            <a:r>
              <a:rPr lang="fr-FR" sz="1600" dirty="0" err="1"/>
              <a:t>level</a:t>
            </a:r>
            <a:r>
              <a:rPr lang="fr-FR" sz="1600" dirty="0"/>
              <a:t>, EU </a:t>
            </a:r>
            <a:r>
              <a:rPr lang="fr-FR" sz="1600" dirty="0" err="1"/>
              <a:t>level</a:t>
            </a:r>
            <a:r>
              <a:rPr lang="fr-FR" sz="1600" dirty="0"/>
              <a:t> and country </a:t>
            </a:r>
            <a:r>
              <a:rPr lang="fr-FR" sz="1600" dirty="0" err="1" smtClean="0"/>
              <a:t>level</a:t>
            </a:r>
            <a:r>
              <a:rPr lang="fr-FR" sz="1600" dirty="0"/>
              <a:t> </a:t>
            </a:r>
            <a:r>
              <a:rPr lang="fr-FR" sz="1600" dirty="0" smtClean="0"/>
              <a:t>=&gt; Important </a:t>
            </a:r>
            <a:r>
              <a:rPr lang="fr-FR" sz="1600" dirty="0"/>
              <a:t>for the TANDEM </a:t>
            </a:r>
            <a:r>
              <a:rPr lang="fr-FR" sz="1600" dirty="0" err="1"/>
              <a:t>project</a:t>
            </a:r>
            <a:r>
              <a:rPr lang="fr-FR" sz="1600" dirty="0"/>
              <a:t> </a:t>
            </a:r>
            <a:r>
              <a:rPr lang="fr-FR" sz="1600" dirty="0" smtClean="0"/>
              <a:t>not to </a:t>
            </a:r>
            <a:r>
              <a:rPr lang="fr-FR" sz="1600" dirty="0" err="1"/>
              <a:t>get</a:t>
            </a:r>
            <a:r>
              <a:rPr lang="fr-FR" sz="1600" dirty="0"/>
              <a:t>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depend</a:t>
            </a:r>
            <a:r>
              <a:rPr lang="fr-FR" sz="1600" dirty="0" smtClean="0"/>
              <a:t> on </a:t>
            </a:r>
            <a:r>
              <a:rPr lang="fr-FR" sz="1600" dirty="0" err="1"/>
              <a:t>these</a:t>
            </a:r>
            <a:r>
              <a:rPr lang="fr-FR" sz="1600" dirty="0"/>
              <a:t> </a:t>
            </a:r>
            <a:r>
              <a:rPr lang="fr-FR" sz="1600" dirty="0" smtClean="0"/>
              <a:t>changes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 smtClean="0"/>
              <a:t>In </a:t>
            </a:r>
            <a:r>
              <a:rPr lang="fr-FR" sz="1600" dirty="0"/>
              <a:t>the </a:t>
            </a:r>
            <a:r>
              <a:rPr lang="fr-FR" sz="1600" dirty="0" err="1"/>
              <a:t>context</a:t>
            </a:r>
            <a:r>
              <a:rPr lang="fr-FR" sz="1600" dirty="0"/>
              <a:t> of the </a:t>
            </a:r>
            <a:r>
              <a:rPr lang="fr-FR" sz="1600" dirty="0" err="1"/>
              <a:t>different</a:t>
            </a:r>
            <a:r>
              <a:rPr lang="fr-FR" sz="1600" dirty="0"/>
              <a:t> initiatives </a:t>
            </a:r>
            <a:r>
              <a:rPr lang="fr-FR" sz="1600" dirty="0" err="1"/>
              <a:t>promoting</a:t>
            </a:r>
            <a:r>
              <a:rPr lang="fr-FR" sz="1600" dirty="0"/>
              <a:t> the </a:t>
            </a:r>
            <a:r>
              <a:rPr lang="fr-FR" sz="1600" dirty="0" err="1"/>
              <a:t>integration</a:t>
            </a:r>
            <a:r>
              <a:rPr lang="fr-FR" sz="1600" dirty="0"/>
              <a:t> of </a:t>
            </a:r>
            <a:r>
              <a:rPr lang="fr-FR" sz="1600" dirty="0" err="1"/>
              <a:t>sustainable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 sources to the </a:t>
            </a:r>
            <a:r>
              <a:rPr lang="fr-FR" sz="1600" dirty="0" err="1"/>
              <a:t>energy</a:t>
            </a:r>
            <a:r>
              <a:rPr lang="fr-FR" sz="1600" dirty="0"/>
              <a:t> mix, the </a:t>
            </a:r>
            <a:r>
              <a:rPr lang="fr-FR" sz="1600" dirty="0" err="1"/>
              <a:t>overall</a:t>
            </a:r>
            <a:r>
              <a:rPr lang="fr-FR" sz="1600" dirty="0"/>
              <a:t> </a:t>
            </a:r>
            <a:r>
              <a:rPr lang="fr-FR" sz="1600" dirty="0" err="1"/>
              <a:t>aim</a:t>
            </a:r>
            <a:r>
              <a:rPr lang="fr-FR" sz="1600" dirty="0"/>
              <a:t> of </a:t>
            </a:r>
            <a:r>
              <a:rPr lang="fr-FR" sz="1600" dirty="0" smtClean="0"/>
              <a:t>TANDEM: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1600" dirty="0" smtClean="0"/>
              <a:t>to </a:t>
            </a:r>
            <a:r>
              <a:rPr lang="fr-FR" sz="1600" dirty="0" err="1"/>
              <a:t>highlight</a:t>
            </a:r>
            <a:r>
              <a:rPr lang="fr-FR" sz="1600" dirty="0"/>
              <a:t> the </a:t>
            </a:r>
            <a:r>
              <a:rPr lang="fr-FR" sz="1600" dirty="0" err="1"/>
              <a:t>potential</a:t>
            </a:r>
            <a:r>
              <a:rPr lang="fr-FR" sz="1600" dirty="0"/>
              <a:t> </a:t>
            </a:r>
            <a:r>
              <a:rPr lang="fr-FR" sz="1600" dirty="0" err="1"/>
              <a:t>role</a:t>
            </a:r>
            <a:r>
              <a:rPr lang="fr-FR" sz="1600" dirty="0"/>
              <a:t> of </a:t>
            </a:r>
            <a:r>
              <a:rPr lang="fr-FR" sz="1600" dirty="0" err="1"/>
              <a:t>SMRs</a:t>
            </a:r>
            <a:r>
              <a:rPr lang="fr-FR" sz="1600" dirty="0"/>
              <a:t> and </a:t>
            </a:r>
            <a:r>
              <a:rPr lang="fr-FR" sz="1600" dirty="0" err="1"/>
              <a:t>AMRs</a:t>
            </a:r>
            <a:r>
              <a:rPr lang="fr-FR" sz="1600" dirty="0"/>
              <a:t> in the </a:t>
            </a:r>
            <a:r>
              <a:rPr lang="fr-FR" sz="1600" dirty="0" err="1"/>
              <a:t>development</a:t>
            </a:r>
            <a:r>
              <a:rPr lang="fr-FR" sz="1600" dirty="0"/>
              <a:t> of the future </a:t>
            </a:r>
            <a:r>
              <a:rPr lang="fr-FR" sz="1600" dirty="0" err="1"/>
              <a:t>European</a:t>
            </a:r>
            <a:r>
              <a:rPr lang="fr-FR" sz="1600" dirty="0"/>
              <a:t> </a:t>
            </a:r>
            <a:r>
              <a:rPr lang="fr-FR" sz="1600" dirty="0" err="1"/>
              <a:t>low-carbon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 mix and </a:t>
            </a:r>
            <a:endParaRPr lang="fr-FR" sz="1600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1600" dirty="0" smtClean="0"/>
              <a:t>to </a:t>
            </a:r>
            <a:r>
              <a:rPr lang="fr-FR" sz="1600" dirty="0" err="1" smtClean="0"/>
              <a:t>build</a:t>
            </a:r>
            <a:r>
              <a:rPr lang="fr-FR" sz="1600" dirty="0" smtClean="0"/>
              <a:t> </a:t>
            </a:r>
            <a:r>
              <a:rPr lang="fr-FR" sz="1600" dirty="0"/>
              <a:t>an open and long-</a:t>
            </a:r>
            <a:r>
              <a:rPr lang="fr-FR" sz="1600" dirty="0" err="1"/>
              <a:t>term</a:t>
            </a:r>
            <a:r>
              <a:rPr lang="fr-FR" sz="1600" dirty="0"/>
              <a:t> </a:t>
            </a:r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ensure</a:t>
            </a:r>
            <a:r>
              <a:rPr lang="fr-FR" sz="1600" dirty="0"/>
              <a:t> expertise in the </a:t>
            </a:r>
            <a:r>
              <a:rPr lang="fr-FR" sz="1600" dirty="0" err="1"/>
              <a:t>domain</a:t>
            </a:r>
            <a:r>
              <a:rPr lang="fr-FR" sz="1600" dirty="0"/>
              <a:t> and support the </a:t>
            </a:r>
            <a:r>
              <a:rPr lang="fr-FR" sz="1600" dirty="0" err="1"/>
              <a:t>wide</a:t>
            </a:r>
            <a:r>
              <a:rPr lang="fr-FR" sz="1600" dirty="0"/>
              <a:t> </a:t>
            </a:r>
            <a:r>
              <a:rPr lang="fr-FR" sz="1600" dirty="0" err="1"/>
              <a:t>acceptance</a:t>
            </a:r>
            <a:r>
              <a:rPr lang="fr-FR" sz="1600" dirty="0"/>
              <a:t> of </a:t>
            </a:r>
            <a:r>
              <a:rPr lang="fr-FR" sz="1600" dirty="0" err="1"/>
              <a:t>SMRs</a:t>
            </a:r>
            <a:r>
              <a:rPr lang="fr-FR" sz="1600" dirty="0"/>
              <a:t> and </a:t>
            </a:r>
            <a:r>
              <a:rPr lang="fr-FR" sz="1600" dirty="0" err="1"/>
              <a:t>AMRs</a:t>
            </a:r>
            <a:r>
              <a:rPr lang="fr-FR" sz="1600" dirty="0"/>
              <a:t> at </a:t>
            </a:r>
            <a:r>
              <a:rPr lang="fr-FR" sz="1600" dirty="0" err="1"/>
              <a:t>different</a:t>
            </a:r>
            <a:r>
              <a:rPr lang="fr-FR" sz="1600" dirty="0"/>
              <a:t> </a:t>
            </a:r>
            <a:r>
              <a:rPr lang="fr-FR" sz="1600" dirty="0" err="1" smtClean="0"/>
              <a:t>levels</a:t>
            </a:r>
            <a:endParaRPr lang="fr-FR" sz="1600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 err="1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</a:t>
            </a:r>
            <a:r>
              <a:rPr lang="fr-FR" sz="1600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sz="1600" dirty="0" err="1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fr-FR" sz="1600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TANDEM </a:t>
            </a:r>
            <a:r>
              <a:rPr lang="fr-FR" sz="1600" dirty="0" err="1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r>
              <a:rPr lang="fr-FR" sz="1600" dirty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(Education &amp; Training </a:t>
            </a:r>
            <a:r>
              <a:rPr lang="fr-FR" sz="1600" dirty="0" err="1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fr-FR" sz="1600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GB" sz="1600" dirty="0" smtClean="0">
                <a:solidFill>
                  <a:srgbClr val="1143D7"/>
                </a:solidFill>
              </a:rPr>
              <a:t>”</a:t>
            </a:r>
            <a:r>
              <a:rPr lang="en-GB" sz="1600" i="1" dirty="0" smtClean="0">
                <a:solidFill>
                  <a:srgbClr val="1143D7"/>
                </a:solidFill>
              </a:rPr>
              <a:t>Modelling </a:t>
            </a:r>
            <a:r>
              <a:rPr lang="en-GB" sz="1600" i="1" dirty="0">
                <a:solidFill>
                  <a:srgbClr val="1143D7"/>
                </a:solidFill>
              </a:rPr>
              <a:t>and optimization tools to assess hybrid energy systems integrating nuclear reactors</a:t>
            </a:r>
            <a:r>
              <a:rPr lang="en-GB" sz="1600" dirty="0">
                <a:solidFill>
                  <a:srgbClr val="1143D7"/>
                </a:solidFill>
              </a:rPr>
              <a:t>” - </a:t>
            </a:r>
            <a:r>
              <a:rPr lang="en-GB" sz="1600" dirty="0" smtClean="0">
                <a:solidFill>
                  <a:srgbClr val="1143D7"/>
                </a:solidFill>
              </a:rPr>
              <a:t>in Pisa, Italy </a:t>
            </a:r>
            <a:r>
              <a:rPr lang="en-GB" sz="1600" dirty="0">
                <a:solidFill>
                  <a:srgbClr val="1143D7"/>
                </a:solidFill>
              </a:rPr>
              <a:t>– February 20-21, </a:t>
            </a:r>
            <a:r>
              <a:rPr lang="en-GB" sz="1600" dirty="0" smtClean="0">
                <a:solidFill>
                  <a:srgbClr val="1143D7"/>
                </a:solidFill>
              </a:rPr>
              <a:t>2025 </a:t>
            </a:r>
            <a:endParaRPr lang="en-GB" sz="1600" dirty="0">
              <a:solidFill>
                <a:srgbClr val="1143D7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fr-FR" sz="1600" dirty="0" smtClean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788130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17</a:t>
            </a:fld>
            <a:endParaRPr lang="en-GB" sz="900" dirty="0">
              <a:solidFill>
                <a:srgbClr val="114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F49AE1-F621-485B-B03C-3DAA20DEC1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4765" y="1374160"/>
            <a:ext cx="8511440" cy="1978597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 err="1" smtClean="0"/>
              <a:t>Launch</a:t>
            </a:r>
            <a:r>
              <a:rPr lang="fr-FR" b="1" dirty="0" smtClean="0"/>
              <a:t> of a </a:t>
            </a:r>
            <a:r>
              <a:rPr lang="fr-FR" b="1" dirty="0" err="1" smtClean="0"/>
              <a:t>Special</a:t>
            </a:r>
            <a:r>
              <a:rPr lang="fr-FR" b="1" dirty="0" smtClean="0"/>
              <a:t> Issue </a:t>
            </a:r>
            <a:r>
              <a:rPr lang="fr-FR" dirty="0"/>
              <a:t>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of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new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net-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</a:t>
            </a:r>
            <a:r>
              <a:rPr lang="fr-FR" b="1" dirty="0"/>
              <a:t> » </a:t>
            </a:r>
            <a:r>
              <a:rPr lang="fr-FR" dirty="0"/>
              <a:t>in the Elsevier </a:t>
            </a:r>
            <a:r>
              <a:rPr lang="fr-FR" dirty="0" err="1"/>
              <a:t>peer-reviewed</a:t>
            </a:r>
            <a:r>
              <a:rPr lang="fr-FR" dirty="0"/>
              <a:t> journal</a:t>
            </a:r>
            <a:r>
              <a:rPr lang="fr-FR" b="1" dirty="0"/>
              <a:t> « 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Energy Technologies and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Assessments</a:t>
            </a:r>
            <a:r>
              <a:rPr lang="fr-FR" b="1" dirty="0"/>
              <a:t> </a:t>
            </a:r>
            <a:r>
              <a:rPr lang="fr-FR" b="1" dirty="0" smtClean="0"/>
              <a:t>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 smtClean="0"/>
              <a:t>Call for </a:t>
            </a:r>
            <a:r>
              <a:rPr lang="fr-FR" b="1" dirty="0" err="1" smtClean="0"/>
              <a:t>papers</a:t>
            </a:r>
            <a:r>
              <a:rPr lang="fr-FR" b="1" dirty="0" smtClean="0"/>
              <a:t>: </a:t>
            </a:r>
            <a:r>
              <a:rPr lang="fr-FR" u="sng" dirty="0" smtClean="0">
                <a:hlinkClick r:id="rId2"/>
              </a:rPr>
              <a:t>https</a:t>
            </a:r>
            <a:r>
              <a:rPr lang="fr-FR" u="sng" dirty="0">
                <a:hlinkClick r:id="rId2"/>
              </a:rPr>
              <a:t>://www.sciencedirect.com/journal/sustainable-energy-technologies-and-assessments/about/call-for-papers#beyond-conventional-use-of-nuclear-for-new-energy-needs-and-net-zero-emission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/>
              <a:t>Guest</a:t>
            </a:r>
            <a:r>
              <a:rPr lang="fr-FR" b="1" dirty="0"/>
              <a:t> Editors:</a:t>
            </a:r>
            <a:endParaRPr lang="fr-FR" dirty="0"/>
          </a:p>
          <a:p>
            <a:pPr marL="269875" lvl="1" indent="0">
              <a:buNone/>
            </a:pPr>
            <a:r>
              <a:rPr lang="fr-FR" sz="1400" dirty="0"/>
              <a:t>Dr. Shannon Bragg-Sitton, INL, USA</a:t>
            </a:r>
          </a:p>
          <a:p>
            <a:pPr marL="269875" lvl="1" indent="0">
              <a:buNone/>
            </a:pPr>
            <a:r>
              <a:rPr lang="fr-FR" sz="1400" dirty="0"/>
              <a:t>Dr. Michael </a:t>
            </a:r>
            <a:r>
              <a:rPr lang="fr-FR" sz="1400" dirty="0" err="1"/>
              <a:t>Fütterer</a:t>
            </a:r>
            <a:r>
              <a:rPr lang="fr-FR" sz="1400" dirty="0"/>
              <a:t>, EC-JRC, </a:t>
            </a:r>
            <a:r>
              <a:rPr lang="fr-FR" sz="1400" dirty="0" err="1"/>
              <a:t>Netherlands</a:t>
            </a:r>
            <a:endParaRPr lang="fr-FR" sz="1400" dirty="0"/>
          </a:p>
          <a:p>
            <a:pPr marL="269875" lvl="1" indent="0">
              <a:buNone/>
            </a:pPr>
            <a:r>
              <a:rPr lang="fr-FR" sz="1400" dirty="0"/>
              <a:t>Prof. Dr. Marco Ricotti, CIRTEN, POLIMI, </a:t>
            </a:r>
            <a:r>
              <a:rPr lang="fr-FR" sz="1400" dirty="0" err="1"/>
              <a:t>Italy</a:t>
            </a:r>
            <a:endParaRPr lang="fr-FR" sz="1400" dirty="0"/>
          </a:p>
          <a:p>
            <a:pPr marL="269875" lvl="1" indent="0">
              <a:buNone/>
            </a:pPr>
            <a:r>
              <a:rPr lang="fr-FR" sz="1400" dirty="0"/>
              <a:t>Dr. Claire </a:t>
            </a:r>
            <a:r>
              <a:rPr lang="fr-FR" sz="1400" dirty="0" err="1"/>
              <a:t>Vaglio-Gaudard</a:t>
            </a:r>
            <a:r>
              <a:rPr lang="fr-FR" sz="1400" dirty="0"/>
              <a:t>, CEA, France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Important dates:</a:t>
            </a:r>
            <a:endParaRPr lang="fr-FR" dirty="0"/>
          </a:p>
          <a:p>
            <a:pPr marL="269875"/>
            <a:r>
              <a:rPr lang="fr-FR" sz="1400" dirty="0" err="1"/>
              <a:t>Submission</a:t>
            </a:r>
            <a:r>
              <a:rPr lang="fr-FR" sz="1400" dirty="0"/>
              <a:t> Open Date: 15 July 2024</a:t>
            </a:r>
          </a:p>
          <a:p>
            <a:pPr marL="269875"/>
            <a:r>
              <a:rPr lang="fr-FR" sz="1400" dirty="0" err="1"/>
              <a:t>Manuscript</a:t>
            </a:r>
            <a:r>
              <a:rPr lang="fr-FR" sz="1400" dirty="0"/>
              <a:t> </a:t>
            </a:r>
            <a:r>
              <a:rPr lang="fr-FR" sz="1400" dirty="0" err="1"/>
              <a:t>Submission</a:t>
            </a:r>
            <a:r>
              <a:rPr lang="fr-FR" sz="1400" dirty="0"/>
              <a:t> Deadline: 31 August </a:t>
            </a:r>
            <a:r>
              <a:rPr lang="fr-FR" sz="1400" dirty="0" smtClean="0"/>
              <a:t>2025</a:t>
            </a:r>
          </a:p>
          <a:p>
            <a:pPr marL="269875"/>
            <a:endParaRPr lang="fr-FR" dirty="0" smtClean="0"/>
          </a:p>
          <a:p>
            <a:pPr marL="269875"/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252412"/>
            <a:ext cx="8744722" cy="914400"/>
          </a:xfrm>
        </p:spPr>
        <p:txBody>
          <a:bodyPr/>
          <a:lstStyle/>
          <a:p>
            <a:r>
              <a:rPr lang="fr-FR" dirty="0" smtClean="0"/>
              <a:t>Beyond the TANDEM </a:t>
            </a:r>
            <a:r>
              <a:rPr lang="fr-FR" dirty="0" err="1" smtClean="0"/>
              <a:t>framework</a:t>
            </a:r>
            <a:r>
              <a:rPr lang="fr-FR" dirty="0" smtClean="0"/>
              <a:t>: Call for </a:t>
            </a:r>
            <a:r>
              <a:rPr lang="fr-FR" dirty="0" err="1" smtClean="0"/>
              <a:t>papers</a:t>
            </a:r>
            <a:r>
              <a:rPr lang="fr-FR" dirty="0" smtClean="0"/>
              <a:t> in SETA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F49AE1-F621-485B-B03C-3DAA20DEC1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4765" y="1374160"/>
            <a:ext cx="8511440" cy="1978597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/>
              <a:t>  Scope </a:t>
            </a:r>
            <a:r>
              <a:rPr lang="fr-FR" b="1" dirty="0"/>
              <a:t>of the </a:t>
            </a:r>
            <a:r>
              <a:rPr lang="fr-FR" b="1" dirty="0" err="1"/>
              <a:t>special</a:t>
            </a:r>
            <a:r>
              <a:rPr lang="fr-FR" b="1" dirty="0"/>
              <a:t> issue: </a:t>
            </a:r>
            <a:endParaRPr lang="fr-FR" dirty="0"/>
          </a:p>
          <a:p>
            <a:pPr marL="269875"/>
            <a:r>
              <a:rPr lang="fr-FR" sz="1200" dirty="0" err="1"/>
              <a:t>Some</a:t>
            </a:r>
            <a:r>
              <a:rPr lang="fr-FR" sz="1200" dirty="0"/>
              <a:t> of the major challenges of </a:t>
            </a:r>
            <a:r>
              <a:rPr lang="fr-FR" sz="1200" dirty="0" err="1"/>
              <a:t>this</a:t>
            </a:r>
            <a:r>
              <a:rPr lang="fr-FR" sz="1200" dirty="0"/>
              <a:t> </a:t>
            </a:r>
            <a:r>
              <a:rPr lang="fr-FR" sz="1200" dirty="0" err="1"/>
              <a:t>century</a:t>
            </a:r>
            <a:r>
              <a:rPr lang="fr-FR" sz="1200" dirty="0"/>
              <a:t>, </a:t>
            </a:r>
            <a:r>
              <a:rPr lang="fr-FR" sz="1200" dirty="0" err="1"/>
              <a:t>such</a:t>
            </a:r>
            <a:r>
              <a:rPr lang="fr-FR" sz="1200" dirty="0"/>
              <a:t> as </a:t>
            </a:r>
            <a:r>
              <a:rPr lang="fr-FR" sz="1200" dirty="0" err="1"/>
              <a:t>climate</a:t>
            </a:r>
            <a:r>
              <a:rPr lang="fr-FR" sz="1200" dirty="0"/>
              <a:t> change mitigation and </a:t>
            </a:r>
            <a:r>
              <a:rPr lang="fr-FR" sz="1200" dirty="0" err="1"/>
              <a:t>space</a:t>
            </a:r>
            <a:r>
              <a:rPr lang="fr-FR" sz="1200" dirty="0"/>
              <a:t> exploration, are </a:t>
            </a:r>
            <a:r>
              <a:rPr lang="fr-FR" sz="1200" dirty="0" err="1"/>
              <a:t>directly</a:t>
            </a:r>
            <a:r>
              <a:rPr lang="fr-FR" sz="1200" dirty="0"/>
              <a:t> </a:t>
            </a:r>
            <a:r>
              <a:rPr lang="fr-FR" sz="1200" dirty="0" err="1"/>
              <a:t>linked</a:t>
            </a:r>
            <a:r>
              <a:rPr lang="fr-FR" sz="1200" dirty="0"/>
              <a:t> to the </a:t>
            </a:r>
            <a:r>
              <a:rPr lang="fr-FR" sz="1200" dirty="0" err="1"/>
              <a:t>development</a:t>
            </a:r>
            <a:r>
              <a:rPr lang="fr-FR" sz="1200" dirty="0"/>
              <a:t> of clean, </a:t>
            </a:r>
            <a:r>
              <a:rPr lang="fr-FR" sz="1200" dirty="0" err="1"/>
              <a:t>sustainable</a:t>
            </a:r>
            <a:r>
              <a:rPr lang="fr-FR" sz="1200" dirty="0"/>
              <a:t> and </a:t>
            </a:r>
            <a:r>
              <a:rPr lang="fr-FR" sz="1200" dirty="0" err="1"/>
              <a:t>reliable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. Nuclear power and </a:t>
            </a:r>
            <a:r>
              <a:rPr lang="fr-FR" sz="1200" dirty="0" err="1"/>
              <a:t>renewable</a:t>
            </a:r>
            <a:r>
              <a:rPr lang="fr-FR" sz="1200" dirty="0"/>
              <a:t> </a:t>
            </a:r>
            <a:r>
              <a:rPr lang="fr-FR" sz="1200" dirty="0" err="1"/>
              <a:t>energies</a:t>
            </a:r>
            <a:r>
              <a:rPr lang="fr-FR" sz="1200" dirty="0"/>
              <a:t> </a:t>
            </a:r>
            <a:r>
              <a:rPr lang="fr-FR" sz="1200" dirty="0" err="1"/>
              <a:t>form</a:t>
            </a:r>
            <a:r>
              <a:rPr lang="fr-FR" sz="1200" dirty="0"/>
              <a:t> the </a:t>
            </a:r>
            <a:r>
              <a:rPr lang="fr-FR" sz="1200" dirty="0" err="1"/>
              <a:t>backbone</a:t>
            </a:r>
            <a:r>
              <a:rPr lang="fr-FR" sz="1200" dirty="0"/>
              <a:t> of </a:t>
            </a:r>
            <a:r>
              <a:rPr lang="fr-FR" sz="1200" dirty="0" err="1"/>
              <a:t>these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, </a:t>
            </a:r>
            <a:r>
              <a:rPr lang="fr-FR" sz="1200" dirty="0" err="1"/>
              <a:t>which</a:t>
            </a:r>
            <a:r>
              <a:rPr lang="fr-FR" sz="1200" dirty="0"/>
              <a:t> are </a:t>
            </a:r>
            <a:r>
              <a:rPr lang="fr-FR" sz="1200" dirty="0" err="1"/>
              <a:t>needed</a:t>
            </a:r>
            <a:r>
              <a:rPr lang="fr-FR" sz="1200" dirty="0"/>
              <a:t> for transport, </a:t>
            </a:r>
            <a:r>
              <a:rPr lang="fr-FR" sz="1200" dirty="0" err="1"/>
              <a:t>domestic</a:t>
            </a:r>
            <a:r>
              <a:rPr lang="fr-FR" sz="1200" dirty="0"/>
              <a:t> use and </a:t>
            </a:r>
            <a:r>
              <a:rPr lang="fr-FR" sz="1200" dirty="0" err="1"/>
              <a:t>industrial</a:t>
            </a:r>
            <a:r>
              <a:rPr lang="fr-FR" sz="1200" dirty="0"/>
              <a:t> </a:t>
            </a:r>
            <a:r>
              <a:rPr lang="fr-FR" sz="1200" dirty="0" err="1"/>
              <a:t>processes</a:t>
            </a:r>
            <a:r>
              <a:rPr lang="fr-FR" sz="1200" dirty="0"/>
              <a:t>.</a:t>
            </a:r>
          </a:p>
          <a:p>
            <a:pPr marL="269875"/>
            <a:r>
              <a:rPr lang="fr-FR" sz="1200" dirty="0"/>
              <a:t>The </a:t>
            </a:r>
            <a:r>
              <a:rPr lang="fr-FR" sz="1200" dirty="0" err="1"/>
              <a:t>aims</a:t>
            </a:r>
            <a:r>
              <a:rPr lang="fr-FR" sz="1200" dirty="0"/>
              <a:t> of </a:t>
            </a:r>
            <a:r>
              <a:rPr lang="fr-FR" sz="1200" dirty="0" err="1"/>
              <a:t>this</a:t>
            </a:r>
            <a:r>
              <a:rPr lang="fr-FR" sz="1200" dirty="0"/>
              <a:t> </a:t>
            </a:r>
            <a:r>
              <a:rPr lang="fr-FR" sz="1200" dirty="0" err="1"/>
              <a:t>special</a:t>
            </a:r>
            <a:r>
              <a:rPr lang="fr-FR" sz="1200" dirty="0"/>
              <a:t> issue </a:t>
            </a:r>
            <a:r>
              <a:rPr lang="fr-FR" sz="1200" dirty="0" err="1"/>
              <a:t>is</a:t>
            </a:r>
            <a:r>
              <a:rPr lang="fr-FR" sz="1200" dirty="0"/>
              <a:t> to </a:t>
            </a:r>
            <a:r>
              <a:rPr lang="fr-FR" sz="1200" dirty="0" err="1"/>
              <a:t>investigate</a:t>
            </a:r>
            <a:r>
              <a:rPr lang="fr-FR" sz="1200" dirty="0"/>
              <a:t> the </a:t>
            </a:r>
            <a:r>
              <a:rPr lang="fr-FR" sz="1200" dirty="0" err="1"/>
              <a:t>role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fr-FR" sz="1200" dirty="0" err="1"/>
              <a:t>nuclear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 has to </a:t>
            </a:r>
            <a:r>
              <a:rPr lang="fr-FR" sz="1200" dirty="0" err="1"/>
              <a:t>play</a:t>
            </a:r>
            <a:r>
              <a:rPr lang="fr-FR" sz="1200" dirty="0"/>
              <a:t> </a:t>
            </a:r>
            <a:r>
              <a:rPr lang="fr-FR" sz="1200" dirty="0" smtClean="0"/>
              <a:t>in an </a:t>
            </a:r>
            <a:r>
              <a:rPr lang="fr-FR" sz="1200" dirty="0" err="1"/>
              <a:t>integrated</a:t>
            </a:r>
            <a:r>
              <a:rPr lang="fr-FR" sz="1200" dirty="0"/>
              <a:t> vision of </a:t>
            </a:r>
            <a:r>
              <a:rPr lang="fr-FR" sz="1200" dirty="0" err="1"/>
              <a:t>low-carbon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or in new applications, </a:t>
            </a:r>
            <a:r>
              <a:rPr lang="fr-FR" sz="1200" dirty="0" err="1"/>
              <a:t>beyond</a:t>
            </a:r>
            <a:r>
              <a:rPr lang="fr-FR" sz="1200" dirty="0"/>
              <a:t> </a:t>
            </a:r>
            <a:r>
              <a:rPr lang="fr-FR" sz="1200" dirty="0" err="1"/>
              <a:t>its</a:t>
            </a:r>
            <a:r>
              <a:rPr lang="fr-FR" sz="1200" dirty="0"/>
              <a:t> </a:t>
            </a:r>
            <a:r>
              <a:rPr lang="fr-FR" sz="1200" dirty="0" err="1"/>
              <a:t>conventional</a:t>
            </a:r>
            <a:r>
              <a:rPr lang="fr-FR" sz="1200" dirty="0"/>
              <a:t> use, i.e. </a:t>
            </a:r>
            <a:r>
              <a:rPr lang="fr-FR" sz="1200" dirty="0" err="1"/>
              <a:t>supplying</a:t>
            </a:r>
            <a:r>
              <a:rPr lang="fr-FR" sz="1200" dirty="0"/>
              <a:t> power </a:t>
            </a:r>
            <a:r>
              <a:rPr lang="fr-FR" sz="1200" dirty="0" err="1"/>
              <a:t>grid</a:t>
            </a:r>
            <a:r>
              <a:rPr lang="fr-FR" sz="1200" dirty="0"/>
              <a:t>, to </a:t>
            </a:r>
            <a:r>
              <a:rPr lang="fr-FR" sz="1200" dirty="0" err="1"/>
              <a:t>meet</a:t>
            </a:r>
            <a:r>
              <a:rPr lang="fr-FR" sz="1200" dirty="0"/>
              <a:t> new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needs</a:t>
            </a:r>
            <a:r>
              <a:rPr lang="fr-FR" sz="1200" dirty="0"/>
              <a:t> and net-</a:t>
            </a:r>
            <a:r>
              <a:rPr lang="fr-FR" sz="1200" dirty="0" err="1"/>
              <a:t>zero</a:t>
            </a:r>
            <a:r>
              <a:rPr lang="fr-FR" sz="1200" dirty="0"/>
              <a:t> </a:t>
            </a:r>
            <a:r>
              <a:rPr lang="fr-FR" sz="1200" dirty="0" err="1"/>
              <a:t>emission</a:t>
            </a:r>
            <a:r>
              <a:rPr lang="fr-FR" sz="1200" dirty="0"/>
              <a:t>. The </a:t>
            </a:r>
            <a:r>
              <a:rPr lang="fr-FR" sz="1200" dirty="0" err="1"/>
              <a:t>study</a:t>
            </a:r>
            <a:r>
              <a:rPr lang="fr-FR" sz="1200" dirty="0"/>
              <a:t> of </a:t>
            </a:r>
            <a:r>
              <a:rPr lang="fr-FR" sz="1200" dirty="0" err="1"/>
              <a:t>such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 </a:t>
            </a:r>
            <a:r>
              <a:rPr lang="fr-FR" sz="1200" dirty="0" err="1"/>
              <a:t>covers</a:t>
            </a:r>
            <a:r>
              <a:rPr lang="fr-FR" sz="1200" dirty="0"/>
              <a:t> design, </a:t>
            </a:r>
            <a:r>
              <a:rPr lang="fr-FR" sz="1200" dirty="0" err="1"/>
              <a:t>operationality</a:t>
            </a:r>
            <a:r>
              <a:rPr lang="fr-FR" sz="1200" dirty="0"/>
              <a:t> (</a:t>
            </a:r>
            <a:r>
              <a:rPr lang="fr-FR" sz="1200" dirty="0" err="1"/>
              <a:t>flexibility</a:t>
            </a:r>
            <a:r>
              <a:rPr lang="fr-FR" sz="1200" dirty="0"/>
              <a:t> of the </a:t>
            </a:r>
            <a:r>
              <a:rPr lang="fr-FR" sz="1200" dirty="0" err="1"/>
              <a:t>energy</a:t>
            </a:r>
            <a:r>
              <a:rPr lang="fr-FR" sz="1200" dirty="0"/>
              <a:t> production, </a:t>
            </a:r>
            <a:r>
              <a:rPr lang="fr-FR" sz="1200" dirty="0" err="1"/>
              <a:t>stability</a:t>
            </a:r>
            <a:r>
              <a:rPr lang="fr-FR" sz="1200" dirty="0"/>
              <a:t> of the power </a:t>
            </a:r>
            <a:r>
              <a:rPr lang="fr-FR" sz="1200" dirty="0" err="1"/>
              <a:t>grid</a:t>
            </a:r>
            <a:r>
              <a:rPr lang="fr-FR" sz="1200" dirty="0"/>
              <a:t>, </a:t>
            </a:r>
            <a:r>
              <a:rPr lang="fr-FR" sz="1200" dirty="0" err="1"/>
              <a:t>etc</a:t>
            </a:r>
            <a:r>
              <a:rPr lang="fr-FR" sz="1200" dirty="0"/>
              <a:t>), </a:t>
            </a:r>
            <a:r>
              <a:rPr lang="fr-FR" sz="1200" dirty="0" err="1"/>
              <a:t>techno-economics</a:t>
            </a:r>
            <a:r>
              <a:rPr lang="fr-FR" sz="1200" dirty="0"/>
              <a:t>, </a:t>
            </a:r>
            <a:r>
              <a:rPr lang="fr-FR" sz="1200" dirty="0" err="1"/>
              <a:t>safety</a:t>
            </a:r>
            <a:r>
              <a:rPr lang="fr-FR" sz="1200" dirty="0"/>
              <a:t> </a:t>
            </a:r>
            <a:r>
              <a:rPr lang="fr-FR" sz="1200" dirty="0" err="1"/>
              <a:t>considerations</a:t>
            </a:r>
            <a:r>
              <a:rPr lang="fr-FR" sz="1200" dirty="0"/>
              <a:t> </a:t>
            </a:r>
            <a:r>
              <a:rPr lang="fr-FR" sz="1200" dirty="0" err="1"/>
              <a:t>resulting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the </a:t>
            </a:r>
            <a:r>
              <a:rPr lang="fr-FR" sz="1200" dirty="0" err="1"/>
              <a:t>coupling</a:t>
            </a:r>
            <a:r>
              <a:rPr lang="fr-FR" sz="1200" dirty="0"/>
              <a:t> of </a:t>
            </a:r>
            <a:r>
              <a:rPr lang="fr-FR" sz="1200" dirty="0" err="1"/>
              <a:t>sub-systems</a:t>
            </a:r>
            <a:r>
              <a:rPr lang="fr-FR" sz="1200" dirty="0"/>
              <a:t>, and </a:t>
            </a:r>
            <a:r>
              <a:rPr lang="fr-FR" sz="1200" dirty="0" err="1"/>
              <a:t>environmental</a:t>
            </a:r>
            <a:r>
              <a:rPr lang="fr-FR" sz="1200" dirty="0"/>
              <a:t> impact. </a:t>
            </a:r>
            <a:r>
              <a:rPr lang="fr-FR" sz="1200" dirty="0" err="1"/>
              <a:t>Potential</a:t>
            </a:r>
            <a:r>
              <a:rPr lang="fr-FR" sz="1200" dirty="0"/>
              <a:t> topics </a:t>
            </a:r>
            <a:r>
              <a:rPr lang="fr-FR" sz="1200" dirty="0" err="1"/>
              <a:t>include</a:t>
            </a:r>
            <a:r>
              <a:rPr lang="fr-FR" sz="1200" dirty="0"/>
              <a:t> but are not </a:t>
            </a:r>
            <a:r>
              <a:rPr lang="fr-FR" sz="1200" dirty="0" err="1"/>
              <a:t>limited</a:t>
            </a:r>
            <a:r>
              <a:rPr lang="fr-FR" sz="1200" dirty="0"/>
              <a:t> to:</a:t>
            </a:r>
          </a:p>
          <a:p>
            <a:pPr marL="441325" lvl="0" indent="-171450">
              <a:buFont typeface="Wingdings" panose="05000000000000000000" pitchFamily="2" charset="2"/>
              <a:buChar char="ü"/>
            </a:pPr>
            <a:r>
              <a:rPr lang="fr-FR" sz="1200" dirty="0" err="1"/>
              <a:t>Hybridization</a:t>
            </a:r>
            <a:r>
              <a:rPr lang="fr-FR" sz="1200" dirty="0"/>
              <a:t> of </a:t>
            </a:r>
            <a:r>
              <a:rPr lang="fr-FR" sz="1200" dirty="0" err="1"/>
              <a:t>existing</a:t>
            </a:r>
            <a:r>
              <a:rPr lang="fr-FR" sz="1200" dirty="0"/>
              <a:t> or </a:t>
            </a:r>
            <a:r>
              <a:rPr lang="fr-FR" sz="1200" dirty="0" err="1"/>
              <a:t>innovative</a:t>
            </a:r>
            <a:r>
              <a:rPr lang="fr-FR" sz="1200" dirty="0"/>
              <a:t> </a:t>
            </a:r>
            <a:r>
              <a:rPr lang="fr-FR" sz="1200" dirty="0" err="1"/>
              <a:t>nuclear</a:t>
            </a:r>
            <a:r>
              <a:rPr lang="fr-FR" sz="1200" dirty="0"/>
              <a:t> </a:t>
            </a:r>
            <a:r>
              <a:rPr lang="fr-FR" sz="1200" dirty="0" err="1"/>
              <a:t>reactors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electric</a:t>
            </a:r>
            <a:r>
              <a:rPr lang="fr-FR" sz="1200" dirty="0"/>
              <a:t> and non </a:t>
            </a:r>
            <a:r>
              <a:rPr lang="fr-FR" sz="1200" dirty="0" err="1"/>
              <a:t>electric</a:t>
            </a:r>
            <a:r>
              <a:rPr lang="fr-FR" sz="1200" dirty="0"/>
              <a:t> applications and/or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storage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 to </a:t>
            </a:r>
            <a:r>
              <a:rPr lang="fr-FR" sz="1200" dirty="0" err="1"/>
              <a:t>supply</a:t>
            </a:r>
            <a:r>
              <a:rPr lang="fr-FR" sz="1200" dirty="0"/>
              <a:t> power, </a:t>
            </a:r>
            <a:r>
              <a:rPr lang="fr-FR" sz="1200" dirty="0" err="1"/>
              <a:t>heat</a:t>
            </a:r>
            <a:r>
              <a:rPr lang="fr-FR" sz="1200" dirty="0"/>
              <a:t> and </a:t>
            </a:r>
            <a:r>
              <a:rPr lang="fr-FR" sz="1200" dirty="0" err="1"/>
              <a:t>feedstocks</a:t>
            </a:r>
            <a:r>
              <a:rPr lang="fr-FR" sz="1200" dirty="0"/>
              <a:t>,</a:t>
            </a:r>
          </a:p>
          <a:p>
            <a:pPr marL="441325" lvl="0" indent="-171450">
              <a:buFont typeface="Wingdings" panose="05000000000000000000" pitchFamily="2" charset="2"/>
              <a:buChar char="ü"/>
            </a:pPr>
            <a:r>
              <a:rPr lang="fr-FR" sz="1200" dirty="0"/>
              <a:t>Nuclear </a:t>
            </a:r>
            <a:r>
              <a:rPr lang="fr-FR" sz="1200" dirty="0" err="1"/>
              <a:t>cogeneration</a:t>
            </a:r>
            <a:r>
              <a:rPr lang="fr-FR" sz="1200" dirty="0"/>
              <a:t>,</a:t>
            </a:r>
          </a:p>
          <a:p>
            <a:pPr marL="441325" lvl="0" indent="-171450">
              <a:buFont typeface="Wingdings" panose="05000000000000000000" pitchFamily="2" charset="2"/>
              <a:buChar char="ü"/>
            </a:pPr>
            <a:r>
              <a:rPr lang="fr-FR" sz="1200" dirty="0"/>
              <a:t>Small </a:t>
            </a:r>
            <a:r>
              <a:rPr lang="fr-FR" sz="1200" dirty="0" err="1"/>
              <a:t>Modular</a:t>
            </a:r>
            <a:r>
              <a:rPr lang="fr-FR" sz="1200" dirty="0"/>
              <a:t> </a:t>
            </a:r>
            <a:r>
              <a:rPr lang="fr-FR" sz="1200" dirty="0" err="1"/>
              <a:t>Reactors</a:t>
            </a:r>
            <a:r>
              <a:rPr lang="fr-FR" sz="1200" dirty="0"/>
              <a:t> (</a:t>
            </a:r>
            <a:r>
              <a:rPr lang="fr-FR" sz="1200" dirty="0" err="1"/>
              <a:t>SMRs</a:t>
            </a:r>
            <a:r>
              <a:rPr lang="fr-FR" sz="1200" dirty="0"/>
              <a:t>) and Micro </a:t>
            </a:r>
            <a:r>
              <a:rPr lang="fr-FR" sz="1200" dirty="0" err="1"/>
              <a:t>Modular</a:t>
            </a:r>
            <a:r>
              <a:rPr lang="fr-FR" sz="1200" dirty="0"/>
              <a:t> </a:t>
            </a:r>
            <a:r>
              <a:rPr lang="fr-FR" sz="1200" dirty="0" err="1"/>
              <a:t>Reactors</a:t>
            </a:r>
            <a:r>
              <a:rPr lang="fr-FR" sz="1200" dirty="0"/>
              <a:t> (</a:t>
            </a:r>
            <a:r>
              <a:rPr lang="fr-FR" sz="1200" dirty="0" err="1"/>
              <a:t>MMRs</a:t>
            </a:r>
            <a:r>
              <a:rPr lang="fr-FR" sz="1200" dirty="0"/>
              <a:t>) for non-</a:t>
            </a:r>
            <a:r>
              <a:rPr lang="fr-FR" sz="1200" dirty="0" err="1"/>
              <a:t>electric</a:t>
            </a:r>
            <a:r>
              <a:rPr lang="fr-FR" sz="1200" dirty="0"/>
              <a:t> applications,</a:t>
            </a:r>
          </a:p>
          <a:p>
            <a:pPr marL="441325" lvl="0" indent="-171450">
              <a:buFont typeface="Wingdings" panose="05000000000000000000" pitchFamily="2" charset="2"/>
              <a:buChar char="ü"/>
            </a:pPr>
            <a:r>
              <a:rPr lang="fr-FR" sz="1200" dirty="0" err="1"/>
              <a:t>Hydrogen</a:t>
            </a:r>
            <a:r>
              <a:rPr lang="fr-FR" sz="1200" dirty="0"/>
              <a:t> and </a:t>
            </a:r>
            <a:r>
              <a:rPr lang="fr-FR" sz="1200" dirty="0" err="1"/>
              <a:t>synthetic</a:t>
            </a:r>
            <a:r>
              <a:rPr lang="fr-FR" sz="1200" dirty="0"/>
              <a:t> fuel production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nuclear</a:t>
            </a:r>
            <a:r>
              <a:rPr lang="fr-FR" sz="1200" dirty="0"/>
              <a:t>,</a:t>
            </a:r>
          </a:p>
          <a:p>
            <a:pPr marL="441325" lvl="0" indent="-171450">
              <a:buFont typeface="Wingdings" panose="05000000000000000000" pitchFamily="2" charset="2"/>
              <a:buChar char="ü"/>
            </a:pPr>
            <a:r>
              <a:rPr lang="fr-FR" sz="1200" dirty="0"/>
              <a:t>New applications of </a:t>
            </a:r>
            <a:r>
              <a:rPr lang="fr-FR" sz="1200" dirty="0" err="1"/>
              <a:t>nuclear</a:t>
            </a:r>
            <a:r>
              <a:rPr lang="fr-FR" sz="1200" dirty="0"/>
              <a:t> for </a:t>
            </a:r>
            <a:r>
              <a:rPr lang="fr-FR" sz="1200" dirty="0" err="1"/>
              <a:t>ship</a:t>
            </a:r>
            <a:r>
              <a:rPr lang="fr-FR" sz="1200" dirty="0"/>
              <a:t> propulsion, </a:t>
            </a:r>
            <a:r>
              <a:rPr lang="fr-FR" sz="1200" dirty="0" err="1"/>
              <a:t>space</a:t>
            </a:r>
            <a:r>
              <a:rPr lang="fr-FR" sz="1200" dirty="0"/>
              <a:t> exploration, data </a:t>
            </a:r>
            <a:r>
              <a:rPr lang="fr-FR" sz="1200" dirty="0" err="1"/>
              <a:t>centers</a:t>
            </a:r>
            <a:r>
              <a:rPr lang="fr-FR" sz="1200" dirty="0"/>
              <a:t>, agriculture, etc.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252412"/>
            <a:ext cx="8744722" cy="914400"/>
          </a:xfrm>
        </p:spPr>
        <p:txBody>
          <a:bodyPr/>
          <a:lstStyle/>
          <a:p>
            <a:r>
              <a:rPr lang="fr-FR" dirty="0" smtClean="0"/>
              <a:t>Beyond the TANDEM </a:t>
            </a:r>
            <a:r>
              <a:rPr lang="fr-FR" dirty="0" err="1" smtClean="0"/>
              <a:t>framework</a:t>
            </a:r>
            <a:r>
              <a:rPr lang="fr-FR" dirty="0" smtClean="0"/>
              <a:t>: Call for </a:t>
            </a:r>
            <a:r>
              <a:rPr lang="fr-FR" dirty="0" err="1" smtClean="0"/>
              <a:t>papers</a:t>
            </a:r>
            <a:r>
              <a:rPr lang="fr-FR" dirty="0" smtClean="0"/>
              <a:t> in SETA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46A03F-AF21-0130-2BB5-742A1BFCBE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7175" y="252412"/>
            <a:ext cx="8147523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 smtClean="0">
                <a:solidFill>
                  <a:schemeClr val="bg1"/>
                </a:solidFill>
              </a:rPr>
              <a:t>Outline</a:t>
            </a:r>
            <a:endParaRPr lang="en-GB" sz="33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6DCA88-1AE7-9844-9005-110F1C71F4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03488" y="1742446"/>
            <a:ext cx="6970477" cy="2580409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3ABF"/>
              </a:buCl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285750" indent="-285750">
              <a:buClr>
                <a:srgbClr val="003ABF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Brief description of the project</a:t>
            </a:r>
          </a:p>
          <a:p>
            <a:pPr>
              <a:buClr>
                <a:srgbClr val="003ABF"/>
              </a:buClr>
            </a:pPr>
            <a:endParaRPr lang="en-GB" sz="2000" dirty="0" smtClean="0"/>
          </a:p>
          <a:p>
            <a:pPr marL="285750" indent="-285750">
              <a:buClr>
                <a:srgbClr val="003ABF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Main technical outcomes of the project at mid-term</a:t>
            </a:r>
            <a:endParaRPr lang="en-GB" sz="2000" dirty="0"/>
          </a:p>
          <a:p>
            <a:pPr marL="285750" indent="-285750">
              <a:buClr>
                <a:srgbClr val="003ABF"/>
              </a:buClr>
              <a:buFont typeface="Wingdings" panose="05000000000000000000" pitchFamily="2" charset="2"/>
              <a:buChar char="q"/>
            </a:pPr>
            <a:endParaRPr lang="en-GB" sz="2000" dirty="0" smtClean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99" y="4788131"/>
            <a:ext cx="367752" cy="322509"/>
          </a:xfrm>
        </p:spPr>
        <p:txBody>
          <a:bodyPr/>
          <a:lstStyle/>
          <a:p>
            <a:fld id="{A5EB6CBF-43D8-457A-B60D-CB70D6071E9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0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62205-F23E-832C-AA58-0A507C60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25" y="4754166"/>
            <a:ext cx="323446" cy="273844"/>
          </a:xfrm>
        </p:spPr>
        <p:txBody>
          <a:bodyPr/>
          <a:lstStyle/>
          <a:p>
            <a:fld id="{A5EB6CBF-43D8-457A-B60D-CB70D6071E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070E6-4A3F-B239-2DA9-F8AFDB60E8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24306" y="2558326"/>
            <a:ext cx="5221856" cy="35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Claire VAGLIO-GAUDARD</a:t>
            </a:r>
          </a:p>
          <a:p>
            <a:pPr marL="0" indent="0">
              <a:buNone/>
            </a:pPr>
            <a:r>
              <a:rPr lang="en-GB" sz="1600" b="1" dirty="0"/>
              <a:t>Coordinator of the TANDEM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14BC59-0EA1-CA9A-0B70-6F489B89FD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24305" y="3296308"/>
            <a:ext cx="3937455" cy="763628"/>
          </a:xfrm>
        </p:spPr>
        <p:txBody>
          <a:bodyPr>
            <a:normAutofit/>
          </a:bodyPr>
          <a:lstStyle/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dirty="0">
                <a:latin typeface="Arial"/>
                <a:cs typeface="Arial"/>
                <a:hlinkClick r:id="rId2"/>
              </a:rPr>
              <a:t>claire.vaglio-gaudard@cea.fr</a:t>
            </a:r>
            <a:endParaRPr lang="fr-FR" b="1" dirty="0">
              <a:latin typeface="Arial"/>
              <a:cs typeface="Arial"/>
            </a:endParaRP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7E6AD-33F3-F2E5-6F0E-C8A2D132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43" y="4678408"/>
            <a:ext cx="335410" cy="343513"/>
          </a:xfrm>
        </p:spPr>
        <p:txBody>
          <a:bodyPr/>
          <a:lstStyle/>
          <a:p>
            <a:fld id="{A5EB6CBF-43D8-457A-B60D-CB70D6071E99}" type="slidenum">
              <a:rPr lang="en-GB" smtClean="0"/>
              <a:t>21</a:t>
            </a:fld>
            <a:endParaRPr lang="en-GB"/>
          </a:p>
        </p:txBody>
      </p:sp>
      <p:pic>
        <p:nvPicPr>
          <p:cNvPr id="2052" name="Picture 4" descr="Vecteur de icon internet. Symbol of the - ID:83425189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566" y="-708996"/>
            <a:ext cx="79974" cy="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eur de logo LinkedIn, symbole LinkedIn, vecteur gratuit d'icône  LinkedIn 18910721 - Telecharger Vectoriel Gratuit, Clipart Graphique,  Vecteur Dessins et Pictogramme Grat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17" y="4161442"/>
            <a:ext cx="440161" cy="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on internet. Symbol of the website. Globe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01" y="3768423"/>
            <a:ext cx="356391" cy="3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24305" y="3784254"/>
            <a:ext cx="578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hlinkClick r:id="rId5"/>
              </a:rPr>
              <a:t>https://tandemproject.eu/</a:t>
            </a:r>
            <a:endParaRPr lang="fr-FR" sz="1350" dirty="0"/>
          </a:p>
          <a:p>
            <a:endParaRPr lang="fr-FR" sz="1350" dirty="0"/>
          </a:p>
          <a:p>
            <a:r>
              <a:rPr lang="fr-FR" sz="1350" dirty="0">
                <a:hlinkClick r:id="rId6"/>
              </a:rPr>
              <a:t>https://www.linkedin.com/company/tandem-project-eu/</a:t>
            </a:r>
            <a:endParaRPr lang="fr-FR" sz="1350" dirty="0"/>
          </a:p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991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42"/>
          <p:cNvCxnSpPr/>
          <p:nvPr/>
        </p:nvCxnSpPr>
        <p:spPr>
          <a:xfrm rot="10800000">
            <a:off x="905100" y="1981050"/>
            <a:ext cx="101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9B7D8A-2A0F-4CA7-A882-97996BF9B600}"/>
              </a:ext>
            </a:extLst>
          </p:cNvPr>
          <p:cNvSpPr/>
          <p:nvPr/>
        </p:nvSpPr>
        <p:spPr>
          <a:xfrm>
            <a:off x="76200" y="76200"/>
            <a:ext cx="8977745" cy="493221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4356F-B79A-490A-9376-BE1E0F8C7E8B}"/>
              </a:ext>
            </a:extLst>
          </p:cNvPr>
          <p:cNvSpPr/>
          <p:nvPr/>
        </p:nvSpPr>
        <p:spPr>
          <a:xfrm>
            <a:off x="76200" y="3380500"/>
            <a:ext cx="8977745" cy="16279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B3E64B-F414-2D74-4C27-99CD650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047600"/>
            <a:ext cx="7183866" cy="1332900"/>
          </a:xfrm>
        </p:spPr>
        <p:txBody>
          <a:bodyPr/>
          <a:lstStyle/>
          <a:p>
            <a:r>
              <a:rPr lang="en-GB" dirty="0" smtClean="0"/>
              <a:t>Brief description of the project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377E3-B5A7-65E1-238D-97073BF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83040"/>
            <a:ext cx="8806143" cy="539524"/>
          </a:xfrm>
        </p:spPr>
        <p:txBody>
          <a:bodyPr>
            <a:normAutofit/>
          </a:bodyPr>
          <a:lstStyle/>
          <a:p>
            <a:r>
              <a:rPr lang="fr-FR" dirty="0" smtClean="0"/>
              <a:t>General description of the TANDEM </a:t>
            </a:r>
            <a:r>
              <a:rPr lang="fr-FR" dirty="0" err="1" smtClean="0"/>
              <a:t>project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57175" y="1349968"/>
            <a:ext cx="83893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err="1" smtClean="0"/>
              <a:t>Submission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in </a:t>
            </a:r>
            <a:r>
              <a:rPr lang="fr-FR" sz="1600" dirty="0" err="1" smtClean="0"/>
              <a:t>October</a:t>
            </a:r>
            <a:r>
              <a:rPr lang="fr-FR" sz="1600" dirty="0" smtClean="0"/>
              <a:t> 2021 to a EURATOM call for EC </a:t>
            </a:r>
            <a:r>
              <a:rPr lang="fr-FR" sz="1600" dirty="0" err="1" smtClean="0"/>
              <a:t>funding</a:t>
            </a:r>
            <a:r>
              <a:rPr lang="fr-FR" sz="1600" dirty="0" smtClean="0"/>
              <a:t> </a:t>
            </a:r>
          </a:p>
          <a:p>
            <a:pPr marL="269875"/>
            <a:r>
              <a:rPr lang="fr-FR" sz="1600" dirty="0" smtClean="0"/>
              <a:t>(topic</a:t>
            </a:r>
            <a:r>
              <a:rPr lang="fr-FR" sz="1600" dirty="0"/>
              <a:t>: NRT01-02 « </a:t>
            </a:r>
            <a:r>
              <a:rPr lang="fr-FR" sz="1600" dirty="0" err="1"/>
              <a:t>Safety</a:t>
            </a:r>
            <a:r>
              <a:rPr lang="fr-FR" sz="1600" dirty="0"/>
              <a:t> of </a:t>
            </a:r>
            <a:r>
              <a:rPr lang="fr-FR" sz="1600" dirty="0" err="1"/>
              <a:t>advanced</a:t>
            </a:r>
            <a:r>
              <a:rPr lang="fr-FR" sz="1600" dirty="0"/>
              <a:t> and </a:t>
            </a:r>
            <a:r>
              <a:rPr lang="fr-FR" sz="1600" dirty="0" err="1"/>
              <a:t>innovative</a:t>
            </a:r>
            <a:r>
              <a:rPr lang="fr-FR" sz="1600" dirty="0"/>
              <a:t> </a:t>
            </a:r>
            <a:r>
              <a:rPr lang="fr-FR" sz="1600" dirty="0" err="1"/>
              <a:t>nuclear</a:t>
            </a:r>
            <a:r>
              <a:rPr lang="fr-FR" sz="1600" dirty="0"/>
              <a:t> designs and fuels </a:t>
            </a:r>
            <a:r>
              <a:rPr lang="fr-FR" sz="1600" dirty="0" smtClean="0"/>
              <a:t>»)</a:t>
            </a:r>
          </a:p>
          <a:p>
            <a:endParaRPr lang="fr-FR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Project </a:t>
            </a:r>
            <a:r>
              <a:rPr lang="fr-FR" sz="1600" dirty="0" err="1"/>
              <a:t>start</a:t>
            </a:r>
            <a:r>
              <a:rPr lang="fr-FR" sz="1600" dirty="0"/>
              <a:t>: </a:t>
            </a:r>
            <a:r>
              <a:rPr lang="fr-FR" sz="1600" dirty="0" err="1"/>
              <a:t>September</a:t>
            </a:r>
            <a:r>
              <a:rPr lang="fr-FR" sz="1600" dirty="0"/>
              <a:t> 1, 2022</a:t>
            </a:r>
          </a:p>
          <a:p>
            <a:endParaRPr lang="fr-FR" sz="1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Project duration: 36 </a:t>
            </a:r>
            <a:r>
              <a:rPr lang="fr-FR" sz="1600" dirty="0" err="1" smtClean="0"/>
              <a:t>months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Budget: 3.8M</a:t>
            </a:r>
            <a:r>
              <a:rPr lang="fr-FR" sz="1600" dirty="0"/>
              <a:t>€ </a:t>
            </a:r>
            <a:r>
              <a:rPr lang="fr-FR" sz="1600" dirty="0" smtClean="0"/>
              <a:t>(</a:t>
            </a:r>
            <a:r>
              <a:rPr lang="fr-FR" sz="1600" dirty="0" err="1" smtClean="0"/>
              <a:t>including</a:t>
            </a:r>
            <a:r>
              <a:rPr lang="fr-FR" sz="1600" dirty="0" smtClean="0"/>
              <a:t> EC </a:t>
            </a:r>
            <a:r>
              <a:rPr lang="fr-FR" sz="1600" dirty="0" err="1" smtClean="0"/>
              <a:t>grant</a:t>
            </a:r>
            <a:r>
              <a:rPr lang="fr-FR" sz="1600" dirty="0" smtClean="0"/>
              <a:t>: 3.4M€)</a:t>
            </a:r>
          </a:p>
          <a:p>
            <a:endParaRPr lang="fr-FR" sz="1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err="1" smtClean="0"/>
              <a:t>Organization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leading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: </a:t>
            </a:r>
            <a:r>
              <a:rPr lang="en-US" sz="1600" dirty="0"/>
              <a:t> </a:t>
            </a:r>
            <a:r>
              <a:rPr lang="en-US" sz="1600" dirty="0" smtClean="0"/>
              <a:t>CEA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(French </a:t>
            </a:r>
            <a:r>
              <a:rPr lang="en-US" sz="1600" dirty="0"/>
              <a:t>Alternative Energies and Atomic Energy </a:t>
            </a:r>
            <a:r>
              <a:rPr lang="en-US" sz="1600" dirty="0" smtClean="0"/>
              <a:t>Commission)</a:t>
            </a:r>
            <a:endParaRPr lang="fr-FR" sz="1600" dirty="0" smtClean="0"/>
          </a:p>
          <a:p>
            <a:r>
              <a:rPr lang="fr-FR" sz="1600" dirty="0" smtClean="0"/>
              <a:t>       </a:t>
            </a:r>
          </a:p>
          <a:p>
            <a:endParaRPr lang="fr-FR" sz="1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For </a:t>
            </a:r>
            <a:r>
              <a:rPr lang="fr-FR" sz="1600" dirty="0" err="1" smtClean="0"/>
              <a:t>further</a:t>
            </a:r>
            <a:r>
              <a:rPr lang="fr-FR" sz="1600" dirty="0" smtClean="0"/>
              <a:t> information : </a:t>
            </a:r>
          </a:p>
          <a:p>
            <a:pPr marL="263525"/>
            <a:r>
              <a:rPr lang="fr-FR" sz="1600" dirty="0" smtClean="0"/>
              <a:t> </a:t>
            </a:r>
            <a:r>
              <a:rPr lang="fr-FR" sz="1600" dirty="0" err="1" smtClean="0"/>
              <a:t>Browse</a:t>
            </a:r>
            <a:r>
              <a:rPr lang="fr-FR" sz="1600" dirty="0" smtClean="0"/>
              <a:t> </a:t>
            </a:r>
            <a:r>
              <a:rPr lang="fr-FR" sz="1600" dirty="0" err="1" smtClean="0"/>
              <a:t>our</a:t>
            </a:r>
            <a:r>
              <a:rPr lang="fr-FR" sz="1600" dirty="0" smtClean="0"/>
              <a:t> </a:t>
            </a:r>
            <a:r>
              <a:rPr lang="fr-FR" sz="1600" dirty="0" err="1" smtClean="0"/>
              <a:t>website</a:t>
            </a:r>
            <a:r>
              <a:rPr lang="fr-FR" sz="1600" dirty="0"/>
              <a:t>: </a:t>
            </a:r>
            <a:r>
              <a:rPr lang="fr-FR" sz="1600" dirty="0" smtClean="0">
                <a:hlinkClick r:id="rId2"/>
              </a:rPr>
              <a:t>https://</a:t>
            </a:r>
            <a:r>
              <a:rPr lang="fr-FR" sz="1600" dirty="0">
                <a:hlinkClick r:id="rId2"/>
              </a:rPr>
              <a:t>tandemproject.eu</a:t>
            </a:r>
            <a:r>
              <a:rPr lang="fr-FR" sz="1600" dirty="0" smtClean="0">
                <a:hlinkClick r:id="rId2"/>
              </a:rPr>
              <a:t>/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 </a:t>
            </a:r>
            <a:r>
              <a:rPr lang="fr-FR" sz="1600" dirty="0" err="1" smtClean="0"/>
              <a:t>Follow</a:t>
            </a:r>
            <a:r>
              <a:rPr lang="fr-FR" sz="1600" dirty="0" smtClean="0"/>
              <a:t> us</a:t>
            </a:r>
            <a:r>
              <a:rPr lang="fr-FR" sz="1600" dirty="0"/>
              <a:t>: </a:t>
            </a:r>
            <a:r>
              <a:rPr lang="fr-FR" sz="1600" dirty="0" smtClean="0">
                <a:hlinkClick r:id="rId3"/>
              </a:rPr>
              <a:t>https://www.linkedin.com/company/tandem-project-eu/</a:t>
            </a:r>
            <a:endParaRPr lang="fr-FR" sz="1600" dirty="0" smtClean="0"/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119" y="1899613"/>
            <a:ext cx="3397031" cy="160752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844693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4</a:t>
            </a:fld>
            <a:endParaRPr lang="en-GB" sz="900" dirty="0">
              <a:solidFill>
                <a:srgbClr val="1143D7"/>
              </a:solidFill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B7522B9-4BAA-0108-8B1B-2D8DD2591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67" y="3343976"/>
            <a:ext cx="691997" cy="6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83039"/>
            <a:ext cx="9011544" cy="539524"/>
          </a:xfrm>
        </p:spPr>
        <p:txBody>
          <a:bodyPr/>
          <a:lstStyle/>
          <a:p>
            <a:r>
              <a:rPr lang="fr-FR" dirty="0"/>
              <a:t>Objectives and ambitions of the TANDEM </a:t>
            </a:r>
            <a:r>
              <a:rPr lang="fr-FR" dirty="0" err="1"/>
              <a:t>project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20263" y="1469456"/>
            <a:ext cx="813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TANDEM: Small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Reac</a:t>
            </a:r>
            <a:r>
              <a:rPr lang="fr-FR" b="1" u="sng" dirty="0" err="1">
                <a:solidFill>
                  <a:srgbClr val="159D2E"/>
                </a:solidFill>
              </a:rPr>
              <a:t>T</a:t>
            </a:r>
            <a:r>
              <a:rPr lang="fr-FR" dirty="0" err="1"/>
              <a:t>or</a:t>
            </a:r>
            <a:r>
              <a:rPr lang="fr-FR" dirty="0"/>
              <a:t> for a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</a:t>
            </a:r>
            <a:r>
              <a:rPr lang="fr-FR" b="1" u="sng" dirty="0" err="1">
                <a:solidFill>
                  <a:srgbClr val="159D2E"/>
                </a:solidFill>
              </a:rPr>
              <a:t>A</a:t>
            </a:r>
            <a:r>
              <a:rPr lang="fr-FR" dirty="0" err="1"/>
              <a:t>fe</a:t>
            </a:r>
            <a:r>
              <a:rPr lang="fr-FR" dirty="0"/>
              <a:t> </a:t>
            </a:r>
            <a:r>
              <a:rPr lang="fr-FR" dirty="0" err="1"/>
              <a:t>a</a:t>
            </a:r>
            <a:r>
              <a:rPr lang="fr-FR" b="1" u="sng" dirty="0" err="1">
                <a:solidFill>
                  <a:srgbClr val="159D2E"/>
                </a:solidFill>
              </a:rPr>
              <a:t>N</a:t>
            </a:r>
            <a:r>
              <a:rPr lang="fr-FR" dirty="0" err="1"/>
              <a:t>d</a:t>
            </a:r>
            <a:r>
              <a:rPr lang="fr-FR" dirty="0"/>
              <a:t> </a:t>
            </a:r>
            <a:r>
              <a:rPr lang="fr-FR" b="1" u="sng" dirty="0" err="1">
                <a:solidFill>
                  <a:srgbClr val="159D2E"/>
                </a:solidFill>
              </a:rPr>
              <a:t>D</a:t>
            </a:r>
            <a:r>
              <a:rPr lang="fr-FR" dirty="0" err="1"/>
              <a:t>ecarbonized</a:t>
            </a:r>
            <a:r>
              <a:rPr lang="fr-FR" dirty="0"/>
              <a:t> </a:t>
            </a:r>
            <a:r>
              <a:rPr lang="fr-FR" b="1" u="sng" dirty="0">
                <a:solidFill>
                  <a:srgbClr val="159D2E"/>
                </a:solidFill>
              </a:rPr>
              <a:t>E</a:t>
            </a:r>
            <a:r>
              <a:rPr lang="fr-FR" dirty="0"/>
              <a:t>nergy </a:t>
            </a:r>
            <a:r>
              <a:rPr lang="fr-FR" b="1" u="sng" dirty="0">
                <a:solidFill>
                  <a:srgbClr val="159D2E"/>
                </a:solidFill>
              </a:rPr>
              <a:t>M</a:t>
            </a:r>
            <a:r>
              <a:rPr lang="fr-FR" dirty="0"/>
              <a:t>ix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69" y="2115566"/>
            <a:ext cx="5635109" cy="162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9907" y="2115566"/>
            <a:ext cx="5478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u="sng" dirty="0"/>
              <a:t>High-level objectives:</a:t>
            </a:r>
          </a:p>
          <a:p>
            <a:pPr algn="just"/>
            <a:r>
              <a:rPr lang="en-GB" sz="1400" dirty="0"/>
              <a:t>- Assess the </a:t>
            </a:r>
            <a:r>
              <a:rPr lang="en-GB" sz="1400" b="1" dirty="0">
                <a:solidFill>
                  <a:srgbClr val="003ABF"/>
                </a:solidFill>
              </a:rPr>
              <a:t>safety compliance </a:t>
            </a:r>
            <a:r>
              <a:rPr lang="en-GB" sz="1400" dirty="0"/>
              <a:t>of </a:t>
            </a:r>
            <a:r>
              <a:rPr lang="en-GB" sz="1400" b="1" dirty="0" smtClean="0">
                <a:solidFill>
                  <a:srgbClr val="003ABF"/>
                </a:solidFill>
              </a:rPr>
              <a:t>SMRs</a:t>
            </a:r>
            <a:r>
              <a:rPr lang="en-GB" sz="1400" dirty="0" smtClean="0"/>
              <a:t> </a:t>
            </a:r>
            <a:r>
              <a:rPr lang="en-GB" sz="1400" dirty="0"/>
              <a:t>to be </a:t>
            </a:r>
            <a:r>
              <a:rPr lang="en-GB" sz="1400" b="1" dirty="0">
                <a:solidFill>
                  <a:srgbClr val="003ABF"/>
                </a:solidFill>
              </a:rPr>
              <a:t>integrated</a:t>
            </a:r>
            <a:r>
              <a:rPr lang="en-GB" sz="1400" dirty="0"/>
              <a:t> in the future European energy mix </a:t>
            </a:r>
          </a:p>
          <a:p>
            <a:pPr algn="just"/>
            <a:r>
              <a:rPr lang="en-GB" sz="1400" dirty="0"/>
              <a:t>- Provide </a:t>
            </a:r>
            <a:r>
              <a:rPr lang="en-GB" sz="1400" b="1" dirty="0">
                <a:solidFill>
                  <a:srgbClr val="003ABF"/>
                </a:solidFill>
              </a:rPr>
              <a:t>guidance in a deployment perspective </a:t>
            </a:r>
            <a:r>
              <a:rPr lang="en-GB" sz="1400" dirty="0"/>
              <a:t>for the future integration of </a:t>
            </a:r>
            <a:r>
              <a:rPr lang="en-GB" sz="1400" dirty="0" smtClean="0"/>
              <a:t>SMRs </a:t>
            </a:r>
            <a:r>
              <a:rPr lang="en-GB" sz="1400" dirty="0"/>
              <a:t>and AMRs into well-balanced hybrid energy systems</a:t>
            </a:r>
          </a:p>
          <a:p>
            <a:pPr algn="just"/>
            <a:r>
              <a:rPr lang="en-GB" sz="1400" dirty="0"/>
              <a:t>- </a:t>
            </a:r>
            <a:r>
              <a:rPr lang="en-GB" sz="1400" b="1" dirty="0">
                <a:solidFill>
                  <a:srgbClr val="003ABF"/>
                </a:solidFill>
              </a:rPr>
              <a:t>Create an enabling environment </a:t>
            </a:r>
            <a:r>
              <a:rPr lang="en-GB" sz="1400" dirty="0"/>
              <a:t>for the development of hybrid energy systems based on SMRs and AMRs</a:t>
            </a:r>
          </a:p>
        </p:txBody>
      </p:sp>
      <p:pic>
        <p:nvPicPr>
          <p:cNvPr id="16" name="Image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239" y="2099258"/>
            <a:ext cx="3096314" cy="168932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41669" y="3896275"/>
            <a:ext cx="7538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u="sng" dirty="0"/>
              <a:t>Ambitions of TANDEM:</a:t>
            </a:r>
            <a:r>
              <a:rPr lang="en-GB" sz="1400" dirty="0"/>
              <a:t> </a:t>
            </a:r>
          </a:p>
          <a:p>
            <a:pPr algn="just"/>
            <a:r>
              <a:rPr lang="en-GB" sz="1400" dirty="0"/>
              <a:t>- </a:t>
            </a:r>
            <a:r>
              <a:rPr lang="en-GB" sz="1400" b="1" dirty="0">
                <a:solidFill>
                  <a:srgbClr val="003ABF"/>
                </a:solidFill>
              </a:rPr>
              <a:t>Promote versatile SMRs integrated into hybrid energy systems </a:t>
            </a:r>
            <a:r>
              <a:rPr lang="en-GB" sz="1400" dirty="0"/>
              <a:t>as reliable, resilient, and affordable clean energy options in Europe</a:t>
            </a:r>
          </a:p>
          <a:p>
            <a:pPr algn="just"/>
            <a:r>
              <a:rPr lang="en-GB" sz="1400" dirty="0"/>
              <a:t>- </a:t>
            </a:r>
            <a:r>
              <a:rPr lang="en-GB" sz="1400" b="1" dirty="0">
                <a:solidFill>
                  <a:srgbClr val="003ABF"/>
                </a:solidFill>
              </a:rPr>
              <a:t>Become a pioneer initiative </a:t>
            </a:r>
            <a:r>
              <a:rPr lang="en-GB" sz="1400" dirty="0"/>
              <a:t>in gathering efforts and expertise around the development of SMR integration into hybrid energy systems in Europe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670" y="3868856"/>
            <a:ext cx="7720378" cy="1213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-49252" y="4882401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5</a:t>
            </a:fld>
            <a:endParaRPr lang="en-GB" sz="900" dirty="0">
              <a:solidFill>
                <a:srgbClr val="114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85285"/>
            <a:ext cx="8552089" cy="496457"/>
          </a:xfrm>
        </p:spPr>
        <p:txBody>
          <a:bodyPr>
            <a:normAutofit/>
          </a:bodyPr>
          <a:lstStyle/>
          <a:p>
            <a:r>
              <a:rPr lang="fr-FR" dirty="0" smtClean="0"/>
              <a:t>Illustration of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nergy </a:t>
            </a:r>
            <a:r>
              <a:rPr lang="fr-FR" dirty="0" err="1" smtClean="0"/>
              <a:t>Systems</a:t>
            </a:r>
            <a:r>
              <a:rPr lang="fr-FR" dirty="0" smtClean="0"/>
              <a:t> at a local </a:t>
            </a:r>
            <a:r>
              <a:rPr lang="fr-FR" dirty="0" err="1" smtClean="0"/>
              <a:t>scale</a:t>
            </a:r>
            <a:endParaRPr lang="en-GB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778703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6</a:t>
            </a:fld>
            <a:endParaRPr lang="en-GB" sz="900" dirty="0">
              <a:solidFill>
                <a:srgbClr val="1143D7"/>
              </a:solidFill>
            </a:endParaRPr>
          </a:p>
        </p:txBody>
      </p:sp>
      <p:pic>
        <p:nvPicPr>
          <p:cNvPr id="9" name="Picture 1" descr="Map&#10;&#10;Description automatically generated">
            <a:extLst>
              <a:ext uri="{FF2B5EF4-FFF2-40B4-BE49-F238E27FC236}">
                <a16:creationId xmlns:a16="http://schemas.microsoft.com/office/drawing/2014/main" id="{6E408F2E-936C-4F34-E25E-C2A9ADC1A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7" y="1882589"/>
            <a:ext cx="4413187" cy="23714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544592A6-72B4-24E5-CAC8-6AADC50BE6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41794" y="1882589"/>
            <a:ext cx="3973606" cy="23714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57175" y="4309783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Courtesy</a:t>
            </a:r>
            <a:r>
              <a:rPr lang="fr-FR" sz="1200" dirty="0" smtClean="0"/>
              <a:t> of </a:t>
            </a:r>
            <a:r>
              <a:rPr lang="fr-FR" sz="1200" dirty="0" err="1" smtClean="0"/>
              <a:t>Tractebel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853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423860"/>
            <a:ext cx="8147523" cy="4660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TANDEM consortium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99" y="1286263"/>
            <a:ext cx="4092486" cy="27283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77886" y="1491040"/>
            <a:ext cx="46661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Belgium</a:t>
            </a:r>
            <a:r>
              <a:rPr lang="en-GB" sz="1400" i="1" dirty="0"/>
              <a:t>: </a:t>
            </a:r>
            <a:endParaRPr lang="en-GB" sz="1400" dirty="0" smtClean="0"/>
          </a:p>
          <a:p>
            <a:endParaRPr lang="fr-FR" sz="500" dirty="0"/>
          </a:p>
          <a:p>
            <a:r>
              <a:rPr lang="en-GB" sz="1400" b="1" i="1" dirty="0" smtClean="0"/>
              <a:t>Czech Republic</a:t>
            </a:r>
            <a:r>
              <a:rPr lang="en-GB" sz="1400" i="1" dirty="0" smtClean="0"/>
              <a:t>: </a:t>
            </a:r>
            <a:endParaRPr lang="en-GB" sz="1400" dirty="0" smtClean="0"/>
          </a:p>
          <a:p>
            <a:endParaRPr lang="en-GB" sz="500" i="1" dirty="0" smtClean="0"/>
          </a:p>
          <a:p>
            <a:r>
              <a:rPr lang="en-GB" sz="1400" b="1" i="1" dirty="0" smtClean="0"/>
              <a:t>Finland</a:t>
            </a:r>
            <a:r>
              <a:rPr lang="en-GB" sz="1400" i="1" dirty="0" smtClean="0"/>
              <a:t>:</a:t>
            </a:r>
            <a:endParaRPr lang="en-GB" sz="1400" dirty="0" smtClean="0"/>
          </a:p>
          <a:p>
            <a:endParaRPr lang="fr-FR" sz="500" dirty="0"/>
          </a:p>
          <a:p>
            <a:r>
              <a:rPr lang="en-GB" sz="1400" b="1" i="1" dirty="0"/>
              <a:t>France</a:t>
            </a:r>
            <a:r>
              <a:rPr lang="en-GB" sz="1400" i="1" dirty="0" smtClean="0"/>
              <a:t>: </a:t>
            </a:r>
            <a:endParaRPr lang="en-GB" sz="1400" dirty="0" smtClean="0"/>
          </a:p>
          <a:p>
            <a:endParaRPr lang="en-GB" sz="500" dirty="0" smtClean="0"/>
          </a:p>
          <a:p>
            <a:r>
              <a:rPr lang="en-GB" sz="1400" b="1" i="1" dirty="0" smtClean="0"/>
              <a:t>Germany</a:t>
            </a:r>
            <a:r>
              <a:rPr lang="en-GB" sz="1400" dirty="0"/>
              <a:t>: </a:t>
            </a:r>
            <a:endParaRPr lang="en-GB" sz="1400" dirty="0" smtClean="0"/>
          </a:p>
          <a:p>
            <a:endParaRPr lang="en-GB" sz="500" dirty="0" smtClean="0"/>
          </a:p>
          <a:p>
            <a:r>
              <a:rPr lang="en-GB" sz="1400" b="1" i="1" dirty="0" smtClean="0"/>
              <a:t>Italy</a:t>
            </a:r>
            <a:endParaRPr lang="en-GB" sz="1400" dirty="0" smtClean="0"/>
          </a:p>
          <a:p>
            <a:endParaRPr lang="fr-FR" sz="500" dirty="0"/>
          </a:p>
          <a:p>
            <a:r>
              <a:rPr lang="en-GB" sz="1400" b="1" i="1" dirty="0"/>
              <a:t>Spain</a:t>
            </a:r>
            <a:r>
              <a:rPr lang="en-GB" sz="1400" dirty="0" smtClean="0"/>
              <a:t>: </a:t>
            </a:r>
          </a:p>
          <a:p>
            <a:endParaRPr lang="fr-FR" sz="500" dirty="0" smtClean="0"/>
          </a:p>
          <a:p>
            <a:r>
              <a:rPr lang="en-GB" sz="1400" b="1" i="1" dirty="0" smtClean="0"/>
              <a:t>Ukraine</a:t>
            </a:r>
            <a:r>
              <a:rPr lang="en-GB" sz="1400" i="1" dirty="0"/>
              <a:t>: </a:t>
            </a:r>
            <a:endParaRPr lang="fr-FR" sz="1400" dirty="0"/>
          </a:p>
          <a:p>
            <a:endParaRPr lang="fr-FR" sz="1400" dirty="0"/>
          </a:p>
          <a:p>
            <a:endParaRPr lang="en-GB" sz="1400" dirty="0" smtClean="0"/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86741" y="4219144"/>
            <a:ext cx="775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fr-FR" dirty="0" err="1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fr-FR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fr-FR" dirty="0" err="1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fr-FR" dirty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3A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fr-FR" dirty="0" smtClean="0"/>
              <a:t>, </a:t>
            </a:r>
            <a:r>
              <a:rPr lang="fr-FR" dirty="0" err="1" smtClean="0"/>
              <a:t>composed</a:t>
            </a:r>
            <a:r>
              <a:rPr lang="fr-FR" dirty="0" smtClean="0"/>
              <a:t> of:</a:t>
            </a:r>
          </a:p>
          <a:p>
            <a:r>
              <a:rPr lang="fr-FR" dirty="0" err="1" smtClean="0"/>
              <a:t>universities</a:t>
            </a:r>
            <a:r>
              <a:rPr lang="fr-FR" dirty="0" smtClean="0"/>
              <a:t>, RTO, TSO, </a:t>
            </a:r>
            <a:r>
              <a:rPr lang="fr-FR" dirty="0" err="1" smtClean="0"/>
              <a:t>industrials</a:t>
            </a:r>
            <a:r>
              <a:rPr lang="fr-FR" dirty="0" smtClean="0"/>
              <a:t> and engineering </a:t>
            </a:r>
            <a:r>
              <a:rPr lang="fr-FR" dirty="0" err="1" smtClean="0"/>
              <a:t>organizations</a:t>
            </a:r>
            <a:endParaRPr lang="fr-FR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73299" y="4863547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7</a:t>
            </a:fld>
            <a:endParaRPr lang="en-GB" sz="900" dirty="0">
              <a:solidFill>
                <a:srgbClr val="1143D7"/>
              </a:solidFill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6084ED7D-7FA6-86CF-DF14-FDDEF8DAB0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63" y="1370420"/>
            <a:ext cx="603605" cy="422127"/>
          </a:xfrm>
          <a:prstGeom prst="rect">
            <a:avLst/>
          </a:prstGeom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AD7E7E63-60DC-7199-7BDD-80FF3FB8CD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38" y="1443522"/>
            <a:ext cx="1207936" cy="277300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4A6522FB-C2F4-83CB-6E21-916214F8E5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344" y="1528191"/>
            <a:ext cx="1017072" cy="285445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8B2FBDDF-2F56-1579-4A74-3E5758E2D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416" y="1510583"/>
            <a:ext cx="735968" cy="256473"/>
          </a:xfrm>
          <a:prstGeom prst="rect">
            <a:avLst/>
          </a:prstGeom>
        </p:spPr>
      </p:pic>
      <p:pic>
        <p:nvPicPr>
          <p:cNvPr id="14" name="Picture 40" descr="Icon&#10;&#10;Description automatically generated">
            <a:extLst>
              <a:ext uri="{FF2B5EF4-FFF2-40B4-BE49-F238E27FC236}">
                <a16:creationId xmlns:a16="http://schemas.microsoft.com/office/drawing/2014/main" id="{A046C49B-67D5-8B1B-7525-24095BAD99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83" y="1684885"/>
            <a:ext cx="360354" cy="429820"/>
          </a:xfrm>
          <a:prstGeom prst="rect">
            <a:avLst/>
          </a:prstGeom>
        </p:spPr>
      </p:pic>
      <p:pic>
        <p:nvPicPr>
          <p:cNvPr id="15" name="Picture 39" descr="Logo&#10;&#10;Description automatically generated">
            <a:extLst>
              <a:ext uri="{FF2B5EF4-FFF2-40B4-BE49-F238E27FC236}">
                <a16:creationId xmlns:a16="http://schemas.microsoft.com/office/drawing/2014/main" id="{A8CD7222-5EBA-48E1-7454-680821CC46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063" y="2107349"/>
            <a:ext cx="308112" cy="207319"/>
          </a:xfrm>
          <a:prstGeom prst="rect">
            <a:avLst/>
          </a:prstGeom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1FD3813B-88B7-EFC6-2898-F01195F91E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558" y="2147022"/>
            <a:ext cx="674794" cy="158049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B7522B9-4BAA-0108-8B1B-2D8DD2591B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440" y="2292263"/>
            <a:ext cx="502118" cy="502118"/>
          </a:xfrm>
          <a:prstGeom prst="rect">
            <a:avLst/>
          </a:prstGeom>
        </p:spPr>
      </p:pic>
      <p:pic>
        <p:nvPicPr>
          <p:cNvPr id="18" name="Picture 30" descr="Logo&#10;&#10;Description automatically generated">
            <a:extLst>
              <a:ext uri="{FF2B5EF4-FFF2-40B4-BE49-F238E27FC236}">
                <a16:creationId xmlns:a16="http://schemas.microsoft.com/office/drawing/2014/main" id="{3F84626F-9C6B-BA93-709F-B1D77CF2BDD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94" y="2367477"/>
            <a:ext cx="553487" cy="348143"/>
          </a:xfrm>
          <a:prstGeom prst="rect">
            <a:avLst/>
          </a:prstGeom>
        </p:spPr>
      </p:pic>
      <p:pic>
        <p:nvPicPr>
          <p:cNvPr id="19" name="Picture 37" descr="Logo&#10;&#10;Description automatically generated">
            <a:extLst>
              <a:ext uri="{FF2B5EF4-FFF2-40B4-BE49-F238E27FC236}">
                <a16:creationId xmlns:a16="http://schemas.microsoft.com/office/drawing/2014/main" id="{8C728680-A131-121A-34CD-2E666E786B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342" y="2436246"/>
            <a:ext cx="366293" cy="241612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7F0421B1-81C4-DD1C-BB66-9C59D3E9927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5651" y="2760703"/>
            <a:ext cx="365702" cy="155934"/>
          </a:xfrm>
          <a:prstGeom prst="rect">
            <a:avLst/>
          </a:prstGeom>
        </p:spPr>
      </p:pic>
      <p:pic>
        <p:nvPicPr>
          <p:cNvPr id="2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5D15442-1C67-E1A1-3B89-983CD0C2972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241" y="2955406"/>
            <a:ext cx="321410" cy="321410"/>
          </a:xfrm>
          <a:prstGeom prst="rect">
            <a:avLst/>
          </a:prstGeom>
        </p:spPr>
      </p:pic>
      <p:pic>
        <p:nvPicPr>
          <p:cNvPr id="22" name="Picture 9" descr="Logo&#10;&#10;Description automatically generated">
            <a:extLst>
              <a:ext uri="{FF2B5EF4-FFF2-40B4-BE49-F238E27FC236}">
                <a16:creationId xmlns:a16="http://schemas.microsoft.com/office/drawing/2014/main" id="{7D7F7660-5E49-CFEE-5F05-BABD92F44AC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99" y="2884927"/>
            <a:ext cx="1066415" cy="448906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9CFE5FEF-1FF0-9347-9AF1-DAD851F3AED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653" y="2907312"/>
            <a:ext cx="642706" cy="339206"/>
          </a:xfrm>
          <a:prstGeom prst="rect">
            <a:avLst/>
          </a:prstGeom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DA630491-D8B9-936B-172E-88BD1F7B36D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013" y="2985113"/>
            <a:ext cx="655670" cy="207406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E57512A0-2D9D-5998-A7EA-751080A4827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9351" y="2938374"/>
            <a:ext cx="937651" cy="239262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680BDBA3-6A49-C33E-6B62-71822700C8D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210" y="3276816"/>
            <a:ext cx="766373" cy="277857"/>
          </a:xfrm>
          <a:prstGeom prst="rect">
            <a:avLst/>
          </a:prstGeom>
        </p:spPr>
      </p:pic>
      <p:pic>
        <p:nvPicPr>
          <p:cNvPr id="27" name="Picture 28" descr="Logo&#10;&#10;Description automatically generated">
            <a:extLst>
              <a:ext uri="{FF2B5EF4-FFF2-40B4-BE49-F238E27FC236}">
                <a16:creationId xmlns:a16="http://schemas.microsoft.com/office/drawing/2014/main" id="{B2F821F4-AB1B-BE17-67AB-39881794D54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946" y="3600931"/>
            <a:ext cx="688471" cy="3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50380"/>
            <a:ext cx="8772525" cy="523195"/>
          </a:xfrm>
        </p:spPr>
        <p:txBody>
          <a:bodyPr/>
          <a:lstStyle/>
          <a:p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 the </a:t>
            </a:r>
            <a:r>
              <a:rPr lang="fr-FR" dirty="0" err="1" smtClean="0"/>
              <a:t>project</a:t>
            </a:r>
            <a:endParaRPr lang="en-GB" dirty="0"/>
          </a:p>
        </p:txBody>
      </p:sp>
      <p:pic>
        <p:nvPicPr>
          <p:cNvPr id="6" name="Imag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22" y="1428751"/>
            <a:ext cx="6974928" cy="3534276"/>
          </a:xfrm>
          <a:prstGeom prst="rect">
            <a:avLst/>
          </a:prstGeom>
          <a:noFill/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101578" y="4882401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8</a:t>
            </a:fld>
            <a:endParaRPr lang="en-GB" sz="900" dirty="0">
              <a:solidFill>
                <a:srgbClr val="114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9DEEBFC-675A-265F-652E-549E7561F3C4}"/>
              </a:ext>
            </a:extLst>
          </p:cNvPr>
          <p:cNvSpPr txBox="1">
            <a:spLocks/>
          </p:cNvSpPr>
          <p:nvPr/>
        </p:nvSpPr>
        <p:spPr>
          <a:xfrm>
            <a:off x="101578" y="4882401"/>
            <a:ext cx="367752" cy="322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B6CBF-43D8-457A-B60D-CB70D6071E99}" type="slidenum">
              <a:rPr lang="en-GB" sz="900" smtClean="0">
                <a:solidFill>
                  <a:srgbClr val="1143D7"/>
                </a:solidFill>
              </a:rPr>
              <a:pPr/>
              <a:t>9</a:t>
            </a:fld>
            <a:endParaRPr lang="en-GB" sz="900" dirty="0">
              <a:solidFill>
                <a:srgbClr val="1143D7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E74CF-6921-4F96-9F18-EA3BD2EF48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175" y="393817"/>
            <a:ext cx="8886825" cy="914400"/>
          </a:xfrm>
        </p:spPr>
        <p:txBody>
          <a:bodyPr/>
          <a:lstStyle/>
          <a:p>
            <a:r>
              <a:rPr lang="fr-FR" dirty="0" err="1" smtClean="0"/>
              <a:t>Modeling</a:t>
            </a:r>
            <a:r>
              <a:rPr lang="fr-FR" dirty="0" smtClean="0"/>
              <a:t> and simulation </a:t>
            </a:r>
            <a:r>
              <a:rPr lang="fr-FR" dirty="0" err="1" smtClean="0"/>
              <a:t>strategy</a:t>
            </a:r>
            <a:r>
              <a:rPr lang="fr-FR" dirty="0" smtClean="0"/>
              <a:t> in TANDEM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80" y="1475520"/>
            <a:ext cx="7437135" cy="34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DEM">
  <a:themeElements>
    <a:clrScheme name="Custom 9">
      <a:dk1>
        <a:srgbClr val="5F5F5F"/>
      </a:dk1>
      <a:lt1>
        <a:sysClr val="window" lastClr="FFFFFF"/>
      </a:lt1>
      <a:dk2>
        <a:srgbClr val="000000"/>
      </a:dk2>
      <a:lt2>
        <a:srgbClr val="FFFFFF"/>
      </a:lt2>
      <a:accent1>
        <a:srgbClr val="31BBF7"/>
      </a:accent1>
      <a:accent2>
        <a:srgbClr val="1143D7"/>
      </a:accent2>
      <a:accent3>
        <a:srgbClr val="31BBF7"/>
      </a:accent3>
      <a:accent4>
        <a:srgbClr val="808080"/>
      </a:accent4>
      <a:accent5>
        <a:srgbClr val="5F5F5F"/>
      </a:accent5>
      <a:accent6>
        <a:srgbClr val="808080"/>
      </a:accent6>
      <a:hlink>
        <a:srgbClr val="1143D7"/>
      </a:hlink>
      <a:folHlink>
        <a:srgbClr val="31BB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NDEM" id="{88FB0F97-1D8E-7D4E-A724-3C0F28587267}" vid="{5023F6FA-29A6-724C-AF9E-0F9629267C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C87D4110AB3488EFF7D783B269085" ma:contentTypeVersion="6" ma:contentTypeDescription="Crée un document." ma:contentTypeScope="" ma:versionID="0c714bf945ec176dcb32450770ae969a">
  <xsd:schema xmlns:xsd="http://www.w3.org/2001/XMLSchema" xmlns:xs="http://www.w3.org/2001/XMLSchema" xmlns:p="http://schemas.microsoft.com/office/2006/metadata/properties" xmlns:ns2="753e3cd9-a66a-4213-ab45-1818e3d3ec47" xmlns:ns3="4e8f6223-ec36-4401-88f9-84a4955425bf" targetNamespace="http://schemas.microsoft.com/office/2006/metadata/properties" ma:root="true" ma:fieldsID="0c4ffdcb1d6fddd9fab7df442978ec9d" ns2:_="" ns3:_="">
    <xsd:import namespace="753e3cd9-a66a-4213-ab45-1818e3d3ec47"/>
    <xsd:import namespace="4e8f6223-ec36-4401-88f9-84a49554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e3cd9-a66a-4213-ab45-1818e3d3e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f6223-ec36-4401-88f9-84a49554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1C5DC6-934B-4DB6-8742-4A2505ABB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315F7B-659E-4458-9B29-85B91C1E5A4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53e3cd9-a66a-4213-ab45-1818e3d3ec47"/>
    <ds:schemaRef ds:uri="http://schemas.openxmlformats.org/package/2006/metadata/core-properties"/>
    <ds:schemaRef ds:uri="4e8f6223-ec36-4401-88f9-84a4955425b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F576A2-EA0F-4E4D-A478-45D2DA376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e3cd9-a66a-4213-ab45-1818e3d3ec47"/>
    <ds:schemaRef ds:uri="4e8f6223-ec36-4401-88f9-84a49554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TANDEM</Template>
  <TotalTime>6970</TotalTime>
  <Words>1457</Words>
  <Application>Microsoft Office PowerPoint</Application>
  <PresentationFormat>Affichage à l'écran (16:9)</PresentationFormat>
  <Paragraphs>165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Arial</vt:lpstr>
      <vt:lpstr>Symbol</vt:lpstr>
      <vt:lpstr>Calibri Light</vt:lpstr>
      <vt:lpstr>TANDEM</vt:lpstr>
      <vt:lpstr>The TANDEM Euratom project  to study the integration of SMRs into low-carbon hybrid energy systems: progress status at mid-term</vt:lpstr>
      <vt:lpstr>Présentation PowerPoint</vt:lpstr>
      <vt:lpstr>Brief description of the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 technical outcomes of the project at mid-term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Emma BUCHET</dc:creator>
  <cp:lastModifiedBy>VAGLIO-GAUDARD Claire 165687</cp:lastModifiedBy>
  <cp:revision>434</cp:revision>
  <dcterms:created xsi:type="dcterms:W3CDTF">2022-08-17T08:08:28Z</dcterms:created>
  <dcterms:modified xsi:type="dcterms:W3CDTF">2024-10-15T09:59:53Z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0x010100A7DC87D4110AB3488EFF7D783B269085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