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3" r:id="rId4"/>
    <p:sldId id="262" r:id="rId5"/>
    <p:sldId id="260" r:id="rId6"/>
    <p:sldId id="263" r:id="rId7"/>
    <p:sldId id="291" r:id="rId8"/>
    <p:sldId id="290" r:id="rId9"/>
    <p:sldId id="292" r:id="rId10"/>
    <p:sldId id="266" r:id="rId11"/>
    <p:sldId id="267" r:id="rId12"/>
    <p:sldId id="275" r:id="rId13"/>
    <p:sldId id="294" r:id="rId14"/>
    <p:sldId id="284" r:id="rId15"/>
    <p:sldId id="296" r:id="rId16"/>
    <p:sldId id="289" r:id="rId17"/>
    <p:sldId id="29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D07"/>
    <a:srgbClr val="630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 Gbinu" userId="97836ca3-1331-456c-9aed-91ec70522cb1" providerId="ADAL" clId="{E1C26D1A-1FF9-4EBF-8C10-E89AA7A3D8DE}"/>
    <pc:docChg chg="undo custSel modSld">
      <pc:chgData name="Joshua  Gbinu" userId="97836ca3-1331-456c-9aed-91ec70522cb1" providerId="ADAL" clId="{E1C26D1A-1FF9-4EBF-8C10-E89AA7A3D8DE}" dt="2024-10-04T17:59:45.983" v="16" actId="255"/>
      <pc:docMkLst>
        <pc:docMk/>
      </pc:docMkLst>
      <pc:sldChg chg="modSp mod">
        <pc:chgData name="Joshua  Gbinu" userId="97836ca3-1331-456c-9aed-91ec70522cb1" providerId="ADAL" clId="{E1C26D1A-1FF9-4EBF-8C10-E89AA7A3D8DE}" dt="2024-10-04T17:59:45.983" v="16" actId="255"/>
        <pc:sldMkLst>
          <pc:docMk/>
          <pc:sldMk cId="180782166" sldId="259"/>
        </pc:sldMkLst>
        <pc:spChg chg="mod">
          <ac:chgData name="Joshua  Gbinu" userId="97836ca3-1331-456c-9aed-91ec70522cb1" providerId="ADAL" clId="{E1C26D1A-1FF9-4EBF-8C10-E89AA7A3D8DE}" dt="2024-10-04T17:59:45.983" v="16" actId="255"/>
          <ac:spMkLst>
            <pc:docMk/>
            <pc:sldMk cId="180782166" sldId="259"/>
            <ac:spMk id="4" creationId="{0258BE35-CA0D-003C-09F9-5CE02E2F7E57}"/>
          </ac:spMkLst>
        </pc:spChg>
      </pc:sldChg>
    </pc:docChg>
  </pc:docChgLst>
  <pc:docChgLst>
    <pc:chgData name="Joshua  Gbinu" userId="97836ca3-1331-456c-9aed-91ec70522cb1" providerId="ADAL" clId="{F3446071-AF47-471A-AC8C-921C08C9520C}"/>
    <pc:docChg chg="undo custSel modSld">
      <pc:chgData name="Joshua  Gbinu" userId="97836ca3-1331-456c-9aed-91ec70522cb1" providerId="ADAL" clId="{F3446071-AF47-471A-AC8C-921C08C9520C}" dt="2024-10-04T17:45:12.943" v="26" actId="113"/>
      <pc:docMkLst>
        <pc:docMk/>
      </pc:docMkLst>
      <pc:sldChg chg="modSp mod">
        <pc:chgData name="Joshua  Gbinu" userId="97836ca3-1331-456c-9aed-91ec70522cb1" providerId="ADAL" clId="{F3446071-AF47-471A-AC8C-921C08C9520C}" dt="2024-10-04T17:45:12.943" v="26" actId="113"/>
        <pc:sldMkLst>
          <pc:docMk/>
          <pc:sldMk cId="2730564940" sldId="256"/>
        </pc:sldMkLst>
        <pc:spChg chg="mod">
          <ac:chgData name="Joshua  Gbinu" userId="97836ca3-1331-456c-9aed-91ec70522cb1" providerId="ADAL" clId="{F3446071-AF47-471A-AC8C-921C08C9520C}" dt="2024-10-04T17:45:12.943" v="26" actId="113"/>
          <ac:spMkLst>
            <pc:docMk/>
            <pc:sldMk cId="2730564940" sldId="256"/>
            <ac:spMk id="11" creationId="{05C39E00-3398-9276-38F5-2C8E4B7225F0}"/>
          </ac:spMkLst>
        </pc:spChg>
      </pc:sldChg>
      <pc:sldChg chg="modSp mod">
        <pc:chgData name="Joshua  Gbinu" userId="97836ca3-1331-456c-9aed-91ec70522cb1" providerId="ADAL" clId="{F3446071-AF47-471A-AC8C-921C08C9520C}" dt="2024-10-04T17:11:24.657" v="24" actId="14100"/>
        <pc:sldMkLst>
          <pc:docMk/>
          <pc:sldMk cId="180782166" sldId="259"/>
        </pc:sldMkLst>
        <pc:spChg chg="mod">
          <ac:chgData name="Joshua  Gbinu" userId="97836ca3-1331-456c-9aed-91ec70522cb1" providerId="ADAL" clId="{F3446071-AF47-471A-AC8C-921C08C9520C}" dt="2024-10-04T17:11:24.657" v="24" actId="14100"/>
          <ac:spMkLst>
            <pc:docMk/>
            <pc:sldMk cId="180782166" sldId="259"/>
            <ac:spMk id="4" creationId="{0258BE35-CA0D-003C-09F9-5CE02E2F7E57}"/>
          </ac:spMkLst>
        </pc:spChg>
      </pc:sldChg>
      <pc:sldChg chg="modSp mod">
        <pc:chgData name="Joshua  Gbinu" userId="97836ca3-1331-456c-9aed-91ec70522cb1" providerId="ADAL" clId="{F3446071-AF47-471A-AC8C-921C08C9520C}" dt="2024-10-04T17:09:46.835" v="11" actId="20577"/>
        <pc:sldMkLst>
          <pc:docMk/>
          <pc:sldMk cId="651272956" sldId="284"/>
        </pc:sldMkLst>
        <pc:spChg chg="mod">
          <ac:chgData name="Joshua  Gbinu" userId="97836ca3-1331-456c-9aed-91ec70522cb1" providerId="ADAL" clId="{F3446071-AF47-471A-AC8C-921C08C9520C}" dt="2024-10-04T17:09:46.835" v="11" actId="20577"/>
          <ac:spMkLst>
            <pc:docMk/>
            <pc:sldMk cId="651272956" sldId="284"/>
            <ac:spMk id="7" creationId="{AA6FB412-1A59-B27E-4C54-13BE19FAB365}"/>
          </ac:spMkLst>
        </pc:spChg>
      </pc:sldChg>
      <pc:sldChg chg="modSp mod">
        <pc:chgData name="Joshua  Gbinu" userId="97836ca3-1331-456c-9aed-91ec70522cb1" providerId="ADAL" clId="{F3446071-AF47-471A-AC8C-921C08C9520C}" dt="2024-10-04T17:08:34.413" v="4" actId="255"/>
        <pc:sldMkLst>
          <pc:docMk/>
          <pc:sldMk cId="487269329" sldId="295"/>
        </pc:sldMkLst>
        <pc:spChg chg="mod">
          <ac:chgData name="Joshua  Gbinu" userId="97836ca3-1331-456c-9aed-91ec70522cb1" providerId="ADAL" clId="{F3446071-AF47-471A-AC8C-921C08C9520C}" dt="2024-10-04T17:08:25.350" v="2" actId="1076"/>
          <ac:spMkLst>
            <pc:docMk/>
            <pc:sldMk cId="487269329" sldId="295"/>
            <ac:spMk id="5" creationId="{9AB159A2-92CB-9D6B-BD55-7FD26B249C7E}"/>
          </ac:spMkLst>
        </pc:spChg>
        <pc:spChg chg="mod">
          <ac:chgData name="Joshua  Gbinu" userId="97836ca3-1331-456c-9aed-91ec70522cb1" providerId="ADAL" clId="{F3446071-AF47-471A-AC8C-921C08C9520C}" dt="2024-10-04T17:08:34.413" v="4" actId="255"/>
          <ac:spMkLst>
            <pc:docMk/>
            <pc:sldMk cId="487269329" sldId="295"/>
            <ac:spMk id="7" creationId="{AA6FB412-1A59-B27E-4C54-13BE19FAB3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57AFB-17B4-4BFF-8FB5-E236C8283D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ED439A-E310-40B8-97C4-0467A5F6E63B}">
      <dgm:prSet/>
      <dgm:spPr/>
      <dgm:t>
        <a:bodyPr/>
        <a:lstStyle/>
        <a:p>
          <a:r>
            <a:rPr lang="en-US"/>
            <a:t>A study of Ghana’s energy system shows that, including SMRs into its energy generation mix is achievable. </a:t>
          </a:r>
        </a:p>
      </dgm:t>
    </dgm:pt>
    <dgm:pt modelId="{FD87AB17-AE0E-418E-898F-527A62704269}" type="parTrans" cxnId="{10BD8FD9-B014-42AE-96DE-D5554A98A7EF}">
      <dgm:prSet/>
      <dgm:spPr/>
      <dgm:t>
        <a:bodyPr/>
        <a:lstStyle/>
        <a:p>
          <a:endParaRPr lang="en-US"/>
        </a:p>
      </dgm:t>
    </dgm:pt>
    <dgm:pt modelId="{B503BE71-A22A-46D6-AD2C-6B44C9CA658B}" type="sibTrans" cxnId="{10BD8FD9-B014-42AE-96DE-D5554A98A7EF}">
      <dgm:prSet/>
      <dgm:spPr/>
      <dgm:t>
        <a:bodyPr/>
        <a:lstStyle/>
        <a:p>
          <a:endParaRPr lang="en-US"/>
        </a:p>
      </dgm:t>
    </dgm:pt>
    <dgm:pt modelId="{738C97D0-BD28-4604-B09B-00BCAB101D1C}">
      <dgm:prSet/>
      <dgm:spPr/>
      <dgm:t>
        <a:bodyPr/>
        <a:lstStyle/>
        <a:p>
          <a:r>
            <a:rPr lang="en-US"/>
            <a:t>Provision of conducive atmosphere by government is crucial for SMR deployment in Ghana</a:t>
          </a:r>
        </a:p>
      </dgm:t>
    </dgm:pt>
    <dgm:pt modelId="{CEE6FEBC-BFE3-42B2-A5E1-CF4ECFC69787}" type="parTrans" cxnId="{0C3235E0-830C-494B-9CD5-8D2EB2BD012E}">
      <dgm:prSet/>
      <dgm:spPr/>
      <dgm:t>
        <a:bodyPr/>
        <a:lstStyle/>
        <a:p>
          <a:endParaRPr lang="en-US"/>
        </a:p>
      </dgm:t>
    </dgm:pt>
    <dgm:pt modelId="{F5B1F4FC-07C3-44B0-9F10-EB9756FF39ED}" type="sibTrans" cxnId="{0C3235E0-830C-494B-9CD5-8D2EB2BD012E}">
      <dgm:prSet/>
      <dgm:spPr/>
      <dgm:t>
        <a:bodyPr/>
        <a:lstStyle/>
        <a:p>
          <a:endParaRPr lang="en-US"/>
        </a:p>
      </dgm:t>
    </dgm:pt>
    <dgm:pt modelId="{5B9DA82A-EB2E-4CBA-8156-DEE9ED80F173}">
      <dgm:prSet/>
      <dgm:spPr/>
      <dgm:t>
        <a:bodyPr/>
        <a:lstStyle/>
        <a:p>
          <a:r>
            <a:rPr lang="en-US"/>
            <a:t>Assessment of Reactor technologies and Site selection activities are ongoing for Ghana’s nuclear power programme</a:t>
          </a:r>
        </a:p>
      </dgm:t>
    </dgm:pt>
    <dgm:pt modelId="{7A28B899-1F68-442B-A638-5784FA4839D2}" type="parTrans" cxnId="{298CF6F1-3506-450B-AC1B-58FBF5B425B8}">
      <dgm:prSet/>
      <dgm:spPr/>
      <dgm:t>
        <a:bodyPr/>
        <a:lstStyle/>
        <a:p>
          <a:endParaRPr lang="en-US"/>
        </a:p>
      </dgm:t>
    </dgm:pt>
    <dgm:pt modelId="{63B3F76D-347D-4695-B9FE-A860D00894C1}" type="sibTrans" cxnId="{298CF6F1-3506-450B-AC1B-58FBF5B425B8}">
      <dgm:prSet/>
      <dgm:spPr/>
      <dgm:t>
        <a:bodyPr/>
        <a:lstStyle/>
        <a:p>
          <a:endParaRPr lang="en-US"/>
        </a:p>
      </dgm:t>
    </dgm:pt>
    <dgm:pt modelId="{55624032-5FA1-4FE2-913C-20073FB5C508}">
      <dgm:prSet/>
      <dgm:spPr/>
      <dgm:t>
        <a:bodyPr/>
        <a:lstStyle/>
        <a:p>
          <a:r>
            <a:rPr lang="en-US"/>
            <a:t>Innovative financial strategies are essential for SMR deployment</a:t>
          </a:r>
        </a:p>
      </dgm:t>
    </dgm:pt>
    <dgm:pt modelId="{CE65319B-9112-46F4-AF1E-ABCFEB05E74E}" type="parTrans" cxnId="{52DD31C6-4462-41A4-A527-B087D41E42C5}">
      <dgm:prSet/>
      <dgm:spPr/>
      <dgm:t>
        <a:bodyPr/>
        <a:lstStyle/>
        <a:p>
          <a:endParaRPr lang="en-US"/>
        </a:p>
      </dgm:t>
    </dgm:pt>
    <dgm:pt modelId="{B2146265-C24F-44CC-8584-AECEDAA4179E}" type="sibTrans" cxnId="{52DD31C6-4462-41A4-A527-B087D41E42C5}">
      <dgm:prSet/>
      <dgm:spPr/>
      <dgm:t>
        <a:bodyPr/>
        <a:lstStyle/>
        <a:p>
          <a:endParaRPr lang="en-US"/>
        </a:p>
      </dgm:t>
    </dgm:pt>
    <dgm:pt modelId="{803BAE86-3B7E-42CE-AE56-80E7DA788BB5}">
      <dgm:prSet/>
      <dgm:spPr/>
      <dgm:t>
        <a:bodyPr/>
        <a:lstStyle/>
        <a:p>
          <a:r>
            <a:rPr lang="en-GB"/>
            <a:t>Ghana is leveraging strategic cooperation with institutions and countries with developed nuclear power programmes </a:t>
          </a:r>
          <a:r>
            <a:rPr lang="en-US"/>
            <a:t>in its NPP development</a:t>
          </a:r>
        </a:p>
      </dgm:t>
    </dgm:pt>
    <dgm:pt modelId="{3C2419D9-5F0D-4215-BD5F-54B01F7DA408}" type="parTrans" cxnId="{F94B5B13-7D37-4E37-AD84-E7255DA3D105}">
      <dgm:prSet/>
      <dgm:spPr/>
      <dgm:t>
        <a:bodyPr/>
        <a:lstStyle/>
        <a:p>
          <a:endParaRPr lang="en-US"/>
        </a:p>
      </dgm:t>
    </dgm:pt>
    <dgm:pt modelId="{3C7323E1-C3F9-41D6-9C50-2C99CAAF8905}" type="sibTrans" cxnId="{F94B5B13-7D37-4E37-AD84-E7255DA3D105}">
      <dgm:prSet/>
      <dgm:spPr/>
      <dgm:t>
        <a:bodyPr/>
        <a:lstStyle/>
        <a:p>
          <a:endParaRPr lang="en-US"/>
        </a:p>
      </dgm:t>
    </dgm:pt>
    <dgm:pt modelId="{570D447D-81CF-4CE2-AB68-ABF20EEC78DA}" type="pres">
      <dgm:prSet presAssocID="{F0057AFB-17B4-4BFF-8FB5-E236C8283DD4}" presName="linear" presStyleCnt="0">
        <dgm:presLayoutVars>
          <dgm:animLvl val="lvl"/>
          <dgm:resizeHandles val="exact"/>
        </dgm:presLayoutVars>
      </dgm:prSet>
      <dgm:spPr/>
    </dgm:pt>
    <dgm:pt modelId="{C44EF784-FA2A-41C8-9C70-032C61A0BE2E}" type="pres">
      <dgm:prSet presAssocID="{14ED439A-E310-40B8-97C4-0467A5F6E6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121FE7-38FE-460A-9DD5-D77064B3FEAC}" type="pres">
      <dgm:prSet presAssocID="{B503BE71-A22A-46D6-AD2C-6B44C9CA658B}" presName="spacer" presStyleCnt="0"/>
      <dgm:spPr/>
    </dgm:pt>
    <dgm:pt modelId="{57FAF1BC-B7C7-4DA8-A3CB-14E31DD90EB7}" type="pres">
      <dgm:prSet presAssocID="{738C97D0-BD28-4604-B09B-00BCAB101D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7EA305-0E7B-41C1-8680-010CC17120AF}" type="pres">
      <dgm:prSet presAssocID="{F5B1F4FC-07C3-44B0-9F10-EB9756FF39ED}" presName="spacer" presStyleCnt="0"/>
      <dgm:spPr/>
    </dgm:pt>
    <dgm:pt modelId="{F247EFA6-ED3A-46BB-9EB6-8B4407100C2D}" type="pres">
      <dgm:prSet presAssocID="{5B9DA82A-EB2E-4CBA-8156-DEE9ED80F1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DFA9BF-7546-42BF-AD1B-93F53033C76C}" type="pres">
      <dgm:prSet presAssocID="{63B3F76D-347D-4695-B9FE-A860D00894C1}" presName="spacer" presStyleCnt="0"/>
      <dgm:spPr/>
    </dgm:pt>
    <dgm:pt modelId="{CD5CA12F-E013-49F7-8E06-DFBEA4BA701A}" type="pres">
      <dgm:prSet presAssocID="{55624032-5FA1-4FE2-913C-20073FB5C5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9036047-133F-4ABF-A7D2-DAEAF5236A5C}" type="pres">
      <dgm:prSet presAssocID="{B2146265-C24F-44CC-8584-AECEDAA4179E}" presName="spacer" presStyleCnt="0"/>
      <dgm:spPr/>
    </dgm:pt>
    <dgm:pt modelId="{B256FE74-E25A-4123-93F7-57C9DA210B5C}" type="pres">
      <dgm:prSet presAssocID="{803BAE86-3B7E-42CE-AE56-80E7DA788B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4B5B13-7D37-4E37-AD84-E7255DA3D105}" srcId="{F0057AFB-17B4-4BFF-8FB5-E236C8283DD4}" destId="{803BAE86-3B7E-42CE-AE56-80E7DA788BB5}" srcOrd="4" destOrd="0" parTransId="{3C2419D9-5F0D-4215-BD5F-54B01F7DA408}" sibTransId="{3C7323E1-C3F9-41D6-9C50-2C99CAAF8905}"/>
    <dgm:cxn modelId="{42A6F968-92B4-4D6F-AD54-0C59FD71EA01}" type="presOf" srcId="{55624032-5FA1-4FE2-913C-20073FB5C508}" destId="{CD5CA12F-E013-49F7-8E06-DFBEA4BA701A}" srcOrd="0" destOrd="0" presId="urn:microsoft.com/office/officeart/2005/8/layout/vList2"/>
    <dgm:cxn modelId="{2E6EF86D-B6FF-4520-9D0D-4D5852263B7C}" type="presOf" srcId="{738C97D0-BD28-4604-B09B-00BCAB101D1C}" destId="{57FAF1BC-B7C7-4DA8-A3CB-14E31DD90EB7}" srcOrd="0" destOrd="0" presId="urn:microsoft.com/office/officeart/2005/8/layout/vList2"/>
    <dgm:cxn modelId="{57B2D396-D1D2-4C49-B020-735CE3E8390D}" type="presOf" srcId="{5B9DA82A-EB2E-4CBA-8156-DEE9ED80F173}" destId="{F247EFA6-ED3A-46BB-9EB6-8B4407100C2D}" srcOrd="0" destOrd="0" presId="urn:microsoft.com/office/officeart/2005/8/layout/vList2"/>
    <dgm:cxn modelId="{4AF0F4BF-A6CA-4AC4-888C-D894F2623F04}" type="presOf" srcId="{803BAE86-3B7E-42CE-AE56-80E7DA788BB5}" destId="{B256FE74-E25A-4123-93F7-57C9DA210B5C}" srcOrd="0" destOrd="0" presId="urn:microsoft.com/office/officeart/2005/8/layout/vList2"/>
    <dgm:cxn modelId="{52DD31C6-4462-41A4-A527-B087D41E42C5}" srcId="{F0057AFB-17B4-4BFF-8FB5-E236C8283DD4}" destId="{55624032-5FA1-4FE2-913C-20073FB5C508}" srcOrd="3" destOrd="0" parTransId="{CE65319B-9112-46F4-AF1E-ABCFEB05E74E}" sibTransId="{B2146265-C24F-44CC-8584-AECEDAA4179E}"/>
    <dgm:cxn modelId="{10BD8FD9-B014-42AE-96DE-D5554A98A7EF}" srcId="{F0057AFB-17B4-4BFF-8FB5-E236C8283DD4}" destId="{14ED439A-E310-40B8-97C4-0467A5F6E63B}" srcOrd="0" destOrd="0" parTransId="{FD87AB17-AE0E-418E-898F-527A62704269}" sibTransId="{B503BE71-A22A-46D6-AD2C-6B44C9CA658B}"/>
    <dgm:cxn modelId="{0C3235E0-830C-494B-9CD5-8D2EB2BD012E}" srcId="{F0057AFB-17B4-4BFF-8FB5-E236C8283DD4}" destId="{738C97D0-BD28-4604-B09B-00BCAB101D1C}" srcOrd="1" destOrd="0" parTransId="{CEE6FEBC-BFE3-42B2-A5E1-CF4ECFC69787}" sibTransId="{F5B1F4FC-07C3-44B0-9F10-EB9756FF39ED}"/>
    <dgm:cxn modelId="{FABF9DE1-029E-470F-A100-92C2BBDFA383}" type="presOf" srcId="{14ED439A-E310-40B8-97C4-0467A5F6E63B}" destId="{C44EF784-FA2A-41C8-9C70-032C61A0BE2E}" srcOrd="0" destOrd="0" presId="urn:microsoft.com/office/officeart/2005/8/layout/vList2"/>
    <dgm:cxn modelId="{939F50EA-2A0C-415E-BB63-83055A49EEDE}" type="presOf" srcId="{F0057AFB-17B4-4BFF-8FB5-E236C8283DD4}" destId="{570D447D-81CF-4CE2-AB68-ABF20EEC78DA}" srcOrd="0" destOrd="0" presId="urn:microsoft.com/office/officeart/2005/8/layout/vList2"/>
    <dgm:cxn modelId="{298CF6F1-3506-450B-AC1B-58FBF5B425B8}" srcId="{F0057AFB-17B4-4BFF-8FB5-E236C8283DD4}" destId="{5B9DA82A-EB2E-4CBA-8156-DEE9ED80F173}" srcOrd="2" destOrd="0" parTransId="{7A28B899-1F68-442B-A638-5784FA4839D2}" sibTransId="{63B3F76D-347D-4695-B9FE-A860D00894C1}"/>
    <dgm:cxn modelId="{09FC8A8A-7CA7-4B27-B77D-BBFB0BEE4432}" type="presParOf" srcId="{570D447D-81CF-4CE2-AB68-ABF20EEC78DA}" destId="{C44EF784-FA2A-41C8-9C70-032C61A0BE2E}" srcOrd="0" destOrd="0" presId="urn:microsoft.com/office/officeart/2005/8/layout/vList2"/>
    <dgm:cxn modelId="{276A890B-E2EC-4160-8C45-E805ED0F889C}" type="presParOf" srcId="{570D447D-81CF-4CE2-AB68-ABF20EEC78DA}" destId="{E4121FE7-38FE-460A-9DD5-D77064B3FEAC}" srcOrd="1" destOrd="0" presId="urn:microsoft.com/office/officeart/2005/8/layout/vList2"/>
    <dgm:cxn modelId="{6B99DE8D-02AD-4D29-BA08-8EC1C09ECED1}" type="presParOf" srcId="{570D447D-81CF-4CE2-AB68-ABF20EEC78DA}" destId="{57FAF1BC-B7C7-4DA8-A3CB-14E31DD90EB7}" srcOrd="2" destOrd="0" presId="urn:microsoft.com/office/officeart/2005/8/layout/vList2"/>
    <dgm:cxn modelId="{E462C027-2678-4231-9280-E0DF5662C1B3}" type="presParOf" srcId="{570D447D-81CF-4CE2-AB68-ABF20EEC78DA}" destId="{6A7EA305-0E7B-41C1-8680-010CC17120AF}" srcOrd="3" destOrd="0" presId="urn:microsoft.com/office/officeart/2005/8/layout/vList2"/>
    <dgm:cxn modelId="{099FEA3B-E9C6-443C-9F2C-AE99B1E84CAF}" type="presParOf" srcId="{570D447D-81CF-4CE2-AB68-ABF20EEC78DA}" destId="{F247EFA6-ED3A-46BB-9EB6-8B4407100C2D}" srcOrd="4" destOrd="0" presId="urn:microsoft.com/office/officeart/2005/8/layout/vList2"/>
    <dgm:cxn modelId="{DFFB28EA-8ECB-4FCB-B760-9C2AF2576209}" type="presParOf" srcId="{570D447D-81CF-4CE2-AB68-ABF20EEC78DA}" destId="{4FDFA9BF-7546-42BF-AD1B-93F53033C76C}" srcOrd="5" destOrd="0" presId="urn:microsoft.com/office/officeart/2005/8/layout/vList2"/>
    <dgm:cxn modelId="{6FCB0282-03B8-4201-9E8C-1564F5BA96B5}" type="presParOf" srcId="{570D447D-81CF-4CE2-AB68-ABF20EEC78DA}" destId="{CD5CA12F-E013-49F7-8E06-DFBEA4BA701A}" srcOrd="6" destOrd="0" presId="urn:microsoft.com/office/officeart/2005/8/layout/vList2"/>
    <dgm:cxn modelId="{66F091CF-CA45-41DD-AEBD-ECA5E4692C72}" type="presParOf" srcId="{570D447D-81CF-4CE2-AB68-ABF20EEC78DA}" destId="{29036047-133F-4ABF-A7D2-DAEAF5236A5C}" srcOrd="7" destOrd="0" presId="urn:microsoft.com/office/officeart/2005/8/layout/vList2"/>
    <dgm:cxn modelId="{BA52AFBC-FA08-4C32-B3A4-5EE33BD8BF0D}" type="presParOf" srcId="{570D447D-81CF-4CE2-AB68-ABF20EEC78DA}" destId="{B256FE74-E25A-4123-93F7-57C9DA210B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EF784-FA2A-41C8-9C70-032C61A0BE2E}">
      <dsp:nvSpPr>
        <dsp:cNvPr id="0" name=""/>
        <dsp:cNvSpPr/>
      </dsp:nvSpPr>
      <dsp:spPr>
        <a:xfrm>
          <a:off x="0" y="1450"/>
          <a:ext cx="6900512" cy="1062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study of Ghana’s energy system shows that, including SMRs into its energy generation mix is achievable. </a:t>
          </a:r>
        </a:p>
      </dsp:txBody>
      <dsp:txXfrm>
        <a:off x="51885" y="53335"/>
        <a:ext cx="6796742" cy="959101"/>
      </dsp:txXfrm>
    </dsp:sp>
    <dsp:sp modelId="{57FAF1BC-B7C7-4DA8-A3CB-14E31DD90EB7}">
      <dsp:nvSpPr>
        <dsp:cNvPr id="0" name=""/>
        <dsp:cNvSpPr/>
      </dsp:nvSpPr>
      <dsp:spPr>
        <a:xfrm>
          <a:off x="0" y="1119042"/>
          <a:ext cx="6900512" cy="106287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Provision of conducive atmosphere by government is crucial for SMR deployment in Ghana</a:t>
          </a:r>
        </a:p>
      </dsp:txBody>
      <dsp:txXfrm>
        <a:off x="51885" y="1170927"/>
        <a:ext cx="6796742" cy="959101"/>
      </dsp:txXfrm>
    </dsp:sp>
    <dsp:sp modelId="{F247EFA6-ED3A-46BB-9EB6-8B4407100C2D}">
      <dsp:nvSpPr>
        <dsp:cNvPr id="0" name=""/>
        <dsp:cNvSpPr/>
      </dsp:nvSpPr>
      <dsp:spPr>
        <a:xfrm>
          <a:off x="0" y="2236634"/>
          <a:ext cx="6900512" cy="106287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Assessment of Reactor technologies and Site selection activities are ongoing for Ghana’s nuclear power programme</a:t>
          </a:r>
        </a:p>
      </dsp:txBody>
      <dsp:txXfrm>
        <a:off x="51885" y="2288519"/>
        <a:ext cx="6796742" cy="959101"/>
      </dsp:txXfrm>
    </dsp:sp>
    <dsp:sp modelId="{CD5CA12F-E013-49F7-8E06-DFBEA4BA701A}">
      <dsp:nvSpPr>
        <dsp:cNvPr id="0" name=""/>
        <dsp:cNvSpPr/>
      </dsp:nvSpPr>
      <dsp:spPr>
        <a:xfrm>
          <a:off x="0" y="3354226"/>
          <a:ext cx="6900512" cy="106287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Innovative financial strategies are essential for SMR deployment</a:t>
          </a:r>
        </a:p>
      </dsp:txBody>
      <dsp:txXfrm>
        <a:off x="51885" y="3406111"/>
        <a:ext cx="6796742" cy="959101"/>
      </dsp:txXfrm>
    </dsp:sp>
    <dsp:sp modelId="{B256FE74-E25A-4123-93F7-57C9DA210B5C}">
      <dsp:nvSpPr>
        <dsp:cNvPr id="0" name=""/>
        <dsp:cNvSpPr/>
      </dsp:nvSpPr>
      <dsp:spPr>
        <a:xfrm>
          <a:off x="0" y="4471818"/>
          <a:ext cx="6900512" cy="10628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Ghana is leveraging strategic cooperation with institutions and countries with developed nuclear power programmes </a:t>
          </a:r>
          <a:r>
            <a:rPr lang="en-US" sz="1900" kern="1200"/>
            <a:t>in its NPP development</a:t>
          </a:r>
        </a:p>
      </dsp:txBody>
      <dsp:txXfrm>
        <a:off x="51885" y="4523703"/>
        <a:ext cx="6796742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36B46-9584-4020-9782-37BF2E83B62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A2EF8-48AB-45C8-B9F4-F5D182CE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A2EF8-48AB-45C8-B9F4-F5D182CE9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861D-19AC-330E-FC14-F4FED0621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E2D2E-E398-7E85-EE89-97CFC1E5C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C9A92-2EC2-27A8-84B3-0486D430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E71B-C810-429E-B0D6-5BCFD86F14F0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B8888-8FFD-C001-4AFA-846BD4B7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66967-1971-40C7-14D5-0F86BCEA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3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1E39-06C4-8930-F414-538A47EF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CA560-EA2D-99EC-9D4B-674123C50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3EDE-423E-E54D-16B8-6DA8828C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2297-7D8C-427C-93BC-4D933039EFB3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7E88-4408-9F31-1BB4-8F651FB5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8782-E8E8-A9D1-7F3D-C0E629CC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7B9DC-71B5-8CC9-DBFC-6759B2057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6F2AD-69AB-02DE-AB8C-4D45C1319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442E4-556B-E386-F843-9F51A192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C29B-4662-48C0-92D6-667C39C7EADA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79A8-3654-D243-6CEB-3314503F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347D-C631-23C4-C257-3AA4E5C1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1D40-1AFF-76B8-AFE7-FD5DA0C4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B52D8-723B-7D1E-E31A-BBFABFF27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6C35D-8F4A-5F09-7FF3-913F9D2B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83BE-810D-49CB-BD9F-C4147C602086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A20A-2BC0-795B-2379-66090F7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4329-DAB0-8152-DD2E-66AC6E7D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9380-117A-83FF-9444-6C81DA39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3C072-F558-6782-B8C3-EB9BD2759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1E59-1C06-B4D6-C58C-83CEACD3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C6CB-44F9-4122-B299-CB513BF0A828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3C85-F8CE-BF6D-5286-4D7A37C2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4E0D-7F53-0602-80C0-F208D9FF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B6FE-9A6F-237A-4A76-25837AC3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110D-7691-51EE-19EF-B0A18C908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EBC9A-AFF9-3627-AB32-9819509F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7D4D-DFFC-2D49-0A45-FAA7BD59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5BFA-8DC9-4BE3-8087-3A4139C157EE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A6CB0-669F-DE0C-7FE9-45351A68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9BFC0-09FC-366D-7BB6-33DBB6A9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76E1-80AE-87BA-895F-5EF63D7A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0C909-DDB6-1897-6F65-E3FD4143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BB19D-A1D8-D03A-226D-44BFD1FAD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BC984-2383-A0EB-944C-8CEC0997E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3346B-8F81-41B4-4410-08ED0D547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8F70D-9BB8-5D2E-70DE-63FDA1BA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ECE6-20F0-4FF1-A567-20AE75743FC8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D281A-D5D0-F7E9-09AF-14539548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7186F-3ABE-94B5-CBD4-A9C73147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E932-C00B-54BC-1EBA-AFA5F781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FC8AE-8FFB-F4FB-0265-53059BA6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13D-9C05-4461-BB36-0B2FD55FDCAF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5D87E-22E0-A7AA-B029-90E5A67C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0A94F-F15F-33E8-CB8A-5B1CD21A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78A24-36EB-16FF-80BC-A3004502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D842-393D-4440-8DBD-61B5447C5147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9358E-F934-FD75-DBF4-C157A1C6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D6476-7DC2-84B3-EF39-4E7CFF90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D979-C23F-90D9-56FE-5E5ACEDF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E457-C5A0-73AA-B4A3-E8EBE84D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F66F-13C6-934D-838D-244034107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F3DDF-3C29-7D69-FBF9-F67F4AAA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FA0B-772E-470C-9982-A1E3D6150205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3F5E4-CEB7-D470-A7AE-7BD677E8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030DF-C2F2-320D-0BE7-E9713F35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01DD-43E0-E9C9-CDBA-14220450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4FE7D-BD25-F530-E85F-65AAFAA72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D25DA-CA08-1945-0888-39D8DD28A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BD9A3-C302-C7D0-5125-61D1851E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072-190C-4AD4-A415-9481092C8CBD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5AC7F-62A9-3A89-5837-786296D3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0BB38-49D7-8159-E294-D569F529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C07DF-90AA-5DDB-951D-F6738421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0096D-2577-3641-F856-2F99AF9D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0BFD-3A96-9ED4-4251-2E4BC325D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A95-3698-48BF-ACCF-B196C86AFAD1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14B08-C3C4-A90C-9BC0-10F3794DE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NPID-127540-PRS-056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0F087-DFDD-89AD-5CAE-A33876D2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C706-452F-4F75-BE1D-DCE48FEE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BE1F1E-6DAE-3623-2781-9AD96157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937" y="2481058"/>
            <a:ext cx="6737683" cy="1325563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rgbClr val="DD6D07"/>
                </a:solidFill>
                <a:latin typeface="+mn-lt"/>
                <a:cs typeface="Times New Roman" panose="02020603050405020304" pitchFamily="18" charset="0"/>
              </a:rPr>
              <a:t>Integration Of Small Modular Reactors (SMRs) In Ghana's Energy Mix: A Pathway To Sustainable Development</a:t>
            </a:r>
            <a:endParaRPr 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39E00-3398-9276-38F5-2C8E4B7225F0}"/>
              </a:ext>
            </a:extLst>
          </p:cNvPr>
          <p:cNvSpPr txBox="1"/>
          <p:nvPr/>
        </p:nvSpPr>
        <p:spPr>
          <a:xfrm>
            <a:off x="5309937" y="3806622"/>
            <a:ext cx="673768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cs typeface="Times New Roman" panose="02020603050405020304" pitchFamily="18" charset="0"/>
            </a:endParaRPr>
          </a:p>
          <a:p>
            <a:r>
              <a:rPr lang="en-US" sz="2400" b="1" dirty="0">
                <a:cs typeface="Times New Roman" panose="02020603050405020304" pitchFamily="18" charset="0"/>
              </a:rPr>
              <a:t>Joshua Gbinu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Ghana Atomic Energy Commission, Nuclear Power Institute</a:t>
            </a:r>
          </a:p>
          <a:p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1A731-0A16-8FA0-8177-482C7515D628}"/>
              </a:ext>
            </a:extLst>
          </p:cNvPr>
          <p:cNvSpPr txBox="1"/>
          <p:nvPr/>
        </p:nvSpPr>
        <p:spPr>
          <a:xfrm>
            <a:off x="5438274" y="5598694"/>
            <a:ext cx="6246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AB741-716A-AA89-B69D-207500F02BD7}"/>
              </a:ext>
            </a:extLst>
          </p:cNvPr>
          <p:cNvSpPr txBox="1"/>
          <p:nvPr/>
        </p:nvSpPr>
        <p:spPr>
          <a:xfrm>
            <a:off x="5438274" y="6017795"/>
            <a:ext cx="6262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Venue: Vienna - Austria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21A86-CF60-C60A-E64D-E6721D1A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7328-DD15-4067-9395-1470162A286E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FD3FE-61B6-2058-C45F-4DDBFD79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433137" y="331746"/>
            <a:ext cx="11586143" cy="574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600" b="1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j-ea"/>
                <a:cs typeface="Times New Roman" panose="02020603050405020304" pitchFamily="18" charset="0"/>
              </a:rPr>
              <a:t>Key </a:t>
            </a:r>
            <a:r>
              <a:rPr lang="en-US" sz="3600" b="1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Elements</a:t>
            </a:r>
            <a:r>
              <a:rPr lang="en-US" sz="3600" b="1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used in </a:t>
            </a:r>
            <a:r>
              <a:rPr kumimoji="0" lang="en-US" sz="3600" b="1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Reactor Assessment</a:t>
            </a:r>
            <a:endParaRPr sz="3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53D5476-CFEB-B2B1-9F33-8E86B253F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7121" y="1271739"/>
            <a:ext cx="5953760" cy="508461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547-8E57-459B-B192-675EE695536F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7FF5730-91C7-CC18-A852-3D274EAD3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1271739"/>
            <a:ext cx="5733982" cy="50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09"/>
          </a:xfrm>
        </p:spPr>
        <p:txBody>
          <a:bodyPr>
            <a:normAutofit fontScale="90000"/>
          </a:bodyPr>
          <a:lstStyle/>
          <a:p>
            <a:br>
              <a:rPr lang="en-US" sz="44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4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Approach to Ghana’s RTA </a:t>
            </a: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992-1D17-4071-A94B-E81005EA3B76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D2033-03B8-57CC-C1FC-0CD318E7CA13}"/>
              </a:ext>
            </a:extLst>
          </p:cNvPr>
          <p:cNvSpPr txBox="1"/>
          <p:nvPr/>
        </p:nvSpPr>
        <p:spPr>
          <a:xfrm>
            <a:off x="3187895" y="5736358"/>
            <a:ext cx="534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Steps of reactor technology selection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E2048D-98C1-5DCC-55D6-1120BCF6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60" y="1331793"/>
            <a:ext cx="6181880" cy="44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65125"/>
            <a:ext cx="11566358" cy="878459"/>
          </a:xfrm>
        </p:spPr>
        <p:txBody>
          <a:bodyPr>
            <a:normAutofit fontScale="90000"/>
          </a:bodyPr>
          <a:lstStyle/>
          <a:p>
            <a:pPr marL="1041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82200" algn="l"/>
              </a:tabLst>
              <a:defRPr/>
            </a:pP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000" b="1" u="sng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International Cooperation and Harmonization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992-1D17-4071-A94B-E81005EA3B76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12</a:t>
            </a:fld>
            <a:endParaRPr lang="en-US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B8BF36C-D4A2-B8F1-D765-9B33E60C72A0}"/>
              </a:ext>
            </a:extLst>
          </p:cNvPr>
          <p:cNvSpPr txBox="1"/>
          <p:nvPr/>
        </p:nvSpPr>
        <p:spPr>
          <a:xfrm>
            <a:off x="657726" y="1243583"/>
            <a:ext cx="10696074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International cooperations has been part of Ghana’s Nuclear agenda since 1960s.</a:t>
            </a: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endParaRPr lang="en-US" sz="3200" kern="0" dirty="0">
              <a:solidFill>
                <a:prstClr val="black"/>
              </a:solidFill>
            </a:endParaRP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Cooperation with the IAEA</a:t>
            </a: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Engagement with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 </a:t>
            </a:r>
            <a:r>
              <a:rPr lang="en-US" sz="3200" kern="0" dirty="0">
                <a:solidFill>
                  <a:prstClr val="black"/>
                </a:solidFill>
              </a:rPr>
              <a:t>International Partners.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770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65125"/>
            <a:ext cx="11566358" cy="878459"/>
          </a:xfrm>
        </p:spPr>
        <p:txBody>
          <a:bodyPr>
            <a:normAutofit fontScale="90000"/>
          </a:bodyPr>
          <a:lstStyle/>
          <a:p>
            <a:pPr marL="1041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82200" algn="l"/>
              </a:tabLst>
              <a:defRPr/>
            </a:pP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000" b="1" u="sng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Development in International Cooperation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992-1D17-4071-A94B-E81005EA3B76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13</a:t>
            </a:fld>
            <a:endParaRPr lang="en-US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B8BF36C-D4A2-B8F1-D765-9B33E60C72A0}"/>
              </a:ext>
            </a:extLst>
          </p:cNvPr>
          <p:cNvSpPr txBox="1"/>
          <p:nvPr/>
        </p:nvSpPr>
        <p:spPr>
          <a:xfrm>
            <a:off x="641684" y="1243583"/>
            <a:ext cx="11389895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 </a:t>
            </a:r>
            <a:r>
              <a:rPr lang="en-GB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contractual agreement with the US for the provision of </a:t>
            </a:r>
            <a:r>
              <a:rPr lang="en-GB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NuScale</a:t>
            </a:r>
            <a:r>
              <a:rPr lang="en-GB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Exploration (E2) </a:t>
            </a:r>
            <a:r>
              <a:rPr lang="en-GB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</a:t>
            </a:r>
            <a:r>
              <a:rPr lang="en-GB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related services </a:t>
            </a:r>
            <a:endParaRPr lang="en-US" sz="3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endParaRPr lang="en-US" sz="3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cooperation and framework agreement was signed with China Nuclear Corporation Overseas Limited for constructing  HPR1000 Technology Nuclear Power Project.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GB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Resource Development: Training of young Professionals in countries with advanced nuclear power programmes such as China, USA, Russia South Korea etc</a:t>
            </a:r>
          </a:p>
        </p:txBody>
      </p:sp>
    </p:spTree>
    <p:extLst>
      <p:ext uri="{BB962C8B-B14F-4D97-AF65-F5344CB8AC3E}">
        <p14:creationId xmlns:p14="http://schemas.microsoft.com/office/powerpoint/2010/main" val="172630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65125"/>
            <a:ext cx="11566358" cy="878459"/>
          </a:xfrm>
        </p:spPr>
        <p:txBody>
          <a:bodyPr>
            <a:normAutofit fontScale="90000"/>
          </a:bodyPr>
          <a:lstStyle/>
          <a:p>
            <a:pPr marL="1041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82200" algn="l"/>
              </a:tabLst>
              <a:defRPr/>
            </a:pP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000" b="1" u="sng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Times New Roman" panose="02020603050405020304" pitchFamily="18" charset="0"/>
              </a:rPr>
              <a:t>Ghana’s RFI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992-1D17-4071-A94B-E81005EA3B76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14</a:t>
            </a:fld>
            <a:endParaRPr lang="en-US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B8BF36C-D4A2-B8F1-D765-9B33E60C72A0}"/>
              </a:ext>
            </a:extLst>
          </p:cNvPr>
          <p:cNvSpPr txBox="1"/>
          <p:nvPr/>
        </p:nvSpPr>
        <p:spPr>
          <a:xfrm>
            <a:off x="619760" y="1243584"/>
            <a:ext cx="10734040" cy="5616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         RFI Overview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The Ministry of Energy initiated RFI process 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Six (6) vendor countries were reached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9 large reactors and 6 SMRs were proposed</a:t>
            </a: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endParaRPr lang="en-US" sz="3200" kern="0" dirty="0">
              <a:solidFill>
                <a:prstClr val="black"/>
              </a:solidFill>
            </a:endParaRP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       Key insights Gained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Diversity in Technology</a:t>
            </a: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Introduction to business and financing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90855" marR="0" lvl="0" indent="-47815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200" kern="0" dirty="0">
                <a:solidFill>
                  <a:prstClr val="black"/>
                </a:solidFill>
              </a:rPr>
              <a:t>Preliminary Vendor Engagement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2700"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tabLst>
                <a:tab pos="469900" algn="l"/>
              </a:tabLst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127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65125"/>
            <a:ext cx="11566358" cy="878459"/>
          </a:xfrm>
        </p:spPr>
        <p:txBody>
          <a:bodyPr>
            <a:normAutofit fontScale="90000"/>
          </a:bodyPr>
          <a:lstStyle/>
          <a:p>
            <a:pPr marL="1041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82200" algn="l"/>
              </a:tabLst>
              <a:defRPr/>
            </a:pP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b="1" u="sng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Suitability of SMRs for Ghana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br>
              <a:rPr lang="en-US" sz="4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E992-1D17-4071-A94B-E81005EA3B76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15</a:t>
            </a:fld>
            <a:endParaRPr lang="en-US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B8BF36C-D4A2-B8F1-D765-9B33E60C72A0}"/>
              </a:ext>
            </a:extLst>
          </p:cNvPr>
          <p:cNvSpPr txBox="1"/>
          <p:nvPr/>
        </p:nvSpPr>
        <p:spPr>
          <a:xfrm>
            <a:off x="641685" y="1243583"/>
            <a:ext cx="11085094" cy="436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marR="0" lvl="0" indent="-478155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GB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Investment capability</a:t>
            </a:r>
            <a:endParaRPr lang="en-US" sz="3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855" marR="0" lvl="0" indent="-478155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 unit size and grid matching </a:t>
            </a:r>
          </a:p>
          <a:p>
            <a:pPr marL="490855" marR="0" lvl="0" indent="-478155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Remote location consideration</a:t>
            </a:r>
          </a:p>
          <a:p>
            <a:pPr marL="490855" marR="0" lvl="0" indent="-478155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Cogeneration capability </a:t>
            </a:r>
          </a:p>
          <a:p>
            <a:pPr marL="490855" marR="0" lvl="0" indent="-478155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Improved Construction Schedule    </a:t>
            </a:r>
          </a:p>
        </p:txBody>
      </p:sp>
    </p:spTree>
    <p:extLst>
      <p:ext uri="{BB962C8B-B14F-4D97-AF65-F5344CB8AC3E}">
        <p14:creationId xmlns:p14="http://schemas.microsoft.com/office/powerpoint/2010/main" val="145492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44798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4139" marR="0" lvl="0" indent="0" fontAlgn="auto">
              <a:spcAft>
                <a:spcPts val="0"/>
              </a:spcAft>
              <a:buClrTx/>
              <a:buSzTx/>
              <a:tabLst>
                <a:tab pos="9982200" algn="l"/>
              </a:tabLst>
              <a:defRPr/>
            </a:pPr>
            <a:br>
              <a:rPr lang="en-US" sz="54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54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u="sng" kern="12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Conclusion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lang="en-US" sz="54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8EE992-1D17-4071-A94B-E81005EA3B76}" type="datetime2">
              <a:rPr lang="en-US" smtClean="0"/>
              <a:pPr>
                <a:spcAft>
                  <a:spcPts val="600"/>
                </a:spcAft>
              </a:pPr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70C706-452F-4F75-BE1D-DCE48FEE083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70CBB94D-C18B-D3D6-92FB-458CF8D8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625835"/>
              </p:ext>
            </p:extLst>
          </p:nvPr>
        </p:nvGraphicFramePr>
        <p:xfrm>
          <a:off x="4560378" y="660929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17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6FB412-1A59-B27E-4C54-13BE19FA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8980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04139" marR="0" lvl="0" indent="0" fontAlgn="auto">
              <a:spcAft>
                <a:spcPts val="0"/>
              </a:spcAft>
              <a:buClrTx/>
              <a:buSzTx/>
              <a:tabLst>
                <a:tab pos="9982200" algn="l"/>
              </a:tabLst>
              <a:defRPr/>
            </a:pPr>
            <a:br>
              <a:rPr lang="en-US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u="sng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  <a:br>
              <a:rPr kumimoji="0" lang="en-US" sz="1300" b="0" i="0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br>
              <a:rPr lang="en-US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B8BF36C-D4A2-B8F1-D765-9B33E60C72A0}"/>
              </a:ext>
            </a:extLst>
          </p:cNvPr>
          <p:cNvSpPr txBox="1"/>
          <p:nvPr/>
        </p:nvSpPr>
        <p:spPr>
          <a:xfrm>
            <a:off x="529273" y="2230412"/>
            <a:ext cx="4317047" cy="3640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48005" indent="-285750" algn="just">
              <a:lnSpc>
                <a:spcPct val="9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2200" dirty="0">
                <a:effectLst/>
              </a:rPr>
              <a:t>Including SMRs in Ghana’s energy mix </a:t>
            </a:r>
            <a:r>
              <a:rPr lang="en-US" sz="2200" dirty="0"/>
              <a:t>will help </a:t>
            </a:r>
            <a:r>
              <a:rPr lang="en-US" sz="2200" dirty="0">
                <a:effectLst/>
              </a:rPr>
              <a:t> Sustainable Development Goals (SDGs) 6, 7, 9 and 13.</a:t>
            </a:r>
          </a:p>
          <a:p>
            <a:pPr marL="262255" algn="just">
              <a:lnSpc>
                <a:spcPct val="90000"/>
              </a:lnSpc>
              <a:spcBef>
                <a:spcPts val="600"/>
              </a:spcBef>
              <a:buSzPct val="85000"/>
              <a:tabLst>
                <a:tab pos="469900" algn="l"/>
              </a:tabLst>
              <a:defRPr/>
            </a:pPr>
            <a:endParaRPr lang="en-US" sz="2200" dirty="0">
              <a:effectLst/>
            </a:endParaRPr>
          </a:p>
          <a:p>
            <a:pPr marL="548005" indent="-285750" algn="just">
              <a:lnSpc>
                <a:spcPct val="90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  <a:tabLst>
                <a:tab pos="469900" algn="l"/>
              </a:tabLst>
              <a:defRPr/>
            </a:pPr>
            <a:r>
              <a:rPr lang="en-US" sz="2200" dirty="0"/>
              <a:t>T</a:t>
            </a:r>
            <a:r>
              <a:rPr lang="en-US" sz="2200" dirty="0">
                <a:effectLst/>
              </a:rPr>
              <a:t>horough energy planning, robust nuclear infrastructure development, strategic technology assessment, innovative financing, active stakeholder involvement and strong international cooperation is crucial for the success of SMR deployment in Ghana</a:t>
            </a:r>
          </a:p>
          <a:p>
            <a:pPr marL="698500" lvl="2">
              <a:lnSpc>
                <a:spcPct val="90000"/>
              </a:lnSpc>
              <a:spcBef>
                <a:spcPts val="600"/>
              </a:spcBef>
              <a:buSzPct val="85000"/>
              <a:tabLst>
                <a:tab pos="469900" algn="l"/>
              </a:tabLst>
              <a:defRPr/>
            </a:pPr>
            <a:r>
              <a:rPr lang="en-US" sz="2200" dirty="0"/>
              <a:t>                             </a:t>
            </a:r>
            <a:r>
              <a:rPr lang="en-US" sz="2200" dirty="0">
                <a:effectLst/>
              </a:rPr>
              <a:t>                                                              </a:t>
            </a:r>
            <a:endParaRPr lang="en-US" sz="2200" dirty="0"/>
          </a:p>
          <a:p>
            <a:pPr marL="12700" marR="0" lvl="0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>
                <a:tab pos="469900" algn="l"/>
              </a:tabLst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5" name="Picture 14" descr="A yellow sun with a power button&#10;&#10;Description automatically generated">
            <a:extLst>
              <a:ext uri="{FF2B5EF4-FFF2-40B4-BE49-F238E27FC236}">
                <a16:creationId xmlns:a16="http://schemas.microsoft.com/office/drawing/2014/main" id="{07879ED8-8792-924A-3493-42B0E01E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08613"/>
            <a:ext cx="2398644" cy="2688336"/>
          </a:xfrm>
          <a:prstGeom prst="rect">
            <a:avLst/>
          </a:prstGeom>
        </p:spPr>
      </p:pic>
      <p:pic>
        <p:nvPicPr>
          <p:cNvPr id="17" name="Picture 16" descr="A logo with orange and white cubes&#10;&#10;Description automatically generated">
            <a:extLst>
              <a:ext uri="{FF2B5EF4-FFF2-40B4-BE49-F238E27FC236}">
                <a16:creationId xmlns:a16="http://schemas.microsoft.com/office/drawing/2014/main" id="{46379BCF-85E5-6C43-96C4-8B5F7B54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44" y="3096949"/>
            <a:ext cx="2763709" cy="2688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743846-3761-78B4-EB7F-250DE14BB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886" y="486911"/>
            <a:ext cx="2190292" cy="2691264"/>
          </a:xfrm>
          <a:prstGeom prst="rect">
            <a:avLst/>
          </a:prstGeom>
        </p:spPr>
      </p:pic>
      <p:pic>
        <p:nvPicPr>
          <p:cNvPr id="19" name="Picture 18" descr="A green and white logo with a globe and text&#10;&#10;Description automatically generated">
            <a:extLst>
              <a:ext uri="{FF2B5EF4-FFF2-40B4-BE49-F238E27FC236}">
                <a16:creationId xmlns:a16="http://schemas.microsoft.com/office/drawing/2014/main" id="{FE86D576-5D44-C0D4-C444-DD8199985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53" y="3436664"/>
            <a:ext cx="2897274" cy="268833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8EE992-1D17-4071-A94B-E81005EA3B76}" type="datetime2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Friday, October 4, 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70C706-452F-4F75-BE1D-DCE48FEE083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159A2-92CB-9D6B-BD55-7FD26B249C7E}"/>
              </a:ext>
            </a:extLst>
          </p:cNvPr>
          <p:cNvSpPr txBox="1"/>
          <p:nvPr/>
        </p:nvSpPr>
        <p:spPr>
          <a:xfrm>
            <a:off x="5684520" y="39928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48726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7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99955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6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Content</a:t>
            </a:r>
            <a:r>
              <a:rPr sz="48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endParaRPr sz="48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0258BE35-CA0D-003C-09F9-5CE02E2F7E57}"/>
              </a:ext>
            </a:extLst>
          </p:cNvPr>
          <p:cNvSpPr txBox="1"/>
          <p:nvPr/>
        </p:nvSpPr>
        <p:spPr>
          <a:xfrm>
            <a:off x="1005840" y="1100126"/>
            <a:ext cx="10347960" cy="545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Power in Ghana</a:t>
            </a:r>
          </a:p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SMRs and Ghana’s Electricity Generation Mix</a:t>
            </a:r>
          </a:p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of SMRs in Ghana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 of SMR Technologies for Deployment in Ghana.</a:t>
            </a:r>
          </a:p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Cooperation and Harmonization </a:t>
            </a:r>
          </a:p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Suitability of SMRs for Ghana</a:t>
            </a:r>
          </a:p>
          <a:p>
            <a:pPr marL="5842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>
                <a:tab pos="469900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C3FA4-E745-D570-9CB6-7C7BE37B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CCCF-E9F3-44A3-9601-0272D3877D74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98FFDE-1CEE-9649-4ECE-CE4CC85D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99955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6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Nuclear Power in Ghana</a:t>
            </a:r>
            <a:r>
              <a:rPr sz="48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endParaRPr sz="48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D28BC22-B4BB-1C3C-1055-DB66E4918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1760"/>
            <a:ext cx="5181600" cy="5114779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Map of Ghana</a:t>
            </a:r>
          </a:p>
          <a:p>
            <a:pPr marL="0" indent="0" algn="ctr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Population- 33.48 million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GDP- 2,363.30 USD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Current Energy mix: hydro 29.1, Thermal 68.9, Renewables 2% </a:t>
            </a:r>
          </a:p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3E5E0A6-A437-CE7C-9AD7-84D991683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1760"/>
            <a:ext cx="5181600" cy="4795203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Ghana’s quest to acquire and exploit the peaceful uses of nuclear technology for national development began in the 1960s.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main pillars for actively pursuing nuclear power agenda are: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zh-CN" sz="28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Baseload for Industrialisation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Meeting the rapid growth in energy demand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zh-CN" sz="28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Cheaper Tariff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Job Creation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zh-CN" sz="28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Declining Gas Reserves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Li</a:t>
            </a:r>
            <a:r>
              <a:rPr lang="en-GB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mited</a:t>
            </a:r>
            <a:r>
              <a:rPr lang="en-GB" altLang="zh-CN" sz="28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Hydro Resources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Climate Action  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C3FA4-E745-D570-9CB6-7C7BE37B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CCCF-E9F3-44A3-9601-0272D3877D74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NPID-127540-PRS-056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98FFDE-1CEE-9649-4ECE-CE4CC85D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19C80-69A9-52C6-4380-9C69C46D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1100124"/>
            <a:ext cx="5085080" cy="33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4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61461"/>
            <a:ext cx="99955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6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Nuclear Journey so far……..</a:t>
            </a:r>
            <a:endParaRPr sz="3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C3FA4-E745-D570-9CB6-7C7BE37B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369B-8775-4899-A5FC-C7091AB09275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725A5-8275-462E-44E7-8982B9AE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98FFDE-1CEE-9649-4ECE-CE4CC85D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DA168-11ED-8D5B-6A54-4A4E05471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7" y="1100125"/>
            <a:ext cx="10281115" cy="52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CD10-CB86-4B41-F806-7852E87B8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8" r="-2" b="-2"/>
          <a:stretch/>
        </p:blipFill>
        <p:spPr>
          <a:xfrm>
            <a:off x="-7366" y="0"/>
            <a:ext cx="4855591" cy="6857999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5496560" y="407987"/>
            <a:ext cx="60519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413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9982200" algn="l"/>
              </a:tabLst>
            </a:pPr>
            <a:r>
              <a:rPr lang="en-US" sz="31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Programme</a:t>
            </a:r>
            <a:r>
              <a:rPr lang="en-U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Comprehensive report</a:t>
            </a:r>
            <a:r>
              <a:rPr lang="en-U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	</a:t>
            </a:r>
            <a:endParaRPr lang="en-US" sz="3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2E652D6-5078-47CD-0AFF-94FFA07B1CA2}"/>
              </a:ext>
            </a:extLst>
          </p:cNvPr>
          <p:cNvSpPr txBox="1"/>
          <p:nvPr/>
        </p:nvSpPr>
        <p:spPr>
          <a:xfrm>
            <a:off x="5344160" y="1554480"/>
            <a:ext cx="6204372" cy="466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relevant Phase 1 technical considerations for establishment of a Nuclear Power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Ghana have been completed. </a:t>
            </a:r>
          </a:p>
          <a:p>
            <a:pPr marL="228600" marR="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Nuclear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Comprehensive Report (PCR) submitted for Cabinet consideration. </a:t>
            </a:r>
          </a:p>
          <a:p>
            <a:pPr marL="228600" marR="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Ghana’s basis document for a knowledgeable commitment on the inclusion of nuclear energy in the country’s energy mix.</a:t>
            </a: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CCF0DF-C8A9-43F1-A7A3-1A50280C0C87}" type="datetime2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Friday, October 4, 2024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047" y="6356350"/>
            <a:ext cx="3944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7382" y="6356350"/>
            <a:ext cx="13064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C70C706-452F-4F75-BE1D-DCE48FEE08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46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82725"/>
            <a:ext cx="1120964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SMRs and Ghana’s Electricity Generation Mix</a:t>
            </a:r>
            <a:r>
              <a:rPr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endParaRPr sz="40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CAA47B-C632-9FAA-1911-E30F84E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59876"/>
            <a:ext cx="11376836" cy="5115399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planning of energy in Ghana gives priority to streamline energy production with Sustainable Development Goals (SDGs).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the electrical energy generation sources of Ghana comprised mainly of thermal power plants and hydro-electric plants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D018-543B-4C48-8DDF-EC3D48DACBB3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A pie chart with a number of percentages&#10;&#10;Description automatically generated">
            <a:extLst>
              <a:ext uri="{FF2B5EF4-FFF2-40B4-BE49-F238E27FC236}">
                <a16:creationId xmlns:a16="http://schemas.microsoft.com/office/drawing/2014/main" id="{6E666871-087E-2FC6-C83A-ED5190C90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97" y="3882189"/>
            <a:ext cx="4316830" cy="2109036"/>
          </a:xfrm>
          <a:prstGeom prst="rect">
            <a:avLst/>
          </a:prstGeom>
        </p:spPr>
      </p:pic>
      <p:sp>
        <p:nvSpPr>
          <p:cNvPr id="5" name="Text Box 671273194">
            <a:extLst>
              <a:ext uri="{FF2B5EF4-FFF2-40B4-BE49-F238E27FC236}">
                <a16:creationId xmlns:a16="http://schemas.microsoft.com/office/drawing/2014/main" id="{9B7A550B-05CF-DAB6-3113-E768FD76F3E6}"/>
              </a:ext>
            </a:extLst>
          </p:cNvPr>
          <p:cNvSpPr txBox="1"/>
          <p:nvPr/>
        </p:nvSpPr>
        <p:spPr>
          <a:xfrm>
            <a:off x="4038600" y="5991225"/>
            <a:ext cx="4114800" cy="36512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1">
              <a:spcAft>
                <a:spcPts val="425"/>
              </a:spcAft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 of Electricity supply by generation type in Ghana as of 2023 </a:t>
            </a:r>
            <a:endParaRPr lang="en-GH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1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82725"/>
            <a:ext cx="1120964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SMRs and Ghana’s Electricity Generation Mix</a:t>
            </a:r>
            <a:r>
              <a:rPr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endParaRPr sz="40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CAA47B-C632-9FAA-1911-E30F84E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59877"/>
            <a:ext cx="11376836" cy="4817086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country’s energy demand keeps increasing with the current generation sources unable to meet the demands of homes and industries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D018-543B-4C48-8DDF-EC3D48DACBB3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A4898A09-737B-9A0B-663B-FF6AB2C54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379" y="2328001"/>
            <a:ext cx="6942221" cy="3639662"/>
          </a:xfrm>
          <a:prstGeom prst="rect">
            <a:avLst/>
          </a:prstGeom>
        </p:spPr>
      </p:pic>
      <p:sp>
        <p:nvSpPr>
          <p:cNvPr id="6" name="Text Box 1851743379">
            <a:extLst>
              <a:ext uri="{FF2B5EF4-FFF2-40B4-BE49-F238E27FC236}">
                <a16:creationId xmlns:a16="http://schemas.microsoft.com/office/drawing/2014/main" id="{69328BD9-E701-6D1F-88F6-695851D6D63E}"/>
              </a:ext>
            </a:extLst>
          </p:cNvPr>
          <p:cNvSpPr txBox="1"/>
          <p:nvPr/>
        </p:nvSpPr>
        <p:spPr>
          <a:xfrm>
            <a:off x="4427621" y="6147050"/>
            <a:ext cx="3898232" cy="391512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1">
              <a:spcAft>
                <a:spcPts val="425"/>
              </a:spcAft>
            </a:pP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Ghana’s Electricity Demand from 2021 to 2030. [8]</a:t>
            </a:r>
            <a:endParaRPr lang="en-GH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7D055-DE00-8CC6-66E5-5B3E8A815EEF}"/>
              </a:ext>
            </a:extLst>
          </p:cNvPr>
          <p:cNvSpPr txBox="1"/>
          <p:nvPr/>
        </p:nvSpPr>
        <p:spPr>
          <a:xfrm>
            <a:off x="9015663" y="2518611"/>
            <a:ext cx="2818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consideration of SMRs to be added to Ghana’s electricity generation mix is carefully associated with the country's burgeoning electricity demand.</a:t>
            </a:r>
            <a:endParaRPr lang="en-G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639760" y="136525"/>
            <a:ext cx="113768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Financing of SMRs in Ghana</a:t>
            </a:r>
            <a:r>
              <a:rPr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endParaRPr sz="40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CAA47B-C632-9FAA-1911-E30F84E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59877"/>
            <a:ext cx="11376836" cy="4817086"/>
          </a:xfrm>
        </p:spPr>
        <p:txBody>
          <a:bodyPr>
            <a:normAutofit fontScale="77500" lnSpcReduction="2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Financing of nuclear power project requires cautious consideration of economic viability and investment opportunities.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H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Government of Ghana considers financing model as a major factor in its nuclear power agenda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GH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arious</a:t>
            </a:r>
            <a:r>
              <a:rPr lang="en-GH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financing models presented by technology holders 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been explored </a:t>
            </a:r>
            <a:r>
              <a:rPr lang="en-GH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choose the most suitable for Ghana’s socio-economic development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828800" lvl="3" indent="-4572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Build-Own-Operate (BOO)</a:t>
            </a:r>
          </a:p>
          <a:p>
            <a:pPr marL="1828800" lvl="3" indent="-4572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Build-Own-Operate-Transfer (BOOT)</a:t>
            </a:r>
          </a:p>
          <a:p>
            <a:pPr marL="1828800" lvl="3" indent="-4572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Turnkey Projects</a:t>
            </a:r>
          </a:p>
          <a:p>
            <a:pPr marL="1371600" lvl="3" indent="0" algn="just">
              <a:lnSpc>
                <a:spcPct val="100000"/>
              </a:lnSpc>
              <a:spcBef>
                <a:spcPts val="1000"/>
              </a:spcBef>
              <a:buNone/>
              <a:defRPr/>
            </a:pP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D018-543B-4C48-8DDF-EC3D48DACBB3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3B2F154-E8F7-E49F-3CB1-EE1C959D16C9}"/>
              </a:ext>
            </a:extLst>
          </p:cNvPr>
          <p:cNvSpPr txBox="1"/>
          <p:nvPr/>
        </p:nvSpPr>
        <p:spPr>
          <a:xfrm>
            <a:off x="806948" y="382725"/>
            <a:ext cx="1120964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tabLst>
                <a:tab pos="9982200" algn="l"/>
              </a:tabLst>
            </a:pPr>
            <a:r>
              <a:rPr lang="en-US" sz="32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Assessment of SMR Technologies for Deployment in Ghana.</a:t>
            </a:r>
            <a:r>
              <a:rPr sz="4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endParaRPr sz="40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CAA47B-C632-9FAA-1911-E30F84E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59877"/>
            <a:ext cx="11376836" cy="4817086"/>
          </a:xfrm>
        </p:spPr>
        <p:txBody>
          <a:bodyPr>
            <a:normAutofit fontScale="92500" lnSpcReduction="1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Ghana progresses in its nuclear power programme, there is the need to select a suitable Reactor Technology which meets the Country’s nuclear energy policy objectives.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Ghana’s GNPPO begun technical work on Reactor Technology Assessment (RTA) of SMRs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Reactor Technology Assessment (RTA) is a complex and multi-decision making process which requires diverse expertise and careful attention.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Workdone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RTA was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support of the IAEA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H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29A9564-A9D9-3F80-EB45-97B595B4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D018-543B-4C48-8DDF-EC3D48DACBB3}" type="datetime2">
              <a:rPr lang="en-US" smtClean="0"/>
              <a:t>Friday, October 4,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805A35-FC72-D0E2-25AB-224B61F4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NPID-127540-PRS-056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CB89D2-2E70-B819-309C-E40455B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C706-452F-4F75-BE1D-DCE48FEE08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4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874</Words>
  <Application>Microsoft Office PowerPoint</Application>
  <PresentationFormat>Widescreen</PresentationFormat>
  <Paragraphs>171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Integration Of Small Modular Reactors (SMRs) In Ghana's Energy Mix: A Pathway To Sustainable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Approach to Ghana’s RTA  </vt:lpstr>
      <vt:lpstr>  International Cooperation and Harmonization  </vt:lpstr>
      <vt:lpstr>  Development in International Cooperation  </vt:lpstr>
      <vt:lpstr>  Ghana’s RFI   </vt:lpstr>
      <vt:lpstr>  Suitability of SMRs for Ghana  </vt:lpstr>
      <vt:lpstr>  Conclusion  </vt:lpstr>
      <vt:lpstr>  Conclusion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NUCLEAR  POWER INFRASTRUCTURE DEVELOPMENT PROGRAMME</dc:title>
  <dc:creator>carl zimmermann</dc:creator>
  <cp:lastModifiedBy>Joshua  Gbinu</cp:lastModifiedBy>
  <cp:revision>8</cp:revision>
  <dcterms:created xsi:type="dcterms:W3CDTF">2023-02-13T10:57:41Z</dcterms:created>
  <dcterms:modified xsi:type="dcterms:W3CDTF">2024-10-04T17:59:50Z</dcterms:modified>
</cp:coreProperties>
</file>