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58" r:id="rId9"/>
    <p:sldId id="259" r:id="rId10"/>
    <p:sldId id="260" r:id="rId11"/>
    <p:sldId id="261" r:id="rId12"/>
    <p:sldId id="262" r:id="rId13"/>
    <p:sldId id="263" r:id="rId14"/>
    <p:sldId id="264" r:id="rId15"/>
    <p:sldId id="266" r:id="rId16"/>
    <p:sldId id="267" r:id="rId17"/>
    <p:sldId id="268" r:id="rId18"/>
    <p:sldId id="269" r:id="rId19"/>
    <p:sldId id="270" r:id="rId20"/>
    <p:sldId id="271" r:id="rId21"/>
    <p:sldId id="265" r:id="rId22"/>
    <p:sldId id="272"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15" d="100"/>
          <a:sy n="115" d="100"/>
        </p:scale>
        <p:origin x="120"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C4FF0-DD89-40A7-9823-BFAEC8B6C719}"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US"/>
        </a:p>
      </dgm:t>
    </dgm:pt>
    <dgm:pt modelId="{CB19CBEC-93BC-4D49-AB0D-B85E7FE88546}">
      <dgm:prSet phldrT="[Text]"/>
      <dgm:spPr/>
      <dgm:t>
        <a:bodyPr/>
        <a:lstStyle/>
        <a:p>
          <a:r>
            <a:rPr lang="en-US" dirty="0"/>
            <a:t>Main Players in Saudi</a:t>
          </a:r>
        </a:p>
      </dgm:t>
    </dgm:pt>
    <dgm:pt modelId="{227EE15E-A77B-4F02-B4F7-0B08BD361F2E}" type="parTrans" cxnId="{FEF906ED-F227-4E13-889C-B9629905EEAE}">
      <dgm:prSet/>
      <dgm:spPr/>
      <dgm:t>
        <a:bodyPr/>
        <a:lstStyle/>
        <a:p>
          <a:endParaRPr lang="en-US"/>
        </a:p>
      </dgm:t>
    </dgm:pt>
    <dgm:pt modelId="{0B8F9658-DD9C-4309-993C-583177CDDFFE}" type="sibTrans" cxnId="{FEF906ED-F227-4E13-889C-B9629905EEAE}">
      <dgm:prSet/>
      <dgm:spPr/>
      <dgm:t>
        <a:bodyPr/>
        <a:lstStyle/>
        <a:p>
          <a:endParaRPr lang="en-US"/>
        </a:p>
      </dgm:t>
    </dgm:pt>
    <dgm:pt modelId="{A728445A-5CC4-42A1-AF25-549DEE8B7A55}">
      <dgm:prSet phldrT="[Text]"/>
      <dgm:spPr/>
      <dgm:t>
        <a:bodyPr/>
        <a:lstStyle/>
        <a:p>
          <a:r>
            <a:rPr lang="en-US" dirty="0"/>
            <a:t>Owner/ Operator</a:t>
          </a:r>
        </a:p>
      </dgm:t>
    </dgm:pt>
    <dgm:pt modelId="{FE4FF1AD-44EE-4E13-9EB0-AFA57239B825}" type="parTrans" cxnId="{DD753810-96A5-410F-872F-25CB3E0109D6}">
      <dgm:prSet/>
      <dgm:spPr/>
      <dgm:t>
        <a:bodyPr/>
        <a:lstStyle/>
        <a:p>
          <a:endParaRPr lang="en-US"/>
        </a:p>
      </dgm:t>
    </dgm:pt>
    <dgm:pt modelId="{1D48286C-A912-41E4-95D7-004CF16764E7}" type="sibTrans" cxnId="{DD753810-96A5-410F-872F-25CB3E0109D6}">
      <dgm:prSet/>
      <dgm:spPr/>
      <dgm:t>
        <a:bodyPr/>
        <a:lstStyle/>
        <a:p>
          <a:endParaRPr lang="en-US"/>
        </a:p>
      </dgm:t>
    </dgm:pt>
    <dgm:pt modelId="{937987AC-3F6F-4EAF-84B1-C65330FA92E6}">
      <dgm:prSet phldrT="[Text]"/>
      <dgm:spPr/>
      <dgm:t>
        <a:bodyPr/>
        <a:lstStyle/>
        <a:p>
          <a:r>
            <a:rPr lang="en-US" dirty="0"/>
            <a:t>Technical Support</a:t>
          </a:r>
        </a:p>
      </dgm:t>
    </dgm:pt>
    <dgm:pt modelId="{D3A88C0A-3202-4C05-9F84-581F2C2D741F}" type="parTrans" cxnId="{4B7913C6-AA93-489A-85CD-26CFCB6FC5D3}">
      <dgm:prSet/>
      <dgm:spPr/>
      <dgm:t>
        <a:bodyPr/>
        <a:lstStyle/>
        <a:p>
          <a:endParaRPr lang="en-US"/>
        </a:p>
      </dgm:t>
    </dgm:pt>
    <dgm:pt modelId="{B3681B45-56C5-4B50-8585-E78433A24B99}" type="sibTrans" cxnId="{4B7913C6-AA93-489A-85CD-26CFCB6FC5D3}">
      <dgm:prSet/>
      <dgm:spPr/>
      <dgm:t>
        <a:bodyPr/>
        <a:lstStyle/>
        <a:p>
          <a:endParaRPr lang="en-US"/>
        </a:p>
      </dgm:t>
    </dgm:pt>
    <dgm:pt modelId="{2E13662B-829B-4BFD-98D1-241018122E21}">
      <dgm:prSet phldrT="[Text]"/>
      <dgm:spPr/>
      <dgm:t>
        <a:bodyPr/>
        <a:lstStyle/>
        <a:p>
          <a:r>
            <a:rPr lang="en-US" dirty="0"/>
            <a:t>Enabler</a:t>
          </a:r>
        </a:p>
      </dgm:t>
    </dgm:pt>
    <dgm:pt modelId="{B73B16A4-8EC5-4CFC-BC83-04A8FE06D688}" type="parTrans" cxnId="{9561C718-62EE-415D-BE9B-729724BB68FA}">
      <dgm:prSet/>
      <dgm:spPr/>
      <dgm:t>
        <a:bodyPr/>
        <a:lstStyle/>
        <a:p>
          <a:endParaRPr lang="en-US"/>
        </a:p>
      </dgm:t>
    </dgm:pt>
    <dgm:pt modelId="{77D4A983-3BBB-4128-867B-5A4AABE7DA79}" type="sibTrans" cxnId="{9561C718-62EE-415D-BE9B-729724BB68FA}">
      <dgm:prSet/>
      <dgm:spPr/>
      <dgm:t>
        <a:bodyPr/>
        <a:lstStyle/>
        <a:p>
          <a:endParaRPr lang="en-US"/>
        </a:p>
      </dgm:t>
    </dgm:pt>
    <dgm:pt modelId="{E4C712EA-2C5A-439B-83B6-A7FAA52EC3E1}">
      <dgm:prSet phldrT="[Text]"/>
      <dgm:spPr/>
      <dgm:t>
        <a:bodyPr/>
        <a:lstStyle/>
        <a:p>
          <a:r>
            <a:rPr lang="en-US" dirty="0"/>
            <a:t>Regulator </a:t>
          </a:r>
        </a:p>
      </dgm:t>
    </dgm:pt>
    <dgm:pt modelId="{5F670650-5608-4517-A311-8C60F4A3CBB8}" type="parTrans" cxnId="{4C4A90D4-4F7F-4E33-A208-591E1473E762}">
      <dgm:prSet/>
      <dgm:spPr/>
      <dgm:t>
        <a:bodyPr/>
        <a:lstStyle/>
        <a:p>
          <a:endParaRPr lang="en-US"/>
        </a:p>
      </dgm:t>
    </dgm:pt>
    <dgm:pt modelId="{31437CB2-EDDF-4006-83F4-B7DD327907DE}" type="sibTrans" cxnId="{4C4A90D4-4F7F-4E33-A208-591E1473E762}">
      <dgm:prSet/>
      <dgm:spPr/>
      <dgm:t>
        <a:bodyPr/>
        <a:lstStyle/>
        <a:p>
          <a:endParaRPr lang="en-US"/>
        </a:p>
      </dgm:t>
    </dgm:pt>
    <dgm:pt modelId="{FAA8A719-F634-476A-BC82-C4954CD22742}" type="pres">
      <dgm:prSet presAssocID="{A52C4FF0-DD89-40A7-9823-BFAEC8B6C719}" presName="Name0" presStyleCnt="0">
        <dgm:presLayoutVars>
          <dgm:chMax val="1"/>
          <dgm:dir/>
          <dgm:animLvl val="ctr"/>
          <dgm:resizeHandles val="exact"/>
        </dgm:presLayoutVars>
      </dgm:prSet>
      <dgm:spPr/>
    </dgm:pt>
    <dgm:pt modelId="{E49E6BDE-0ACD-425F-ACC4-BDEBB93279B8}" type="pres">
      <dgm:prSet presAssocID="{CB19CBEC-93BC-4D49-AB0D-B85E7FE88546}" presName="centerShape" presStyleLbl="node0" presStyleIdx="0" presStyleCnt="1"/>
      <dgm:spPr/>
    </dgm:pt>
    <dgm:pt modelId="{2EB026FA-367B-4881-99EF-4AC4A884D1D6}" type="pres">
      <dgm:prSet presAssocID="{A728445A-5CC4-42A1-AF25-549DEE8B7A55}" presName="node" presStyleLbl="node1" presStyleIdx="0" presStyleCnt="4">
        <dgm:presLayoutVars>
          <dgm:bulletEnabled val="1"/>
        </dgm:presLayoutVars>
      </dgm:prSet>
      <dgm:spPr/>
    </dgm:pt>
    <dgm:pt modelId="{B7B04799-C08E-465D-A249-729778129D28}" type="pres">
      <dgm:prSet presAssocID="{A728445A-5CC4-42A1-AF25-549DEE8B7A55}" presName="dummy" presStyleCnt="0"/>
      <dgm:spPr/>
    </dgm:pt>
    <dgm:pt modelId="{BA758C85-ED5E-47AB-A594-036D0548483F}" type="pres">
      <dgm:prSet presAssocID="{1D48286C-A912-41E4-95D7-004CF16764E7}" presName="sibTrans" presStyleLbl="sibTrans2D1" presStyleIdx="0" presStyleCnt="4"/>
      <dgm:spPr/>
    </dgm:pt>
    <dgm:pt modelId="{8BAAF789-A3EA-4459-A8FF-AE39E91426D7}" type="pres">
      <dgm:prSet presAssocID="{937987AC-3F6F-4EAF-84B1-C65330FA92E6}" presName="node" presStyleLbl="node1" presStyleIdx="1" presStyleCnt="4">
        <dgm:presLayoutVars>
          <dgm:bulletEnabled val="1"/>
        </dgm:presLayoutVars>
      </dgm:prSet>
      <dgm:spPr/>
    </dgm:pt>
    <dgm:pt modelId="{FD3A0537-1538-43F7-8B4A-378118B66C83}" type="pres">
      <dgm:prSet presAssocID="{937987AC-3F6F-4EAF-84B1-C65330FA92E6}" presName="dummy" presStyleCnt="0"/>
      <dgm:spPr/>
    </dgm:pt>
    <dgm:pt modelId="{0F389753-97FC-4E24-B979-34B635EA8A8D}" type="pres">
      <dgm:prSet presAssocID="{B3681B45-56C5-4B50-8585-E78433A24B99}" presName="sibTrans" presStyleLbl="sibTrans2D1" presStyleIdx="1" presStyleCnt="4"/>
      <dgm:spPr/>
    </dgm:pt>
    <dgm:pt modelId="{CAA5185B-939D-403C-9900-AAB0170A7064}" type="pres">
      <dgm:prSet presAssocID="{2E13662B-829B-4BFD-98D1-241018122E21}" presName="node" presStyleLbl="node1" presStyleIdx="2" presStyleCnt="4">
        <dgm:presLayoutVars>
          <dgm:bulletEnabled val="1"/>
        </dgm:presLayoutVars>
      </dgm:prSet>
      <dgm:spPr/>
    </dgm:pt>
    <dgm:pt modelId="{2A83898D-DEAA-497A-BE5F-14B28447521C}" type="pres">
      <dgm:prSet presAssocID="{2E13662B-829B-4BFD-98D1-241018122E21}" presName="dummy" presStyleCnt="0"/>
      <dgm:spPr/>
    </dgm:pt>
    <dgm:pt modelId="{BEFE3D15-9298-4109-802F-308B6C78E3FC}" type="pres">
      <dgm:prSet presAssocID="{77D4A983-3BBB-4128-867B-5A4AABE7DA79}" presName="sibTrans" presStyleLbl="sibTrans2D1" presStyleIdx="2" presStyleCnt="4"/>
      <dgm:spPr/>
    </dgm:pt>
    <dgm:pt modelId="{0F6EE5BD-DB0D-4C8D-B39F-93B8F61E5309}" type="pres">
      <dgm:prSet presAssocID="{E4C712EA-2C5A-439B-83B6-A7FAA52EC3E1}" presName="node" presStyleLbl="node1" presStyleIdx="3" presStyleCnt="4">
        <dgm:presLayoutVars>
          <dgm:bulletEnabled val="1"/>
        </dgm:presLayoutVars>
      </dgm:prSet>
      <dgm:spPr/>
    </dgm:pt>
    <dgm:pt modelId="{483A5A83-6A49-4862-BF76-3FC7E8C7E97E}" type="pres">
      <dgm:prSet presAssocID="{E4C712EA-2C5A-439B-83B6-A7FAA52EC3E1}" presName="dummy" presStyleCnt="0"/>
      <dgm:spPr/>
    </dgm:pt>
    <dgm:pt modelId="{06003D36-FA92-43DB-9D80-7B78D90FB449}" type="pres">
      <dgm:prSet presAssocID="{31437CB2-EDDF-4006-83F4-B7DD327907DE}" presName="sibTrans" presStyleLbl="sibTrans2D1" presStyleIdx="3" presStyleCnt="4"/>
      <dgm:spPr/>
    </dgm:pt>
  </dgm:ptLst>
  <dgm:cxnLst>
    <dgm:cxn modelId="{DD753810-96A5-410F-872F-25CB3E0109D6}" srcId="{CB19CBEC-93BC-4D49-AB0D-B85E7FE88546}" destId="{A728445A-5CC4-42A1-AF25-549DEE8B7A55}" srcOrd="0" destOrd="0" parTransId="{FE4FF1AD-44EE-4E13-9EB0-AFA57239B825}" sibTransId="{1D48286C-A912-41E4-95D7-004CF16764E7}"/>
    <dgm:cxn modelId="{9561C718-62EE-415D-BE9B-729724BB68FA}" srcId="{CB19CBEC-93BC-4D49-AB0D-B85E7FE88546}" destId="{2E13662B-829B-4BFD-98D1-241018122E21}" srcOrd="2" destOrd="0" parTransId="{B73B16A4-8EC5-4CFC-BC83-04A8FE06D688}" sibTransId="{77D4A983-3BBB-4128-867B-5A4AABE7DA79}"/>
    <dgm:cxn modelId="{3612F031-E16E-4344-BCB0-25F2D594313F}" type="presOf" srcId="{2E13662B-829B-4BFD-98D1-241018122E21}" destId="{CAA5185B-939D-403C-9900-AAB0170A7064}" srcOrd="0" destOrd="0" presId="urn:microsoft.com/office/officeart/2005/8/layout/radial6"/>
    <dgm:cxn modelId="{54ECB149-93F2-4F82-9FA9-FDB3E74FC28A}" type="presOf" srcId="{CB19CBEC-93BC-4D49-AB0D-B85E7FE88546}" destId="{E49E6BDE-0ACD-425F-ACC4-BDEBB93279B8}" srcOrd="0" destOrd="0" presId="urn:microsoft.com/office/officeart/2005/8/layout/radial6"/>
    <dgm:cxn modelId="{FB76C974-E689-4F72-AE59-966AEBCE781F}" type="presOf" srcId="{E4C712EA-2C5A-439B-83B6-A7FAA52EC3E1}" destId="{0F6EE5BD-DB0D-4C8D-B39F-93B8F61E5309}" srcOrd="0" destOrd="0" presId="urn:microsoft.com/office/officeart/2005/8/layout/radial6"/>
    <dgm:cxn modelId="{519A4187-995D-433C-B4D5-752224E16400}" type="presOf" srcId="{77D4A983-3BBB-4128-867B-5A4AABE7DA79}" destId="{BEFE3D15-9298-4109-802F-308B6C78E3FC}" srcOrd="0" destOrd="0" presId="urn:microsoft.com/office/officeart/2005/8/layout/radial6"/>
    <dgm:cxn modelId="{39A8E8AB-D040-4655-AB0A-DCA1ABA4F97E}" type="presOf" srcId="{A52C4FF0-DD89-40A7-9823-BFAEC8B6C719}" destId="{FAA8A719-F634-476A-BC82-C4954CD22742}" srcOrd="0" destOrd="0" presId="urn:microsoft.com/office/officeart/2005/8/layout/radial6"/>
    <dgm:cxn modelId="{925337B9-0AA1-4999-8870-95F664F6AD22}" type="presOf" srcId="{31437CB2-EDDF-4006-83F4-B7DD327907DE}" destId="{06003D36-FA92-43DB-9D80-7B78D90FB449}" srcOrd="0" destOrd="0" presId="urn:microsoft.com/office/officeart/2005/8/layout/radial6"/>
    <dgm:cxn modelId="{1A592BBE-26A5-4FFB-9F5F-8FBB44729972}" type="presOf" srcId="{1D48286C-A912-41E4-95D7-004CF16764E7}" destId="{BA758C85-ED5E-47AB-A594-036D0548483F}" srcOrd="0" destOrd="0" presId="urn:microsoft.com/office/officeart/2005/8/layout/radial6"/>
    <dgm:cxn modelId="{4B7913C6-AA93-489A-85CD-26CFCB6FC5D3}" srcId="{CB19CBEC-93BC-4D49-AB0D-B85E7FE88546}" destId="{937987AC-3F6F-4EAF-84B1-C65330FA92E6}" srcOrd="1" destOrd="0" parTransId="{D3A88C0A-3202-4C05-9F84-581F2C2D741F}" sibTransId="{B3681B45-56C5-4B50-8585-E78433A24B99}"/>
    <dgm:cxn modelId="{4C4A90D4-4F7F-4E33-A208-591E1473E762}" srcId="{CB19CBEC-93BC-4D49-AB0D-B85E7FE88546}" destId="{E4C712EA-2C5A-439B-83B6-A7FAA52EC3E1}" srcOrd="3" destOrd="0" parTransId="{5F670650-5608-4517-A311-8C60F4A3CBB8}" sibTransId="{31437CB2-EDDF-4006-83F4-B7DD327907DE}"/>
    <dgm:cxn modelId="{C4AF4CDD-218F-42D5-8D09-0C755EBAC50E}" type="presOf" srcId="{937987AC-3F6F-4EAF-84B1-C65330FA92E6}" destId="{8BAAF789-A3EA-4459-A8FF-AE39E91426D7}" srcOrd="0" destOrd="0" presId="urn:microsoft.com/office/officeart/2005/8/layout/radial6"/>
    <dgm:cxn modelId="{FEF906ED-F227-4E13-889C-B9629905EEAE}" srcId="{A52C4FF0-DD89-40A7-9823-BFAEC8B6C719}" destId="{CB19CBEC-93BC-4D49-AB0D-B85E7FE88546}" srcOrd="0" destOrd="0" parTransId="{227EE15E-A77B-4F02-B4F7-0B08BD361F2E}" sibTransId="{0B8F9658-DD9C-4309-993C-583177CDDFFE}"/>
    <dgm:cxn modelId="{6772B1F2-033B-43A6-BC43-FEADFAA7D6BA}" type="presOf" srcId="{B3681B45-56C5-4B50-8585-E78433A24B99}" destId="{0F389753-97FC-4E24-B979-34B635EA8A8D}" srcOrd="0" destOrd="0" presId="urn:microsoft.com/office/officeart/2005/8/layout/radial6"/>
    <dgm:cxn modelId="{F1929CF9-6B8B-4B1E-A7A4-D99B20B1628B}" type="presOf" srcId="{A728445A-5CC4-42A1-AF25-549DEE8B7A55}" destId="{2EB026FA-367B-4881-99EF-4AC4A884D1D6}" srcOrd="0" destOrd="0" presId="urn:microsoft.com/office/officeart/2005/8/layout/radial6"/>
    <dgm:cxn modelId="{C154DE07-6C90-4F16-8E2E-26B39B536CB5}" type="presParOf" srcId="{FAA8A719-F634-476A-BC82-C4954CD22742}" destId="{E49E6BDE-0ACD-425F-ACC4-BDEBB93279B8}" srcOrd="0" destOrd="0" presId="urn:microsoft.com/office/officeart/2005/8/layout/radial6"/>
    <dgm:cxn modelId="{61315168-5292-4CFB-980B-4A4BFE3FC0A5}" type="presParOf" srcId="{FAA8A719-F634-476A-BC82-C4954CD22742}" destId="{2EB026FA-367B-4881-99EF-4AC4A884D1D6}" srcOrd="1" destOrd="0" presId="urn:microsoft.com/office/officeart/2005/8/layout/radial6"/>
    <dgm:cxn modelId="{DE75E239-F8BB-4C96-AD57-C64748C0DFEB}" type="presParOf" srcId="{FAA8A719-F634-476A-BC82-C4954CD22742}" destId="{B7B04799-C08E-465D-A249-729778129D28}" srcOrd="2" destOrd="0" presId="urn:microsoft.com/office/officeart/2005/8/layout/radial6"/>
    <dgm:cxn modelId="{6BDA7AE8-8B7C-4C8D-996A-CD787685D5B2}" type="presParOf" srcId="{FAA8A719-F634-476A-BC82-C4954CD22742}" destId="{BA758C85-ED5E-47AB-A594-036D0548483F}" srcOrd="3" destOrd="0" presId="urn:microsoft.com/office/officeart/2005/8/layout/radial6"/>
    <dgm:cxn modelId="{AF9BA604-3D67-447B-85C9-DC49CAC8798F}" type="presParOf" srcId="{FAA8A719-F634-476A-BC82-C4954CD22742}" destId="{8BAAF789-A3EA-4459-A8FF-AE39E91426D7}" srcOrd="4" destOrd="0" presId="urn:microsoft.com/office/officeart/2005/8/layout/radial6"/>
    <dgm:cxn modelId="{635B8199-2D10-4406-B803-99F1160484F8}" type="presParOf" srcId="{FAA8A719-F634-476A-BC82-C4954CD22742}" destId="{FD3A0537-1538-43F7-8B4A-378118B66C83}" srcOrd="5" destOrd="0" presId="urn:microsoft.com/office/officeart/2005/8/layout/radial6"/>
    <dgm:cxn modelId="{EB4FE3D2-AD1D-402E-B87C-784B835BA806}" type="presParOf" srcId="{FAA8A719-F634-476A-BC82-C4954CD22742}" destId="{0F389753-97FC-4E24-B979-34B635EA8A8D}" srcOrd="6" destOrd="0" presId="urn:microsoft.com/office/officeart/2005/8/layout/radial6"/>
    <dgm:cxn modelId="{C99946AA-4FD8-449A-AD98-ACF160841A1F}" type="presParOf" srcId="{FAA8A719-F634-476A-BC82-C4954CD22742}" destId="{CAA5185B-939D-403C-9900-AAB0170A7064}" srcOrd="7" destOrd="0" presId="urn:microsoft.com/office/officeart/2005/8/layout/radial6"/>
    <dgm:cxn modelId="{72704DF8-0CDD-463C-99FC-C5E387A7CD5C}" type="presParOf" srcId="{FAA8A719-F634-476A-BC82-C4954CD22742}" destId="{2A83898D-DEAA-497A-BE5F-14B28447521C}" srcOrd="8" destOrd="0" presId="urn:microsoft.com/office/officeart/2005/8/layout/radial6"/>
    <dgm:cxn modelId="{94B5E74A-5383-48CB-A447-8D9F45838DC1}" type="presParOf" srcId="{FAA8A719-F634-476A-BC82-C4954CD22742}" destId="{BEFE3D15-9298-4109-802F-308B6C78E3FC}" srcOrd="9" destOrd="0" presId="urn:microsoft.com/office/officeart/2005/8/layout/radial6"/>
    <dgm:cxn modelId="{EB51E99D-2975-465D-B835-546C31AB1FE1}" type="presParOf" srcId="{FAA8A719-F634-476A-BC82-C4954CD22742}" destId="{0F6EE5BD-DB0D-4C8D-B39F-93B8F61E5309}" srcOrd="10" destOrd="0" presId="urn:microsoft.com/office/officeart/2005/8/layout/radial6"/>
    <dgm:cxn modelId="{C71EE11D-4C5C-47F3-ACE5-D281240C3DC3}" type="presParOf" srcId="{FAA8A719-F634-476A-BC82-C4954CD22742}" destId="{483A5A83-6A49-4862-BF76-3FC7E8C7E97E}" srcOrd="11" destOrd="0" presId="urn:microsoft.com/office/officeart/2005/8/layout/radial6"/>
    <dgm:cxn modelId="{57C4F633-BB24-4376-9B01-92D2DBF1A88C}" type="presParOf" srcId="{FAA8A719-F634-476A-BC82-C4954CD22742}" destId="{06003D36-FA92-43DB-9D80-7B78D90FB44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3D36-FA92-43DB-9D80-7B78D90FB449}">
      <dsp:nvSpPr>
        <dsp:cNvPr id="0" name=""/>
        <dsp:cNvSpPr/>
      </dsp:nvSpPr>
      <dsp:spPr>
        <a:xfrm>
          <a:off x="1861845" y="568608"/>
          <a:ext cx="3797740" cy="3797740"/>
        </a:xfrm>
        <a:prstGeom prst="blockArc">
          <a:avLst>
            <a:gd name="adj1" fmla="val 10800000"/>
            <a:gd name="adj2" fmla="val 16200000"/>
            <a:gd name="adj3" fmla="val 464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FE3D15-9298-4109-802F-308B6C78E3FC}">
      <dsp:nvSpPr>
        <dsp:cNvPr id="0" name=""/>
        <dsp:cNvSpPr/>
      </dsp:nvSpPr>
      <dsp:spPr>
        <a:xfrm>
          <a:off x="1861845" y="568608"/>
          <a:ext cx="3797740" cy="3797740"/>
        </a:xfrm>
        <a:prstGeom prst="blockArc">
          <a:avLst>
            <a:gd name="adj1" fmla="val 5400000"/>
            <a:gd name="adj2" fmla="val 10800000"/>
            <a:gd name="adj3" fmla="val 464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389753-97FC-4E24-B979-34B635EA8A8D}">
      <dsp:nvSpPr>
        <dsp:cNvPr id="0" name=""/>
        <dsp:cNvSpPr/>
      </dsp:nvSpPr>
      <dsp:spPr>
        <a:xfrm>
          <a:off x="1861845" y="568608"/>
          <a:ext cx="3797740" cy="3797740"/>
        </a:xfrm>
        <a:prstGeom prst="blockArc">
          <a:avLst>
            <a:gd name="adj1" fmla="val 0"/>
            <a:gd name="adj2" fmla="val 5400000"/>
            <a:gd name="adj3" fmla="val 464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758C85-ED5E-47AB-A594-036D0548483F}">
      <dsp:nvSpPr>
        <dsp:cNvPr id="0" name=""/>
        <dsp:cNvSpPr/>
      </dsp:nvSpPr>
      <dsp:spPr>
        <a:xfrm>
          <a:off x="1861845" y="568608"/>
          <a:ext cx="3797740" cy="3797740"/>
        </a:xfrm>
        <a:prstGeom prst="blockArc">
          <a:avLst>
            <a:gd name="adj1" fmla="val 16200000"/>
            <a:gd name="adj2" fmla="val 0"/>
            <a:gd name="adj3" fmla="val 464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9E6BDE-0ACD-425F-ACC4-BDEBB93279B8}">
      <dsp:nvSpPr>
        <dsp:cNvPr id="0" name=""/>
        <dsp:cNvSpPr/>
      </dsp:nvSpPr>
      <dsp:spPr>
        <a:xfrm>
          <a:off x="2886643" y="1593406"/>
          <a:ext cx="1748145" cy="174814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t>Main Players in Saudi</a:t>
          </a:r>
        </a:p>
      </dsp:txBody>
      <dsp:txXfrm>
        <a:off x="3142653" y="1849416"/>
        <a:ext cx="1236125" cy="1236125"/>
      </dsp:txXfrm>
    </dsp:sp>
    <dsp:sp modelId="{2EB026FA-367B-4881-99EF-4AC4A884D1D6}">
      <dsp:nvSpPr>
        <dsp:cNvPr id="0" name=""/>
        <dsp:cNvSpPr/>
      </dsp:nvSpPr>
      <dsp:spPr>
        <a:xfrm>
          <a:off x="3148865" y="811"/>
          <a:ext cx="1223701" cy="122370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Owner/ Operator</a:t>
          </a:r>
        </a:p>
      </dsp:txBody>
      <dsp:txXfrm>
        <a:off x="3328072" y="180018"/>
        <a:ext cx="865287" cy="865287"/>
      </dsp:txXfrm>
    </dsp:sp>
    <dsp:sp modelId="{8BAAF789-A3EA-4459-A8FF-AE39E91426D7}">
      <dsp:nvSpPr>
        <dsp:cNvPr id="0" name=""/>
        <dsp:cNvSpPr/>
      </dsp:nvSpPr>
      <dsp:spPr>
        <a:xfrm>
          <a:off x="5003682" y="1855628"/>
          <a:ext cx="1223701" cy="122370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Technical Support</a:t>
          </a:r>
        </a:p>
      </dsp:txBody>
      <dsp:txXfrm>
        <a:off x="5182889" y="2034835"/>
        <a:ext cx="865287" cy="865287"/>
      </dsp:txXfrm>
    </dsp:sp>
    <dsp:sp modelId="{CAA5185B-939D-403C-9900-AAB0170A7064}">
      <dsp:nvSpPr>
        <dsp:cNvPr id="0" name=""/>
        <dsp:cNvSpPr/>
      </dsp:nvSpPr>
      <dsp:spPr>
        <a:xfrm>
          <a:off x="3148865" y="3710445"/>
          <a:ext cx="1223701" cy="122370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Enabler</a:t>
          </a:r>
        </a:p>
      </dsp:txBody>
      <dsp:txXfrm>
        <a:off x="3328072" y="3889652"/>
        <a:ext cx="865287" cy="865287"/>
      </dsp:txXfrm>
    </dsp:sp>
    <dsp:sp modelId="{0F6EE5BD-DB0D-4C8D-B39F-93B8F61E5309}">
      <dsp:nvSpPr>
        <dsp:cNvPr id="0" name=""/>
        <dsp:cNvSpPr/>
      </dsp:nvSpPr>
      <dsp:spPr>
        <a:xfrm>
          <a:off x="1294048" y="1855628"/>
          <a:ext cx="1223701" cy="122370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Regulator </a:t>
          </a:r>
        </a:p>
      </dsp:txBody>
      <dsp:txXfrm>
        <a:off x="1473255" y="2034835"/>
        <a:ext cx="865287" cy="86528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2024-10-17</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2024-10-17</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SMRs and Saud Arabia</a:t>
            </a:r>
            <a:endParaRPr lang="en-GB" b="1" i="0" dirty="0">
              <a:solidFill>
                <a:schemeClr val="bg1"/>
              </a:solidFill>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9F42A293-9A5B-11C9-919C-4D0B62156BDD}"/>
              </a:ext>
            </a:extLst>
          </p:cNvPr>
          <p:cNvGraphicFramePr/>
          <p:nvPr>
            <p:extLst>
              <p:ext uri="{D42A27DB-BD31-4B8C-83A1-F6EECF244321}">
                <p14:modId xmlns:p14="http://schemas.microsoft.com/office/powerpoint/2010/main" val="4036208926"/>
              </p:ext>
            </p:extLst>
          </p:nvPr>
        </p:nvGraphicFramePr>
        <p:xfrm>
          <a:off x="5161887" y="1320267"/>
          <a:ext cx="7521432" cy="4934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10090D68-0E49-77D8-FCB6-90127C221D3F}"/>
              </a:ext>
            </a:extLst>
          </p:cNvPr>
          <p:cNvSpPr/>
          <p:nvPr/>
        </p:nvSpPr>
        <p:spPr>
          <a:xfrm>
            <a:off x="487451" y="2743754"/>
            <a:ext cx="6036178" cy="1200329"/>
          </a:xfrm>
          <a:prstGeom prst="rect">
            <a:avLst/>
          </a:prstGeom>
        </p:spPr>
        <p:txBody>
          <a:bodyPr wrap="square">
            <a:spAutoFit/>
          </a:bodyPr>
          <a:lstStyle/>
          <a:p>
            <a:pPr marL="285750" indent="-285750">
              <a:buClr>
                <a:schemeClr val="tx1"/>
              </a:buClr>
              <a:buFont typeface="Arial" panose="020B0604020202020204" pitchFamily="34" charset="0"/>
              <a:buChar char="•"/>
              <a:defRPr/>
            </a:pPr>
            <a:r>
              <a:rPr lang="en-US" b="1" dirty="0">
                <a:solidFill>
                  <a:srgbClr val="113164"/>
                </a:solidFill>
                <a:latin typeface="DINNextLTW23-Regular"/>
              </a:rPr>
              <a:t>Regulator </a:t>
            </a:r>
          </a:p>
          <a:p>
            <a:pPr>
              <a:buClr>
                <a:schemeClr val="tx1"/>
              </a:buClr>
              <a:defRPr/>
            </a:pPr>
            <a:r>
              <a:rPr lang="en-US" dirty="0">
                <a:solidFill>
                  <a:srgbClr val="113164"/>
                </a:solidFill>
                <a:latin typeface="DINNextLTW23-Regular"/>
              </a:rPr>
              <a:t>Nuclear &amp; Radiological Regulatory Commission (NRRC)</a:t>
            </a:r>
          </a:p>
          <a:p>
            <a:pPr>
              <a:buClr>
                <a:schemeClr val="tx1"/>
              </a:buClr>
              <a:defRPr/>
            </a:pPr>
            <a:r>
              <a:rPr lang="en-US" dirty="0">
                <a:solidFill>
                  <a:srgbClr val="113164"/>
                </a:solidFill>
                <a:latin typeface="DINNextLTW23-Regular"/>
              </a:rPr>
              <a:t>Ensures compliance with safety standards and oversees all nuclear-related activities in the Kingdom.</a:t>
            </a:r>
          </a:p>
        </p:txBody>
      </p:sp>
      <p:sp>
        <p:nvSpPr>
          <p:cNvPr id="10" name="Rectangle 9">
            <a:extLst>
              <a:ext uri="{FF2B5EF4-FFF2-40B4-BE49-F238E27FC236}">
                <a16:creationId xmlns:a16="http://schemas.microsoft.com/office/drawing/2014/main" id="{DD4F152A-CF3C-97BE-9483-78B05B864809}"/>
              </a:ext>
            </a:extLst>
          </p:cNvPr>
          <p:cNvSpPr/>
          <p:nvPr/>
        </p:nvSpPr>
        <p:spPr>
          <a:xfrm>
            <a:off x="487452" y="1512505"/>
            <a:ext cx="7246279" cy="1200329"/>
          </a:xfrm>
          <a:prstGeom prst="rect">
            <a:avLst/>
          </a:prstGeom>
        </p:spPr>
        <p:txBody>
          <a:bodyPr wrap="square">
            <a:spAutoFit/>
          </a:bodyPr>
          <a:lstStyle/>
          <a:p>
            <a:pPr marL="285750" lvl="0" indent="-285750">
              <a:buClr>
                <a:schemeClr val="tx1"/>
              </a:buClr>
              <a:buFont typeface="Arial" panose="020B0604020202020204" pitchFamily="34" charset="0"/>
              <a:buChar char="•"/>
              <a:defRPr/>
            </a:pPr>
            <a:r>
              <a:rPr lang="en-US" b="1" dirty="0">
                <a:solidFill>
                  <a:srgbClr val="113164"/>
                </a:solidFill>
                <a:latin typeface="DINNextLTW23-Regular"/>
              </a:rPr>
              <a:t>Enabler</a:t>
            </a:r>
            <a:r>
              <a:rPr lang="en-US" dirty="0">
                <a:latin typeface="Arial" panose="020B0604020202020204" pitchFamily="34" charset="0"/>
                <a:cs typeface="Arial" panose="020B0604020202020204" pitchFamily="34" charset="0"/>
              </a:rPr>
              <a:t> </a:t>
            </a:r>
          </a:p>
          <a:p>
            <a:pPr lvl="0">
              <a:buClr>
                <a:schemeClr val="tx1"/>
              </a:buClr>
              <a:defRPr/>
            </a:pPr>
            <a:r>
              <a:rPr lang="en-US" dirty="0">
                <a:solidFill>
                  <a:srgbClr val="113164"/>
                </a:solidFill>
                <a:latin typeface="DINNextLTW23-Regular"/>
              </a:rPr>
              <a:t>Saudi National Atomic Energy Project (SNAEP) Facilitates the development of nuclear technology, ensuring that SMRs are a strategic option.</a:t>
            </a:r>
          </a:p>
        </p:txBody>
      </p:sp>
      <p:sp>
        <p:nvSpPr>
          <p:cNvPr id="11" name="Rectangle 10">
            <a:extLst>
              <a:ext uri="{FF2B5EF4-FFF2-40B4-BE49-F238E27FC236}">
                <a16:creationId xmlns:a16="http://schemas.microsoft.com/office/drawing/2014/main" id="{902D2636-A3C7-ABE5-963B-A27C9D9534EE}"/>
              </a:ext>
            </a:extLst>
          </p:cNvPr>
          <p:cNvSpPr/>
          <p:nvPr/>
        </p:nvSpPr>
        <p:spPr>
          <a:xfrm>
            <a:off x="487451" y="3944083"/>
            <a:ext cx="6468358" cy="1200329"/>
          </a:xfrm>
          <a:prstGeom prst="rect">
            <a:avLst/>
          </a:prstGeom>
        </p:spPr>
        <p:txBody>
          <a:bodyPr wrap="square">
            <a:spAutoFit/>
          </a:bodyPr>
          <a:lstStyle/>
          <a:p>
            <a:pPr marL="285750" lvl="0" indent="-285750">
              <a:buClr>
                <a:schemeClr val="tx1"/>
              </a:buClr>
              <a:buFont typeface="Arial" panose="020B0604020202020204" pitchFamily="34" charset="0"/>
              <a:buChar char="•"/>
              <a:defRPr/>
            </a:pPr>
            <a:r>
              <a:rPr lang="en-US" b="1" dirty="0">
                <a:solidFill>
                  <a:srgbClr val="113164"/>
                </a:solidFill>
                <a:latin typeface="DINNextLTW23-Regular"/>
              </a:rPr>
              <a:t>Owner/ Operator Company </a:t>
            </a:r>
          </a:p>
          <a:p>
            <a:pPr lvl="0">
              <a:buClr>
                <a:schemeClr val="tx1"/>
              </a:buClr>
              <a:defRPr/>
            </a:pPr>
            <a:r>
              <a:rPr lang="en-US" dirty="0">
                <a:solidFill>
                  <a:srgbClr val="113164"/>
                </a:solidFill>
                <a:latin typeface="DINNextLTW23-Regular"/>
              </a:rPr>
              <a:t>Saudi Nuclear Energy Holding Company (SNEHC)</a:t>
            </a:r>
          </a:p>
          <a:p>
            <a:pPr lvl="0">
              <a:buClr>
                <a:schemeClr val="tx1"/>
              </a:buClr>
              <a:defRPr/>
            </a:pPr>
            <a:r>
              <a:rPr lang="en-US" dirty="0">
                <a:solidFill>
                  <a:srgbClr val="113164"/>
                </a:solidFill>
                <a:latin typeface="DINNextLTW23-Regular"/>
              </a:rPr>
              <a:t>Responsible for owning and operating nuclear power plants in Saudi Arabia, ensuring safe and efficient deployment.</a:t>
            </a:r>
          </a:p>
        </p:txBody>
      </p:sp>
      <p:sp>
        <p:nvSpPr>
          <p:cNvPr id="12" name="Rectangle 11">
            <a:extLst>
              <a:ext uri="{FF2B5EF4-FFF2-40B4-BE49-F238E27FC236}">
                <a16:creationId xmlns:a16="http://schemas.microsoft.com/office/drawing/2014/main" id="{384AFAFD-6232-482E-713C-16C29BB7264B}"/>
              </a:ext>
            </a:extLst>
          </p:cNvPr>
          <p:cNvSpPr/>
          <p:nvPr/>
        </p:nvSpPr>
        <p:spPr>
          <a:xfrm>
            <a:off x="487451" y="5175332"/>
            <a:ext cx="7619319" cy="923330"/>
          </a:xfrm>
          <a:prstGeom prst="rect">
            <a:avLst/>
          </a:prstGeom>
        </p:spPr>
        <p:txBody>
          <a:bodyPr wrap="square">
            <a:spAutoFit/>
          </a:bodyPr>
          <a:lstStyle/>
          <a:p>
            <a:pPr marL="285750" indent="-285750">
              <a:buClr>
                <a:schemeClr val="tx1"/>
              </a:buClr>
              <a:buFont typeface="Arial" panose="020B0604020202020204" pitchFamily="34" charset="0"/>
              <a:buChar char="•"/>
              <a:defRPr/>
            </a:pPr>
            <a:r>
              <a:rPr lang="en-US" b="1" dirty="0">
                <a:solidFill>
                  <a:srgbClr val="113164"/>
                </a:solidFill>
                <a:latin typeface="DINNextLTW23-Regular"/>
              </a:rPr>
              <a:t>Technical Support</a:t>
            </a:r>
          </a:p>
          <a:p>
            <a:pPr>
              <a:buClr>
                <a:schemeClr val="tx1"/>
              </a:buClr>
              <a:defRPr/>
            </a:pPr>
            <a:r>
              <a:rPr lang="en-US" dirty="0">
                <a:solidFill>
                  <a:srgbClr val="113164"/>
                </a:solidFill>
                <a:latin typeface="DINNextLTW23-Regular"/>
              </a:rPr>
              <a:t>KACST, Universities, Research Centers Provides R&amp;D and technical expertise, supporting the design, construction, and operation of SMRs.</a:t>
            </a:r>
          </a:p>
        </p:txBody>
      </p:sp>
      <p:sp>
        <p:nvSpPr>
          <p:cNvPr id="16" name="Rectangle 15">
            <a:extLst>
              <a:ext uri="{FF2B5EF4-FFF2-40B4-BE49-F238E27FC236}">
                <a16:creationId xmlns:a16="http://schemas.microsoft.com/office/drawing/2014/main" id="{1FABB90D-912C-77F8-410D-69B25A0D7FA2}"/>
              </a:ext>
            </a:extLst>
          </p:cNvPr>
          <p:cNvSpPr/>
          <p:nvPr/>
        </p:nvSpPr>
        <p:spPr>
          <a:xfrm>
            <a:off x="0" y="6428096"/>
            <a:ext cx="12192000" cy="42990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t>This integrated framework ensures that Saudi Arabia can safely and effectively deploy SMRs in line with its Vision 2030 objectives.</a:t>
            </a:r>
          </a:p>
        </p:txBody>
      </p:sp>
    </p:spTree>
    <p:extLst>
      <p:ext uri="{BB962C8B-B14F-4D97-AF65-F5344CB8AC3E}">
        <p14:creationId xmlns:p14="http://schemas.microsoft.com/office/powerpoint/2010/main" val="1739807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DBBC-4D6F-5B09-31EB-1E6E9C2EB07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FF5755B-1E0B-71D8-4BCB-CF7534788260}"/>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SMRs Benefits for Saudi Arabia </a:t>
            </a:r>
            <a:endParaRPr lang="en-GB" b="1" i="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36BB97D-C094-3B1D-5FA6-23156978DC9F}"/>
              </a:ext>
            </a:extLst>
          </p:cNvPr>
          <p:cNvSpPr/>
          <p:nvPr/>
        </p:nvSpPr>
        <p:spPr>
          <a:xfrm>
            <a:off x="487452" y="1669875"/>
            <a:ext cx="11091557" cy="4339650"/>
          </a:xfrm>
          <a:prstGeom prst="rect">
            <a:avLst/>
          </a:prstGeom>
        </p:spPr>
        <p:txBody>
          <a:bodyPr wrap="square">
            <a:spAutoFit/>
          </a:bodyPr>
          <a:lstStyle/>
          <a:p>
            <a:pPr marL="285750" lvl="0" indent="-285750">
              <a:buClr>
                <a:schemeClr val="tx1"/>
              </a:buClr>
              <a:buFont typeface="Arial" panose="020B0604020202020204" pitchFamily="34" charset="0"/>
              <a:buChar char="•"/>
              <a:defRPr/>
            </a:pPr>
            <a:r>
              <a:rPr lang="en-US" b="1" dirty="0">
                <a:solidFill>
                  <a:srgbClr val="113164"/>
                </a:solidFill>
                <a:latin typeface="DINNextLTW23-Regular"/>
              </a:rPr>
              <a:t>Desalination</a:t>
            </a:r>
          </a:p>
          <a:p>
            <a:pPr>
              <a:buClr>
                <a:schemeClr val="tx1"/>
              </a:buClr>
              <a:defRPr/>
            </a:pPr>
            <a:r>
              <a:rPr lang="en-US" dirty="0">
                <a:solidFill>
                  <a:srgbClr val="113164"/>
                </a:solidFill>
                <a:latin typeface="DINNextLTW23-Regular"/>
              </a:rPr>
              <a:t>SMRs can efficiently power desalination plants, reducing reliance on fossil fuels, contributing to Saudi Arabia's status as the largest desalinated water producer.</a:t>
            </a:r>
          </a:p>
          <a:p>
            <a:pPr lvl="0">
              <a:buClr>
                <a:schemeClr val="tx1"/>
              </a:buClr>
              <a:defRPr/>
            </a:pPr>
            <a:endParaRPr lang="en-US" sz="20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defRPr/>
            </a:pPr>
            <a:r>
              <a:rPr lang="en-US" b="1" dirty="0">
                <a:solidFill>
                  <a:srgbClr val="113164"/>
                </a:solidFill>
                <a:latin typeface="DINNextLTW23-Regular"/>
              </a:rPr>
              <a:t>Electricity Production</a:t>
            </a:r>
          </a:p>
          <a:p>
            <a:pPr lvl="0">
              <a:buClr>
                <a:schemeClr val="tx1"/>
              </a:buClr>
              <a:defRPr/>
            </a:pPr>
            <a:r>
              <a:rPr lang="en-US" dirty="0">
                <a:solidFill>
                  <a:srgbClr val="113164"/>
                </a:solidFill>
                <a:latin typeface="DINNextLTW23-Regular"/>
              </a:rPr>
              <a:t>Each 300 MWe SMR unit can power remote regions, industrial projects, or mega-projects like NEOM, while reducing transmission losses in far-distant areas.</a:t>
            </a:r>
          </a:p>
          <a:p>
            <a:pPr lvl="0">
              <a:buClr>
                <a:schemeClr val="tx1"/>
              </a:buClr>
              <a:defRPr/>
            </a:pPr>
            <a:endParaRPr lang="en-US" sz="2000" dirty="0">
              <a:latin typeface="Arial" panose="020B0604020202020204" pitchFamily="34" charset="0"/>
              <a:cs typeface="Arial" panose="020B0604020202020204" pitchFamily="34" charset="0"/>
            </a:endParaRPr>
          </a:p>
          <a:p>
            <a:pPr marL="285750" lvl="0" indent="-285750">
              <a:buClr>
                <a:schemeClr val="tx1"/>
              </a:buClr>
              <a:buFont typeface="Arial" panose="020B0604020202020204" pitchFamily="34" charset="0"/>
              <a:buChar char="•"/>
              <a:defRPr/>
            </a:pPr>
            <a:r>
              <a:rPr lang="en-US" b="1" dirty="0">
                <a:solidFill>
                  <a:srgbClr val="113164"/>
                </a:solidFill>
                <a:latin typeface="DINNextLTW23-Regular"/>
              </a:rPr>
              <a:t>Hydrogen Production</a:t>
            </a:r>
          </a:p>
          <a:p>
            <a:pPr>
              <a:buClr>
                <a:schemeClr val="tx1"/>
              </a:buClr>
              <a:defRPr/>
            </a:pPr>
            <a:r>
              <a:rPr lang="en-US" dirty="0">
                <a:solidFill>
                  <a:srgbClr val="113164"/>
                </a:solidFill>
                <a:latin typeface="DINNextLTW23-Regular"/>
              </a:rPr>
              <a:t>SMRs can produce clean hydrogen during non-peak hours, supporting Saudi Arabia's goal of becoming a global hydrogen hub.</a:t>
            </a:r>
          </a:p>
          <a:p>
            <a:pPr lvl="0">
              <a:buClr>
                <a:schemeClr val="tx1"/>
              </a:buClr>
              <a:defRPr/>
            </a:pPr>
            <a:endParaRPr lang="en-US" sz="2000" dirty="0">
              <a:latin typeface="Arial" panose="020B0604020202020204" pitchFamily="34" charset="0"/>
              <a:cs typeface="Arial" panose="020B0604020202020204" pitchFamily="34" charset="0"/>
            </a:endParaRPr>
          </a:p>
          <a:p>
            <a:pPr marL="285750" indent="-285750">
              <a:buClr>
                <a:schemeClr val="tx1"/>
              </a:buClr>
              <a:buFont typeface="Arial" panose="020B0604020202020204" pitchFamily="34" charset="0"/>
              <a:buChar char="•"/>
              <a:defRPr/>
            </a:pPr>
            <a:r>
              <a:rPr lang="en-US" b="1" dirty="0">
                <a:solidFill>
                  <a:srgbClr val="113164"/>
                </a:solidFill>
                <a:latin typeface="DINNextLTW23-Regular"/>
              </a:rPr>
              <a:t>Environmental Impact</a:t>
            </a:r>
          </a:p>
          <a:p>
            <a:pPr lvl="0">
              <a:buClr>
                <a:schemeClr val="tx1"/>
              </a:buClr>
              <a:defRPr/>
            </a:pPr>
            <a:r>
              <a:rPr lang="en-US" dirty="0">
                <a:solidFill>
                  <a:srgbClr val="113164"/>
                </a:solidFill>
                <a:latin typeface="DINNextLTW23-Regular"/>
              </a:rPr>
              <a:t> SMRs help reduce CO2 emissions, moving Saudi Arabia closer to its Vision 2030 and net-zero carbon goals by 2060.</a:t>
            </a:r>
          </a:p>
        </p:txBody>
      </p:sp>
    </p:spTree>
    <p:extLst>
      <p:ext uri="{BB962C8B-B14F-4D97-AF65-F5344CB8AC3E}">
        <p14:creationId xmlns:p14="http://schemas.microsoft.com/office/powerpoint/2010/main" val="37726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Challenges for SMRs in Saudi Arabia</a:t>
            </a:r>
            <a:endParaRPr lang="en-GB" b="1" i="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41959" y="1499914"/>
            <a:ext cx="11091557" cy="5078313"/>
          </a:xfrm>
          <a:prstGeom prst="rect">
            <a:avLst/>
          </a:prstGeom>
        </p:spPr>
        <p:txBody>
          <a:bodyPr wrap="square">
            <a:spAutoFit/>
          </a:bodyPr>
          <a:lstStyle/>
          <a:p>
            <a:pPr lvl="0">
              <a:lnSpc>
                <a:spcPct val="150000"/>
              </a:lnSpc>
              <a:buClr>
                <a:prstClr val="white"/>
              </a:buClr>
              <a:defRPr/>
            </a:pPr>
            <a:r>
              <a:rPr lang="en-US" b="1" dirty="0">
                <a:solidFill>
                  <a:srgbClr val="FF0000"/>
                </a:solidFill>
                <a:cs typeface="Arial" panose="020B0604020202020204" pitchFamily="34" charset="0"/>
              </a:rPr>
              <a:t>Small Modular Reactors (SMRs) are seen as a promising technology for the future of nuclear energy. However, there are several challenges that need to be addressed for their  large-scale implementation in Saudi Arabia. These challenges can be categorized into:</a:t>
            </a:r>
          </a:p>
          <a:p>
            <a:pPr marL="28575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Regulatory and Licensing:</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Establishing a nuclear regulatory framework tailored to SMRs.</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Aligning global nuclear standards with Saudi Arabia's specific laws to ensure SMRs meet both international safety requirements and national regulatory needs.</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Alignment with the vision of the Kingdom of Saudi Arabia </a:t>
            </a:r>
            <a:r>
              <a:rPr lang="ar-SA" dirty="0">
                <a:solidFill>
                  <a:srgbClr val="113164"/>
                </a:solidFill>
                <a:latin typeface="DINNextLTW23-Regular"/>
              </a:rPr>
              <a:t> 2030</a:t>
            </a:r>
            <a:r>
              <a:rPr lang="en-US" dirty="0">
                <a:solidFill>
                  <a:srgbClr val="113164"/>
                </a:solidFill>
                <a:latin typeface="DINNextLTW23-Regular"/>
              </a:rPr>
              <a:t>.</a:t>
            </a:r>
          </a:p>
          <a:p>
            <a:pPr marL="285750" lvl="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Economic Considerations</a:t>
            </a:r>
          </a:p>
          <a:p>
            <a:pPr marL="1149350" lvl="0" indent="-401638">
              <a:lnSpc>
                <a:spcPct val="150000"/>
              </a:lnSpc>
              <a:buClr>
                <a:schemeClr val="tx1"/>
              </a:buClr>
              <a:buFont typeface="Courier New" panose="02070309020205020404" pitchFamily="49" charset="0"/>
              <a:buChar char="o"/>
              <a:defRPr/>
            </a:pPr>
            <a:r>
              <a:rPr lang="en-US" b="1" dirty="0">
                <a:solidFill>
                  <a:srgbClr val="113164"/>
                </a:solidFill>
                <a:latin typeface="DINNextLTW23-Regular"/>
              </a:rPr>
              <a:t>High Initial Costs for Development and Deployment: </a:t>
            </a:r>
            <a:r>
              <a:rPr lang="en-US" dirty="0">
                <a:solidFill>
                  <a:srgbClr val="113164"/>
                </a:solidFill>
                <a:latin typeface="DINNextLTW23-Regular"/>
              </a:rPr>
              <a:t>Nuclear energy, especially SMRs, requires significant upfront capital investment. The costs of building nuclear infrastructure, ensuring regulatory compliance, and establishing supply chains. etc. can be very high.</a:t>
            </a:r>
          </a:p>
        </p:txBody>
      </p:sp>
    </p:spTree>
    <p:extLst>
      <p:ext uri="{BB962C8B-B14F-4D97-AF65-F5344CB8AC3E}">
        <p14:creationId xmlns:p14="http://schemas.microsoft.com/office/powerpoint/2010/main" val="1669529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3700" b="1" dirty="0">
                <a:solidFill>
                  <a:schemeClr val="bg1"/>
                </a:solidFill>
                <a:latin typeface="Arial" panose="020B0604020202020204" pitchFamily="34" charset="0"/>
                <a:cs typeface="Arial" panose="020B0604020202020204" pitchFamily="34" charset="0"/>
              </a:rPr>
              <a:t>Challenges for SMRs in Saudi Arabia</a:t>
            </a:r>
            <a:endParaRPr lang="en-GB" sz="37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41959" y="1721594"/>
            <a:ext cx="11091557" cy="4247317"/>
          </a:xfrm>
          <a:prstGeom prst="rect">
            <a:avLst/>
          </a:prstGeom>
        </p:spPr>
        <p:txBody>
          <a:bodyPr wrap="square">
            <a:spAutoFit/>
          </a:bodyPr>
          <a:lstStyle/>
          <a:p>
            <a:pPr marL="1149350" indent="-401638">
              <a:lnSpc>
                <a:spcPct val="150000"/>
              </a:lnSpc>
              <a:buClr>
                <a:schemeClr val="tx1"/>
              </a:buClr>
              <a:buFont typeface="Courier New" panose="02070309020205020404" pitchFamily="49" charset="0"/>
              <a:buChar char="o"/>
              <a:defRPr/>
            </a:pPr>
            <a:r>
              <a:rPr lang="en-US" b="1" dirty="0">
                <a:solidFill>
                  <a:srgbClr val="113164"/>
                </a:solidFill>
                <a:latin typeface="DINNextLTW23-Regular"/>
              </a:rPr>
              <a:t>Attracting Investment in Nuclear Technology: </a:t>
            </a:r>
            <a:r>
              <a:rPr lang="en-US" dirty="0">
                <a:solidFill>
                  <a:srgbClr val="113164"/>
                </a:solidFill>
                <a:latin typeface="DINNextLTW23-Regular"/>
              </a:rPr>
              <a:t>Saudi Arabia needs to attract both domestic and international investment in its nuclear projects.</a:t>
            </a:r>
          </a:p>
          <a:p>
            <a:pPr marL="1149350" lvl="0" indent="-401638">
              <a:lnSpc>
                <a:spcPct val="150000"/>
              </a:lnSpc>
              <a:buClr>
                <a:schemeClr val="tx1"/>
              </a:buClr>
              <a:buFont typeface="Courier New" panose="02070309020205020404" pitchFamily="49" charset="0"/>
              <a:buChar char="o"/>
              <a:defRPr/>
            </a:pPr>
            <a:r>
              <a:rPr lang="en-US" b="1" dirty="0">
                <a:solidFill>
                  <a:srgbClr val="113164"/>
                </a:solidFill>
                <a:latin typeface="DINNextLTW23-Regular"/>
              </a:rPr>
              <a:t>Enhancing Cost Efficiency:  </a:t>
            </a:r>
            <a:r>
              <a:rPr lang="en-US" dirty="0">
                <a:solidFill>
                  <a:srgbClr val="113164"/>
                </a:solidFill>
                <a:latin typeface="DINNextLTW23-Regular"/>
              </a:rPr>
              <a:t>Producing enough SMRs to drive down the cost per unit through learning curves, mass production, and improvements in efficiency. It also involves integrating SMRs into Saudi Arabia’s grid and industries in a way that maximizes their utility.</a:t>
            </a:r>
          </a:p>
          <a:p>
            <a:pPr marL="1149350" lvl="0" indent="-401638">
              <a:lnSpc>
                <a:spcPct val="150000"/>
              </a:lnSpc>
              <a:buClr>
                <a:schemeClr val="tx1"/>
              </a:buClr>
              <a:buFont typeface="Courier New" panose="02070309020205020404" pitchFamily="49" charset="0"/>
              <a:buChar char="o"/>
              <a:defRPr/>
            </a:pPr>
            <a:endParaRPr lang="en-US" dirty="0">
              <a:solidFill>
                <a:srgbClr val="113164"/>
              </a:solidFill>
              <a:latin typeface="DINNextLTW23-Regular"/>
            </a:endParaRPr>
          </a:p>
          <a:p>
            <a:pPr marL="28575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Technical and Infrastructure Challenges</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Developing a skilled local Human resources to operate and maintain SMRs.</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Building the required supply chain and infrastructure for SMR construction.</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Integrating SMRs into Saudi Arabia’s energy grid.</a:t>
            </a:r>
          </a:p>
        </p:txBody>
      </p:sp>
    </p:spTree>
    <p:extLst>
      <p:ext uri="{BB962C8B-B14F-4D97-AF65-F5344CB8AC3E}">
        <p14:creationId xmlns:p14="http://schemas.microsoft.com/office/powerpoint/2010/main" val="329568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700" b="1" dirty="0">
                <a:solidFill>
                  <a:schemeClr val="bg1"/>
                </a:solidFill>
                <a:latin typeface="Arial" panose="020B0604020202020204" pitchFamily="34" charset="0"/>
                <a:cs typeface="Arial" panose="020B0604020202020204" pitchFamily="34" charset="0"/>
              </a:rPr>
              <a:t>Challenges for SMRs in Saudi Arabia</a:t>
            </a:r>
            <a:endParaRPr lang="en-GB" sz="37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41959" y="1721594"/>
            <a:ext cx="11091557" cy="3831818"/>
          </a:xfrm>
          <a:prstGeom prst="rect">
            <a:avLst/>
          </a:prstGeom>
        </p:spPr>
        <p:txBody>
          <a:bodyPr wrap="square">
            <a:spAutoFit/>
          </a:bodyPr>
          <a:lstStyle/>
          <a:p>
            <a:pPr marL="285750" lvl="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Public Acceptance</a:t>
            </a:r>
          </a:p>
          <a:p>
            <a:pPr marL="1149350" lvl="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Managing public concerns regarding nuclear energy safety.</a:t>
            </a:r>
          </a:p>
          <a:p>
            <a:pPr marL="1149350" lvl="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Building trust with the public about the benefits of SMRs for the environment and economy.</a:t>
            </a:r>
          </a:p>
          <a:p>
            <a:pPr marL="1149350" lvl="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Addressing concerns over nuclear waste management.</a:t>
            </a:r>
          </a:p>
          <a:p>
            <a:pPr marL="747712" lvl="0">
              <a:lnSpc>
                <a:spcPct val="150000"/>
              </a:lnSpc>
              <a:buClr>
                <a:schemeClr val="tx1"/>
              </a:buClr>
              <a:defRPr/>
            </a:pPr>
            <a:endParaRPr lang="en-US" dirty="0">
              <a:solidFill>
                <a:srgbClr val="113164"/>
              </a:solidFill>
              <a:latin typeface="DINNextLTW23-Regular"/>
            </a:endParaRPr>
          </a:p>
          <a:p>
            <a:pPr marL="28575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Energy Strategic Objectives</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Aligning SMR Building with Vision 2030 goals for reducing reliance on oil.</a:t>
            </a:r>
          </a:p>
          <a:p>
            <a:pPr marL="1149350" indent="-401638">
              <a:lnSpc>
                <a:spcPct val="150000"/>
              </a:lnSpc>
              <a:buClr>
                <a:schemeClr val="tx1"/>
              </a:buClr>
              <a:buFont typeface="Courier New" panose="02070309020205020404" pitchFamily="49" charset="0"/>
              <a:buChar char="o"/>
              <a:defRPr/>
            </a:pPr>
            <a:r>
              <a:rPr lang="en-US" dirty="0">
                <a:solidFill>
                  <a:srgbClr val="113164"/>
                </a:solidFill>
                <a:latin typeface="DINNextLTW23-Regular"/>
              </a:rPr>
              <a:t>Balancing renewable energy expansion (solar and wind) with nuclear power as part of a sustainable energy mix.</a:t>
            </a:r>
          </a:p>
        </p:txBody>
      </p:sp>
    </p:spTree>
    <p:extLst>
      <p:ext uri="{BB962C8B-B14F-4D97-AF65-F5344CB8AC3E}">
        <p14:creationId xmlns:p14="http://schemas.microsoft.com/office/powerpoint/2010/main" val="410276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sz="3700" b="1" dirty="0">
                <a:solidFill>
                  <a:schemeClr val="bg1"/>
                </a:solidFill>
                <a:latin typeface="Arial" panose="020B0604020202020204" pitchFamily="34" charset="0"/>
                <a:cs typeface="Arial" panose="020B0604020202020204" pitchFamily="34" charset="0"/>
              </a:rPr>
              <a:t>International Cooperation</a:t>
            </a:r>
            <a:endParaRPr lang="en-GB" sz="37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441959" y="1721594"/>
            <a:ext cx="11091557" cy="5035353"/>
          </a:xfrm>
          <a:prstGeom prst="rect">
            <a:avLst/>
          </a:prstGeom>
        </p:spPr>
        <p:txBody>
          <a:bodyPr wrap="square">
            <a:spAutoFit/>
          </a:bodyPr>
          <a:lstStyle/>
          <a:p>
            <a:pPr marL="285750" lvl="0" indent="-285750">
              <a:lnSpc>
                <a:spcPct val="150000"/>
              </a:lnSpc>
              <a:buClr>
                <a:prstClr val="white"/>
              </a:buClr>
              <a:buFontTx/>
              <a:buChar char="-"/>
              <a:defRPr/>
            </a:pPr>
            <a:r>
              <a:rPr lang="en-US" b="1" dirty="0">
                <a:solidFill>
                  <a:srgbClr val="FF0000"/>
                </a:solidFill>
              </a:rPr>
              <a:t>International cooperation plays a key role in Saudi Arabia’s pursuit of nuclear energy, especially with the emerging Small Modular Reactors (SMRs) technology. key aspects of Saudi Arabia’s international cooperation in relation to SMRs:</a:t>
            </a:r>
          </a:p>
          <a:p>
            <a:pPr marL="28575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Collaboration with the International Atomic Energy Agency (IAEA)</a:t>
            </a:r>
          </a:p>
          <a:p>
            <a:pPr marL="623888" indent="-55563">
              <a:lnSpc>
                <a:spcPct val="150000"/>
              </a:lnSpc>
              <a:buClr>
                <a:schemeClr val="tx1"/>
              </a:buClr>
              <a:defRPr/>
            </a:pPr>
            <a:r>
              <a:rPr lang="en-US" dirty="0">
                <a:solidFill>
                  <a:srgbClr val="113164"/>
                </a:solidFill>
                <a:latin typeface="DINNextLTW23-Regular"/>
              </a:rPr>
              <a:t>Saudi Arabia works closely with the International Atomic Energy Agency (IAEA), which is the world’s foremost authority on nuclear energy safety, security, and peaceful use. </a:t>
            </a:r>
          </a:p>
          <a:p>
            <a:pPr marL="285750" lvl="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Partnerships with Countries and Technology Providers</a:t>
            </a:r>
          </a:p>
          <a:p>
            <a:pPr marL="568325" lvl="0">
              <a:lnSpc>
                <a:spcPct val="150000"/>
              </a:lnSpc>
              <a:buClr>
                <a:schemeClr val="tx1"/>
              </a:buClr>
              <a:defRPr/>
            </a:pPr>
            <a:r>
              <a:rPr lang="en-US" dirty="0">
                <a:solidFill>
                  <a:srgbClr val="113164"/>
                </a:solidFill>
                <a:latin typeface="DINNextLTW23-Regular"/>
              </a:rPr>
              <a:t>Saudi Arabia has actively engaged with several countries and companies that have expertise in nuclear energy, particularly in SMR technology such as South Korea, USA and etc. </a:t>
            </a:r>
          </a:p>
          <a:p>
            <a:pPr marL="285750" indent="-285750">
              <a:lnSpc>
                <a:spcPct val="150000"/>
              </a:lnSpc>
              <a:buClr>
                <a:schemeClr val="tx1"/>
              </a:buClr>
              <a:buFont typeface="Arial" panose="020B0604020202020204" pitchFamily="34" charset="0"/>
              <a:buChar char="•"/>
              <a:defRPr/>
            </a:pPr>
            <a:r>
              <a:rPr lang="en-US" b="1" dirty="0">
                <a:solidFill>
                  <a:srgbClr val="113164"/>
                </a:solidFill>
                <a:latin typeface="DINNextLTW23-Regular"/>
              </a:rPr>
              <a:t>Regional Cooperation</a:t>
            </a:r>
          </a:p>
          <a:p>
            <a:pPr marL="568325">
              <a:lnSpc>
                <a:spcPct val="150000"/>
              </a:lnSpc>
              <a:buClr>
                <a:schemeClr val="tx1"/>
              </a:buClr>
              <a:defRPr/>
            </a:pPr>
            <a:r>
              <a:rPr lang="en-US" dirty="0">
                <a:solidFill>
                  <a:srgbClr val="113164"/>
                </a:solidFill>
                <a:latin typeface="DINNextLTW23-Regular"/>
              </a:rPr>
              <a:t>Saudi Arabia is also working with regional organizations and neighboring countries to promote nuclear energy cooperation in the Middle East. </a:t>
            </a:r>
          </a:p>
        </p:txBody>
      </p:sp>
    </p:spTree>
    <p:extLst>
      <p:ext uri="{BB962C8B-B14F-4D97-AF65-F5344CB8AC3E}">
        <p14:creationId xmlns:p14="http://schemas.microsoft.com/office/powerpoint/2010/main" val="367026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Proposed Plan to Adopt SMR in Saudi Arabia</a:t>
            </a:r>
          </a:p>
        </p:txBody>
      </p:sp>
      <p:sp>
        <p:nvSpPr>
          <p:cNvPr id="6" name="Rectangle 5"/>
          <p:cNvSpPr/>
          <p:nvPr/>
        </p:nvSpPr>
        <p:spPr>
          <a:xfrm>
            <a:off x="441960" y="1561153"/>
            <a:ext cx="11186448" cy="4893647"/>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b="1" dirty="0">
                <a:solidFill>
                  <a:srgbClr val="113164"/>
                </a:solidFill>
                <a:latin typeface="DINNextLTW23-Regular"/>
              </a:rPr>
              <a:t>Phase 1: Preparatory Stage: </a:t>
            </a:r>
          </a:p>
          <a:p>
            <a:pPr>
              <a:lnSpc>
                <a:spcPct val="150000"/>
              </a:lnSpc>
            </a:pPr>
            <a:r>
              <a:rPr lang="en-US" sz="1600" dirty="0">
                <a:solidFill>
                  <a:srgbClr val="113164"/>
                </a:solidFill>
                <a:latin typeface="DINNextLTW23-Regular"/>
              </a:rPr>
              <a:t>Conduct a comprehensive assessment of energy needs, existing infrastructure, regulatory frameworks, and public acceptance to determine the feasibility of SMR adoption.</a:t>
            </a:r>
          </a:p>
          <a:p>
            <a:pPr marL="285750" indent="-285750">
              <a:lnSpc>
                <a:spcPct val="150000"/>
              </a:lnSpc>
              <a:buFont typeface="Arial" panose="020B0604020202020204" pitchFamily="34" charset="0"/>
              <a:buChar char="•"/>
            </a:pPr>
            <a:r>
              <a:rPr lang="en-US" sz="1600" b="1" dirty="0">
                <a:solidFill>
                  <a:srgbClr val="113164"/>
                </a:solidFill>
                <a:latin typeface="DINNextLTW23-Regular"/>
              </a:rPr>
              <a:t>Phase 2: Foundation Establishment: </a:t>
            </a:r>
          </a:p>
          <a:p>
            <a:pPr>
              <a:lnSpc>
                <a:spcPct val="150000"/>
              </a:lnSpc>
            </a:pPr>
            <a:r>
              <a:rPr lang="en-US" sz="1600" dirty="0">
                <a:solidFill>
                  <a:srgbClr val="113164"/>
                </a:solidFill>
                <a:latin typeface="DINNextLTW23-Regular"/>
              </a:rPr>
              <a:t>Conduct a thorough assessment of existing capabilities, infrastructure, and regulatory frameworks to identify gaps and requirements for SMR deployment.</a:t>
            </a:r>
          </a:p>
          <a:p>
            <a:pPr marL="285750" indent="-285750">
              <a:lnSpc>
                <a:spcPct val="150000"/>
              </a:lnSpc>
              <a:buFont typeface="Arial" panose="020B0604020202020204" pitchFamily="34" charset="0"/>
              <a:buChar char="•"/>
            </a:pPr>
            <a:r>
              <a:rPr lang="en-US" sz="1600" b="1" dirty="0">
                <a:solidFill>
                  <a:srgbClr val="113164"/>
                </a:solidFill>
                <a:latin typeface="DINNextLTW23-Regular"/>
              </a:rPr>
              <a:t>Phase 3: Education and Training</a:t>
            </a:r>
            <a:r>
              <a:rPr lang="en-US" sz="1600" dirty="0">
                <a:solidFill>
                  <a:srgbClr val="113164"/>
                </a:solidFill>
                <a:latin typeface="DINNextLTW23-Regular"/>
              </a:rPr>
              <a:t>: </a:t>
            </a:r>
          </a:p>
          <a:p>
            <a:pPr>
              <a:lnSpc>
                <a:spcPct val="150000"/>
              </a:lnSpc>
            </a:pPr>
            <a:r>
              <a:rPr lang="en-US" sz="1600" dirty="0">
                <a:solidFill>
                  <a:srgbClr val="113164"/>
                </a:solidFill>
                <a:latin typeface="DINNextLTW23-Regular"/>
              </a:rPr>
              <a:t>Investment in education programs tailored to nuclear engineering, safety protocols, and reactor operation is imperative. Collaborations with established nuclear powers and educational institutions can facilitate knowledge transfer and skill development.</a:t>
            </a:r>
          </a:p>
          <a:p>
            <a:pPr marL="285750" indent="-285750">
              <a:lnSpc>
                <a:spcPct val="150000"/>
              </a:lnSpc>
              <a:buFont typeface="Arial" panose="020B0604020202020204" pitchFamily="34" charset="0"/>
              <a:buChar char="•"/>
            </a:pPr>
            <a:r>
              <a:rPr lang="en-US" sz="1600" b="1" dirty="0">
                <a:solidFill>
                  <a:srgbClr val="113164"/>
                </a:solidFill>
                <a:latin typeface="DINNextLTW23-Regular"/>
              </a:rPr>
              <a:t>Phase 4: Research, Development, and Establishing Partnership:</a:t>
            </a:r>
            <a:r>
              <a:rPr lang="en-US" sz="1600" dirty="0">
                <a:solidFill>
                  <a:srgbClr val="113164"/>
                </a:solidFill>
                <a:latin typeface="DINNextLTW23-Regular"/>
              </a:rPr>
              <a:t> </a:t>
            </a:r>
          </a:p>
          <a:p>
            <a:pPr>
              <a:lnSpc>
                <a:spcPct val="150000"/>
              </a:lnSpc>
            </a:pPr>
            <a:r>
              <a:rPr lang="en-US" sz="1600" dirty="0">
                <a:solidFill>
                  <a:srgbClr val="113164"/>
                </a:solidFill>
                <a:latin typeface="DINNextLTW23-Regular"/>
              </a:rPr>
              <a:t>Investment in R&amp;D fosters innovation and adaptation of SMR technology to local contexts. Research initiatives focusing on reactor design optimization, fuel cycle management, and waste disposal enhance efficiency and sustainability. </a:t>
            </a:r>
          </a:p>
        </p:txBody>
      </p:sp>
    </p:spTree>
    <p:extLst>
      <p:ext uri="{BB962C8B-B14F-4D97-AF65-F5344CB8AC3E}">
        <p14:creationId xmlns:p14="http://schemas.microsoft.com/office/powerpoint/2010/main" val="195871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Conclusion</a:t>
            </a:r>
          </a:p>
        </p:txBody>
      </p:sp>
      <p:sp>
        <p:nvSpPr>
          <p:cNvPr id="6" name="Rectangle 5"/>
          <p:cNvSpPr/>
          <p:nvPr/>
        </p:nvSpPr>
        <p:spPr>
          <a:xfrm>
            <a:off x="441960" y="1533432"/>
            <a:ext cx="11186448" cy="4893647"/>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b="1" dirty="0">
                <a:solidFill>
                  <a:srgbClr val="113164"/>
                </a:solidFill>
                <a:latin typeface="DINNextLTW23-Regular"/>
              </a:rPr>
              <a:t>Navigating the energy landscape with Small Modular Reactors (SMRs) presents a transformative opportunity for Saudi Arabia, aligning seamlessly with the nation's Vision 2030 objectives. </a:t>
            </a:r>
          </a:p>
          <a:p>
            <a:pPr>
              <a:lnSpc>
                <a:spcPct val="150000"/>
              </a:lnSpc>
            </a:pPr>
            <a:endParaRPr lang="en-US" sz="1600" b="1" dirty="0">
              <a:solidFill>
                <a:srgbClr val="113164"/>
              </a:solidFill>
              <a:latin typeface="DINNextLTW23-Regular"/>
            </a:endParaRPr>
          </a:p>
          <a:p>
            <a:pPr marL="285750" indent="-285750">
              <a:lnSpc>
                <a:spcPct val="150000"/>
              </a:lnSpc>
              <a:buFont typeface="Arial" panose="020B0604020202020204" pitchFamily="34" charset="0"/>
              <a:buChar char="•"/>
            </a:pPr>
            <a:r>
              <a:rPr lang="en-US" sz="1600" b="1" dirty="0">
                <a:solidFill>
                  <a:srgbClr val="113164"/>
                </a:solidFill>
                <a:latin typeface="DINNextLTW23-Regular"/>
              </a:rPr>
              <a:t>The deployment of SMRs offers a multifaceted approach to achieving a sustainable, resilient, and economically diverse energy future.  </a:t>
            </a:r>
          </a:p>
          <a:p>
            <a:pPr>
              <a:lnSpc>
                <a:spcPct val="150000"/>
              </a:lnSpc>
            </a:pPr>
            <a:endParaRPr lang="en-US" sz="1600" b="1" dirty="0">
              <a:solidFill>
                <a:srgbClr val="113164"/>
              </a:solidFill>
              <a:latin typeface="DINNextLTW23-Regular"/>
            </a:endParaRPr>
          </a:p>
          <a:p>
            <a:pPr marL="285750" indent="-285750">
              <a:lnSpc>
                <a:spcPct val="150000"/>
              </a:lnSpc>
              <a:buFont typeface="Arial" panose="020B0604020202020204" pitchFamily="34" charset="0"/>
              <a:buChar char="•"/>
            </a:pPr>
            <a:r>
              <a:rPr lang="en-US" sz="1600" b="1" dirty="0">
                <a:solidFill>
                  <a:srgbClr val="113164"/>
                </a:solidFill>
                <a:latin typeface="DINNextLTW23-Regular"/>
              </a:rPr>
              <a:t>These attributes make SMRs particularly well-suited for Saudi Arabia's unique energy needs and geographic considerations. </a:t>
            </a:r>
          </a:p>
          <a:p>
            <a:pPr>
              <a:lnSpc>
                <a:spcPct val="150000"/>
              </a:lnSpc>
            </a:pPr>
            <a:endParaRPr lang="en-US" sz="1600" b="1" dirty="0">
              <a:solidFill>
                <a:srgbClr val="113164"/>
              </a:solidFill>
              <a:latin typeface="DINNextLTW23-Regular"/>
            </a:endParaRPr>
          </a:p>
          <a:p>
            <a:pPr marL="285750" indent="-285750">
              <a:lnSpc>
                <a:spcPct val="150000"/>
              </a:lnSpc>
              <a:buFont typeface="Arial" panose="020B0604020202020204" pitchFamily="34" charset="0"/>
              <a:buChar char="•"/>
            </a:pPr>
            <a:r>
              <a:rPr lang="en-US" sz="1600" b="1" dirty="0">
                <a:solidFill>
                  <a:srgbClr val="113164"/>
                </a:solidFill>
                <a:latin typeface="DINNextLTW23-Regular"/>
              </a:rPr>
              <a:t>International collaboration and strategic alliances are key components of Saudi Arabia's SMR strategy. </a:t>
            </a:r>
          </a:p>
          <a:p>
            <a:pPr>
              <a:lnSpc>
                <a:spcPct val="150000"/>
              </a:lnSpc>
            </a:pPr>
            <a:endParaRPr lang="en-US" sz="1600" b="1" dirty="0">
              <a:solidFill>
                <a:srgbClr val="113164"/>
              </a:solidFill>
              <a:latin typeface="DINNextLTW23-Regular"/>
            </a:endParaRPr>
          </a:p>
          <a:p>
            <a:pPr marL="285750" indent="-285750">
              <a:lnSpc>
                <a:spcPct val="150000"/>
              </a:lnSpc>
              <a:buFont typeface="Arial" panose="020B0604020202020204" pitchFamily="34" charset="0"/>
              <a:buChar char="•"/>
            </a:pPr>
            <a:r>
              <a:rPr lang="en-US" sz="1600" b="1" dirty="0">
                <a:solidFill>
                  <a:srgbClr val="113164"/>
                </a:solidFill>
                <a:latin typeface="DINNextLTW23-Regular"/>
              </a:rPr>
              <a:t>Engaging with global partners for technology transfer, expertise sharing, and joint research initiatives enhances the Kingdom's capabilities and accelerates the adoption of advanced nuclear technologies. </a:t>
            </a:r>
          </a:p>
        </p:txBody>
      </p:sp>
    </p:spTree>
    <p:extLst>
      <p:ext uri="{BB962C8B-B14F-4D97-AF65-F5344CB8AC3E}">
        <p14:creationId xmlns:p14="http://schemas.microsoft.com/office/powerpoint/2010/main" val="215933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26722" y="1408742"/>
            <a:ext cx="5210695" cy="1615827"/>
          </a:xfrm>
          <a:prstGeom prst="rect">
            <a:avLst/>
          </a:prstGeom>
        </p:spPr>
        <p:txBody>
          <a:bodyPr wrap="square">
            <a:spAutoFit/>
          </a:bodyPr>
          <a:lstStyle/>
          <a:p>
            <a:pPr>
              <a:lnSpc>
                <a:spcPct val="150000"/>
              </a:lnSpc>
            </a:pPr>
            <a:r>
              <a:rPr lang="en-US" sz="6600" b="1" dirty="0">
                <a:solidFill>
                  <a:srgbClr val="113164"/>
                </a:solidFill>
                <a:latin typeface="DINNextLTW23-Regular"/>
              </a:rPr>
              <a:t>Thank You</a:t>
            </a:r>
          </a:p>
        </p:txBody>
      </p:sp>
      <p:sp>
        <p:nvSpPr>
          <p:cNvPr id="3" name="Rectangle 2"/>
          <p:cNvSpPr/>
          <p:nvPr/>
        </p:nvSpPr>
        <p:spPr>
          <a:xfrm>
            <a:off x="346363" y="3430911"/>
            <a:ext cx="4627418" cy="1200329"/>
          </a:xfrm>
          <a:prstGeom prst="rect">
            <a:avLst/>
          </a:prstGeom>
        </p:spPr>
        <p:txBody>
          <a:bodyPr wrap="square">
            <a:spAutoFit/>
          </a:bodyPr>
          <a:lstStyle/>
          <a:p>
            <a:r>
              <a:rPr lang="en-US" b="1" dirty="0"/>
              <a:t>Salman M. Alshehri</a:t>
            </a:r>
          </a:p>
          <a:p>
            <a:r>
              <a:rPr lang="en-US" b="1" dirty="0"/>
              <a:t>King </a:t>
            </a:r>
            <a:r>
              <a:rPr lang="en-US" b="1" dirty="0" err="1"/>
              <a:t>Abdulaziz</a:t>
            </a:r>
            <a:r>
              <a:rPr lang="en-US" b="1" dirty="0"/>
              <a:t> City for Science and Technology </a:t>
            </a:r>
          </a:p>
          <a:p>
            <a:r>
              <a:rPr lang="en-US" b="1" dirty="0"/>
              <a:t>Riyadh, Saudi Arabia</a:t>
            </a:r>
          </a:p>
          <a:p>
            <a:r>
              <a:rPr lang="en-US" b="1" dirty="0"/>
              <a:t>Email: saalshehri@kacst.gov.sa</a:t>
            </a:r>
          </a:p>
        </p:txBody>
      </p:sp>
      <p:sp>
        <p:nvSpPr>
          <p:cNvPr id="7" name="Rectangle 6"/>
          <p:cNvSpPr/>
          <p:nvPr/>
        </p:nvSpPr>
        <p:spPr>
          <a:xfrm>
            <a:off x="5777523" y="3425897"/>
            <a:ext cx="6096000" cy="1200329"/>
          </a:xfrm>
          <a:prstGeom prst="rect">
            <a:avLst/>
          </a:prstGeom>
        </p:spPr>
        <p:txBody>
          <a:bodyPr>
            <a:spAutoFit/>
          </a:bodyPr>
          <a:lstStyle/>
          <a:p>
            <a:r>
              <a:rPr lang="en-US" b="1" dirty="0" err="1"/>
              <a:t>Anas</a:t>
            </a:r>
            <a:r>
              <a:rPr lang="en-US" b="1" dirty="0"/>
              <a:t> M. </a:t>
            </a:r>
            <a:r>
              <a:rPr lang="en-US" b="1" dirty="0" err="1"/>
              <a:t>Alwafi</a:t>
            </a:r>
            <a:r>
              <a:rPr lang="en-US" b="1" dirty="0"/>
              <a:t> </a:t>
            </a:r>
          </a:p>
          <a:p>
            <a:r>
              <a:rPr lang="en-US" b="1" dirty="0"/>
              <a:t>King </a:t>
            </a:r>
            <a:r>
              <a:rPr lang="en-US" b="1" dirty="0" err="1"/>
              <a:t>Abdulaziz</a:t>
            </a:r>
            <a:r>
              <a:rPr lang="en-US" b="1" dirty="0"/>
              <a:t> City for Science and Technology </a:t>
            </a:r>
          </a:p>
          <a:p>
            <a:r>
              <a:rPr lang="en-US" b="1" dirty="0"/>
              <a:t>Riyadh, Saudi Arabia</a:t>
            </a:r>
          </a:p>
          <a:p>
            <a:r>
              <a:rPr lang="en-US" b="1" dirty="0"/>
              <a:t>Email: aalwafi@kacst.gov.sa</a:t>
            </a:r>
          </a:p>
        </p:txBody>
      </p:sp>
      <p:sp>
        <p:nvSpPr>
          <p:cNvPr id="8" name="Rectangle 7"/>
          <p:cNvSpPr/>
          <p:nvPr/>
        </p:nvSpPr>
        <p:spPr>
          <a:xfrm>
            <a:off x="346363" y="5073273"/>
            <a:ext cx="6096000" cy="1200329"/>
          </a:xfrm>
          <a:prstGeom prst="rect">
            <a:avLst/>
          </a:prstGeom>
        </p:spPr>
        <p:txBody>
          <a:bodyPr>
            <a:spAutoFit/>
          </a:bodyPr>
          <a:lstStyle/>
          <a:p>
            <a:r>
              <a:rPr lang="en-US" b="1" dirty="0"/>
              <a:t>Salman M. </a:t>
            </a:r>
            <a:r>
              <a:rPr lang="en-US" b="1" dirty="0" err="1"/>
              <a:t>Alzahrani</a:t>
            </a:r>
            <a:endParaRPr lang="en-US" b="1" dirty="0"/>
          </a:p>
          <a:p>
            <a:r>
              <a:rPr lang="en-US" b="1" dirty="0"/>
              <a:t>King </a:t>
            </a:r>
            <a:r>
              <a:rPr lang="en-US" b="1" dirty="0" err="1"/>
              <a:t>Abdulaziz</a:t>
            </a:r>
            <a:r>
              <a:rPr lang="en-US" b="1" dirty="0"/>
              <a:t> City for Science and Technology </a:t>
            </a:r>
          </a:p>
          <a:p>
            <a:r>
              <a:rPr lang="en-US" b="1" dirty="0"/>
              <a:t>Riyadh, Saudi Arabia</a:t>
            </a:r>
          </a:p>
          <a:p>
            <a:r>
              <a:rPr lang="en-US" b="1" dirty="0"/>
              <a:t>Email: salzahrni@kacst.gov.sa</a:t>
            </a:r>
          </a:p>
        </p:txBody>
      </p:sp>
    </p:spTree>
    <p:extLst>
      <p:ext uri="{BB962C8B-B14F-4D97-AF65-F5344CB8AC3E}">
        <p14:creationId xmlns:p14="http://schemas.microsoft.com/office/powerpoint/2010/main" val="330164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p:txBody>
          <a:bodyPr>
            <a:noAutofit/>
          </a:bodyPr>
          <a:lstStyle/>
          <a:p>
            <a:r>
              <a:rPr lang="en-US" sz="3200" dirty="0"/>
              <a:t>NAVIGATING THE ENERGY LANDSCAPE: CONSIDERATIONS FOR DEPLOYING SMALL MODULAR REACTORS IN SAUDI ARABIA</a:t>
            </a:r>
            <a:endParaRPr lang="en-GB" sz="3200"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738997" y="4856672"/>
            <a:ext cx="9144000" cy="1108494"/>
          </a:xfrm>
        </p:spPr>
        <p:txBody>
          <a:bodyPr>
            <a:normAutofit/>
          </a:bodyPr>
          <a:lstStyle/>
          <a:p>
            <a:pPr algn="l"/>
            <a:r>
              <a:rPr lang="en-US" sz="1800" dirty="0"/>
              <a:t>King Abdulaziz City for Science and Technology</a:t>
            </a:r>
          </a:p>
          <a:p>
            <a:pPr algn="l"/>
            <a:r>
              <a:rPr lang="en-US" sz="1800" dirty="0"/>
              <a:t>Riyadh, Saudi Arabia</a:t>
            </a:r>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Outlines</a:t>
            </a:r>
            <a:endParaRPr lang="en-GB" b="1" i="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47996" y="1610226"/>
            <a:ext cx="7744690" cy="4801314"/>
          </a:xfrm>
          <a:prstGeom prst="rect">
            <a:avLst/>
          </a:prstGeom>
        </p:spPr>
        <p:txBody>
          <a:bodyPr wrap="square">
            <a:spAutoFit/>
          </a:bodyPr>
          <a:lstStyle/>
          <a:p>
            <a:pPr marL="346075" lvl="0">
              <a:buClr>
                <a:prstClr val="white"/>
              </a:buClr>
              <a:defRPr/>
            </a:pPr>
            <a:r>
              <a:rPr lang="en-US" b="1" dirty="0">
                <a:latin typeface="Arial" panose="020B0604020202020204" pitchFamily="34" charset="0"/>
                <a:cs typeface="Arial" panose="020B0604020202020204" pitchFamily="34" charset="0"/>
              </a:rPr>
              <a:t>Objectives, Values, and Enablers</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Saudi Arabia's Energy Landscape.</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Small Modular Reactors (SMRs) </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SMRs and Saudi Arabia  </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SMR Benefits for Saudi Arabia  </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SMR Challenges  </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International Cooperation  </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Phases  </a:t>
            </a:r>
          </a:p>
          <a:p>
            <a:pPr marL="346075" lvl="0">
              <a:buClr>
                <a:prstClr val="white"/>
              </a:buClr>
              <a:defRPr/>
            </a:pPr>
            <a:endParaRPr lang="en-US" b="1" dirty="0">
              <a:latin typeface="Arial" panose="020B0604020202020204" pitchFamily="34" charset="0"/>
              <a:cs typeface="Arial" panose="020B0604020202020204" pitchFamily="34" charset="0"/>
            </a:endParaRPr>
          </a:p>
          <a:p>
            <a:pPr marL="346075" lvl="0">
              <a:buClr>
                <a:prstClr val="white"/>
              </a:buClr>
              <a:defRPr/>
            </a:pPr>
            <a:r>
              <a:rPr lang="en-US" b="1" dirty="0">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Objectives, Values, and Enablers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73" r="944" b="2034"/>
          <a:stretch/>
        </p:blipFill>
        <p:spPr>
          <a:xfrm>
            <a:off x="517585" y="2549716"/>
            <a:ext cx="11059064" cy="3738942"/>
          </a:xfrm>
          <a:prstGeom prst="rect">
            <a:avLst/>
          </a:prstGeom>
        </p:spPr>
      </p:pic>
      <p:sp>
        <p:nvSpPr>
          <p:cNvPr id="7" name="Rectangle 6"/>
          <p:cNvSpPr/>
          <p:nvPr/>
        </p:nvSpPr>
        <p:spPr>
          <a:xfrm>
            <a:off x="441960" y="1441080"/>
            <a:ext cx="11315844" cy="923330"/>
          </a:xfrm>
          <a:prstGeom prst="rect">
            <a:avLst/>
          </a:prstGeom>
        </p:spPr>
        <p:txBody>
          <a:bodyPr wrap="square">
            <a:spAutoFit/>
          </a:bodyPr>
          <a:lstStyle/>
          <a:p>
            <a:pPr marL="285750" indent="-285750">
              <a:buFont typeface="Arial" panose="020B0604020202020204" pitchFamily="34" charset="0"/>
              <a:buChar char="•"/>
            </a:pPr>
            <a:r>
              <a:rPr lang="en-US" dirty="0"/>
              <a:t>Enabling a thriving nuclear sector in the Kingdom of Saudi Arabia through developing a knowledge base, building human capital, fostering nuclear RDI, offering unique services, promoting local and international impactful cooperation, and advocating for sustainable nuclear energy development.</a:t>
            </a:r>
          </a:p>
        </p:txBody>
      </p:sp>
    </p:spTree>
    <p:extLst>
      <p:ext uri="{BB962C8B-B14F-4D97-AF65-F5344CB8AC3E}">
        <p14:creationId xmlns:p14="http://schemas.microsoft.com/office/powerpoint/2010/main" val="227944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Saudi Arabia's Nuclear Energy Landscape</a:t>
            </a:r>
          </a:p>
        </p:txBody>
      </p:sp>
      <p:grpSp>
        <p:nvGrpSpPr>
          <p:cNvPr id="25" name="Group 24"/>
          <p:cNvGrpSpPr/>
          <p:nvPr/>
        </p:nvGrpSpPr>
        <p:grpSpPr>
          <a:xfrm>
            <a:off x="1164566" y="1647649"/>
            <a:ext cx="9506309" cy="4676416"/>
            <a:chOff x="1164566" y="1863305"/>
            <a:chExt cx="9506309" cy="4676416"/>
          </a:xfrm>
        </p:grpSpPr>
        <p:grpSp>
          <p:nvGrpSpPr>
            <p:cNvPr id="4" name="Group 3"/>
            <p:cNvGrpSpPr/>
            <p:nvPr/>
          </p:nvGrpSpPr>
          <p:grpSpPr>
            <a:xfrm>
              <a:off x="1164566" y="1863305"/>
              <a:ext cx="9506309" cy="3864635"/>
              <a:chOff x="655608" y="1846052"/>
              <a:chExt cx="10301952" cy="4534960"/>
            </a:xfrm>
          </p:grpSpPr>
          <p:grpSp>
            <p:nvGrpSpPr>
              <p:cNvPr id="3" name="Group 2"/>
              <p:cNvGrpSpPr/>
              <p:nvPr/>
            </p:nvGrpSpPr>
            <p:grpSpPr>
              <a:xfrm>
                <a:off x="655608" y="1846052"/>
                <a:ext cx="10301952" cy="724620"/>
                <a:chOff x="655608" y="1846052"/>
                <a:chExt cx="10301952" cy="724620"/>
              </a:xfrm>
            </p:grpSpPr>
            <p:sp>
              <p:nvSpPr>
                <p:cNvPr id="2" name="Rectangle 1"/>
                <p:cNvSpPr/>
                <p:nvPr/>
              </p:nvSpPr>
              <p:spPr>
                <a:xfrm>
                  <a:off x="655608" y="1846053"/>
                  <a:ext cx="174828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Ministry of Energy</a:t>
                  </a:r>
                </a:p>
              </p:txBody>
            </p:sp>
            <p:sp>
              <p:nvSpPr>
                <p:cNvPr id="9" name="Rectangle 8"/>
                <p:cNvSpPr/>
                <p:nvPr/>
              </p:nvSpPr>
              <p:spPr>
                <a:xfrm>
                  <a:off x="2403894" y="1846052"/>
                  <a:ext cx="855366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The Ministry of Energy has the overall responsibility for overseeing energy policy and regulation in Saudi Arabia. This includes nuclear energy. Develops and implements energy policies, including those related to nuclear energy</a:t>
                  </a:r>
                </a:p>
              </p:txBody>
            </p:sp>
          </p:grpSp>
          <p:grpSp>
            <p:nvGrpSpPr>
              <p:cNvPr id="10" name="Group 9"/>
              <p:cNvGrpSpPr/>
              <p:nvPr/>
            </p:nvGrpSpPr>
            <p:grpSpPr>
              <a:xfrm>
                <a:off x="655608" y="2798637"/>
                <a:ext cx="10301952" cy="724620"/>
                <a:chOff x="655608" y="1846052"/>
                <a:chExt cx="10301952" cy="724620"/>
              </a:xfrm>
            </p:grpSpPr>
            <p:sp>
              <p:nvSpPr>
                <p:cNvPr id="11" name="Rectangle 10"/>
                <p:cNvSpPr/>
                <p:nvPr/>
              </p:nvSpPr>
              <p:spPr>
                <a:xfrm>
                  <a:off x="655608" y="1846053"/>
                  <a:ext cx="174828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King Abdullah City for Atomic and Renewable Energy (KA-CARE):</a:t>
                  </a:r>
                </a:p>
              </p:txBody>
            </p:sp>
            <p:sp>
              <p:nvSpPr>
                <p:cNvPr id="12" name="Rectangle 11"/>
                <p:cNvSpPr/>
                <p:nvPr/>
              </p:nvSpPr>
              <p:spPr>
                <a:xfrm>
                  <a:off x="2403894" y="1846052"/>
                  <a:ext cx="855366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Established in 2010, KA-CARE is the government agency responsible for overseeing nuclear energy and renewable energy projects in Saudi Arabia. It has been working to develop the necessary infrastructure and expertise for the country's nuclear program.</a:t>
                  </a:r>
                </a:p>
              </p:txBody>
            </p:sp>
          </p:grpSp>
          <p:grpSp>
            <p:nvGrpSpPr>
              <p:cNvPr id="13" name="Group 12"/>
              <p:cNvGrpSpPr/>
              <p:nvPr/>
            </p:nvGrpSpPr>
            <p:grpSpPr>
              <a:xfrm>
                <a:off x="655608" y="3751222"/>
                <a:ext cx="10301952" cy="724620"/>
                <a:chOff x="655608" y="1846052"/>
                <a:chExt cx="10301952" cy="724620"/>
              </a:xfrm>
            </p:grpSpPr>
            <p:sp>
              <p:nvSpPr>
                <p:cNvPr id="14" name="Rectangle 13"/>
                <p:cNvSpPr/>
                <p:nvPr/>
              </p:nvSpPr>
              <p:spPr>
                <a:xfrm>
                  <a:off x="655608" y="1846053"/>
                  <a:ext cx="174828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Nuclear Energy Holding Company (SNEHC)</a:t>
                  </a:r>
                </a:p>
              </p:txBody>
            </p:sp>
            <p:sp>
              <p:nvSpPr>
                <p:cNvPr id="15" name="Rectangle 14"/>
                <p:cNvSpPr/>
                <p:nvPr/>
              </p:nvSpPr>
              <p:spPr>
                <a:xfrm>
                  <a:off x="2403894" y="1846052"/>
                  <a:ext cx="855366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Established in 2022, SNEHC is a state-owned company tasked with developing and implementing Saudi Arabia's nuclear energy strategy.</a:t>
                  </a:r>
                </a:p>
              </p:txBody>
            </p:sp>
          </p:grpSp>
          <p:grpSp>
            <p:nvGrpSpPr>
              <p:cNvPr id="16" name="Group 15"/>
              <p:cNvGrpSpPr/>
              <p:nvPr/>
            </p:nvGrpSpPr>
            <p:grpSpPr>
              <a:xfrm>
                <a:off x="655608" y="4703807"/>
                <a:ext cx="10301952" cy="724620"/>
                <a:chOff x="655608" y="1846052"/>
                <a:chExt cx="10301952" cy="724620"/>
              </a:xfrm>
            </p:grpSpPr>
            <p:sp>
              <p:nvSpPr>
                <p:cNvPr id="17" name="Rectangle 16"/>
                <p:cNvSpPr/>
                <p:nvPr/>
              </p:nvSpPr>
              <p:spPr>
                <a:xfrm>
                  <a:off x="655608" y="1846053"/>
                  <a:ext cx="174828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King Abdulaziz City for Science and Technology</a:t>
                  </a:r>
                </a:p>
              </p:txBody>
            </p:sp>
            <p:sp>
              <p:nvSpPr>
                <p:cNvPr id="18" name="Rectangle 17"/>
                <p:cNvSpPr/>
                <p:nvPr/>
              </p:nvSpPr>
              <p:spPr>
                <a:xfrm>
                  <a:off x="2403894" y="1846052"/>
                  <a:ext cx="855366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King Abdulaziz City for Science and Technology (KACST) plays a significant role in Saudi Arabia's nuclear energy landscape. It is home to the Nuclear Technologies Institute and Technology (NTI), which is responsible for conducting research and development in nuclear energy and related technologies.</a:t>
                  </a:r>
                </a:p>
              </p:txBody>
            </p:sp>
          </p:grpSp>
          <p:grpSp>
            <p:nvGrpSpPr>
              <p:cNvPr id="19" name="Group 18"/>
              <p:cNvGrpSpPr/>
              <p:nvPr/>
            </p:nvGrpSpPr>
            <p:grpSpPr>
              <a:xfrm>
                <a:off x="655608" y="5656392"/>
                <a:ext cx="10301952" cy="724620"/>
                <a:chOff x="655608" y="1846052"/>
                <a:chExt cx="10301952" cy="724620"/>
              </a:xfrm>
            </p:grpSpPr>
            <p:sp>
              <p:nvSpPr>
                <p:cNvPr id="20" name="Rectangle 19"/>
                <p:cNvSpPr/>
                <p:nvPr/>
              </p:nvSpPr>
              <p:spPr>
                <a:xfrm>
                  <a:off x="655608" y="1846053"/>
                  <a:ext cx="174828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Nuclear and Radiological Regulatory Commission</a:t>
                  </a:r>
                </a:p>
              </p:txBody>
            </p:sp>
            <p:sp>
              <p:nvSpPr>
                <p:cNvPr id="21" name="Rectangle 20"/>
                <p:cNvSpPr/>
                <p:nvPr/>
              </p:nvSpPr>
              <p:spPr>
                <a:xfrm>
                  <a:off x="2403894" y="1846052"/>
                  <a:ext cx="8553666" cy="724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The NRRC is primarily responsible for the technical regulation of nuclear activities in Saudi Arabia. This includes: Licensing nuclear facilities, conducting safety inspections, ensuring compliance with radiation safety standards, and managing radioactive waste. The NRRC provides safety oversight for nuclear facilities and activities and develops and implements emergency preparedness plans for nuclear accidents.</a:t>
                  </a:r>
                </a:p>
              </p:txBody>
            </p:sp>
          </p:grpSp>
        </p:grpSp>
        <p:grpSp>
          <p:nvGrpSpPr>
            <p:cNvPr id="24" name="Group 23"/>
            <p:cNvGrpSpPr/>
            <p:nvPr/>
          </p:nvGrpSpPr>
          <p:grpSpPr>
            <a:xfrm>
              <a:off x="1164566" y="5922209"/>
              <a:ext cx="9506309" cy="617512"/>
              <a:chOff x="1164566" y="5922209"/>
              <a:chExt cx="9506309" cy="617512"/>
            </a:xfrm>
          </p:grpSpPr>
          <p:sp>
            <p:nvSpPr>
              <p:cNvPr id="22" name="Rectangle 21"/>
              <p:cNvSpPr/>
              <p:nvPr/>
            </p:nvSpPr>
            <p:spPr>
              <a:xfrm>
                <a:off x="1164566" y="5922210"/>
                <a:ext cx="1613262" cy="617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International Cooperation</a:t>
                </a:r>
              </a:p>
            </p:txBody>
          </p:sp>
          <p:sp>
            <p:nvSpPr>
              <p:cNvPr id="23" name="Rectangle 22"/>
              <p:cNvSpPr/>
              <p:nvPr/>
            </p:nvSpPr>
            <p:spPr>
              <a:xfrm>
                <a:off x="2777828" y="5922209"/>
                <a:ext cx="7893047" cy="617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Saudi Arabia has been actively seeking international cooperation to develop its nuclear energy program. It has signed agreements with several countries, including the United States, France, South Korea, and Russia, to collaborate on various aspects of nuclear technology.</a:t>
                </a:r>
              </a:p>
            </p:txBody>
          </p:sp>
        </p:grpSp>
      </p:grpSp>
    </p:spTree>
    <p:extLst>
      <p:ext uri="{BB962C8B-B14F-4D97-AF65-F5344CB8AC3E}">
        <p14:creationId xmlns:p14="http://schemas.microsoft.com/office/powerpoint/2010/main" val="5433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Saudi Arabia's Nuclear Energy Landscape</a:t>
            </a:r>
          </a:p>
        </p:txBody>
      </p:sp>
      <p:sp>
        <p:nvSpPr>
          <p:cNvPr id="6" name="Rectangle 5"/>
          <p:cNvSpPr/>
          <p:nvPr/>
        </p:nvSpPr>
        <p:spPr>
          <a:xfrm>
            <a:off x="441960" y="2109793"/>
            <a:ext cx="11186448" cy="3970318"/>
          </a:xfrm>
          <a:prstGeom prst="rect">
            <a:avLst/>
          </a:prstGeom>
        </p:spPr>
        <p:txBody>
          <a:bodyPr wrap="square">
            <a:spAutoFit/>
          </a:bodyPr>
          <a:lstStyle/>
          <a:p>
            <a:pPr>
              <a:lnSpc>
                <a:spcPct val="150000"/>
              </a:lnSpc>
            </a:pPr>
            <a:r>
              <a:rPr lang="en-US" b="1" dirty="0">
                <a:solidFill>
                  <a:srgbClr val="113164"/>
                </a:solidFill>
                <a:latin typeface="DINNextLTW23-Regular"/>
              </a:rPr>
              <a:t>The Kingdom of Saudi Arabia is committed to become a global energy leader and introduce nuclear energy in the energy mix. This is formulated by the Saudi National Atomic Energy Project (SNEAP) and part of its ambitions as part of the Circular Carbon Economy (CCE) initiative. The focus of SNEAP as per the recent updates are:</a:t>
            </a:r>
          </a:p>
          <a:p>
            <a:pPr>
              <a:lnSpc>
                <a:spcPct val="150000"/>
              </a:lnSpc>
            </a:pPr>
            <a:r>
              <a:rPr lang="en-US" sz="2400" dirty="0">
                <a:solidFill>
                  <a:srgbClr val="113164"/>
                </a:solidFill>
                <a:latin typeface="DINNextLTW23-Light"/>
              </a:rPr>
              <a:t>• </a:t>
            </a:r>
            <a:r>
              <a:rPr lang="en-US" dirty="0">
                <a:solidFill>
                  <a:srgbClr val="113164"/>
                </a:solidFill>
                <a:latin typeface="DINNextLTW23-Light"/>
              </a:rPr>
              <a:t>Building the first nuclear power plant</a:t>
            </a:r>
          </a:p>
          <a:p>
            <a:pPr>
              <a:lnSpc>
                <a:spcPct val="150000"/>
              </a:lnSpc>
            </a:pPr>
            <a:r>
              <a:rPr lang="en-US" sz="2400" dirty="0">
                <a:solidFill>
                  <a:srgbClr val="113164"/>
                </a:solidFill>
                <a:latin typeface="DINNextLTW23-Light"/>
              </a:rPr>
              <a:t>• </a:t>
            </a:r>
            <a:r>
              <a:rPr lang="en-US" dirty="0">
                <a:solidFill>
                  <a:srgbClr val="113164"/>
                </a:solidFill>
                <a:latin typeface="DINNextLTW23-Light"/>
              </a:rPr>
              <a:t>Developing the nuclear fuel cycle</a:t>
            </a:r>
          </a:p>
          <a:p>
            <a:endParaRPr lang="en-US" dirty="0">
              <a:solidFill>
                <a:srgbClr val="113164"/>
              </a:solidFill>
              <a:latin typeface="DINNextLTW23-Light"/>
            </a:endParaRPr>
          </a:p>
          <a:p>
            <a:pPr>
              <a:lnSpc>
                <a:spcPct val="150000"/>
              </a:lnSpc>
            </a:pPr>
            <a:r>
              <a:rPr lang="en-US" dirty="0">
                <a:solidFill>
                  <a:srgbClr val="FF0000"/>
                </a:solidFill>
                <a:latin typeface="DINNextLTW23-Light"/>
              </a:rPr>
              <a:t>The IAEA developed a framework of identifying 19 infrastructural issues and three milestone approach, and based on KSA assessment, KSA has passed the second milestone.</a:t>
            </a:r>
            <a:endParaRPr lang="en-US" dirty="0">
              <a:solidFill>
                <a:srgbClr val="FF0000"/>
              </a:solidFill>
            </a:endParaRPr>
          </a:p>
        </p:txBody>
      </p:sp>
    </p:spTree>
    <p:extLst>
      <p:ext uri="{BB962C8B-B14F-4D97-AF65-F5344CB8AC3E}">
        <p14:creationId xmlns:p14="http://schemas.microsoft.com/office/powerpoint/2010/main" val="318883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Saudi Status in IAEA's Milestone Approach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81" y="1686025"/>
            <a:ext cx="10058400" cy="4683574"/>
          </a:xfrm>
          <a:prstGeom prst="rect">
            <a:avLst/>
          </a:prstGeom>
        </p:spPr>
      </p:pic>
    </p:spTree>
    <p:extLst>
      <p:ext uri="{BB962C8B-B14F-4D97-AF65-F5344CB8AC3E}">
        <p14:creationId xmlns:p14="http://schemas.microsoft.com/office/powerpoint/2010/main" val="286763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What are Small Modular Reactor</a:t>
            </a:r>
          </a:p>
        </p:txBody>
      </p:sp>
      <p:sp>
        <p:nvSpPr>
          <p:cNvPr id="6" name="Rectangle 5"/>
          <p:cNvSpPr/>
          <p:nvPr/>
        </p:nvSpPr>
        <p:spPr>
          <a:xfrm>
            <a:off x="441960" y="1561153"/>
            <a:ext cx="11186448" cy="4939814"/>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a:solidFill>
                  <a:srgbClr val="113164"/>
                </a:solidFill>
                <a:latin typeface="DINNextLTW23-Regular"/>
              </a:rPr>
              <a:t>Small , factory-built  nuclear reactors with a power output up to 300 MW</a:t>
            </a:r>
          </a:p>
          <a:p>
            <a:pPr marL="285750" indent="-285750">
              <a:lnSpc>
                <a:spcPct val="150000"/>
              </a:lnSpc>
              <a:buFont typeface="Arial" panose="020B0604020202020204" pitchFamily="34" charset="0"/>
              <a:buChar char="•"/>
            </a:pPr>
            <a:endParaRPr lang="en-US" b="1" dirty="0">
              <a:solidFill>
                <a:srgbClr val="113164"/>
              </a:solidFill>
              <a:latin typeface="DINNextLTW23-Regular"/>
            </a:endParaRPr>
          </a:p>
          <a:p>
            <a:pPr marL="285750" indent="-285750">
              <a:lnSpc>
                <a:spcPct val="150000"/>
              </a:lnSpc>
              <a:buFont typeface="Arial" panose="020B0604020202020204" pitchFamily="34" charset="0"/>
              <a:buChar char="•"/>
            </a:pPr>
            <a:r>
              <a:rPr lang="en-US" b="1" dirty="0">
                <a:solidFill>
                  <a:srgbClr val="113164"/>
                </a:solidFill>
                <a:latin typeface="DINNextLTW23-Regular"/>
              </a:rPr>
              <a:t>Key Feature</a:t>
            </a:r>
          </a:p>
          <a:p>
            <a:pPr marL="798513" indent="-285750">
              <a:lnSpc>
                <a:spcPct val="150000"/>
              </a:lnSpc>
              <a:buFont typeface="Courier New" panose="02070309020205020404" pitchFamily="49" charset="0"/>
              <a:buChar char="o"/>
            </a:pPr>
            <a:r>
              <a:rPr lang="en-US" b="1" dirty="0">
                <a:solidFill>
                  <a:srgbClr val="113164"/>
                </a:solidFill>
                <a:latin typeface="DINNextLTW23-Regular"/>
              </a:rPr>
              <a:t>Compact size: </a:t>
            </a:r>
            <a:r>
              <a:rPr lang="en-US" dirty="0">
                <a:solidFill>
                  <a:srgbClr val="113164"/>
                </a:solidFill>
                <a:latin typeface="DINNextLTW23-Regular"/>
              </a:rPr>
              <a:t>SMRs are significantly smaller than traditional nuclear power plants, making them more suitable for various locations.   </a:t>
            </a:r>
          </a:p>
          <a:p>
            <a:pPr marL="798513" indent="-285750">
              <a:lnSpc>
                <a:spcPct val="150000"/>
              </a:lnSpc>
              <a:buFont typeface="Courier New" panose="02070309020205020404" pitchFamily="49" charset="0"/>
              <a:buChar char="o"/>
            </a:pPr>
            <a:r>
              <a:rPr lang="en-US" b="1" dirty="0">
                <a:solidFill>
                  <a:srgbClr val="113164"/>
                </a:solidFill>
                <a:latin typeface="DINNextLTW23-Regular"/>
              </a:rPr>
              <a:t>Modular design: </a:t>
            </a:r>
            <a:r>
              <a:rPr lang="en-US" dirty="0">
                <a:solidFill>
                  <a:srgbClr val="113164"/>
                </a:solidFill>
                <a:latin typeface="DINNextLTW23-Regular"/>
              </a:rPr>
              <a:t>The reactor is built in sections or modules, which can be manufactured separately and then assembled on-site, reducing construction time and complexity. </a:t>
            </a:r>
            <a:r>
              <a:rPr lang="en-US" b="1" dirty="0">
                <a:solidFill>
                  <a:srgbClr val="113164"/>
                </a:solidFill>
                <a:latin typeface="DINNextLTW23-Regular"/>
              </a:rPr>
              <a:t> </a:t>
            </a:r>
          </a:p>
          <a:p>
            <a:pPr marL="798513" indent="-285750">
              <a:lnSpc>
                <a:spcPct val="150000"/>
              </a:lnSpc>
              <a:buFont typeface="Courier New" panose="02070309020205020404" pitchFamily="49" charset="0"/>
              <a:buChar char="o"/>
            </a:pPr>
            <a:r>
              <a:rPr lang="en-US" b="1" dirty="0">
                <a:solidFill>
                  <a:srgbClr val="113164"/>
                </a:solidFill>
                <a:latin typeface="DINNextLTW23-Regular"/>
              </a:rPr>
              <a:t> Safety features: </a:t>
            </a:r>
            <a:r>
              <a:rPr lang="en-US" dirty="0">
                <a:solidFill>
                  <a:srgbClr val="113164"/>
                </a:solidFill>
                <a:latin typeface="DINNextLTW23-Regular"/>
              </a:rPr>
              <a:t>Many SMR designs incorporate advanced safety features, such as passive cooling systems and containment structures, to enhance safety. </a:t>
            </a:r>
            <a:r>
              <a:rPr lang="en-US" b="1" dirty="0">
                <a:solidFill>
                  <a:srgbClr val="113164"/>
                </a:solidFill>
                <a:latin typeface="DINNextLTW23-Regular"/>
              </a:rPr>
              <a:t>  </a:t>
            </a:r>
          </a:p>
          <a:p>
            <a:pPr marL="798513" indent="-285750">
              <a:lnSpc>
                <a:spcPct val="150000"/>
              </a:lnSpc>
              <a:buFont typeface="Courier New" panose="02070309020205020404" pitchFamily="49" charset="0"/>
              <a:buChar char="o"/>
            </a:pPr>
            <a:r>
              <a:rPr lang="en-US" b="1" dirty="0">
                <a:solidFill>
                  <a:srgbClr val="113164"/>
                </a:solidFill>
                <a:latin typeface="DINNextLTW23-Regular"/>
              </a:rPr>
              <a:t>Efficiency: </a:t>
            </a:r>
            <a:r>
              <a:rPr lang="en-US" dirty="0">
                <a:solidFill>
                  <a:srgbClr val="113164"/>
                </a:solidFill>
                <a:latin typeface="DINNextLTW23-Regular"/>
              </a:rPr>
              <a:t>SMRs are often designed to be more efficient than traditional reactors, utilizing nuclear fuel more effectively.</a:t>
            </a:r>
          </a:p>
          <a:p>
            <a:endParaRPr lang="en-US" dirty="0">
              <a:solidFill>
                <a:srgbClr val="113164"/>
              </a:solidFill>
              <a:latin typeface="DINNextLTW23-Light"/>
            </a:endParaRPr>
          </a:p>
        </p:txBody>
      </p:sp>
    </p:spTree>
    <p:extLst>
      <p:ext uri="{BB962C8B-B14F-4D97-AF65-F5344CB8AC3E}">
        <p14:creationId xmlns:p14="http://schemas.microsoft.com/office/powerpoint/2010/main" val="245712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Benefits of SMRs</a:t>
            </a:r>
          </a:p>
        </p:txBody>
      </p:sp>
      <p:sp>
        <p:nvSpPr>
          <p:cNvPr id="6" name="Rectangle 5"/>
          <p:cNvSpPr/>
          <p:nvPr/>
        </p:nvSpPr>
        <p:spPr>
          <a:xfrm>
            <a:off x="441960" y="1561153"/>
            <a:ext cx="11186448" cy="5027017"/>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a:solidFill>
                  <a:srgbClr val="113164"/>
                </a:solidFill>
                <a:latin typeface="DINNextLTW23-Regular"/>
              </a:rPr>
              <a:t>Economic Advantages:</a:t>
            </a:r>
          </a:p>
          <a:p>
            <a:pPr marL="1033462" indent="-285750">
              <a:lnSpc>
                <a:spcPct val="150000"/>
              </a:lnSpc>
              <a:buFont typeface="Courier New" panose="02070309020205020404" pitchFamily="49" charset="0"/>
              <a:buChar char="o"/>
            </a:pPr>
            <a:r>
              <a:rPr lang="en-US" dirty="0">
                <a:solidFill>
                  <a:srgbClr val="113164"/>
                </a:solidFill>
                <a:latin typeface="DINNextLTW23-Regular"/>
              </a:rPr>
              <a:t>Lower capital costs due to standardization and factory production.</a:t>
            </a:r>
          </a:p>
          <a:p>
            <a:pPr marL="1033462" indent="-285750">
              <a:lnSpc>
                <a:spcPct val="150000"/>
              </a:lnSpc>
              <a:buFont typeface="Courier New" panose="02070309020205020404" pitchFamily="49" charset="0"/>
              <a:buChar char="o"/>
            </a:pPr>
            <a:r>
              <a:rPr lang="en-US" dirty="0">
                <a:solidFill>
                  <a:srgbClr val="113164"/>
                </a:solidFill>
                <a:latin typeface="DINNextLTW23-Regular"/>
              </a:rPr>
              <a:t>Shorter construction times.</a:t>
            </a:r>
          </a:p>
          <a:p>
            <a:pPr marL="1033462" indent="-285750">
              <a:lnSpc>
                <a:spcPct val="150000"/>
              </a:lnSpc>
              <a:buFont typeface="Courier New" panose="02070309020205020404" pitchFamily="49" charset="0"/>
              <a:buChar char="o"/>
            </a:pPr>
            <a:r>
              <a:rPr lang="en-US" dirty="0">
                <a:solidFill>
                  <a:srgbClr val="113164"/>
                </a:solidFill>
                <a:latin typeface="DINNextLTW23-Regular"/>
              </a:rPr>
              <a:t>Flexibility in meeting varying energy demands.</a:t>
            </a:r>
          </a:p>
          <a:p>
            <a:pPr marL="285750" indent="-285750">
              <a:lnSpc>
                <a:spcPct val="150000"/>
              </a:lnSpc>
              <a:buFont typeface="Arial" panose="020B0604020202020204" pitchFamily="34" charset="0"/>
              <a:buChar char="•"/>
            </a:pPr>
            <a:r>
              <a:rPr lang="en-US" b="1" dirty="0">
                <a:solidFill>
                  <a:srgbClr val="113164"/>
                </a:solidFill>
                <a:latin typeface="DINNextLTW23-Regular"/>
              </a:rPr>
              <a:t>Environmental Benefits:</a:t>
            </a:r>
          </a:p>
          <a:p>
            <a:pPr marL="1033462" indent="-285750">
              <a:lnSpc>
                <a:spcPct val="150000"/>
              </a:lnSpc>
              <a:buFont typeface="Courier New" panose="02070309020205020404" pitchFamily="49" charset="0"/>
              <a:buChar char="o"/>
            </a:pPr>
            <a:r>
              <a:rPr lang="en-US" dirty="0">
                <a:solidFill>
                  <a:srgbClr val="113164"/>
                </a:solidFill>
                <a:latin typeface="DINNextLTW23-Regular"/>
              </a:rPr>
              <a:t>Reduced carbon emissions.</a:t>
            </a:r>
          </a:p>
          <a:p>
            <a:pPr marL="1033462" indent="-285750">
              <a:lnSpc>
                <a:spcPct val="150000"/>
              </a:lnSpc>
              <a:buFont typeface="Courier New" panose="02070309020205020404" pitchFamily="49" charset="0"/>
              <a:buChar char="o"/>
            </a:pPr>
            <a:r>
              <a:rPr lang="en-US" dirty="0">
                <a:solidFill>
                  <a:srgbClr val="113164"/>
                </a:solidFill>
                <a:latin typeface="DINNextLTW23-Regular"/>
              </a:rPr>
              <a:t>Lower water consumption compared to traditional power plants.</a:t>
            </a:r>
          </a:p>
          <a:p>
            <a:pPr marL="1033462" indent="-285750">
              <a:lnSpc>
                <a:spcPct val="150000"/>
              </a:lnSpc>
              <a:buFont typeface="Courier New" panose="02070309020205020404" pitchFamily="49" charset="0"/>
              <a:buChar char="o"/>
            </a:pPr>
            <a:r>
              <a:rPr lang="en-US" dirty="0">
                <a:solidFill>
                  <a:srgbClr val="113164"/>
                </a:solidFill>
                <a:latin typeface="DINNextLTW23-Regular"/>
              </a:rPr>
              <a:t>Improved waste management practices.</a:t>
            </a:r>
          </a:p>
          <a:p>
            <a:pPr marL="285750" indent="-285750">
              <a:lnSpc>
                <a:spcPct val="150000"/>
              </a:lnSpc>
              <a:buFont typeface="Arial" panose="020B0604020202020204" pitchFamily="34" charset="0"/>
              <a:buChar char="•"/>
            </a:pPr>
            <a:r>
              <a:rPr lang="en-US" b="1" dirty="0">
                <a:solidFill>
                  <a:srgbClr val="113164"/>
                </a:solidFill>
                <a:latin typeface="DINNextLTW23-Regular"/>
              </a:rPr>
              <a:t>Reliability and Safety:</a:t>
            </a:r>
          </a:p>
          <a:p>
            <a:pPr marL="977900" indent="-285750">
              <a:lnSpc>
                <a:spcPct val="150000"/>
              </a:lnSpc>
              <a:buFont typeface="Courier New" panose="02070309020205020404" pitchFamily="49" charset="0"/>
              <a:buChar char="o"/>
            </a:pPr>
            <a:r>
              <a:rPr lang="en-US" dirty="0">
                <a:solidFill>
                  <a:srgbClr val="113164"/>
                </a:solidFill>
                <a:latin typeface="DINNextLTW23-Regular"/>
              </a:rPr>
              <a:t>Advanced safety features, including passive safety systems.</a:t>
            </a:r>
          </a:p>
          <a:p>
            <a:pPr marL="977900" indent="-285750">
              <a:lnSpc>
                <a:spcPct val="150000"/>
              </a:lnSpc>
              <a:buFont typeface="Courier New" panose="02070309020205020404" pitchFamily="49" charset="0"/>
              <a:buChar char="o"/>
            </a:pPr>
            <a:r>
              <a:rPr lang="en-US" dirty="0">
                <a:solidFill>
                  <a:srgbClr val="113164"/>
                </a:solidFill>
                <a:latin typeface="DINNextLTW23-Regular"/>
              </a:rPr>
              <a:t>Increased resilience to natural disasters.</a:t>
            </a:r>
          </a:p>
          <a:p>
            <a:pPr marL="977900" indent="-285750">
              <a:lnSpc>
                <a:spcPct val="150000"/>
              </a:lnSpc>
              <a:buFont typeface="Courier New" panose="02070309020205020404" pitchFamily="49" charset="0"/>
              <a:buChar char="o"/>
            </a:pPr>
            <a:r>
              <a:rPr lang="en-US" dirty="0">
                <a:solidFill>
                  <a:srgbClr val="113164"/>
                </a:solidFill>
                <a:latin typeface="DINNextLTW23-Regular"/>
              </a:rPr>
              <a:t>Potential for remote or off-grid applications.</a:t>
            </a:r>
            <a:endParaRPr lang="en-US" dirty="0">
              <a:solidFill>
                <a:srgbClr val="113164"/>
              </a:solidFill>
              <a:latin typeface="DINNextLTW23-Light"/>
            </a:endParaRPr>
          </a:p>
        </p:txBody>
      </p:sp>
    </p:spTree>
    <p:extLst>
      <p:ext uri="{BB962C8B-B14F-4D97-AF65-F5344CB8AC3E}">
        <p14:creationId xmlns:p14="http://schemas.microsoft.com/office/powerpoint/2010/main" val="258792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455</TotalTime>
  <Words>1745</Words>
  <Application>Microsoft Office PowerPoint</Application>
  <PresentationFormat>Widescreen</PresentationFormat>
  <Paragraphs>158</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Courier New</vt:lpstr>
      <vt:lpstr>DINNextLTW23-Light</vt:lpstr>
      <vt:lpstr>DINNextLTW23-Regular</vt:lpstr>
      <vt:lpstr>Office Theme</vt:lpstr>
      <vt:lpstr>1_Office Theme</vt:lpstr>
      <vt:lpstr>2_Office Theme</vt:lpstr>
      <vt:lpstr>PowerPoint Presentation</vt:lpstr>
      <vt:lpstr>NAVIGATING THE ENERGY LANDSCAPE: CONSIDERATIONS FOR DEPLOYING SMALL MODULAR REACTORS IN SAUDI ARABIA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29</cp:revision>
  <dcterms:created xsi:type="dcterms:W3CDTF">2019-10-29T08:33:20Z</dcterms:created>
  <dcterms:modified xsi:type="dcterms:W3CDTF">2024-10-17T12:35:08Z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