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4"/>
  </p:notesMasterIdLst>
  <p:sldIdLst>
    <p:sldId id="256" r:id="rId5"/>
    <p:sldId id="312" r:id="rId6"/>
    <p:sldId id="264" r:id="rId7"/>
    <p:sldId id="260" r:id="rId8"/>
    <p:sldId id="309" r:id="rId9"/>
    <p:sldId id="310" r:id="rId10"/>
    <p:sldId id="311" r:id="rId11"/>
    <p:sldId id="296" r:id="rId12"/>
    <p:sldId id="297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041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041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041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041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041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041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041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041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041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3A2D1F-0AD1-7C1F-0783-E6E908FE3EF8}" name="Daniel Dean" initials="DD" userId="S::daniel@deancapitalstrategies.onmicrosoft.com::1df7dfd5-4a03-4d26-baef-21bac6ec314d" providerId="AD"/>
  <p188:author id="{3074AFD3-A74D-7B33-E932-C5A9C1414612}" name="Milton Caplan" initials="MC" userId="3525db534185662d" providerId="Windows Live"/>
  <p188:author id="{F204A6F2-151D-B8D9-C6E3-4FA26F48F691}" name="Maddie Massmann" initials="MM" userId="S::maddie@5ivempls.com::04ad8772-b081-4e01-98d4-0f14fac704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4C"/>
    <a:srgbClr val="005349"/>
    <a:srgbClr val="004145"/>
    <a:srgbClr val="003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3041"/>
        </a:fontRef>
        <a:srgbClr val="003041"/>
      </a:tcTxStyle>
      <a:tcStyle>
        <a:tcBdr>
          <a:lef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V>
        </a:tcBdr>
        <a:fill>
          <a:solidFill>
            <a:srgbClr val="CACCCD"/>
          </a:solidFill>
        </a:fill>
      </a:tcStyle>
    </a:wholeTbl>
    <a:band2H>
      <a:tcTxStyle/>
      <a:tcStyle>
        <a:tcBdr/>
        <a:fill>
          <a:solidFill>
            <a:srgbClr val="E6E7E8"/>
          </a:solidFill>
        </a:fill>
      </a:tcStyle>
    </a:band2H>
    <a:firstCol>
      <a:tcTxStyle b="on" i="off">
        <a:fontRef idx="major">
          <a:schemeClr val="accent6">
            <a:hueOff val="-8742858"/>
            <a:satOff val="-17073"/>
            <a:lumOff val="8039"/>
          </a:schemeClr>
        </a:fontRef>
        <a:schemeClr val="accent6">
          <a:hueOff val="-8742858"/>
          <a:satOff val="-17073"/>
          <a:lumOff val="8039"/>
        </a:schemeClr>
      </a:tcTxStyle>
      <a:tcStyle>
        <a:tcBdr>
          <a:lef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6">
            <a:hueOff val="-8742858"/>
            <a:satOff val="-17073"/>
            <a:lumOff val="8039"/>
          </a:schemeClr>
        </a:fontRef>
        <a:schemeClr val="accent6">
          <a:hueOff val="-8742858"/>
          <a:satOff val="-17073"/>
          <a:lumOff val="8039"/>
        </a:schemeClr>
      </a:tcTxStyle>
      <a:tcStyle>
        <a:tcBdr>
          <a:lef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6">
            <a:hueOff val="-8742858"/>
            <a:satOff val="-17073"/>
            <a:lumOff val="8039"/>
          </a:schemeClr>
        </a:fontRef>
        <a:schemeClr val="accent6">
          <a:hueOff val="-8742858"/>
          <a:satOff val="-17073"/>
          <a:lumOff val="8039"/>
        </a:schemeClr>
      </a:tcTxStyle>
      <a:tcStyle>
        <a:tcBdr>
          <a:lef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3041"/>
        </a:fontRef>
        <a:srgbClr val="003041"/>
      </a:tcTxStyle>
      <a:tcStyle>
        <a:tcBdr>
          <a:lef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V>
        </a:tcBdr>
        <a:fill>
          <a:solidFill>
            <a:srgbClr val="CBE3DB"/>
          </a:solidFill>
        </a:fill>
      </a:tcStyle>
    </a:wholeTbl>
    <a:band2H>
      <a:tcTxStyle/>
      <a:tcStyle>
        <a:tcBdr/>
        <a:fill>
          <a:solidFill>
            <a:srgbClr val="E7F2EE"/>
          </a:solidFill>
        </a:fill>
      </a:tcStyle>
    </a:band2H>
    <a:firstCol>
      <a:tcTxStyle b="on" i="off">
        <a:fontRef idx="major">
          <a:schemeClr val="accent6">
            <a:hueOff val="-8742858"/>
            <a:satOff val="-17073"/>
            <a:lumOff val="8039"/>
          </a:schemeClr>
        </a:fontRef>
        <a:schemeClr val="accent6">
          <a:hueOff val="-8742858"/>
          <a:satOff val="-17073"/>
          <a:lumOff val="8039"/>
        </a:schemeClr>
      </a:tcTxStyle>
      <a:tcStyle>
        <a:tcBdr>
          <a:lef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6">
            <a:hueOff val="-8742858"/>
            <a:satOff val="-17073"/>
            <a:lumOff val="8039"/>
          </a:schemeClr>
        </a:fontRef>
        <a:schemeClr val="accent6">
          <a:hueOff val="-8742858"/>
          <a:satOff val="-17073"/>
          <a:lumOff val="8039"/>
        </a:schemeClr>
      </a:tcTxStyle>
      <a:tcStyle>
        <a:tcBdr>
          <a:lef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6">
            <a:hueOff val="-8742858"/>
            <a:satOff val="-17073"/>
            <a:lumOff val="8039"/>
          </a:schemeClr>
        </a:fontRef>
        <a:schemeClr val="accent6">
          <a:hueOff val="-8742858"/>
          <a:satOff val="-17073"/>
          <a:lumOff val="8039"/>
        </a:schemeClr>
      </a:tcTxStyle>
      <a:tcStyle>
        <a:tcBdr>
          <a:lef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3041"/>
        </a:fontRef>
        <a:srgbClr val="003041"/>
      </a:tcTxStyle>
      <a:tcStyle>
        <a:tcBdr>
          <a:lef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V>
        </a:tcBdr>
        <a:fill>
          <a:solidFill>
            <a:srgbClr val="F6F8F7"/>
          </a:solidFill>
        </a:fill>
      </a:tcStyle>
    </a:wholeTbl>
    <a:band2H>
      <a:tcTxStyle/>
      <a:tcStyle>
        <a:tcBdr/>
        <a:fill>
          <a:solidFill>
            <a:srgbClr val="FAFCFB"/>
          </a:solidFill>
        </a:fill>
      </a:tcStyle>
    </a:band2H>
    <a:firstCol>
      <a:tcTxStyle b="on" i="off">
        <a:fontRef idx="major">
          <a:schemeClr val="accent6">
            <a:hueOff val="-8742858"/>
            <a:satOff val="-17073"/>
            <a:lumOff val="8039"/>
          </a:schemeClr>
        </a:fontRef>
        <a:schemeClr val="accent6">
          <a:hueOff val="-8742858"/>
          <a:satOff val="-17073"/>
          <a:lumOff val="8039"/>
        </a:schemeClr>
      </a:tcTxStyle>
      <a:tcStyle>
        <a:tcBdr>
          <a:lef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6">
            <a:hueOff val="-8742858"/>
            <a:satOff val="-17073"/>
            <a:lumOff val="8039"/>
          </a:schemeClr>
        </a:fontRef>
        <a:schemeClr val="accent6">
          <a:hueOff val="-8742858"/>
          <a:satOff val="-17073"/>
          <a:lumOff val="8039"/>
        </a:schemeClr>
      </a:tcTxStyle>
      <a:tcStyle>
        <a:tcBdr>
          <a:lef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6">
            <a:hueOff val="-8742858"/>
            <a:satOff val="-17073"/>
            <a:lumOff val="8039"/>
          </a:schemeClr>
        </a:fontRef>
        <a:schemeClr val="accent6">
          <a:hueOff val="-8742858"/>
          <a:satOff val="-17073"/>
          <a:lumOff val="8039"/>
        </a:schemeClr>
      </a:tcTxStyle>
      <a:tcStyle>
        <a:tcBdr>
          <a:lef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3041"/>
        </a:fontRef>
        <a:srgbClr val="0030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8"/>
          </a:solidFill>
        </a:fill>
      </a:tcStyle>
    </a:wholeTbl>
    <a:band2H>
      <a:tcTxStyle/>
      <a:tcStyle>
        <a:tcBdr/>
        <a:fill>
          <a:solidFill>
            <a:schemeClr val="accent6">
              <a:hueOff val="-8742858"/>
              <a:satOff val="-17073"/>
              <a:lumOff val="8039"/>
            </a:schemeClr>
          </a:solidFill>
        </a:fill>
      </a:tcStyle>
    </a:band2H>
    <a:firstCol>
      <a:tcTxStyle b="on" i="off">
        <a:fontRef idx="major">
          <a:schemeClr val="accent6">
            <a:hueOff val="-8742858"/>
            <a:satOff val="-17073"/>
            <a:lumOff val="8039"/>
          </a:schemeClr>
        </a:fontRef>
        <a:schemeClr val="accent6">
          <a:hueOff val="-8742858"/>
          <a:satOff val="-17073"/>
          <a:lumOff val="8039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3041"/>
        </a:fontRef>
        <a:srgbClr val="0030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041"/>
              </a:solidFill>
              <a:prstDash val="solid"/>
              <a:round/>
            </a:ln>
          </a:top>
          <a:bottom>
            <a:ln w="25400" cap="flat">
              <a:solidFill>
                <a:srgbClr val="00304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8742858"/>
              <a:satOff val="-17073"/>
              <a:lumOff val="8039"/>
            </a:schemeClr>
          </a:solidFill>
        </a:fill>
      </a:tcStyle>
    </a:lastRow>
    <a:firstRow>
      <a:tcTxStyle b="on" i="off">
        <a:fontRef idx="major">
          <a:schemeClr val="accent6">
            <a:hueOff val="-8742858"/>
            <a:satOff val="-17073"/>
            <a:lumOff val="8039"/>
          </a:schemeClr>
        </a:fontRef>
        <a:schemeClr val="accent6">
          <a:hueOff val="-8742858"/>
          <a:satOff val="-17073"/>
          <a:lumOff val="8039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041"/>
              </a:solidFill>
              <a:prstDash val="solid"/>
              <a:round/>
            </a:ln>
          </a:top>
          <a:bottom>
            <a:ln w="25400" cap="flat">
              <a:solidFill>
                <a:srgbClr val="00304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3041"/>
        </a:fontRef>
        <a:srgbClr val="003041"/>
      </a:tcTxStyle>
      <a:tcStyle>
        <a:tcBdr>
          <a:lef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V>
        </a:tcBdr>
        <a:fill>
          <a:solidFill>
            <a:srgbClr val="CACCCD"/>
          </a:solidFill>
        </a:fill>
      </a:tcStyle>
    </a:wholeTbl>
    <a:band2H>
      <a:tcTxStyle/>
      <a:tcStyle>
        <a:tcBdr/>
        <a:fill>
          <a:solidFill>
            <a:srgbClr val="E6E7E8"/>
          </a:solidFill>
        </a:fill>
      </a:tcStyle>
    </a:band2H>
    <a:firstCol>
      <a:tcTxStyle b="on" i="off">
        <a:fontRef idx="major">
          <a:schemeClr val="accent6">
            <a:hueOff val="-8742858"/>
            <a:satOff val="-17073"/>
            <a:lumOff val="8039"/>
          </a:schemeClr>
        </a:fontRef>
        <a:schemeClr val="accent6">
          <a:hueOff val="-8742858"/>
          <a:satOff val="-17073"/>
          <a:lumOff val="8039"/>
        </a:schemeClr>
      </a:tcTxStyle>
      <a:tcStyle>
        <a:tcBdr>
          <a:lef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V>
        </a:tcBdr>
        <a:fill>
          <a:solidFill>
            <a:srgbClr val="003041"/>
          </a:solidFill>
        </a:fill>
      </a:tcStyle>
    </a:firstCol>
    <a:lastRow>
      <a:tcTxStyle b="on" i="off">
        <a:fontRef idx="major">
          <a:schemeClr val="accent6">
            <a:hueOff val="-8742858"/>
            <a:satOff val="-17073"/>
            <a:lumOff val="8039"/>
          </a:schemeClr>
        </a:fontRef>
        <a:schemeClr val="accent6">
          <a:hueOff val="-8742858"/>
          <a:satOff val="-17073"/>
          <a:lumOff val="8039"/>
        </a:schemeClr>
      </a:tcTxStyle>
      <a:tcStyle>
        <a:tcBdr>
          <a:lef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V>
        </a:tcBdr>
        <a:fill>
          <a:solidFill>
            <a:srgbClr val="003041"/>
          </a:solidFill>
        </a:fill>
      </a:tcStyle>
    </a:lastRow>
    <a:firstRow>
      <a:tcTxStyle b="on" i="off">
        <a:fontRef idx="major">
          <a:schemeClr val="accent6">
            <a:hueOff val="-8742858"/>
            <a:satOff val="-17073"/>
            <a:lumOff val="8039"/>
          </a:schemeClr>
        </a:fontRef>
        <a:schemeClr val="accent6">
          <a:hueOff val="-8742858"/>
          <a:satOff val="-17073"/>
          <a:lumOff val="8039"/>
        </a:schemeClr>
      </a:tcTxStyle>
      <a:tcStyle>
        <a:tcBdr>
          <a:lef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8742858"/>
                  <a:satOff val="-17073"/>
                  <a:lumOff val="8039"/>
                </a:schemeClr>
              </a:solidFill>
              <a:prstDash val="solid"/>
              <a:round/>
            </a:ln>
          </a:insideV>
        </a:tcBdr>
        <a:fill>
          <a:solidFill>
            <a:srgbClr val="00304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3041"/>
        </a:fontRef>
        <a:srgbClr val="003041"/>
      </a:tcTxStyle>
      <a:tcStyle>
        <a:tcBdr>
          <a:left>
            <a:ln w="12700" cap="flat">
              <a:solidFill>
                <a:srgbClr val="003041"/>
              </a:solidFill>
              <a:prstDash val="solid"/>
              <a:round/>
            </a:ln>
          </a:left>
          <a:right>
            <a:ln w="12700" cap="flat">
              <a:solidFill>
                <a:srgbClr val="003041"/>
              </a:solidFill>
              <a:prstDash val="solid"/>
              <a:round/>
            </a:ln>
          </a:right>
          <a:top>
            <a:ln w="12700" cap="flat">
              <a:solidFill>
                <a:srgbClr val="003041"/>
              </a:solidFill>
              <a:prstDash val="solid"/>
              <a:round/>
            </a:ln>
          </a:top>
          <a:bottom>
            <a:ln w="12700" cap="flat">
              <a:solidFill>
                <a:srgbClr val="003041"/>
              </a:solidFill>
              <a:prstDash val="solid"/>
              <a:round/>
            </a:ln>
          </a:bottom>
          <a:insideH>
            <a:ln w="12700" cap="flat">
              <a:solidFill>
                <a:srgbClr val="003041"/>
              </a:solidFill>
              <a:prstDash val="solid"/>
              <a:round/>
            </a:ln>
          </a:insideH>
          <a:insideV>
            <a:ln w="12700" cap="flat">
              <a:solidFill>
                <a:srgbClr val="003041"/>
              </a:solidFill>
              <a:prstDash val="solid"/>
              <a:round/>
            </a:ln>
          </a:insideV>
        </a:tcBdr>
        <a:fill>
          <a:solidFill>
            <a:srgbClr val="003041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6">
              <a:hueOff val="-8742858"/>
              <a:satOff val="-17073"/>
              <a:lumOff val="8039"/>
            </a:schemeClr>
          </a:solidFill>
        </a:fill>
      </a:tcStyle>
    </a:band2H>
    <a:firstCol>
      <a:tcTxStyle b="on" i="off">
        <a:fontRef idx="major">
          <a:srgbClr val="003041"/>
        </a:fontRef>
        <a:srgbClr val="003041"/>
      </a:tcTxStyle>
      <a:tcStyle>
        <a:tcBdr>
          <a:left>
            <a:ln w="12700" cap="flat">
              <a:solidFill>
                <a:srgbClr val="003041"/>
              </a:solidFill>
              <a:prstDash val="solid"/>
              <a:round/>
            </a:ln>
          </a:left>
          <a:right>
            <a:ln w="12700" cap="flat">
              <a:solidFill>
                <a:srgbClr val="003041"/>
              </a:solidFill>
              <a:prstDash val="solid"/>
              <a:round/>
            </a:ln>
          </a:right>
          <a:top>
            <a:ln w="12700" cap="flat">
              <a:solidFill>
                <a:srgbClr val="003041"/>
              </a:solidFill>
              <a:prstDash val="solid"/>
              <a:round/>
            </a:ln>
          </a:top>
          <a:bottom>
            <a:ln w="12700" cap="flat">
              <a:solidFill>
                <a:srgbClr val="003041"/>
              </a:solidFill>
              <a:prstDash val="solid"/>
              <a:round/>
            </a:ln>
          </a:bottom>
          <a:insideH>
            <a:ln w="12700" cap="flat">
              <a:solidFill>
                <a:srgbClr val="003041"/>
              </a:solidFill>
              <a:prstDash val="solid"/>
              <a:round/>
            </a:ln>
          </a:insideH>
          <a:insideV>
            <a:ln w="12700" cap="flat">
              <a:solidFill>
                <a:srgbClr val="003041"/>
              </a:solidFill>
              <a:prstDash val="solid"/>
              <a:round/>
            </a:ln>
          </a:insideV>
        </a:tcBdr>
        <a:fill>
          <a:solidFill>
            <a:srgbClr val="003041">
              <a:alpha val="20000"/>
            </a:srgbClr>
          </a:solidFill>
        </a:fill>
      </a:tcStyle>
    </a:firstCol>
    <a:lastRow>
      <a:tcTxStyle b="on" i="off">
        <a:fontRef idx="major">
          <a:srgbClr val="003041"/>
        </a:fontRef>
        <a:srgbClr val="003041"/>
      </a:tcTxStyle>
      <a:tcStyle>
        <a:tcBdr>
          <a:left>
            <a:ln w="12700" cap="flat">
              <a:solidFill>
                <a:srgbClr val="003041"/>
              </a:solidFill>
              <a:prstDash val="solid"/>
              <a:round/>
            </a:ln>
          </a:left>
          <a:right>
            <a:ln w="12700" cap="flat">
              <a:solidFill>
                <a:srgbClr val="003041"/>
              </a:solidFill>
              <a:prstDash val="solid"/>
              <a:round/>
            </a:ln>
          </a:right>
          <a:top>
            <a:ln w="50800" cap="flat">
              <a:solidFill>
                <a:srgbClr val="003041"/>
              </a:solidFill>
              <a:prstDash val="solid"/>
              <a:round/>
            </a:ln>
          </a:top>
          <a:bottom>
            <a:ln w="12700" cap="flat">
              <a:solidFill>
                <a:srgbClr val="003041"/>
              </a:solidFill>
              <a:prstDash val="solid"/>
              <a:round/>
            </a:ln>
          </a:bottom>
          <a:insideH>
            <a:ln w="12700" cap="flat">
              <a:solidFill>
                <a:srgbClr val="003041"/>
              </a:solidFill>
              <a:prstDash val="solid"/>
              <a:round/>
            </a:ln>
          </a:insideH>
          <a:insideV>
            <a:ln w="12700" cap="flat">
              <a:solidFill>
                <a:srgbClr val="00304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3041"/>
        </a:fontRef>
        <a:srgbClr val="003041"/>
      </a:tcTxStyle>
      <a:tcStyle>
        <a:tcBdr>
          <a:left>
            <a:ln w="12700" cap="flat">
              <a:solidFill>
                <a:srgbClr val="003041"/>
              </a:solidFill>
              <a:prstDash val="solid"/>
              <a:round/>
            </a:ln>
          </a:left>
          <a:right>
            <a:ln w="12700" cap="flat">
              <a:solidFill>
                <a:srgbClr val="003041"/>
              </a:solidFill>
              <a:prstDash val="solid"/>
              <a:round/>
            </a:ln>
          </a:right>
          <a:top>
            <a:ln w="12700" cap="flat">
              <a:solidFill>
                <a:srgbClr val="003041"/>
              </a:solidFill>
              <a:prstDash val="solid"/>
              <a:round/>
            </a:ln>
          </a:top>
          <a:bottom>
            <a:ln w="25400" cap="flat">
              <a:solidFill>
                <a:srgbClr val="003041"/>
              </a:solidFill>
              <a:prstDash val="solid"/>
              <a:round/>
            </a:ln>
          </a:bottom>
          <a:insideH>
            <a:ln w="12700" cap="flat">
              <a:solidFill>
                <a:srgbClr val="003041"/>
              </a:solidFill>
              <a:prstDash val="solid"/>
              <a:round/>
            </a:ln>
          </a:insideH>
          <a:insideV>
            <a:ln w="12700" cap="flat">
              <a:solidFill>
                <a:srgbClr val="00304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1"/>
    <p:restoredTop sz="92109"/>
  </p:normalViewPr>
  <p:slideViewPr>
    <p:cSldViewPr snapToGrid="0">
      <p:cViewPr varScale="1">
        <p:scale>
          <a:sx n="99" d="100"/>
          <a:sy n="99" d="100"/>
        </p:scale>
        <p:origin x="61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02805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troduction toClean Air Task Force"/>
          <p:cNvSpPr txBox="1">
            <a:spLocks noGrp="1"/>
          </p:cNvSpPr>
          <p:nvPr>
            <p:ph type="title" hasCustomPrompt="1"/>
          </p:nvPr>
        </p:nvSpPr>
        <p:spPr>
          <a:xfrm>
            <a:off x="914400" y="2816780"/>
            <a:ext cx="8690834" cy="1846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000">
                <a:solidFill>
                  <a:schemeClr val="accent6">
                    <a:hueOff val="-8742858"/>
                    <a:satOff val="-17073"/>
                    <a:lumOff val="8039"/>
                  </a:schemeClr>
                </a:solidFill>
              </a:defRPr>
            </a:lvl1pPr>
          </a:lstStyle>
          <a:p>
            <a:r>
              <a:t>Introduction toClean Air Task Force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14399" y="5825659"/>
            <a:ext cx="8690833" cy="22935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chemeClr val="accent6">
                    <a:hueOff val="-8742858"/>
                    <a:satOff val="-17073"/>
                    <a:lumOff val="8039"/>
                  </a:schemeClr>
                </a:solidFill>
              </a:defRPr>
            </a:lvl1pPr>
            <a:lvl2pPr marL="614362" indent="-157162">
              <a:lnSpc>
                <a:spcPct val="150000"/>
              </a:lnSpc>
              <a:spcBef>
                <a:spcPts val="0"/>
              </a:spcBef>
              <a:buFontTx/>
              <a:defRPr sz="1100">
                <a:solidFill>
                  <a:schemeClr val="accent6">
                    <a:hueOff val="-8742858"/>
                    <a:satOff val="-17073"/>
                    <a:lumOff val="8039"/>
                  </a:schemeClr>
                </a:solidFill>
              </a:defRPr>
            </a:lvl2pPr>
            <a:lvl3pPr marL="1071562" indent="-157162">
              <a:lnSpc>
                <a:spcPct val="150000"/>
              </a:lnSpc>
              <a:spcBef>
                <a:spcPts val="0"/>
              </a:spcBef>
              <a:buFontTx/>
              <a:defRPr sz="1100">
                <a:solidFill>
                  <a:schemeClr val="accent6">
                    <a:hueOff val="-8742858"/>
                    <a:satOff val="-17073"/>
                    <a:lumOff val="8039"/>
                  </a:schemeClr>
                </a:solidFill>
              </a:defRPr>
            </a:lvl3pPr>
            <a:lvl4pPr marL="1551214" indent="-179614">
              <a:lnSpc>
                <a:spcPct val="150000"/>
              </a:lnSpc>
              <a:spcBef>
                <a:spcPts val="0"/>
              </a:spcBef>
              <a:buFontTx/>
              <a:defRPr sz="1100">
                <a:solidFill>
                  <a:schemeClr val="accent6">
                    <a:hueOff val="-8742858"/>
                    <a:satOff val="-17073"/>
                    <a:lumOff val="8039"/>
                  </a:schemeClr>
                </a:solidFill>
              </a:defRPr>
            </a:lvl4pPr>
            <a:lvl5pPr marL="2008414" indent="-179614">
              <a:lnSpc>
                <a:spcPct val="150000"/>
              </a:lnSpc>
              <a:spcBef>
                <a:spcPts val="0"/>
              </a:spcBef>
              <a:buFontTx/>
              <a:defRPr sz="1100">
                <a:solidFill>
                  <a:schemeClr val="accent6">
                    <a:hueOff val="-8742858"/>
                    <a:satOff val="-17073"/>
                    <a:lumOff val="8039"/>
                  </a:schemeClr>
                </a:solidFill>
              </a:defRPr>
            </a:lvl5pPr>
          </a:lstStyle>
          <a:p>
            <a:r>
              <a:t>Optional Disclaimer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914399" y="4979270"/>
            <a:ext cx="8690834" cy="357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200">
                <a:solidFill>
                  <a:schemeClr val="accent6">
                    <a:hueOff val="-8742858"/>
                    <a:satOff val="-17073"/>
                    <a:lumOff val="8039"/>
                  </a:schemeClr>
                </a:solidFill>
              </a:defRPr>
            </a:lvl1pPr>
          </a:lstStyle>
          <a:p>
            <a:r>
              <a:t>Presentation Subtitle here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Section Light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ig Section Title"/>
          <p:cNvSpPr txBox="1">
            <a:spLocks noGrp="1"/>
          </p:cNvSpPr>
          <p:nvPr>
            <p:ph type="title" hasCustomPrompt="1"/>
          </p:nvPr>
        </p:nvSpPr>
        <p:spPr>
          <a:xfrm>
            <a:off x="914400" y="1700408"/>
            <a:ext cx="9144000" cy="345718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>
                <a:solidFill>
                  <a:schemeClr val="accent6">
                    <a:hueOff val="-8742858"/>
                    <a:satOff val="-17073"/>
                    <a:lumOff val="8039"/>
                  </a:schemeClr>
                </a:solidFill>
              </a:defRPr>
            </a:lvl1pPr>
          </a:lstStyle>
          <a:p>
            <a:r>
              <a:t>Big Section Title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hueOff val="-8742858"/>
                    <a:satOff val="-17073"/>
                    <a:lumOff val="8039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hank you"/>
          <p:cNvSpPr txBox="1">
            <a:spLocks noGrp="1"/>
          </p:cNvSpPr>
          <p:nvPr>
            <p:ph type="title" hasCustomPrompt="1"/>
          </p:nvPr>
        </p:nvSpPr>
        <p:spPr>
          <a:xfrm>
            <a:off x="914400" y="1700408"/>
            <a:ext cx="9144000" cy="345718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>
                <a:solidFill>
                  <a:schemeClr val="accent6">
                    <a:hueOff val="-8742858"/>
                    <a:satOff val="-17073"/>
                    <a:lumOff val="8039"/>
                  </a:schemeClr>
                </a:solidFill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sert Slide Title"/>
          <p:cNvSpPr txBox="1">
            <a:spLocks noGrp="1"/>
          </p:cNvSpPr>
          <p:nvPr>
            <p:ph type="title" hasCustomPrompt="1"/>
          </p:nvPr>
        </p:nvSpPr>
        <p:spPr>
          <a:xfrm>
            <a:off x="914400" y="914400"/>
            <a:ext cx="9144000" cy="45454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Insert Slide Title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14400" y="1828800"/>
            <a:ext cx="9144000" cy="359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SzTx/>
              <a:buFontTx/>
              <a:buNone/>
            </a:lvl1pPr>
            <a:lvl2pPr>
              <a:spcBef>
                <a:spcPts val="1500"/>
              </a:spcBef>
              <a:buFontTx/>
            </a:lvl2pPr>
            <a:lvl3pPr>
              <a:spcBef>
                <a:spcPts val="1500"/>
              </a:spcBef>
              <a:buFontTx/>
            </a:lvl3pPr>
            <a:lvl4pPr>
              <a:spcBef>
                <a:spcPts val="1500"/>
              </a:spcBef>
              <a:buFontTx/>
            </a:lvl4pPr>
            <a:lvl5pPr>
              <a:spcBef>
                <a:spcPts val="1500"/>
              </a:spcBef>
              <a:buFontTx/>
            </a:lvl5pPr>
          </a:lstStyle>
          <a:p>
            <a:r>
              <a:t>Insert body text here…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Insert Slide Title"/>
          <p:cNvSpPr txBox="1">
            <a:spLocks noGrp="1"/>
          </p:cNvSpPr>
          <p:nvPr>
            <p:ph type="title" hasCustomPrompt="1"/>
          </p:nvPr>
        </p:nvSpPr>
        <p:spPr>
          <a:xfrm>
            <a:off x="914400" y="914400"/>
            <a:ext cx="9144000" cy="45454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Insert Slide Title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14400" y="1828800"/>
            <a:ext cx="9144000" cy="359000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Wingdings" pitchFamily="2" charset="2"/>
              <a:buChar char="§"/>
              <a:defRPr/>
            </a:lvl1pPr>
            <a:lvl2pPr marL="685800" indent="-228600">
              <a:buFont typeface="Wingdings" pitchFamily="2" charset="2"/>
              <a:buChar char="§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32857" indent="-261257">
              <a:buFont typeface="Wingdings" pitchFamily="2" charset="2"/>
              <a:buChar char="§"/>
              <a:defRPr/>
            </a:lvl4pPr>
            <a:lvl5pPr marL="2090057" indent="-261257">
              <a:buFont typeface="Wingdings" pitchFamily="2" charset="2"/>
              <a:buChar char="§"/>
              <a:defRPr/>
            </a:lvl5pPr>
          </a:lstStyle>
          <a:p>
            <a:r>
              <a:rPr dirty="0"/>
              <a:t>Insert body text here…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Insert Slide Title"/>
          <p:cNvSpPr txBox="1">
            <a:spLocks noGrp="1"/>
          </p:cNvSpPr>
          <p:nvPr>
            <p:ph type="title" hasCustomPrompt="1"/>
          </p:nvPr>
        </p:nvSpPr>
        <p:spPr>
          <a:xfrm>
            <a:off x="914399" y="914400"/>
            <a:ext cx="9144001" cy="45454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Insert Slide Title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14399" y="2057400"/>
            <a:ext cx="4343401" cy="25975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Char char="▪"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Insert body text here…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6095998" y="2057399"/>
            <a:ext cx="4343401" cy="25975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Char char="▪"/>
            </a:lvl1pPr>
          </a:lstStyle>
          <a:p>
            <a:r>
              <a:t>Insert body text here…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2-Colum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nsert Slide Title"/>
          <p:cNvSpPr txBox="1">
            <a:spLocks noGrp="1"/>
          </p:cNvSpPr>
          <p:nvPr>
            <p:ph type="title" hasCustomPrompt="1"/>
          </p:nvPr>
        </p:nvSpPr>
        <p:spPr>
          <a:xfrm>
            <a:off x="914400" y="914400"/>
            <a:ext cx="4343400" cy="45454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Insert Slide Title</a:t>
            </a:r>
          </a:p>
        </p:txBody>
      </p:sp>
      <p:sp>
        <p:nvSpPr>
          <p:cNvPr id="66" name="Rectangle 1"/>
          <p:cNvSpPr/>
          <p:nvPr/>
        </p:nvSpPr>
        <p:spPr>
          <a:xfrm>
            <a:off x="6095998" y="16438"/>
            <a:ext cx="6096002" cy="6858001"/>
          </a:xfrm>
          <a:prstGeom prst="rect">
            <a:avLst/>
          </a:prstGeom>
          <a:solidFill>
            <a:srgbClr val="F3F3F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8742858"/>
                    <a:satOff val="-17073"/>
                    <a:lumOff val="8039"/>
                  </a:schemeClr>
                </a:solidFill>
              </a:defRPr>
            </a:pPr>
            <a:endParaRPr/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14399" y="2057400"/>
            <a:ext cx="4206241" cy="2597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Insert body text here…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9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7095280" y="2057399"/>
            <a:ext cx="4206241" cy="259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</a:lvl1pPr>
          </a:lstStyle>
          <a:p>
            <a:r>
              <a:t>Insert body text here…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2-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Insert Slide Title"/>
          <p:cNvSpPr txBox="1">
            <a:spLocks noGrp="1"/>
          </p:cNvSpPr>
          <p:nvPr>
            <p:ph type="title" hasCustomPrompt="1"/>
          </p:nvPr>
        </p:nvSpPr>
        <p:spPr>
          <a:xfrm>
            <a:off x="914400" y="914400"/>
            <a:ext cx="4343400" cy="45454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Insert Slide Title</a:t>
            </a:r>
          </a:p>
        </p:txBody>
      </p:sp>
      <p:sp>
        <p:nvSpPr>
          <p:cNvPr id="77" name="Rectangle 1"/>
          <p:cNvSpPr/>
          <p:nvPr/>
        </p:nvSpPr>
        <p:spPr>
          <a:xfrm>
            <a:off x="6095998" y="16438"/>
            <a:ext cx="6096002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8742858"/>
                    <a:satOff val="-17073"/>
                    <a:lumOff val="8039"/>
                  </a:schemeClr>
                </a:solidFill>
              </a:defRPr>
            </a:pPr>
            <a:endParaRPr/>
          </a:p>
        </p:txBody>
      </p:sp>
      <p:sp>
        <p:nvSpPr>
          <p:cNvPr id="7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14399" y="2057400"/>
            <a:ext cx="4206241" cy="2597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Insert body text here…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16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0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7095280" y="2057399"/>
            <a:ext cx="4206241" cy="259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>
                <a:solidFill>
                  <a:schemeClr val="accent6">
                    <a:hueOff val="-8742858"/>
                    <a:satOff val="-17073"/>
                    <a:lumOff val="8039"/>
                  </a:schemeClr>
                </a:solidFill>
              </a:defRPr>
            </a:lvl1pPr>
          </a:lstStyle>
          <a:p>
            <a:r>
              <a:t>Insert body text here…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hueOff val="-8742858"/>
                    <a:satOff val="-17073"/>
                    <a:lumOff val="8039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hueOff val="-8742858"/>
                    <a:satOff val="-17073"/>
                    <a:lumOff val="8039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2" name="Bigger slide statement: Lorem ipsum dolor sit amet, consectetur adipiscing elit, sed do eiusmod tempor incididunt ut labore et dolore."/>
          <p:cNvSpPr txBox="1">
            <a:spLocks noGrp="1"/>
          </p:cNvSpPr>
          <p:nvPr>
            <p:ph type="title" hasCustomPrompt="1"/>
          </p:nvPr>
        </p:nvSpPr>
        <p:spPr>
          <a:xfrm>
            <a:off x="914400" y="1179575"/>
            <a:ext cx="7863841" cy="449884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accent6">
                    <a:hueOff val="-8742858"/>
                    <a:satOff val="-17073"/>
                    <a:lumOff val="8039"/>
                  </a:schemeClr>
                </a:solidFill>
              </a:defRPr>
            </a:lvl1pPr>
          </a:lstStyle>
          <a:p>
            <a:r>
              <a:t>Bigger slide statement: Lorem ipsum dolor sit amet, consectetur adipiscing elit, sed do eiusmod tempor incididunt ut labore et dolore.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hueOff val="-8742858"/>
            <a:satOff val="-17073"/>
            <a:lumOff val="803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74320" y="6439561"/>
            <a:ext cx="153963" cy="152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0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3" r:id="rId10"/>
    <p:sldLayoutId id="2147483664" r:id="rId11"/>
  </p:sldLayoutIdLst>
  <p:transition spd="med"/>
  <p:txStyles>
    <p:titleStyle>
      <a:lvl1pPr marL="0" marR="0" indent="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228600" marR="0" indent="-2286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1pPr>
      <a:lvl2pPr marL="685800" marR="0" indent="-2286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2pPr>
      <a:lvl3pPr marL="1143000" marR="0" indent="-2286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3pPr>
      <a:lvl4pPr marL="1632857" marR="0" indent="-261257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4pPr>
      <a:lvl5pPr marL="2090057" marR="0" indent="-261257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5pPr>
      <a:lvl6pPr marL="2489200" marR="0" indent="-2032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6pPr>
      <a:lvl7pPr marL="2946400" marR="0" indent="-2032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7pPr>
      <a:lvl8pPr marL="3403600" marR="0" indent="-2032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8pPr>
      <a:lvl9pPr marL="3860800" marR="0" indent="-2032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03041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mailto:www.nuclearbank-io-sag.org" TargetMode="External"/><Relationship Id="rId7" Type="http://schemas.openxmlformats.org/officeDocument/2006/relationships/image" Target="../media/image9.jpeg"/><Relationship Id="rId2" Type="http://schemas.openxmlformats.org/officeDocument/2006/relationships/hyperlink" Target="mailto:d.dean@nuclearbank-io-sag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1"/>
          <p:cNvSpPr txBox="1">
            <a:spLocks noGrp="1"/>
          </p:cNvSpPr>
          <p:nvPr>
            <p:ph type="title"/>
          </p:nvPr>
        </p:nvSpPr>
        <p:spPr>
          <a:xfrm>
            <a:off x="914400" y="1376048"/>
            <a:ext cx="5871411" cy="279245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hangingPunct="1"/>
            <a:r>
              <a:rPr lang="en-US" sz="3600" b="1" dirty="0">
                <a:solidFill>
                  <a:schemeClr val="bg1"/>
                </a:solidFill>
              </a:rPr>
              <a:t>International Bank for Nuclear Infrastructure (IBNI) – </a:t>
            </a:r>
            <a:r>
              <a:rPr lang="en-US" sz="3600" b="1" i="1" dirty="0">
                <a:solidFill>
                  <a:schemeClr val="bg1"/>
                </a:solidFill>
              </a:rPr>
              <a:t>A comprehensive and multi-dimensional solution to enable accelerated global scaling of SMRs </a:t>
            </a:r>
            <a:endParaRPr lang="en-GB" sz="3600" i="1" dirty="0">
              <a:solidFill>
                <a:schemeClr val="bg1"/>
              </a:solidFill>
            </a:endParaRPr>
          </a:p>
        </p:txBody>
      </p:sp>
      <p:sp>
        <p:nvSpPr>
          <p:cNvPr id="153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001023" y="5825659"/>
            <a:ext cx="8690834" cy="22935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>
                <a:solidFill>
                  <a:schemeClr val="accent6"/>
                </a:solidFill>
              </a:defRPr>
            </a:pPr>
            <a:r>
              <a:rPr lang="en-US" dirty="0"/>
              <a:t>24 October 2024, Vienna </a:t>
            </a:r>
            <a:endParaRPr dirty="0"/>
          </a:p>
        </p:txBody>
      </p:sp>
      <p:pic>
        <p:nvPicPr>
          <p:cNvPr id="155" name="Picture 2" descr="Picture 2"/>
          <p:cNvPicPr>
            <a:picLocks noChangeAspect="1"/>
          </p:cNvPicPr>
          <p:nvPr/>
        </p:nvPicPr>
        <p:blipFill>
          <a:blip r:embed="rId3"/>
          <a:srcRect t="7924" r="8400"/>
          <a:stretch>
            <a:fillRect/>
          </a:stretch>
        </p:blipFill>
        <p:spPr>
          <a:xfrm>
            <a:off x="7082369" y="0"/>
            <a:ext cx="5045726" cy="448075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905621" y="5013853"/>
            <a:ext cx="9049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US" sz="2400" b="1" dirty="0">
                <a:solidFill>
                  <a:schemeClr val="bg1"/>
                </a:solidFill>
              </a:rPr>
              <a:t>IBNI Implementation </a:t>
            </a:r>
            <a:r>
              <a:rPr lang="en-US" sz="2400" b="1" dirty="0" err="1">
                <a:solidFill>
                  <a:schemeClr val="bg1"/>
                </a:solidFill>
              </a:rPr>
              <a:t>Organisation</a:t>
            </a:r>
            <a:r>
              <a:rPr lang="en-US" sz="2400" b="1" dirty="0">
                <a:solidFill>
                  <a:schemeClr val="bg1"/>
                </a:solidFill>
              </a:rPr>
              <a:t> (IBNI-IO)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1"/>
          <p:cNvSpPr txBox="1">
            <a:spLocks noGrp="1"/>
          </p:cNvSpPr>
          <p:nvPr>
            <p:ph type="title"/>
          </p:nvPr>
        </p:nvSpPr>
        <p:spPr>
          <a:xfrm>
            <a:off x="914400" y="914399"/>
            <a:ext cx="7546206" cy="45454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Key Points</a:t>
            </a:r>
            <a:endParaRPr dirty="0"/>
          </a:p>
        </p:txBody>
      </p:sp>
      <p:sp>
        <p:nvSpPr>
          <p:cNvPr id="186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914399" y="1944298"/>
            <a:ext cx="7116317" cy="44439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IBNI is a proposed new multilateral infrastructure bank that will specifically address the challenges and impediments of SMR deployment and scaling in all countries, including embarking </a:t>
            </a:r>
            <a:r>
              <a:rPr lang="en-US" sz="1800" dirty="0" err="1"/>
              <a:t>MSs.</a:t>
            </a:r>
            <a:endParaRPr lang="en-US" sz="1800" dirty="0"/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Target date for IBNI’s establishment is by end of 2026.  To be founded by a coalition of policy-aligned member shareholder nations.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IBNI will offer multi-dimensional funding, financing and other supportive resources and solutions (well beyond financial) that will facilitate accelerated deployment of SMRs in embarking </a:t>
            </a:r>
            <a:r>
              <a:rPr lang="en-US" sz="1800" dirty="0" err="1"/>
              <a:t>MSs.</a:t>
            </a:r>
            <a:endParaRPr lang="en-US" sz="1800" dirty="0"/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IBNI to offer critical pathways to enable nuclear/SMRs to scale at the pace necessary to attain global policy objectives such as global energy security, 2050 net zero, just and equitable energy transition and sustainable </a:t>
            </a:r>
            <a:r>
              <a:rPr lang="en-US" sz="1800" dirty="0" err="1"/>
              <a:t>decarbonisation</a:t>
            </a:r>
            <a:r>
              <a:rPr lang="en-US" sz="1800" dirty="0"/>
              <a:t> aims.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endParaRPr lang="en-US" sz="1800" dirty="0"/>
          </a:p>
        </p:txBody>
      </p:sp>
      <p:sp>
        <p:nvSpPr>
          <p:cNvPr id="187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274319" y="6439561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pic>
        <p:nvPicPr>
          <p:cNvPr id="2" name="Picture 4" descr="Picture 4">
            <a:extLst>
              <a:ext uri="{FF2B5EF4-FFF2-40B4-BE49-F238E27FC236}">
                <a16:creationId xmlns:a16="http://schemas.microsoft.com/office/drawing/2014/main" id="{9B0B003A-BD48-1249-8FF0-45976D1E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10" r="34410"/>
          <a:stretch>
            <a:fillRect/>
          </a:stretch>
        </p:blipFill>
        <p:spPr>
          <a:xfrm>
            <a:off x="8769427" y="0"/>
            <a:ext cx="342257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048097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1"/>
          <p:cNvSpPr txBox="1">
            <a:spLocks noGrp="1"/>
          </p:cNvSpPr>
          <p:nvPr>
            <p:ph type="title"/>
          </p:nvPr>
        </p:nvSpPr>
        <p:spPr>
          <a:xfrm>
            <a:off x="914400" y="914399"/>
            <a:ext cx="9144000" cy="45454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Proposed IBNI Capital Structure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14" name="TextBox 19"/>
          <p:cNvSpPr txBox="1"/>
          <p:nvPr/>
        </p:nvSpPr>
        <p:spPr>
          <a:xfrm>
            <a:off x="914398" y="5788999"/>
            <a:ext cx="990429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800">
                <a:solidFill>
                  <a:srgbClr val="BFBFB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Notes:</a:t>
            </a:r>
            <a:r>
              <a:rPr lang="en-US" dirty="0"/>
              <a:t> (1) assumed be funded incre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ment</a:t>
            </a:r>
            <a:r>
              <a:rPr lang="en-US" dirty="0"/>
              <a:t>ally over time and after demonstration of certain program successes</a:t>
            </a:r>
            <a:r>
              <a:rPr dirty="0"/>
              <a:t>;  </a:t>
            </a:r>
            <a:r>
              <a:rPr lang="en-US" dirty="0"/>
              <a:t>(2) </a:t>
            </a:r>
            <a:r>
              <a:rPr dirty="0"/>
              <a:t>it is currently estimated that the initial government shareholder capital requirement of IBNI Ordinary Operations Fund will be US $ 50 billion (of which 50% or US $ 25 billion will be paid-in capital and 50% or US $ 25 billion will be callable capital).  Additional debt capital will be raised in the global bond markets.  </a:t>
            </a:r>
            <a:r>
              <a:rPr lang="en-US" dirty="0"/>
              <a:t>(3) </a:t>
            </a:r>
            <a:r>
              <a:rPr dirty="0"/>
              <a:t>it is currently estimated that a subset of IBNI Member States will elect to initially fund the Special Operations Fund in the amount of US $ 5 billion, which will leverage private sector funding.  All funding estimates are subject to further research, analysis and discussions. </a:t>
            </a:r>
            <a:r>
              <a:rPr lang="en-US" dirty="0"/>
              <a:t> (4) </a:t>
            </a:r>
            <a:r>
              <a:rPr dirty="0"/>
              <a:t>SIB refers to ‘Social Impact Bonds’ (and Loans) which is a broad category including ‘Climate Impact Bonds’ (and loans) and ‘Sustainability Impact Bond’ (and loan) programs that are envisaged to be supported through the Special Operations Fund.</a:t>
            </a:r>
          </a:p>
        </p:txBody>
      </p:sp>
      <p:grpSp>
        <p:nvGrpSpPr>
          <p:cNvPr id="218" name="Rectangle: Rounded Corners 19"/>
          <p:cNvGrpSpPr/>
          <p:nvPr/>
        </p:nvGrpSpPr>
        <p:grpSpPr>
          <a:xfrm>
            <a:off x="971898" y="2316716"/>
            <a:ext cx="2304942" cy="492443"/>
            <a:chOff x="0" y="0"/>
            <a:chExt cx="2304941" cy="492441"/>
          </a:xfrm>
        </p:grpSpPr>
        <p:sp>
          <p:nvSpPr>
            <p:cNvPr id="216" name="Rectangle"/>
            <p:cNvSpPr/>
            <p:nvPr/>
          </p:nvSpPr>
          <p:spPr>
            <a:xfrm>
              <a:off x="0" y="0"/>
              <a:ext cx="2304942" cy="492442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hueOff val="-8742858"/>
                      <a:satOff val="-17073"/>
                      <a:lumOff val="8039"/>
                    </a:schemeClr>
                  </a:solidFill>
                </a:defRPr>
              </a:pPr>
              <a:endParaRPr/>
            </a:p>
          </p:txBody>
        </p:sp>
        <p:sp>
          <p:nvSpPr>
            <p:cNvPr id="217" name="30+ Member Nation Shareholders"/>
            <p:cNvSpPr txBox="1"/>
            <p:nvPr/>
          </p:nvSpPr>
          <p:spPr>
            <a:xfrm>
              <a:off x="-1" y="78581"/>
              <a:ext cx="2304943" cy="3352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defRPr sz="1000" b="1">
                  <a:solidFill>
                    <a:schemeClr val="accent6">
                      <a:hueOff val="-8742858"/>
                      <a:satOff val="-17073"/>
                      <a:lumOff val="8039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t>30+ Member Nation Shareholders</a:t>
              </a:r>
            </a:p>
          </p:txBody>
        </p:sp>
      </p:grpSp>
      <p:grpSp>
        <p:nvGrpSpPr>
          <p:cNvPr id="221" name="Rectangle: Rounded Corners 20"/>
          <p:cNvGrpSpPr/>
          <p:nvPr/>
        </p:nvGrpSpPr>
        <p:grpSpPr>
          <a:xfrm>
            <a:off x="3461087" y="2303670"/>
            <a:ext cx="2877554" cy="492444"/>
            <a:chOff x="0" y="0"/>
            <a:chExt cx="2877553" cy="492443"/>
          </a:xfrm>
        </p:grpSpPr>
        <p:sp>
          <p:nvSpPr>
            <p:cNvPr id="219" name="Rectangle"/>
            <p:cNvSpPr/>
            <p:nvPr/>
          </p:nvSpPr>
          <p:spPr>
            <a:xfrm>
              <a:off x="0" y="0"/>
              <a:ext cx="2877554" cy="492444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 b="1">
                  <a:solidFill>
                    <a:srgbClr val="FF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20" name="Global Highest Grade Sovereign &amp; Supranational Agency (SSA) Bond Markets1"/>
            <p:cNvSpPr txBox="1"/>
            <p:nvPr/>
          </p:nvSpPr>
          <p:spPr>
            <a:xfrm>
              <a:off x="-1" y="2381"/>
              <a:ext cx="2877555" cy="487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ctr">
                <a:defRPr sz="1000" b="1">
                  <a:solidFill>
                    <a:schemeClr val="accent6">
                      <a:hueOff val="-8742858"/>
                      <a:satOff val="-17073"/>
                      <a:lumOff val="8039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dirty="0"/>
                <a:t>Global Highest Grade Sovereign &amp; Supranational Agency (SSA) Bond </a:t>
              </a:r>
              <a:r>
                <a:rPr dirty="0">
                  <a:solidFill>
                    <a:schemeClr val="bg1"/>
                  </a:solidFill>
                </a:rPr>
                <a:t>Markets</a:t>
              </a:r>
              <a:r>
                <a:rPr baseline="30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24" name="Rectangle: Rounded Corners 31"/>
          <p:cNvGrpSpPr/>
          <p:nvPr/>
        </p:nvGrpSpPr>
        <p:grpSpPr>
          <a:xfrm>
            <a:off x="971898" y="3424878"/>
            <a:ext cx="5371088" cy="338555"/>
            <a:chOff x="0" y="0"/>
            <a:chExt cx="5371086" cy="338553"/>
          </a:xfrm>
        </p:grpSpPr>
        <p:sp>
          <p:nvSpPr>
            <p:cNvPr id="222" name="Rectangle"/>
            <p:cNvSpPr/>
            <p:nvPr/>
          </p:nvSpPr>
          <p:spPr>
            <a:xfrm>
              <a:off x="0" y="0"/>
              <a:ext cx="5371087" cy="338554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hueOff val="-8742858"/>
                      <a:satOff val="-17073"/>
                      <a:lumOff val="8039"/>
                    </a:schemeClr>
                  </a:solidFill>
                </a:defRPr>
              </a:pPr>
              <a:endParaRPr/>
            </a:p>
          </p:txBody>
        </p:sp>
        <p:sp>
          <p:nvSpPr>
            <p:cNvPr id="223" name="IBNI Ordinary Operations Fund (Commercial)"/>
            <p:cNvSpPr txBox="1"/>
            <p:nvPr/>
          </p:nvSpPr>
          <p:spPr>
            <a:xfrm>
              <a:off x="-1" y="1637"/>
              <a:ext cx="5371088" cy="3352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defRPr sz="1000" b="1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t>IBNI Ordinary Operations Fund (Commercial)</a:t>
              </a:r>
            </a:p>
          </p:txBody>
        </p:sp>
      </p:grpSp>
      <p:grpSp>
        <p:nvGrpSpPr>
          <p:cNvPr id="227" name="Rectangle: Rounded Corners 21"/>
          <p:cNvGrpSpPr/>
          <p:nvPr/>
        </p:nvGrpSpPr>
        <p:grpSpPr>
          <a:xfrm>
            <a:off x="6580165" y="2286250"/>
            <a:ext cx="1828356" cy="505491"/>
            <a:chOff x="0" y="0"/>
            <a:chExt cx="1828355" cy="505489"/>
          </a:xfrm>
        </p:grpSpPr>
        <p:sp>
          <p:nvSpPr>
            <p:cNvPr id="225" name="Rectangle"/>
            <p:cNvSpPr/>
            <p:nvPr/>
          </p:nvSpPr>
          <p:spPr>
            <a:xfrm>
              <a:off x="0" y="0"/>
              <a:ext cx="1828356" cy="50549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hueOff val="-8742858"/>
                      <a:satOff val="-17073"/>
                      <a:lumOff val="8039"/>
                    </a:schemeClr>
                  </a:solidFill>
                </a:defRPr>
              </a:pPr>
              <a:endParaRPr/>
            </a:p>
          </p:txBody>
        </p:sp>
        <p:sp>
          <p:nvSpPr>
            <p:cNvPr id="226" name="7+ Member Nation Donors"/>
            <p:cNvSpPr txBox="1"/>
            <p:nvPr/>
          </p:nvSpPr>
          <p:spPr>
            <a:xfrm>
              <a:off x="0" y="85104"/>
              <a:ext cx="1828355" cy="335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defRPr sz="1000" b="1">
                  <a:solidFill>
                    <a:schemeClr val="accent6">
                      <a:hueOff val="-8742858"/>
                      <a:satOff val="-17073"/>
                      <a:lumOff val="8039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t>7+ Member Nation Donors</a:t>
              </a:r>
            </a:p>
          </p:txBody>
        </p:sp>
      </p:grpSp>
      <p:grpSp>
        <p:nvGrpSpPr>
          <p:cNvPr id="230" name="Rectangle: Rounded Corners 22"/>
          <p:cNvGrpSpPr/>
          <p:nvPr/>
        </p:nvGrpSpPr>
        <p:grpSpPr>
          <a:xfrm>
            <a:off x="8536303" y="2287845"/>
            <a:ext cx="2250437" cy="492444"/>
            <a:chOff x="0" y="0"/>
            <a:chExt cx="2250436" cy="492443"/>
          </a:xfrm>
        </p:grpSpPr>
        <p:sp>
          <p:nvSpPr>
            <p:cNvPr id="228" name="Rectangle"/>
            <p:cNvSpPr/>
            <p:nvPr/>
          </p:nvSpPr>
          <p:spPr>
            <a:xfrm>
              <a:off x="0" y="0"/>
              <a:ext cx="2250437" cy="492444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 b="1">
                  <a:solidFill>
                    <a:srgbClr val="FF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29" name="Private Sector Donors, Impact Investors and Venture Equity1"/>
            <p:cNvSpPr txBox="1"/>
            <p:nvPr/>
          </p:nvSpPr>
          <p:spPr>
            <a:xfrm>
              <a:off x="-1" y="2381"/>
              <a:ext cx="2250438" cy="487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ctr">
                <a:defRPr sz="1000" b="1">
                  <a:solidFill>
                    <a:schemeClr val="accent6">
                      <a:hueOff val="-8742858"/>
                      <a:satOff val="-17073"/>
                      <a:lumOff val="8039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dirty="0"/>
                <a:t>Private Sector Donors, Impact Investors and Venture </a:t>
              </a:r>
              <a:r>
                <a:rPr dirty="0">
                  <a:solidFill>
                    <a:schemeClr val="bg1"/>
                  </a:solidFill>
                </a:rPr>
                <a:t>Equity</a:t>
              </a:r>
              <a:r>
                <a:rPr baseline="30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33" name="Rectangle: Rounded Corners 40"/>
          <p:cNvGrpSpPr/>
          <p:nvPr/>
        </p:nvGrpSpPr>
        <p:grpSpPr>
          <a:xfrm>
            <a:off x="6542202" y="3417335"/>
            <a:ext cx="4235046" cy="338555"/>
            <a:chOff x="0" y="0"/>
            <a:chExt cx="4235044" cy="338553"/>
          </a:xfrm>
        </p:grpSpPr>
        <p:sp>
          <p:nvSpPr>
            <p:cNvPr id="231" name="Rectangle"/>
            <p:cNvSpPr/>
            <p:nvPr/>
          </p:nvSpPr>
          <p:spPr>
            <a:xfrm>
              <a:off x="0" y="0"/>
              <a:ext cx="4235045" cy="338554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hueOff val="-8742858"/>
                      <a:satOff val="-17073"/>
                      <a:lumOff val="8039"/>
                    </a:schemeClr>
                  </a:solidFill>
                </a:defRPr>
              </a:pPr>
              <a:endParaRPr/>
            </a:p>
          </p:txBody>
        </p:sp>
        <p:sp>
          <p:nvSpPr>
            <p:cNvPr id="232" name="IBNI Special Operations Fund (Donor Supported)"/>
            <p:cNvSpPr txBox="1"/>
            <p:nvPr/>
          </p:nvSpPr>
          <p:spPr>
            <a:xfrm>
              <a:off x="0" y="1637"/>
              <a:ext cx="4235045" cy="3352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defRPr sz="1000" b="1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t>IBNI Special Operations Fund (Donor Supported)</a:t>
              </a:r>
            </a:p>
          </p:txBody>
        </p:sp>
      </p:grpSp>
      <p:sp>
        <p:nvSpPr>
          <p:cNvPr id="234" name="TextBox 52"/>
          <p:cNvSpPr txBox="1"/>
          <p:nvPr/>
        </p:nvSpPr>
        <p:spPr>
          <a:xfrm>
            <a:off x="971898" y="3845543"/>
            <a:ext cx="537108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000">
                <a:latin typeface="+mn-lt"/>
                <a:ea typeface="+mn-ea"/>
                <a:cs typeface="+mn-cs"/>
                <a:sym typeface="Helvetica"/>
              </a:defRPr>
            </a:pPr>
            <a:r>
              <a:t>Financing &amp; Support at favorable Commercial Terms for Bankable/ Investment-</a:t>
            </a:r>
            <a:br/>
            <a:r>
              <a:t>Ready Commercialized Projects</a:t>
            </a:r>
          </a:p>
        </p:txBody>
      </p:sp>
      <p:sp>
        <p:nvSpPr>
          <p:cNvPr id="235" name="TextBox 53"/>
          <p:cNvSpPr txBox="1"/>
          <p:nvPr/>
        </p:nvSpPr>
        <p:spPr>
          <a:xfrm>
            <a:off x="1380326" y="2880629"/>
            <a:ext cx="142848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900">
                <a:latin typeface="+mn-lt"/>
                <a:ea typeface="+mn-ea"/>
                <a:cs typeface="+mn-cs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 ~ US $ 50 bn Equity</a:t>
            </a:r>
            <a:r>
              <a:rPr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TextBox 54"/>
          <p:cNvSpPr txBox="1"/>
          <p:nvPr/>
        </p:nvSpPr>
        <p:spPr>
          <a:xfrm>
            <a:off x="4148240" y="2863979"/>
            <a:ext cx="1503247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9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~ US $ 150 bn+ Debt</a:t>
            </a:r>
          </a:p>
        </p:txBody>
      </p:sp>
      <p:grpSp>
        <p:nvGrpSpPr>
          <p:cNvPr id="239" name="Group 143"/>
          <p:cNvGrpSpPr/>
          <p:nvPr/>
        </p:nvGrpSpPr>
        <p:grpSpPr>
          <a:xfrm>
            <a:off x="2125522" y="2007287"/>
            <a:ext cx="5332065" cy="262945"/>
            <a:chOff x="0" y="0"/>
            <a:chExt cx="5332064" cy="262944"/>
          </a:xfrm>
        </p:grpSpPr>
        <p:sp>
          <p:nvSpPr>
            <p:cNvPr id="237" name="Freeform 142"/>
            <p:cNvSpPr/>
            <p:nvPr/>
          </p:nvSpPr>
          <p:spPr>
            <a:xfrm>
              <a:off x="-1" y="101396"/>
              <a:ext cx="5332066" cy="161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16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</a:path>
              </a:pathLst>
            </a:custGeom>
            <a:noFill/>
            <a:ln w="12700" cap="flat">
              <a:solidFill>
                <a:srgbClr val="00292D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hueOff val="-8742858"/>
                      <a:satOff val="-17073"/>
                      <a:lumOff val="8039"/>
                    </a:schemeClr>
                  </a:solidFill>
                </a:defRPr>
              </a:pPr>
              <a:endParaRPr/>
            </a:p>
          </p:txBody>
        </p:sp>
        <p:sp>
          <p:nvSpPr>
            <p:cNvPr id="238" name="TextBox 55"/>
            <p:cNvSpPr txBox="1"/>
            <p:nvPr/>
          </p:nvSpPr>
          <p:spPr>
            <a:xfrm>
              <a:off x="830405" y="0"/>
              <a:ext cx="3492205" cy="152401"/>
            </a:xfrm>
            <a:prstGeom prst="rect">
              <a:avLst/>
            </a:prstGeom>
            <a:solidFill>
              <a:schemeClr val="accent6">
                <a:hueOff val="-8742858"/>
                <a:satOff val="-17073"/>
                <a:lumOff val="803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0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t>Subset of High-Income / Nuclear Industry/Exporter Nations</a:t>
              </a:r>
            </a:p>
          </p:txBody>
        </p:sp>
      </p:grpSp>
      <p:sp>
        <p:nvSpPr>
          <p:cNvPr id="240" name="TextBox 56"/>
          <p:cNvSpPr txBox="1"/>
          <p:nvPr/>
        </p:nvSpPr>
        <p:spPr>
          <a:xfrm>
            <a:off x="6742718" y="2824745"/>
            <a:ext cx="1503246" cy="139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9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 ~US $ 5 bn Donor </a:t>
            </a:r>
            <a:r>
              <a:rPr dirty="0">
                <a:solidFill>
                  <a:schemeClr val="tx1"/>
                </a:solidFill>
              </a:rPr>
              <a:t>Funds</a:t>
            </a:r>
            <a:r>
              <a:rPr baseline="30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1" name="TextBox 58"/>
          <p:cNvSpPr txBox="1"/>
          <p:nvPr/>
        </p:nvSpPr>
        <p:spPr>
          <a:xfrm>
            <a:off x="971897" y="4438456"/>
            <a:ext cx="5371089" cy="1249681"/>
          </a:xfrm>
          <a:prstGeom prst="rect">
            <a:avLst/>
          </a:prstGeom>
          <a:solidFill>
            <a:schemeClr val="accent2">
              <a:alpha val="1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spAutoFit/>
          </a:bodyPr>
          <a:lstStyle/>
          <a:p>
            <a:pPr>
              <a:defRPr sz="1000" b="1">
                <a:latin typeface="+mn-lt"/>
                <a:ea typeface="+mn-ea"/>
                <a:cs typeface="+mn-cs"/>
                <a:sym typeface="Helvetica"/>
              </a:defRPr>
            </a:pPr>
            <a:r>
              <a:t>Selected IBNI OOF Support for Projects &amp; Industries</a:t>
            </a:r>
          </a:p>
          <a:p>
            <a:pPr marL="171450" indent="-171450">
              <a:buSzPct val="100000"/>
              <a:buFont typeface="Arial"/>
              <a:buChar char="•"/>
              <a:defRPr sz="1000">
                <a:latin typeface="+mn-lt"/>
                <a:ea typeface="+mn-ea"/>
                <a:cs typeface="+mn-cs"/>
                <a:sym typeface="Helvetica"/>
              </a:defRPr>
            </a:pPr>
            <a:r>
              <a:t>New-Build</a:t>
            </a:r>
            <a:r>
              <a:rPr i="1"/>
              <a:t> </a:t>
            </a:r>
            <a:r>
              <a:rPr b="1"/>
              <a:t>Commercialized Nth-of-a-Kind (NOAK) technologies</a:t>
            </a:r>
          </a:p>
          <a:p>
            <a:pPr marL="171450" indent="-171450">
              <a:buSzPct val="100000"/>
              <a:buFont typeface="Arial"/>
              <a:buChar char="•"/>
              <a:defRPr sz="1000">
                <a:latin typeface="+mn-lt"/>
                <a:ea typeface="+mn-ea"/>
                <a:cs typeface="+mn-cs"/>
                <a:sym typeface="Helvetica"/>
              </a:defRPr>
            </a:pPr>
            <a:r>
              <a:t>Reactor Life-extensions &amp; Re-starts</a:t>
            </a:r>
          </a:p>
          <a:p>
            <a:pPr marL="171450" indent="-171450">
              <a:buSzPct val="100000"/>
              <a:buFont typeface="Arial"/>
              <a:buChar char="•"/>
              <a:defRPr sz="1000">
                <a:latin typeface="+mn-lt"/>
                <a:ea typeface="+mn-ea"/>
                <a:cs typeface="+mn-cs"/>
                <a:sym typeface="Helvetica"/>
              </a:defRPr>
            </a:pPr>
            <a:r>
              <a:t>Refinancing/ Restructuring</a:t>
            </a:r>
          </a:p>
          <a:p>
            <a:pPr marL="171450" indent="-171450">
              <a:buSzPct val="100000"/>
              <a:buFont typeface="Arial"/>
              <a:buChar char="•"/>
              <a:defRPr sz="1000">
                <a:latin typeface="+mn-lt"/>
                <a:ea typeface="+mn-ea"/>
                <a:cs typeface="+mn-cs"/>
                <a:sym typeface="Helvetica"/>
              </a:defRPr>
            </a:pPr>
            <a:r>
              <a:t>Production and Supply Chains</a:t>
            </a:r>
          </a:p>
          <a:p>
            <a:pPr marL="171450" indent="-171450">
              <a:buSzPct val="100000"/>
              <a:buFont typeface="Arial"/>
              <a:buChar char="•"/>
              <a:defRPr sz="1000">
                <a:latin typeface="+mn-lt"/>
                <a:ea typeface="+mn-ea"/>
                <a:cs typeface="+mn-cs"/>
                <a:sym typeface="Helvetica"/>
              </a:defRPr>
            </a:pPr>
            <a:r>
              <a:t>Nuclear Fuel Cycle</a:t>
            </a:r>
          </a:p>
          <a:p>
            <a:pPr marL="171450" indent="-171450">
              <a:buSzPct val="100000"/>
              <a:buFont typeface="Arial"/>
              <a:buChar char="•"/>
              <a:defRPr sz="1000">
                <a:latin typeface="+mn-lt"/>
                <a:ea typeface="+mn-ea"/>
                <a:cs typeface="+mn-cs"/>
                <a:sym typeface="Helvetica"/>
              </a:defRPr>
            </a:pPr>
            <a:r>
              <a:t>Decommissioning and Nuclear Waste</a:t>
            </a:r>
          </a:p>
        </p:txBody>
      </p:sp>
      <p:sp>
        <p:nvSpPr>
          <p:cNvPr id="242" name="TextBox 59"/>
          <p:cNvSpPr txBox="1"/>
          <p:nvPr/>
        </p:nvSpPr>
        <p:spPr>
          <a:xfrm>
            <a:off x="6542209" y="4405310"/>
            <a:ext cx="4235046" cy="124968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spAutoFit/>
          </a:bodyPr>
          <a:lstStyle/>
          <a:p>
            <a:pPr>
              <a:defRPr sz="1000"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Selected IBNI SOF Support for Projects, Programs &amp; Industries</a:t>
            </a:r>
          </a:p>
          <a:p>
            <a:pPr marL="171450" indent="-171450">
              <a:buSzPct val="100000"/>
              <a:buFont typeface="Wingdings" pitchFamily="2" charset="2"/>
              <a:buChar char="§"/>
              <a:defRPr sz="1000"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First-of-a-Kind (FOAK) and pre-commercialized technologies</a:t>
            </a:r>
          </a:p>
          <a:p>
            <a:pPr marL="171450" indent="-171450">
              <a:buSzPct val="100000"/>
              <a:buFont typeface="Wingdings" pitchFamily="2" charset="2"/>
              <a:buChar char="§"/>
              <a:defRPr sz="10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Nuclear infrastructure and resources in newcomer countries pursuing nuclear energy programs</a:t>
            </a:r>
          </a:p>
          <a:p>
            <a:pPr marL="171450" indent="-171450">
              <a:buSzPct val="100000"/>
              <a:buFont typeface="Wingdings" pitchFamily="2" charset="2"/>
              <a:buChar char="§"/>
              <a:defRPr sz="10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Early- and pre-bankable stage risk capital in projects and programs</a:t>
            </a:r>
          </a:p>
          <a:p>
            <a:pPr marL="171450" indent="-171450">
              <a:buSzPct val="100000"/>
              <a:buFont typeface="Wingdings" pitchFamily="2" charset="2"/>
              <a:buChar char="§"/>
              <a:defRPr sz="10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Emerging technologies: early-stage commercialization accelerators</a:t>
            </a:r>
          </a:p>
          <a:p>
            <a:pPr marL="171450" indent="-171450">
              <a:buSzPct val="100000"/>
              <a:buFont typeface="Wingdings" pitchFamily="2" charset="2"/>
              <a:buChar char="§"/>
              <a:defRPr sz="10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Sovereign credit / inflation / currency risk solutions</a:t>
            </a:r>
          </a:p>
        </p:txBody>
      </p:sp>
      <p:sp>
        <p:nvSpPr>
          <p:cNvPr id="243" name="TextBox 60"/>
          <p:cNvSpPr txBox="1"/>
          <p:nvPr/>
        </p:nvSpPr>
        <p:spPr>
          <a:xfrm>
            <a:off x="6542203" y="3822103"/>
            <a:ext cx="4235045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000">
                <a:latin typeface="+mn-lt"/>
                <a:ea typeface="+mn-ea"/>
                <a:cs typeface="+mn-cs"/>
                <a:sym typeface="Helvetica"/>
              </a:defRPr>
            </a:pPr>
            <a:r>
              <a:t>Financing &amp; Support at favorable Concessionary Terms for Early-</a:t>
            </a:r>
            <a:br/>
            <a:r>
              <a:t>Stage Projects, Programs and Industries</a:t>
            </a:r>
          </a:p>
        </p:txBody>
      </p:sp>
      <p:sp>
        <p:nvSpPr>
          <p:cNvPr id="244" name="Straight Connector 145"/>
          <p:cNvSpPr/>
          <p:nvPr/>
        </p:nvSpPr>
        <p:spPr>
          <a:xfrm>
            <a:off x="2125522" y="3090698"/>
            <a:ext cx="1" cy="270319"/>
          </a:xfrm>
          <a:prstGeom prst="line">
            <a:avLst/>
          </a:prstGeom>
          <a:ln w="12700">
            <a:solidFill>
              <a:srgbClr val="00304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5" name="Straight Connector 148"/>
          <p:cNvSpPr/>
          <p:nvPr/>
        </p:nvSpPr>
        <p:spPr>
          <a:xfrm>
            <a:off x="4873264" y="3074046"/>
            <a:ext cx="1" cy="270319"/>
          </a:xfrm>
          <a:prstGeom prst="line">
            <a:avLst/>
          </a:prstGeom>
          <a:ln w="12700">
            <a:solidFill>
              <a:srgbClr val="00304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6" name="Straight Connector 149"/>
          <p:cNvSpPr/>
          <p:nvPr/>
        </p:nvSpPr>
        <p:spPr>
          <a:xfrm>
            <a:off x="7457585" y="3034815"/>
            <a:ext cx="1" cy="270319"/>
          </a:xfrm>
          <a:prstGeom prst="line">
            <a:avLst/>
          </a:prstGeom>
          <a:ln w="12700">
            <a:solidFill>
              <a:srgbClr val="00304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7" name="Straight Connector 150"/>
          <p:cNvSpPr/>
          <p:nvPr/>
        </p:nvSpPr>
        <p:spPr>
          <a:xfrm>
            <a:off x="9605247" y="3053826"/>
            <a:ext cx="1" cy="270319"/>
          </a:xfrm>
          <a:prstGeom prst="line">
            <a:avLst/>
          </a:prstGeom>
          <a:ln w="12700">
            <a:solidFill>
              <a:srgbClr val="00304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8" name="TextBox 57"/>
          <p:cNvSpPr txBox="1"/>
          <p:nvPr/>
        </p:nvSpPr>
        <p:spPr>
          <a:xfrm>
            <a:off x="8869768" y="2843757"/>
            <a:ext cx="1583506" cy="279401"/>
          </a:xfrm>
          <a:prstGeom prst="rect">
            <a:avLst/>
          </a:prstGeom>
          <a:solidFill>
            <a:schemeClr val="accent6">
              <a:hueOff val="-8742858"/>
              <a:satOff val="-17073"/>
              <a:lumOff val="803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9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~ US </a:t>
            </a:r>
            <a:r>
              <a:rPr dirty="0">
                <a:solidFill>
                  <a:schemeClr val="tx1"/>
                </a:solidFill>
              </a:rPr>
              <a:t>$ 25 bn+ Private Donor, SIBs</a:t>
            </a:r>
            <a:r>
              <a:rPr baseline="30000" dirty="0">
                <a:solidFill>
                  <a:schemeClr val="tx1"/>
                </a:solidFill>
              </a:rPr>
              <a:t>4</a:t>
            </a:r>
            <a:r>
              <a:rPr dirty="0">
                <a:solidFill>
                  <a:schemeClr val="tx1"/>
                </a:solidFill>
              </a:rPr>
              <a:t> &amp; Venture </a:t>
            </a:r>
            <a:r>
              <a:rPr dirty="0"/>
              <a:t>Equity Capital</a:t>
            </a:r>
          </a:p>
        </p:txBody>
      </p:sp>
      <p:sp>
        <p:nvSpPr>
          <p:cNvPr id="249" name="Straight Connector 151"/>
          <p:cNvSpPr/>
          <p:nvPr/>
        </p:nvSpPr>
        <p:spPr>
          <a:xfrm>
            <a:off x="3646204" y="4174933"/>
            <a:ext cx="1" cy="208543"/>
          </a:xfrm>
          <a:prstGeom prst="line">
            <a:avLst/>
          </a:prstGeom>
          <a:ln w="12700">
            <a:solidFill>
              <a:srgbClr val="00304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0" name="Straight Connector 153"/>
          <p:cNvSpPr/>
          <p:nvPr/>
        </p:nvSpPr>
        <p:spPr>
          <a:xfrm>
            <a:off x="8551306" y="4141796"/>
            <a:ext cx="1" cy="208543"/>
          </a:xfrm>
          <a:prstGeom prst="line">
            <a:avLst/>
          </a:prstGeom>
          <a:ln w="12700">
            <a:solidFill>
              <a:srgbClr val="00304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1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274319" y="6439561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1"/>
          <p:cNvSpPr txBox="1">
            <a:spLocks noGrp="1"/>
          </p:cNvSpPr>
          <p:nvPr>
            <p:ph type="title"/>
          </p:nvPr>
        </p:nvSpPr>
        <p:spPr>
          <a:xfrm>
            <a:off x="914400" y="914399"/>
            <a:ext cx="7546206" cy="45454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Key IBNI Funding and Financing Programs for Embarking MS</a:t>
            </a:r>
            <a:endParaRPr dirty="0"/>
          </a:p>
        </p:txBody>
      </p:sp>
      <p:sp>
        <p:nvSpPr>
          <p:cNvPr id="186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914399" y="1944298"/>
            <a:ext cx="7116317" cy="44439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Competitive grant funding to support earlier-stage nuclear infrastructure developments and readiness within embarking MSs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Competitive concessionary financing (low-cost and/or partially or fully forgivable loans, guarantees and credits) for early-stage nuclear infrastructure developments.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Sovereign risk (partial risk) guarantees.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Enclave financing.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Early-stage equity co-investments and flexible financing in nuclear energy sector companies and enterprises.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Climate and sustainability impact financing through public-private partnership (“PPP”) delivery models.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endParaRPr lang="en-GB" sz="1800" dirty="0"/>
          </a:p>
        </p:txBody>
      </p:sp>
      <p:sp>
        <p:nvSpPr>
          <p:cNvPr id="187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274319" y="6439561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188" name="Picture 6" descr="Picture 6"/>
          <p:cNvPicPr>
            <a:picLocks noChangeAspect="1"/>
          </p:cNvPicPr>
          <p:nvPr/>
        </p:nvPicPr>
        <p:blipFill>
          <a:blip r:embed="rId2"/>
          <a:srcRect l="31285" r="31285"/>
          <a:stretch>
            <a:fillRect/>
          </a:stretch>
        </p:blipFill>
        <p:spPr>
          <a:xfrm>
            <a:off x="8769426" y="0"/>
            <a:ext cx="3422574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1"/>
          <p:cNvSpPr txBox="1">
            <a:spLocks noGrp="1"/>
          </p:cNvSpPr>
          <p:nvPr>
            <p:ph type="title"/>
          </p:nvPr>
        </p:nvSpPr>
        <p:spPr>
          <a:xfrm>
            <a:off x="914400" y="914399"/>
            <a:ext cx="7546206" cy="45454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IBNI Programs Offering Access to and Development of Nuclear-Specific Resources</a:t>
            </a:r>
            <a:endParaRPr dirty="0"/>
          </a:p>
        </p:txBody>
      </p:sp>
      <p:sp>
        <p:nvSpPr>
          <p:cNvPr id="186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914399" y="1944298"/>
            <a:ext cx="7116317" cy="444393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Access to IBNI sponsored </a:t>
            </a:r>
            <a:r>
              <a:rPr lang="en-US" sz="1800" dirty="0" err="1"/>
              <a:t>specialised</a:t>
            </a:r>
            <a:r>
              <a:rPr lang="en-US" sz="1800" dirty="0"/>
              <a:t> resource/skills pools and aggregator programs aligning to ‘best international practices’.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IBNI arranged procurement of international expertise and resources.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IBNI funded and sponsored regional and/or global pooled technical and nuclear development resource pools are examples of resource bodies that IBNI’s SOF could fund and offer to embarking </a:t>
            </a:r>
            <a:r>
              <a:rPr lang="en-US" sz="1800" dirty="0" err="1"/>
              <a:t>MSs.</a:t>
            </a:r>
            <a:endParaRPr lang="en-US" sz="1800" dirty="0"/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Specific IBNI resources and expertise pools may cover:</a:t>
            </a:r>
          </a:p>
          <a:p>
            <a:pPr marL="674370" lvl="1" indent="-274320" defTabSz="877823">
              <a:spcBef>
                <a:spcPts val="900"/>
              </a:spcBef>
              <a:defRPr sz="1344"/>
            </a:pPr>
            <a:r>
              <a:rPr lang="en-US" sz="1800" dirty="0"/>
              <a:t>Energy system planning and market designs</a:t>
            </a:r>
          </a:p>
          <a:p>
            <a:pPr marL="674370" lvl="1" indent="-274320" defTabSz="877823">
              <a:spcBef>
                <a:spcPts val="900"/>
              </a:spcBef>
              <a:defRPr sz="1344"/>
            </a:pPr>
            <a:r>
              <a:rPr lang="en-US" sz="1800" dirty="0"/>
              <a:t>Regulatory and licensing and 3S</a:t>
            </a:r>
          </a:p>
          <a:p>
            <a:pPr marL="674370" lvl="1" indent="-274320" defTabSz="877823">
              <a:spcBef>
                <a:spcPts val="900"/>
              </a:spcBef>
              <a:defRPr sz="1344"/>
            </a:pPr>
            <a:r>
              <a:rPr lang="en-US" sz="1800" dirty="0"/>
              <a:t>Development, financing and program management</a:t>
            </a:r>
          </a:p>
          <a:p>
            <a:pPr marL="674370" lvl="1" indent="-274320" defTabSz="877823">
              <a:spcBef>
                <a:spcPts val="900"/>
              </a:spcBef>
              <a:defRPr sz="1344"/>
            </a:pPr>
            <a:r>
              <a:rPr lang="en-US" sz="1800" dirty="0"/>
              <a:t>Procurement, contracting and risk management</a:t>
            </a:r>
          </a:p>
          <a:p>
            <a:pPr marL="674370" lvl="1" indent="-274320" defTabSz="877823">
              <a:spcBef>
                <a:spcPts val="900"/>
              </a:spcBef>
              <a:defRPr sz="1344"/>
            </a:pPr>
            <a:r>
              <a:rPr lang="en-US" sz="1800" dirty="0"/>
              <a:t>Operations</a:t>
            </a:r>
          </a:p>
          <a:p>
            <a:pPr marL="674370" lvl="1" indent="-274320" defTabSz="877823">
              <a:spcBef>
                <a:spcPts val="900"/>
              </a:spcBef>
              <a:defRPr sz="1344"/>
            </a:pPr>
            <a:r>
              <a:rPr lang="en-US" sz="1800" dirty="0"/>
              <a:t>Spent fuel management</a:t>
            </a:r>
          </a:p>
          <a:p>
            <a:pPr marL="674370" lvl="1" indent="-274320" defTabSz="877823">
              <a:spcBef>
                <a:spcPts val="900"/>
              </a:spcBef>
              <a:defRPr sz="1344"/>
            </a:pPr>
            <a:r>
              <a:rPr lang="en-US" sz="1800" dirty="0"/>
              <a:t>Environmental, Social and Governance (ESG) strategy</a:t>
            </a:r>
          </a:p>
          <a:p>
            <a:pPr marL="674370" lvl="1" indent="-274320" defTabSz="877823">
              <a:spcBef>
                <a:spcPts val="900"/>
              </a:spcBef>
              <a:defRPr sz="1344"/>
            </a:pPr>
            <a:r>
              <a:rPr lang="en-US" sz="1800" dirty="0"/>
              <a:t>Industrial and Public Engagements</a:t>
            </a:r>
          </a:p>
          <a:p>
            <a:pPr marL="674370" lvl="1" indent="-274320" defTabSz="877823">
              <a:spcBef>
                <a:spcPts val="900"/>
              </a:spcBef>
              <a:defRPr sz="1344"/>
            </a:pPr>
            <a:endParaRPr lang="en-GB" sz="1800" dirty="0"/>
          </a:p>
        </p:txBody>
      </p:sp>
      <p:sp>
        <p:nvSpPr>
          <p:cNvPr id="187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274319" y="6439561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2" name="Picture 2" descr="The future of energy: small modular reactors (SMRs) and nuclear power">
            <a:extLst>
              <a:ext uri="{FF2B5EF4-FFF2-40B4-BE49-F238E27FC236}">
                <a16:creationId xmlns:a16="http://schemas.microsoft.com/office/drawing/2014/main" id="{D7E0B876-34D0-F6DB-E88D-DFABCE5FB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" t="4365" r="1" b="18089"/>
          <a:stretch/>
        </p:blipFill>
        <p:spPr bwMode="auto">
          <a:xfrm rot="16200000">
            <a:off x="6986588" y="1643001"/>
            <a:ext cx="6858001" cy="35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58101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1"/>
          <p:cNvSpPr txBox="1">
            <a:spLocks noGrp="1"/>
          </p:cNvSpPr>
          <p:nvPr>
            <p:ph type="title"/>
          </p:nvPr>
        </p:nvSpPr>
        <p:spPr>
          <a:xfrm>
            <a:off x="914400" y="914399"/>
            <a:ext cx="7546206" cy="45454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IBNI Programs to Manage Risk and Enhance Cost Competitiveness of SMRs in Embarking MSs</a:t>
            </a:r>
            <a:endParaRPr dirty="0"/>
          </a:p>
        </p:txBody>
      </p:sp>
      <p:sp>
        <p:nvSpPr>
          <p:cNvPr id="186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914399" y="1944298"/>
            <a:ext cx="7116317" cy="444393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Stapled supplemental ‘emerging technologies’ grant and concessionary grant funding.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Stapled IBNI committed senior and/or subordinate financing.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Stapled IBNI committed equity (minority shareholding or other) financing, including early-stage (pre-FID) owner costs.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Stapled IBNI committed contingent debt and/or equity financing (in case of delays and overruns – risk/costs remain with project/program level stakeholders).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Stapled IBNI hedging contracts: interest rate, inflation, currency risks.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Stapled IBNI completion risk insurance (cost overrun and delay risk cover – risks/costs allocated across global insured customer pool).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Stapled IBNI capital markets and transactional advisory services.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endParaRPr lang="en-GB" sz="1800" dirty="0"/>
          </a:p>
        </p:txBody>
      </p:sp>
      <p:sp>
        <p:nvSpPr>
          <p:cNvPr id="187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274319" y="6439561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3" name="Picture 5" descr="Picture 5">
            <a:extLst>
              <a:ext uri="{FF2B5EF4-FFF2-40B4-BE49-F238E27FC236}">
                <a16:creationId xmlns:a16="http://schemas.microsoft.com/office/drawing/2014/main" id="{4D80089C-99DC-46A7-A145-C67B7517E7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64" r="35964"/>
          <a:stretch>
            <a:fillRect/>
          </a:stretch>
        </p:blipFill>
        <p:spPr>
          <a:xfrm>
            <a:off x="8769426" y="0"/>
            <a:ext cx="3422574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1625303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1"/>
          <p:cNvSpPr txBox="1">
            <a:spLocks noGrp="1"/>
          </p:cNvSpPr>
          <p:nvPr>
            <p:ph type="title"/>
          </p:nvPr>
        </p:nvSpPr>
        <p:spPr>
          <a:xfrm>
            <a:off x="914400" y="914399"/>
            <a:ext cx="7546206" cy="45454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Concluding Remarks</a:t>
            </a:r>
            <a:endParaRPr dirty="0"/>
          </a:p>
        </p:txBody>
      </p:sp>
      <p:sp>
        <p:nvSpPr>
          <p:cNvPr id="186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914399" y="1944298"/>
            <a:ext cx="7116317" cy="44439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Timely establishment of IBNI will impact will extend well beyond providing access to pooled external funding and low-cost, blended financing that the Bank will make available to those MS stakeholders pursuing SMRs.</a:t>
            </a:r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IBNI will ‘fill gaps’ not only with respect to funding and financing gaps, but also access to ‘best-of-</a:t>
            </a:r>
            <a:r>
              <a:rPr lang="en-US" sz="1800" dirty="0" err="1"/>
              <a:t>class’</a:t>
            </a:r>
            <a:r>
              <a:rPr lang="en-US" sz="1800" dirty="0"/>
              <a:t> resources and skills necessary to accelerate nuclear infrastructure in embarking </a:t>
            </a:r>
            <a:r>
              <a:rPr lang="en-US" sz="1800" dirty="0" err="1"/>
              <a:t>MSs.</a:t>
            </a:r>
            <a:endParaRPr lang="en-US" sz="1800" dirty="0"/>
          </a:p>
          <a:p>
            <a:pPr marL="274320" indent="-274320" defTabSz="877823">
              <a:spcBef>
                <a:spcPts val="900"/>
              </a:spcBef>
              <a:defRPr sz="1344"/>
            </a:pPr>
            <a:r>
              <a:rPr lang="en-US" sz="1800" dirty="0"/>
              <a:t>IBNI will facilitate global demand aggregation, enabling embarking MS customers to participate in regional and global order pools that are enhanced through </a:t>
            </a:r>
            <a:r>
              <a:rPr lang="en-US" sz="1800" dirty="0" err="1"/>
              <a:t>specialised</a:t>
            </a:r>
            <a:r>
              <a:rPr lang="en-US" sz="1800" dirty="0"/>
              <a:t> IBNI funding and finance tools and programs.</a:t>
            </a:r>
            <a:endParaRPr lang="en-GB" sz="1800" dirty="0"/>
          </a:p>
        </p:txBody>
      </p:sp>
      <p:sp>
        <p:nvSpPr>
          <p:cNvPr id="187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274319" y="6439561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pic>
        <p:nvPicPr>
          <p:cNvPr id="2" name="Picture 4" descr="Picture 4">
            <a:extLst>
              <a:ext uri="{FF2B5EF4-FFF2-40B4-BE49-F238E27FC236}">
                <a16:creationId xmlns:a16="http://schemas.microsoft.com/office/drawing/2014/main" id="{9C52DE4F-C26C-6DE6-E106-34F523FFF3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10" r="34410"/>
          <a:stretch>
            <a:fillRect/>
          </a:stretch>
        </p:blipFill>
        <p:spPr>
          <a:xfrm>
            <a:off x="8769427" y="0"/>
            <a:ext cx="342257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98685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Title 35"/>
          <p:cNvSpPr txBox="1">
            <a:spLocks noGrp="1"/>
          </p:cNvSpPr>
          <p:nvPr>
            <p:ph type="title"/>
          </p:nvPr>
        </p:nvSpPr>
        <p:spPr>
          <a:xfrm>
            <a:off x="914400" y="760399"/>
            <a:ext cx="9144000" cy="45454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Further Information and </a:t>
            </a:r>
            <a:r>
              <a:rPr dirty="0"/>
              <a:t>Contact</a:t>
            </a:r>
          </a:p>
        </p:txBody>
      </p:sp>
      <p:sp>
        <p:nvSpPr>
          <p:cNvPr id="884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274319" y="6439561"/>
            <a:ext cx="153964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885" name="Text Placeholder 2"/>
          <p:cNvSpPr txBox="1"/>
          <p:nvPr/>
        </p:nvSpPr>
        <p:spPr>
          <a:xfrm>
            <a:off x="2365088" y="2764752"/>
            <a:ext cx="2822929" cy="1527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en-GB" sz="1600" dirty="0">
                <a:solidFill>
                  <a:srgbClr val="002169"/>
                </a:solidFill>
              </a:rPr>
              <a:t>Daniel Dean (</a:t>
            </a:r>
            <a:r>
              <a:rPr lang="en-GB" sz="1600" i="1" dirty="0">
                <a:solidFill>
                  <a:srgbClr val="002169"/>
                </a:solidFill>
              </a:rPr>
              <a:t>Author</a:t>
            </a:r>
            <a:r>
              <a:rPr lang="en-GB" sz="1600" dirty="0">
                <a:solidFill>
                  <a:srgbClr val="002169"/>
                </a:solidFill>
              </a:rPr>
              <a:t>)</a:t>
            </a:r>
            <a:endParaRPr sz="1600" dirty="0">
              <a:solidFill>
                <a:srgbClr val="002169"/>
              </a:solidFill>
            </a:endParaRPr>
          </a:p>
          <a:p>
            <a:pPr>
              <a:lnSpc>
                <a:spcPct val="11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President and CEO, Board Member</a:t>
            </a:r>
          </a:p>
          <a:p>
            <a:pPr>
              <a:lnSpc>
                <a:spcPct val="11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IBNI-IO</a:t>
            </a:r>
          </a:p>
          <a:p>
            <a:pPr>
              <a:lnSpc>
                <a:spcPct val="11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Telephone: +</a:t>
            </a:r>
            <a:r>
              <a:rPr lang="en-GB" dirty="0"/>
              <a:t>43 660 794 1445</a:t>
            </a:r>
            <a:endParaRPr sz="1600" dirty="0">
              <a:solidFill>
                <a:srgbClr val="002169"/>
              </a:solidFill>
            </a:endParaRPr>
          </a:p>
          <a:p>
            <a:pPr>
              <a:lnSpc>
                <a:spcPct val="11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Email: </a:t>
            </a:r>
            <a:r>
              <a:rPr lang="en-GB" u="sng" dirty="0" err="1">
                <a:solidFill>
                  <a:srgbClr val="0047BA"/>
                </a:solidFill>
                <a:uFill>
                  <a:solidFill>
                    <a:srgbClr val="0047BA"/>
                  </a:solidFill>
                </a:uFill>
              </a:rPr>
              <a:t>d.dean</a:t>
            </a:r>
            <a:r>
              <a:rPr u="sng" dirty="0">
                <a:solidFill>
                  <a:srgbClr val="0047BA"/>
                </a:solidFill>
                <a:uFill>
                  <a:solidFill>
                    <a:srgbClr val="0047BA"/>
                  </a:solidFill>
                </a:uFill>
                <a:hlinkClick r:id="rId2"/>
              </a:rPr>
              <a:t>@nuclearbank-io-sag.org</a:t>
            </a:r>
            <a:r>
              <a:rPr dirty="0"/>
              <a:t> </a:t>
            </a:r>
            <a:endParaRPr sz="1600" dirty="0">
              <a:solidFill>
                <a:srgbClr val="002169"/>
              </a:solidFill>
            </a:endParaRPr>
          </a:p>
          <a:p>
            <a:pPr>
              <a:lnSpc>
                <a:spcPct val="11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Website: </a:t>
            </a:r>
            <a:r>
              <a:rPr u="sng" dirty="0">
                <a:solidFill>
                  <a:srgbClr val="0047BA"/>
                </a:solidFill>
                <a:uFill>
                  <a:solidFill>
                    <a:srgbClr val="0047BA"/>
                  </a:solidFill>
                </a:uFill>
                <a:hlinkClick r:id="rId3"/>
              </a:rPr>
              <a:t>www.nuclearbank-io-sag.org</a:t>
            </a:r>
          </a:p>
        </p:txBody>
      </p:sp>
      <p:sp>
        <p:nvSpPr>
          <p:cNvPr id="886" name="Text Placeholder 2"/>
          <p:cNvSpPr txBox="1"/>
          <p:nvPr/>
        </p:nvSpPr>
        <p:spPr>
          <a:xfrm>
            <a:off x="2365087" y="1599311"/>
            <a:ext cx="6464711" cy="69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For more information on the IBNI initiative, please review the </a:t>
            </a:r>
            <a:r>
              <a:rPr b="1" dirty="0"/>
              <a:t>IBNI Initial Report and Action Plan (IRAP)</a:t>
            </a:r>
            <a:r>
              <a:rPr dirty="0"/>
              <a:t> and the </a:t>
            </a:r>
            <a:r>
              <a:rPr b="1" dirty="0"/>
              <a:t>Executive Summary Presentation</a:t>
            </a:r>
            <a:r>
              <a:rPr dirty="0"/>
              <a:t>, which can be downloaded from the </a:t>
            </a:r>
            <a:r>
              <a:rPr lang="fr-FR" dirty="0"/>
              <a:t>IBNI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dirty="0"/>
              <a:t>website.</a:t>
            </a:r>
          </a:p>
        </p:txBody>
      </p:sp>
      <p:pic>
        <p:nvPicPr>
          <p:cNvPr id="889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1419733"/>
            <a:ext cx="1050037" cy="1050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9" descr="Picture 9">
            <a:extLst>
              <a:ext uri="{FF2B5EF4-FFF2-40B4-BE49-F238E27FC236}">
                <a16:creationId xmlns:a16="http://schemas.microsoft.com/office/drawing/2014/main" id="{A29D23D6-4E31-BFDF-6103-0F46318B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846" r="21" b="3866"/>
          <a:stretch>
            <a:fillRect/>
          </a:stretch>
        </p:blipFill>
        <p:spPr>
          <a:xfrm>
            <a:off x="939799" y="2697605"/>
            <a:ext cx="1050037" cy="1050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6" y="0"/>
                </a:moveTo>
                <a:cubicBezTo>
                  <a:pt x="4840" y="0"/>
                  <a:pt x="0" y="4840"/>
                  <a:pt x="0" y="10806"/>
                </a:cubicBezTo>
                <a:cubicBezTo>
                  <a:pt x="0" y="16772"/>
                  <a:pt x="4840" y="21600"/>
                  <a:pt x="10806" y="21600"/>
                </a:cubicBezTo>
                <a:cubicBezTo>
                  <a:pt x="16772" y="21600"/>
                  <a:pt x="21600" y="16772"/>
                  <a:pt x="21600" y="10806"/>
                </a:cubicBezTo>
                <a:cubicBezTo>
                  <a:pt x="21600" y="4840"/>
                  <a:pt x="16772" y="0"/>
                  <a:pt x="10806" y="0"/>
                </a:cubicBezTo>
                <a:close/>
              </a:path>
            </a:pathLst>
          </a:custGeom>
          <a:ln w="19050" cap="flat">
            <a:solidFill>
              <a:schemeClr val="accent6">
                <a:hueOff val="-8742858"/>
                <a:satOff val="-17073"/>
                <a:lumOff val="8039"/>
              </a:schemeClr>
            </a:solidFill>
            <a:prstDash val="solid"/>
            <a:round/>
          </a:ln>
          <a:effectLst/>
        </p:spPr>
      </p:pic>
      <p:pic>
        <p:nvPicPr>
          <p:cNvPr id="3" name="Picture 60" descr="Picture 60">
            <a:extLst>
              <a:ext uri="{FF2B5EF4-FFF2-40B4-BE49-F238E27FC236}">
                <a16:creationId xmlns:a16="http://schemas.microsoft.com/office/drawing/2014/main" id="{44F9D29F-FD51-D7D6-D154-1D5C336005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32" r="21" b="2652"/>
          <a:stretch>
            <a:fillRect/>
          </a:stretch>
        </p:blipFill>
        <p:spPr>
          <a:xfrm>
            <a:off x="5597442" y="2700382"/>
            <a:ext cx="928486" cy="928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6" y="0"/>
                </a:moveTo>
                <a:cubicBezTo>
                  <a:pt x="4840" y="0"/>
                  <a:pt x="0" y="4840"/>
                  <a:pt x="0" y="10806"/>
                </a:cubicBezTo>
                <a:cubicBezTo>
                  <a:pt x="0" y="16772"/>
                  <a:pt x="4840" y="21600"/>
                  <a:pt x="10806" y="21600"/>
                </a:cubicBezTo>
                <a:cubicBezTo>
                  <a:pt x="16772" y="21600"/>
                  <a:pt x="21600" y="16772"/>
                  <a:pt x="21600" y="10806"/>
                </a:cubicBezTo>
                <a:cubicBezTo>
                  <a:pt x="21600" y="4840"/>
                  <a:pt x="16772" y="0"/>
                  <a:pt x="10806" y="0"/>
                </a:cubicBezTo>
                <a:close/>
              </a:path>
            </a:pathLst>
          </a:custGeom>
          <a:ln w="19050" cap="flat">
            <a:solidFill>
              <a:schemeClr val="accent6">
                <a:hueOff val="-8742858"/>
                <a:satOff val="-17073"/>
                <a:lumOff val="8039"/>
              </a:schemeClr>
            </a:solidFill>
            <a:prstDash val="solid"/>
            <a:round/>
          </a:ln>
          <a:effectLst/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B0701B5-533B-4358-C421-4D6988A4E6D9}"/>
              </a:ext>
            </a:extLst>
          </p:cNvPr>
          <p:cNvSpPr txBox="1"/>
          <p:nvPr/>
        </p:nvSpPr>
        <p:spPr>
          <a:xfrm>
            <a:off x="2341582" y="5491641"/>
            <a:ext cx="2822929" cy="763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en-GB" sz="1600" dirty="0">
                <a:solidFill>
                  <a:srgbClr val="002169"/>
                </a:solidFill>
              </a:rPr>
              <a:t>Elina </a:t>
            </a:r>
            <a:r>
              <a:rPr lang="en-GB" sz="1600" dirty="0" err="1">
                <a:solidFill>
                  <a:srgbClr val="002169"/>
                </a:solidFill>
              </a:rPr>
              <a:t>Teplinsky</a:t>
            </a:r>
            <a:endParaRPr sz="1600" dirty="0">
              <a:solidFill>
                <a:srgbClr val="002169"/>
              </a:solidFill>
            </a:endParaRPr>
          </a:p>
          <a:p>
            <a:pPr>
              <a:lnSpc>
                <a:spcPct val="11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Member of the Advisory Board</a:t>
            </a:r>
          </a:p>
          <a:p>
            <a:pPr>
              <a:lnSpc>
                <a:spcPct val="11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IBNI-IO</a:t>
            </a:r>
          </a:p>
        </p:txBody>
      </p:sp>
      <p:pic>
        <p:nvPicPr>
          <p:cNvPr id="5" name="Picture 42" descr="Picture 42">
            <a:extLst>
              <a:ext uri="{FF2B5EF4-FFF2-40B4-BE49-F238E27FC236}">
                <a16:creationId xmlns:a16="http://schemas.microsoft.com/office/drawing/2014/main" id="{8BF579D6-86BD-32F4-79CC-E0DE944E2D9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97" r="21" b="2617"/>
          <a:stretch>
            <a:fillRect/>
          </a:stretch>
        </p:blipFill>
        <p:spPr>
          <a:xfrm>
            <a:off x="5583632" y="3641770"/>
            <a:ext cx="928486" cy="928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6" y="0"/>
                </a:moveTo>
                <a:cubicBezTo>
                  <a:pt x="4840" y="0"/>
                  <a:pt x="0" y="4840"/>
                  <a:pt x="0" y="10806"/>
                </a:cubicBezTo>
                <a:cubicBezTo>
                  <a:pt x="0" y="16772"/>
                  <a:pt x="4840" y="21600"/>
                  <a:pt x="10806" y="21600"/>
                </a:cubicBezTo>
                <a:cubicBezTo>
                  <a:pt x="16772" y="21600"/>
                  <a:pt x="21600" y="16772"/>
                  <a:pt x="21600" y="10806"/>
                </a:cubicBezTo>
                <a:cubicBezTo>
                  <a:pt x="21600" y="4840"/>
                  <a:pt x="16772" y="0"/>
                  <a:pt x="10806" y="0"/>
                </a:cubicBezTo>
                <a:close/>
              </a:path>
            </a:pathLst>
          </a:custGeom>
          <a:ln w="19050" cap="flat">
            <a:solidFill>
              <a:schemeClr val="accent6">
                <a:hueOff val="-8742858"/>
                <a:satOff val="-17073"/>
                <a:lumOff val="8039"/>
              </a:schemeClr>
            </a:solidFill>
            <a:prstDash val="solid"/>
            <a:round/>
          </a:ln>
          <a:effectLst/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CCBB8EF-D6A4-EBD5-6AE9-E451EE934CD8}"/>
              </a:ext>
            </a:extLst>
          </p:cNvPr>
          <p:cNvSpPr txBox="1"/>
          <p:nvPr/>
        </p:nvSpPr>
        <p:spPr>
          <a:xfrm>
            <a:off x="6791103" y="3774231"/>
            <a:ext cx="2822929" cy="763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en-GB" sz="1600" dirty="0">
                <a:solidFill>
                  <a:srgbClr val="002169"/>
                </a:solidFill>
              </a:rPr>
              <a:t>Fabien Pehuet </a:t>
            </a:r>
            <a:r>
              <a:rPr lang="en-GB" sz="1600" dirty="0" err="1">
                <a:solidFill>
                  <a:srgbClr val="002169"/>
                </a:solidFill>
              </a:rPr>
              <a:t>Lucet</a:t>
            </a:r>
            <a:endParaRPr sz="1600" dirty="0">
              <a:solidFill>
                <a:srgbClr val="002169"/>
              </a:solidFill>
            </a:endParaRPr>
          </a:p>
          <a:p>
            <a:pPr>
              <a:lnSpc>
                <a:spcPct val="11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Vice Chair of the Board, Senior Advisor</a:t>
            </a:r>
          </a:p>
          <a:p>
            <a:pPr>
              <a:lnSpc>
                <a:spcPct val="11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IBNI-IO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03D3C0A-18C2-1AEB-DB1A-2D02C37C94B2}"/>
              </a:ext>
            </a:extLst>
          </p:cNvPr>
          <p:cNvSpPr txBox="1"/>
          <p:nvPr/>
        </p:nvSpPr>
        <p:spPr>
          <a:xfrm>
            <a:off x="6770253" y="4725530"/>
            <a:ext cx="2822929" cy="763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en-GB" sz="1600" dirty="0">
                <a:solidFill>
                  <a:srgbClr val="002169"/>
                </a:solidFill>
              </a:rPr>
              <a:t>David Stearns</a:t>
            </a:r>
            <a:endParaRPr sz="1600" dirty="0">
              <a:solidFill>
                <a:srgbClr val="002169"/>
              </a:solidFill>
            </a:endParaRPr>
          </a:p>
          <a:p>
            <a:pPr>
              <a:lnSpc>
                <a:spcPct val="11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Treasurer of the Board, Senior Advisor</a:t>
            </a:r>
          </a:p>
          <a:p>
            <a:pPr>
              <a:lnSpc>
                <a:spcPct val="11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IBNI-IO</a:t>
            </a:r>
          </a:p>
        </p:txBody>
      </p:sp>
      <p:pic>
        <p:nvPicPr>
          <p:cNvPr id="25" name="Picture 78" descr="Picture 78">
            <a:extLst>
              <a:ext uri="{FF2B5EF4-FFF2-40B4-BE49-F238E27FC236}">
                <a16:creationId xmlns:a16="http://schemas.microsoft.com/office/drawing/2014/main" id="{FAB192D3-0F88-3769-233D-0D68BEFB41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548" r="21" b="6566"/>
          <a:stretch>
            <a:fillRect/>
          </a:stretch>
        </p:blipFill>
        <p:spPr>
          <a:xfrm>
            <a:off x="5619412" y="4591945"/>
            <a:ext cx="914676" cy="914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6" y="0"/>
                </a:moveTo>
                <a:cubicBezTo>
                  <a:pt x="4840" y="0"/>
                  <a:pt x="0" y="4840"/>
                  <a:pt x="0" y="10806"/>
                </a:cubicBezTo>
                <a:cubicBezTo>
                  <a:pt x="0" y="16772"/>
                  <a:pt x="4840" y="21600"/>
                  <a:pt x="10806" y="21600"/>
                </a:cubicBezTo>
                <a:cubicBezTo>
                  <a:pt x="16772" y="21600"/>
                  <a:pt x="21600" y="16772"/>
                  <a:pt x="21600" y="10806"/>
                </a:cubicBezTo>
                <a:cubicBezTo>
                  <a:pt x="21600" y="4840"/>
                  <a:pt x="16772" y="0"/>
                  <a:pt x="10806" y="0"/>
                </a:cubicBezTo>
                <a:close/>
              </a:path>
            </a:pathLst>
          </a:custGeom>
          <a:ln w="19050" cap="flat">
            <a:solidFill>
              <a:schemeClr val="accent6">
                <a:hueOff val="-8742858"/>
                <a:satOff val="-17073"/>
                <a:lumOff val="8039"/>
              </a:schemeClr>
            </a:solidFill>
            <a:prstDash val="solid"/>
            <a:round/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138D2B3-562A-3BA2-3F11-1381210A11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012" t="7836" r="6592" b="30721"/>
          <a:stretch/>
        </p:blipFill>
        <p:spPr>
          <a:xfrm>
            <a:off x="5640436" y="5541984"/>
            <a:ext cx="911127" cy="897577"/>
          </a:xfrm>
          <a:prstGeom prst="ellipse">
            <a:avLst/>
          </a:prstGeom>
          <a:ln w="190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F376132-B93E-93D1-965B-2462C631FD18}"/>
              </a:ext>
            </a:extLst>
          </p:cNvPr>
          <p:cNvSpPr txBox="1"/>
          <p:nvPr/>
        </p:nvSpPr>
        <p:spPr>
          <a:xfrm>
            <a:off x="6770252" y="5675569"/>
            <a:ext cx="2822929" cy="763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en-GB" sz="1600" dirty="0">
                <a:solidFill>
                  <a:srgbClr val="002169"/>
                </a:solidFill>
              </a:rPr>
              <a:t>Carlos Leipner</a:t>
            </a:r>
            <a:endParaRPr sz="1600" dirty="0">
              <a:solidFill>
                <a:srgbClr val="002169"/>
              </a:solidFill>
            </a:endParaRPr>
          </a:p>
          <a:p>
            <a:pPr>
              <a:lnSpc>
                <a:spcPct val="11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Secretary of the Board, Senior Advisor</a:t>
            </a:r>
          </a:p>
          <a:p>
            <a:pPr>
              <a:lnSpc>
                <a:spcPct val="11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IBNI-IO</a:t>
            </a:r>
          </a:p>
        </p:txBody>
      </p:sp>
      <p:pic>
        <p:nvPicPr>
          <p:cNvPr id="29" name="Picture 69" descr="Picture 69">
            <a:extLst>
              <a:ext uri="{FF2B5EF4-FFF2-40B4-BE49-F238E27FC236}">
                <a16:creationId xmlns:a16="http://schemas.microsoft.com/office/drawing/2014/main" id="{4E67FB70-C0E6-FCF5-A071-026DF3E1C01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204" r="21" b="3225"/>
          <a:stretch>
            <a:fillRect/>
          </a:stretch>
        </p:blipFill>
        <p:spPr>
          <a:xfrm>
            <a:off x="1038561" y="5462436"/>
            <a:ext cx="883900" cy="883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6" y="0"/>
                </a:moveTo>
                <a:cubicBezTo>
                  <a:pt x="4840" y="0"/>
                  <a:pt x="0" y="4840"/>
                  <a:pt x="0" y="10806"/>
                </a:cubicBezTo>
                <a:cubicBezTo>
                  <a:pt x="0" y="16772"/>
                  <a:pt x="4840" y="21600"/>
                  <a:pt x="10806" y="21600"/>
                </a:cubicBezTo>
                <a:cubicBezTo>
                  <a:pt x="16772" y="21600"/>
                  <a:pt x="21600" y="16772"/>
                  <a:pt x="21600" y="10806"/>
                </a:cubicBezTo>
                <a:cubicBezTo>
                  <a:pt x="21600" y="4840"/>
                  <a:pt x="16772" y="0"/>
                  <a:pt x="10806" y="0"/>
                </a:cubicBezTo>
                <a:close/>
              </a:path>
            </a:pathLst>
          </a:custGeom>
          <a:ln w="19050" cap="flat">
            <a:solidFill>
              <a:schemeClr val="accent6">
                <a:hueOff val="-8742858"/>
                <a:satOff val="-17073"/>
                <a:lumOff val="8039"/>
              </a:schemeClr>
            </a:solidFill>
            <a:prstDash val="solid"/>
            <a:round/>
          </a:ln>
          <a:effectLst/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1561F6B1-7F5C-930C-F1EC-CF46209F5470}"/>
              </a:ext>
            </a:extLst>
          </p:cNvPr>
          <p:cNvSpPr txBox="1"/>
          <p:nvPr/>
        </p:nvSpPr>
        <p:spPr>
          <a:xfrm>
            <a:off x="6799129" y="2792724"/>
            <a:ext cx="2822929" cy="763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en-GB" sz="1600" dirty="0">
                <a:solidFill>
                  <a:srgbClr val="002169"/>
                </a:solidFill>
              </a:rPr>
              <a:t>Milton Caplan</a:t>
            </a:r>
            <a:endParaRPr sz="1600" dirty="0">
              <a:solidFill>
                <a:srgbClr val="002169"/>
              </a:solidFill>
            </a:endParaRPr>
          </a:p>
          <a:p>
            <a:pPr>
              <a:lnSpc>
                <a:spcPct val="11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Chairman of the Board, Senior Advisor</a:t>
            </a:r>
          </a:p>
          <a:p>
            <a:pPr>
              <a:lnSpc>
                <a:spcPct val="11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IBNI-IO</a:t>
            </a:r>
          </a:p>
        </p:txBody>
      </p:sp>
      <p:pic>
        <p:nvPicPr>
          <p:cNvPr id="7" name="Picture 63" descr="Picture 63">
            <a:extLst>
              <a:ext uri="{FF2B5EF4-FFF2-40B4-BE49-F238E27FC236}">
                <a16:creationId xmlns:a16="http://schemas.microsoft.com/office/drawing/2014/main" id="{D1DABAFC-2921-50B8-77CB-188705DF0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3846" r="21" b="3866"/>
          <a:stretch>
            <a:fillRect/>
          </a:stretch>
        </p:blipFill>
        <p:spPr>
          <a:xfrm>
            <a:off x="1029308" y="4449992"/>
            <a:ext cx="883900" cy="881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6" y="0"/>
                </a:moveTo>
                <a:cubicBezTo>
                  <a:pt x="4840" y="0"/>
                  <a:pt x="0" y="4840"/>
                  <a:pt x="0" y="10806"/>
                </a:cubicBezTo>
                <a:cubicBezTo>
                  <a:pt x="0" y="16772"/>
                  <a:pt x="4840" y="21600"/>
                  <a:pt x="10806" y="21600"/>
                </a:cubicBezTo>
                <a:cubicBezTo>
                  <a:pt x="16772" y="21600"/>
                  <a:pt x="21600" y="16772"/>
                  <a:pt x="21600" y="10806"/>
                </a:cubicBezTo>
                <a:cubicBezTo>
                  <a:pt x="21600" y="4840"/>
                  <a:pt x="16772" y="0"/>
                  <a:pt x="10806" y="0"/>
                </a:cubicBezTo>
                <a:close/>
              </a:path>
            </a:pathLst>
          </a:custGeom>
          <a:ln w="19050" cap="flat">
            <a:solidFill>
              <a:schemeClr val="accent6">
                <a:hueOff val="-8742858"/>
                <a:satOff val="-17073"/>
                <a:lumOff val="8039"/>
              </a:schemeClr>
            </a:solidFill>
            <a:prstDash val="solid"/>
            <a:round/>
          </a:ln>
          <a:effectLst/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BDA92BD-DEF2-5560-D2A2-B02A48909E5A}"/>
              </a:ext>
            </a:extLst>
          </p:cNvPr>
          <p:cNvSpPr txBox="1"/>
          <p:nvPr/>
        </p:nvSpPr>
        <p:spPr>
          <a:xfrm>
            <a:off x="2349607" y="4517886"/>
            <a:ext cx="2822929" cy="763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en-GB" sz="1600" dirty="0">
                <a:solidFill>
                  <a:srgbClr val="002169"/>
                </a:solidFill>
              </a:rPr>
              <a:t>Milko Kovachev</a:t>
            </a:r>
            <a:endParaRPr sz="1600" dirty="0">
              <a:solidFill>
                <a:srgbClr val="002169"/>
              </a:solidFill>
            </a:endParaRPr>
          </a:p>
          <a:p>
            <a:pPr>
              <a:lnSpc>
                <a:spcPct val="11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Member of the Board, Senior Advisor</a:t>
            </a:r>
          </a:p>
          <a:p>
            <a:pPr>
              <a:lnSpc>
                <a:spcPct val="11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IBNI-IO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Title 1"/>
          <p:cNvSpPr txBox="1">
            <a:spLocks noGrp="1"/>
          </p:cNvSpPr>
          <p:nvPr>
            <p:ph type="title"/>
          </p:nvPr>
        </p:nvSpPr>
        <p:spPr>
          <a:xfrm>
            <a:off x="914400" y="1700408"/>
            <a:ext cx="9144000" cy="3457184"/>
          </a:xfrm>
          <a:prstGeom prst="rect">
            <a:avLst/>
          </a:prstGeom>
        </p:spPr>
        <p:txBody>
          <a:bodyPr/>
          <a:lstStyle/>
          <a:p>
            <a:r>
              <a:t>Thank you</a:t>
            </a:r>
          </a:p>
        </p:txBody>
      </p:sp>
      <p:pic>
        <p:nvPicPr>
          <p:cNvPr id="892" name="Picture 2" descr="Picture 2"/>
          <p:cNvPicPr>
            <a:picLocks noChangeAspect="1"/>
          </p:cNvPicPr>
          <p:nvPr/>
        </p:nvPicPr>
        <p:blipFill>
          <a:blip r:embed="rId2"/>
          <a:srcRect t="7924" r="8400"/>
          <a:stretch>
            <a:fillRect/>
          </a:stretch>
        </p:blipFill>
        <p:spPr>
          <a:xfrm>
            <a:off x="7146274" y="-1"/>
            <a:ext cx="5045726" cy="4480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3041"/>
      </a:dk1>
      <a:lt1>
        <a:srgbClr val="FFFFFF"/>
      </a:lt1>
      <a:dk2>
        <a:srgbClr val="A7A7A7"/>
      </a:dk2>
      <a:lt2>
        <a:srgbClr val="535353"/>
      </a:lt2>
      <a:accent1>
        <a:srgbClr val="00383D"/>
      </a:accent1>
      <a:accent2>
        <a:srgbClr val="008153"/>
      </a:accent2>
      <a:accent3>
        <a:srgbClr val="27B093"/>
      </a:accent3>
      <a:accent4>
        <a:srgbClr val="C6EC6B"/>
      </a:accent4>
      <a:accent5>
        <a:srgbClr val="597482"/>
      </a:accent5>
      <a:accent6>
        <a:srgbClr val="E7EEEA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hueOff val="-8742858"/>
            <a:satOff val="-17073"/>
            <a:lumOff val="8039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041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041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383D"/>
      </a:accent1>
      <a:accent2>
        <a:srgbClr val="008153"/>
      </a:accent2>
      <a:accent3>
        <a:srgbClr val="27B093"/>
      </a:accent3>
      <a:accent4>
        <a:srgbClr val="C6EC6B"/>
      </a:accent4>
      <a:accent5>
        <a:srgbClr val="597482"/>
      </a:accent5>
      <a:accent6>
        <a:srgbClr val="E7EEEA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hueOff val="-8742858"/>
            <a:satOff val="-17073"/>
            <a:lumOff val="8039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041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041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981F09E0415F40A114AACF3DF206DD" ma:contentTypeVersion="2" ma:contentTypeDescription="Create a new document." ma:contentTypeScope="" ma:versionID="a525d0064222aa8c5ff022fdac96ba6b">
  <xsd:schema xmlns:xsd="http://www.w3.org/2001/XMLSchema" xmlns:xs="http://www.w3.org/2001/XMLSchema" xmlns:p="http://schemas.microsoft.com/office/2006/metadata/properties" xmlns:ns3="acbd0d6c-f5d0-46bd-a822-c8409324dff5" targetNamespace="http://schemas.microsoft.com/office/2006/metadata/properties" ma:root="true" ma:fieldsID="d581da5c5f43bbe64f7b76c07b50e88c" ns3:_="">
    <xsd:import namespace="acbd0d6c-f5d0-46bd-a822-c8409324dff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bd0d6c-f5d0-46bd-a822-c8409324df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90999A-1CBA-4F55-8EE1-8F71CB3942F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acbd0d6c-f5d0-46bd-a822-c8409324dff5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28F73A-FA71-44A0-8C7E-F677F07D39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BD7C46-3608-49E7-9130-EADD6B17E575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3775</TotalTime>
  <Words>1136</Words>
  <Application>Microsoft Office PowerPoint</Application>
  <PresentationFormat>Widescreen</PresentationFormat>
  <Paragraphs>102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Helvetica</vt:lpstr>
      <vt:lpstr>Wingdings</vt:lpstr>
      <vt:lpstr>Office Theme</vt:lpstr>
      <vt:lpstr>International Bank for Nuclear Infrastructure (IBNI) – A comprehensive and multi-dimensional solution to enable accelerated global scaling of SMRs </vt:lpstr>
      <vt:lpstr>Key Points</vt:lpstr>
      <vt:lpstr>Proposed IBNI Capital Structure</vt:lpstr>
      <vt:lpstr>Key IBNI Funding and Financing Programs for Embarking MS</vt:lpstr>
      <vt:lpstr>IBNI Programs Offering Access to and Development of Nuclear-Specific Resources</vt:lpstr>
      <vt:lpstr>IBNI Programs to Manage Risk and Enhance Cost Competitiveness of SMRs in Embarking MSs</vt:lpstr>
      <vt:lpstr>Concluding Remarks</vt:lpstr>
      <vt:lpstr>Further Information and Contact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Bank for Nuclear Infrastructure</dc:title>
  <dc:creator>Daniel</dc:creator>
  <cp:lastModifiedBy>Daniel Dean</cp:lastModifiedBy>
  <cp:revision>52</cp:revision>
  <dcterms:modified xsi:type="dcterms:W3CDTF">2024-10-06T14:52:20Z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0x01010005981F09E0415F40A114AACF3DF206DD</vt:lpwstr>
  </property>
</Properties>
</file>