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2" r:id="rId2"/>
  </p:sldIdLst>
  <p:sldSz cx="30240288"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8F2442-EFFD-4F14-9554-8EA5FD558240}" v="2" dt="2024-10-04T12:54:39.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0" autoAdjust="0"/>
    <p:restoredTop sz="94660"/>
  </p:normalViewPr>
  <p:slideViewPr>
    <p:cSldViewPr snapToGrid="0">
      <p:cViewPr>
        <p:scale>
          <a:sx n="40" d="100"/>
          <a:sy n="40" d="100"/>
        </p:scale>
        <p:origin x="1632" y="3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Øyvind Aas-Hansen" userId="10799a03-4793-49c9-a426-27969d18d01a" providerId="ADAL" clId="{578F2442-EFFD-4F14-9554-8EA5FD558240}"/>
    <pc:docChg chg="addSld delSld modSld">
      <pc:chgData name="Øyvind Aas-Hansen" userId="10799a03-4793-49c9-a426-27969d18d01a" providerId="ADAL" clId="{578F2442-EFFD-4F14-9554-8EA5FD558240}" dt="2024-10-04T12:55:17.160" v="10" actId="57"/>
      <pc:docMkLst>
        <pc:docMk/>
      </pc:docMkLst>
      <pc:sldChg chg="del">
        <pc:chgData name="Øyvind Aas-Hansen" userId="10799a03-4793-49c9-a426-27969d18d01a" providerId="ADAL" clId="{578F2442-EFFD-4F14-9554-8EA5FD558240}" dt="2024-10-04T12:53:07.587" v="3" actId="47"/>
        <pc:sldMkLst>
          <pc:docMk/>
          <pc:sldMk cId="2312846526" sldId="267"/>
        </pc:sldMkLst>
      </pc:sldChg>
      <pc:sldChg chg="del">
        <pc:chgData name="Øyvind Aas-Hansen" userId="10799a03-4793-49c9-a426-27969d18d01a" providerId="ADAL" clId="{578F2442-EFFD-4F14-9554-8EA5FD558240}" dt="2024-10-04T12:53:07.587" v="3" actId="47"/>
        <pc:sldMkLst>
          <pc:docMk/>
          <pc:sldMk cId="2274979688" sldId="272"/>
        </pc:sldMkLst>
      </pc:sldChg>
      <pc:sldChg chg="del">
        <pc:chgData name="Øyvind Aas-Hansen" userId="10799a03-4793-49c9-a426-27969d18d01a" providerId="ADAL" clId="{578F2442-EFFD-4F14-9554-8EA5FD558240}" dt="2024-10-04T12:53:07.587" v="3" actId="47"/>
        <pc:sldMkLst>
          <pc:docMk/>
          <pc:sldMk cId="872469959" sldId="274"/>
        </pc:sldMkLst>
      </pc:sldChg>
      <pc:sldChg chg="del">
        <pc:chgData name="Øyvind Aas-Hansen" userId="10799a03-4793-49c9-a426-27969d18d01a" providerId="ADAL" clId="{578F2442-EFFD-4F14-9554-8EA5FD558240}" dt="2024-10-04T12:53:07.587" v="3" actId="47"/>
        <pc:sldMkLst>
          <pc:docMk/>
          <pc:sldMk cId="633343562" sldId="275"/>
        </pc:sldMkLst>
      </pc:sldChg>
      <pc:sldChg chg="del">
        <pc:chgData name="Øyvind Aas-Hansen" userId="10799a03-4793-49c9-a426-27969d18d01a" providerId="ADAL" clId="{578F2442-EFFD-4F14-9554-8EA5FD558240}" dt="2024-10-04T12:53:07.587" v="3" actId="47"/>
        <pc:sldMkLst>
          <pc:docMk/>
          <pc:sldMk cId="2579810268" sldId="277"/>
        </pc:sldMkLst>
      </pc:sldChg>
      <pc:sldChg chg="del">
        <pc:chgData name="Øyvind Aas-Hansen" userId="10799a03-4793-49c9-a426-27969d18d01a" providerId="ADAL" clId="{578F2442-EFFD-4F14-9554-8EA5FD558240}" dt="2024-10-04T12:53:07.587" v="3" actId="47"/>
        <pc:sldMkLst>
          <pc:docMk/>
          <pc:sldMk cId="1476944218" sldId="278"/>
        </pc:sldMkLst>
      </pc:sldChg>
      <pc:sldChg chg="del">
        <pc:chgData name="Øyvind Aas-Hansen" userId="10799a03-4793-49c9-a426-27969d18d01a" providerId="ADAL" clId="{578F2442-EFFD-4F14-9554-8EA5FD558240}" dt="2024-10-04T12:53:07.587" v="3" actId="47"/>
        <pc:sldMkLst>
          <pc:docMk/>
          <pc:sldMk cId="450066591" sldId="279"/>
        </pc:sldMkLst>
      </pc:sldChg>
      <pc:sldChg chg="del">
        <pc:chgData name="Øyvind Aas-Hansen" userId="10799a03-4793-49c9-a426-27969d18d01a" providerId="ADAL" clId="{578F2442-EFFD-4F14-9554-8EA5FD558240}" dt="2024-10-04T12:53:05.053" v="2" actId="47"/>
        <pc:sldMkLst>
          <pc:docMk/>
          <pc:sldMk cId="4246772695" sldId="280"/>
        </pc:sldMkLst>
      </pc:sldChg>
      <pc:sldChg chg="del">
        <pc:chgData name="Øyvind Aas-Hansen" userId="10799a03-4793-49c9-a426-27969d18d01a" providerId="ADAL" clId="{578F2442-EFFD-4F14-9554-8EA5FD558240}" dt="2024-10-04T12:53:09.119" v="4" actId="47"/>
        <pc:sldMkLst>
          <pc:docMk/>
          <pc:sldMk cId="3943195063" sldId="281"/>
        </pc:sldMkLst>
      </pc:sldChg>
      <pc:sldChg chg="modSp add mod">
        <pc:chgData name="Øyvind Aas-Hansen" userId="10799a03-4793-49c9-a426-27969d18d01a" providerId="ADAL" clId="{578F2442-EFFD-4F14-9554-8EA5FD558240}" dt="2024-10-04T12:55:17.160" v="10" actId="57"/>
        <pc:sldMkLst>
          <pc:docMk/>
          <pc:sldMk cId="652768055" sldId="282"/>
        </pc:sldMkLst>
        <pc:spChg chg="mod">
          <ac:chgData name="Øyvind Aas-Hansen" userId="10799a03-4793-49c9-a426-27969d18d01a" providerId="ADAL" clId="{578F2442-EFFD-4F14-9554-8EA5FD558240}" dt="2024-10-04T12:55:17.160" v="10" actId="57"/>
          <ac:spMkLst>
            <pc:docMk/>
            <pc:sldMk cId="652768055" sldId="282"/>
            <ac:spMk id="66" creationId="{0CDFCF1A-C1D0-550D-B1E0-404A38CA2F86}"/>
          </ac:spMkLst>
        </pc:spChg>
      </pc:sldChg>
      <pc:sldChg chg="del">
        <pc:chgData name="Øyvind Aas-Hansen" userId="10799a03-4793-49c9-a426-27969d18d01a" providerId="ADAL" clId="{578F2442-EFFD-4F14-9554-8EA5FD558240}" dt="2024-10-04T12:52:02.060" v="0" actId="2696"/>
        <pc:sldMkLst>
          <pc:docMk/>
          <pc:sldMk cId="2665763628" sldId="282"/>
        </pc:sldMkLst>
      </pc:sldChg>
      <pc:sldChg chg="del">
        <pc:chgData name="Øyvind Aas-Hansen" userId="10799a03-4793-49c9-a426-27969d18d01a" providerId="ADAL" clId="{578F2442-EFFD-4F14-9554-8EA5FD558240}" dt="2024-10-04T12:52:02.060" v="0" actId="2696"/>
        <pc:sldMkLst>
          <pc:docMk/>
          <pc:sldMk cId="340715250" sldId="283"/>
        </pc:sldMkLst>
      </pc:sldChg>
      <pc:sldChg chg="add del">
        <pc:chgData name="Øyvind Aas-Hansen" userId="10799a03-4793-49c9-a426-27969d18d01a" providerId="ADAL" clId="{578F2442-EFFD-4F14-9554-8EA5FD558240}" dt="2024-10-04T12:53:05.053" v="2" actId="47"/>
        <pc:sldMkLst>
          <pc:docMk/>
          <pc:sldMk cId="1195390778" sldId="28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05156"/>
            <a:ext cx="25704245" cy="14902051"/>
          </a:xfrm>
        </p:spPr>
        <p:txBody>
          <a:bodyPr anchor="b"/>
          <a:lstStyle>
            <a:lvl1pPr algn="ctr">
              <a:defRPr sz="19843"/>
            </a:lvl1pPr>
          </a:lstStyle>
          <a:p>
            <a:r>
              <a:rPr lang="nb-NO"/>
              <a:t>Klikk for å redigere tittelstil</a:t>
            </a:r>
            <a:endParaRPr lang="en-US" dirty="0"/>
          </a:p>
        </p:txBody>
      </p:sp>
      <p:sp>
        <p:nvSpPr>
          <p:cNvPr id="3" name="Subtitle 2"/>
          <p:cNvSpPr>
            <a:spLocks noGrp="1"/>
          </p:cNvSpPr>
          <p:nvPr>
            <p:ph type="subTitle" idx="1"/>
          </p:nvPr>
        </p:nvSpPr>
        <p:spPr>
          <a:xfrm>
            <a:off x="3780036" y="22481887"/>
            <a:ext cx="22680216" cy="10334331"/>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D81AEBEA-BE25-4267-ACA2-A82E4CD953E7}" type="datetimeFigureOut">
              <a:rPr lang="nb-NO" smtClean="0"/>
              <a:t>04.10.2024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C9598CAE-AB7C-4D35-8B6F-30B177CEB8A8}" type="slidenum">
              <a:rPr lang="nb-NO" smtClean="0"/>
              <a:t>‹#›</a:t>
            </a:fld>
            <a:endParaRPr lang="nb-NO"/>
          </a:p>
        </p:txBody>
      </p:sp>
    </p:spTree>
    <p:extLst>
      <p:ext uri="{BB962C8B-B14F-4D97-AF65-F5344CB8AC3E}">
        <p14:creationId xmlns:p14="http://schemas.microsoft.com/office/powerpoint/2010/main" val="53147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AEBEA-BE25-4267-ACA2-A82E4CD953E7}" type="datetimeFigureOut">
              <a:rPr lang="nb-NO" smtClean="0"/>
              <a:t>04.10.2024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C9598CAE-AB7C-4D35-8B6F-30B177CEB8A8}" type="slidenum">
              <a:rPr lang="nb-NO" smtClean="0"/>
              <a:t>‹#›</a:t>
            </a:fld>
            <a:endParaRPr lang="nb-NO"/>
          </a:p>
        </p:txBody>
      </p:sp>
    </p:spTree>
    <p:extLst>
      <p:ext uri="{BB962C8B-B14F-4D97-AF65-F5344CB8AC3E}">
        <p14:creationId xmlns:p14="http://schemas.microsoft.com/office/powerpoint/2010/main" val="368630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278913"/>
            <a:ext cx="26082248" cy="8273416"/>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2079020" y="11394520"/>
            <a:ext cx="26082248" cy="2715859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2079020" y="39672756"/>
            <a:ext cx="6804065" cy="2278904"/>
          </a:xfrm>
          <a:prstGeom prst="rect">
            <a:avLst/>
          </a:prstGeom>
        </p:spPr>
        <p:txBody>
          <a:bodyPr vert="horz" lIns="91440" tIns="45720" rIns="91440" bIns="45720" rtlCol="0" anchor="ctr"/>
          <a:lstStyle>
            <a:lvl1pPr algn="l">
              <a:defRPr sz="3969">
                <a:solidFill>
                  <a:schemeClr val="tx1">
                    <a:tint val="82000"/>
                  </a:schemeClr>
                </a:solidFill>
              </a:defRPr>
            </a:lvl1pPr>
          </a:lstStyle>
          <a:p>
            <a:fld id="{D81AEBEA-BE25-4267-ACA2-A82E4CD953E7}" type="datetimeFigureOut">
              <a:rPr lang="nb-NO" smtClean="0"/>
              <a:t>04.10.2024</a:t>
            </a:fld>
            <a:endParaRPr lang="nb-NO"/>
          </a:p>
        </p:txBody>
      </p:sp>
      <p:sp>
        <p:nvSpPr>
          <p:cNvPr id="5" name="Footer Placeholder 4"/>
          <p:cNvSpPr>
            <a:spLocks noGrp="1"/>
          </p:cNvSpPr>
          <p:nvPr>
            <p:ph type="ftr" sz="quarter" idx="3"/>
          </p:nvPr>
        </p:nvSpPr>
        <p:spPr>
          <a:xfrm>
            <a:off x="10017096" y="39672756"/>
            <a:ext cx="10206097" cy="2278904"/>
          </a:xfrm>
          <a:prstGeom prst="rect">
            <a:avLst/>
          </a:prstGeom>
        </p:spPr>
        <p:txBody>
          <a:bodyPr vert="horz" lIns="91440" tIns="45720" rIns="91440" bIns="45720" rtlCol="0" anchor="ctr"/>
          <a:lstStyle>
            <a:lvl1pPr algn="ctr">
              <a:defRPr sz="3969">
                <a:solidFill>
                  <a:schemeClr val="tx1">
                    <a:tint val="82000"/>
                  </a:schemeClr>
                </a:solidFill>
              </a:defRPr>
            </a:lvl1pPr>
          </a:lstStyle>
          <a:p>
            <a:endParaRPr lang="nb-NO"/>
          </a:p>
        </p:txBody>
      </p:sp>
      <p:sp>
        <p:nvSpPr>
          <p:cNvPr id="6" name="Slide Number Placeholder 5"/>
          <p:cNvSpPr>
            <a:spLocks noGrp="1"/>
          </p:cNvSpPr>
          <p:nvPr>
            <p:ph type="sldNum" sz="quarter" idx="4"/>
          </p:nvPr>
        </p:nvSpPr>
        <p:spPr>
          <a:xfrm>
            <a:off x="21357203" y="39672756"/>
            <a:ext cx="6804065" cy="2278904"/>
          </a:xfrm>
          <a:prstGeom prst="rect">
            <a:avLst/>
          </a:prstGeom>
        </p:spPr>
        <p:txBody>
          <a:bodyPr vert="horz" lIns="91440" tIns="45720" rIns="91440" bIns="45720" rtlCol="0" anchor="ctr"/>
          <a:lstStyle>
            <a:lvl1pPr algn="r">
              <a:defRPr sz="3969">
                <a:solidFill>
                  <a:schemeClr val="tx1">
                    <a:tint val="82000"/>
                  </a:schemeClr>
                </a:solidFill>
              </a:defRPr>
            </a:lvl1pPr>
          </a:lstStyle>
          <a:p>
            <a:fld id="{C9598CAE-AB7C-4D35-8B6F-30B177CEB8A8}" type="slidenum">
              <a:rPr lang="nb-NO" smtClean="0"/>
              <a:t>‹#›</a:t>
            </a:fld>
            <a:endParaRPr lang="nb-NO"/>
          </a:p>
        </p:txBody>
      </p:sp>
    </p:spTree>
    <p:extLst>
      <p:ext uri="{BB962C8B-B14F-4D97-AF65-F5344CB8AC3E}">
        <p14:creationId xmlns:p14="http://schemas.microsoft.com/office/powerpoint/2010/main" val="242641118"/>
      </p:ext>
    </p:extLst>
  </p:cSld>
  <p:clrMap bg1="lt1" tx1="dk1" bg2="lt2" tx2="dk2" accent1="accent1" accent2="accent2" accent3="accent3" accent4="accent4" accent5="accent5" accent6="accent6" hlink="hlink" folHlink="folHlink"/>
  <p:sldLayoutIdLst>
    <p:sldLayoutId id="2147483661" r:id="rId1"/>
    <p:sldLayoutId id="2147483667" r:id="rId2"/>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CA65766-F70D-832E-2405-8B23533DC77A}"/>
              </a:ext>
            </a:extLst>
          </p:cNvPr>
          <p:cNvSpPr/>
          <p:nvPr/>
        </p:nvSpPr>
        <p:spPr>
          <a:xfrm>
            <a:off x="630144" y="351282"/>
            <a:ext cx="28980000" cy="42106936"/>
          </a:xfrm>
          <a:prstGeom prst="rect">
            <a:avLst/>
          </a:prstGeom>
          <a:solidFill>
            <a:schemeClr val="tx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Tittel 1">
            <a:extLst>
              <a:ext uri="{FF2B5EF4-FFF2-40B4-BE49-F238E27FC236}">
                <a16:creationId xmlns:a16="http://schemas.microsoft.com/office/drawing/2014/main" id="{1E674E69-7BDD-189B-0762-F124FAB2C0A6}"/>
              </a:ext>
            </a:extLst>
          </p:cNvPr>
          <p:cNvSpPr>
            <a:spLocks noGrp="1"/>
          </p:cNvSpPr>
          <p:nvPr>
            <p:ph type="ctrTitle"/>
          </p:nvPr>
        </p:nvSpPr>
        <p:spPr>
          <a:xfrm>
            <a:off x="1189265" y="2889093"/>
            <a:ext cx="27861758" cy="1492800"/>
          </a:xfrm>
        </p:spPr>
        <p:txBody>
          <a:bodyPr>
            <a:normAutofit/>
          </a:bodyPr>
          <a:lstStyle/>
          <a:p>
            <a:r>
              <a:rPr lang="en-US" sz="6000" b="1" dirty="0">
                <a:solidFill>
                  <a:schemeClr val="bg1"/>
                </a:solidFill>
              </a:rPr>
              <a:t>NORSK KJERNEKRAFT AND THE ADVANCEMENT OF NUCLEAR IN NORWAY</a:t>
            </a:r>
            <a:endParaRPr lang="nb-NO" sz="6000" b="1" dirty="0">
              <a:solidFill>
                <a:schemeClr val="bg1"/>
              </a:solidFill>
            </a:endParaRPr>
          </a:p>
        </p:txBody>
      </p:sp>
      <p:sp>
        <p:nvSpPr>
          <p:cNvPr id="66" name="TekstSylinder 65">
            <a:extLst>
              <a:ext uri="{FF2B5EF4-FFF2-40B4-BE49-F238E27FC236}">
                <a16:creationId xmlns:a16="http://schemas.microsoft.com/office/drawing/2014/main" id="{0CDFCF1A-C1D0-550D-B1E0-404A38CA2F86}"/>
              </a:ext>
            </a:extLst>
          </p:cNvPr>
          <p:cNvSpPr txBox="1"/>
          <p:nvPr/>
        </p:nvSpPr>
        <p:spPr>
          <a:xfrm>
            <a:off x="1189265" y="5118615"/>
            <a:ext cx="27861758" cy="1938992"/>
          </a:xfrm>
          <a:prstGeom prst="rect">
            <a:avLst/>
          </a:prstGeom>
          <a:noFill/>
        </p:spPr>
        <p:txBody>
          <a:bodyPr wrap="square">
            <a:spAutoFit/>
          </a:bodyPr>
          <a:lstStyle/>
          <a:p>
            <a:pPr lvl="0" algn="ctr">
              <a:defRPr/>
            </a:pP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O. Aas-Hansen</a:t>
            </a:r>
            <a:r>
              <a:rPr kumimoji="0" lang="nb-NO" sz="6000" b="0" i="0" u="none" strike="noStrike" kern="1200" cap="none" spc="0" normalizeH="0" baseline="30000" noProof="0" dirty="0">
                <a:ln>
                  <a:noFill/>
                </a:ln>
                <a:solidFill>
                  <a:prstClr val="white"/>
                </a:solidFill>
                <a:effectLst/>
                <a:uLnTx/>
                <a:uFillTx/>
                <a:latin typeface="Aptos" panose="02110004020202020204"/>
                <a:ea typeface="+mn-ea"/>
                <a:cs typeface="+mn-cs"/>
              </a:rPr>
              <a:t>1</a:t>
            </a: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 S. O. Saele</a:t>
            </a:r>
            <a:r>
              <a:rPr kumimoji="0" lang="nb-NO" sz="6000" b="0" i="0" u="none" strike="noStrike" kern="1200" cap="none" spc="0" normalizeH="0" baseline="30000" noProof="0" dirty="0">
                <a:ln>
                  <a:noFill/>
                </a:ln>
                <a:solidFill>
                  <a:prstClr val="white"/>
                </a:solidFill>
                <a:effectLst/>
                <a:uLnTx/>
                <a:uFillTx/>
                <a:latin typeface="Aptos" panose="02110004020202020204"/>
                <a:ea typeface="+mn-ea"/>
                <a:cs typeface="+mn-cs"/>
              </a:rPr>
              <a:t>1</a:t>
            </a: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 S. Rose</a:t>
            </a:r>
            <a:r>
              <a:rPr kumimoji="0" lang="nb-NO" sz="6000" b="0" i="0" u="none" strike="noStrike" kern="1200" cap="none" spc="0" normalizeH="0" baseline="30000" noProof="0" dirty="0">
                <a:ln>
                  <a:noFill/>
                </a:ln>
                <a:solidFill>
                  <a:prstClr val="white"/>
                </a:solidFill>
                <a:effectLst/>
                <a:uLnTx/>
                <a:uFillTx/>
                <a:latin typeface="Aptos" panose="02110004020202020204"/>
                <a:ea typeface="+mn-ea"/>
                <a:cs typeface="+mn-cs"/>
              </a:rPr>
              <a:t>1</a:t>
            </a: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 H. Kristiansen</a:t>
            </a:r>
            <a:r>
              <a:rPr kumimoji="0" lang="nb-NO" sz="6000" b="0" i="0" u="none" strike="noStrike" kern="1200" cap="none" spc="0" normalizeH="0" baseline="30000" noProof="0" dirty="0">
                <a:ln>
                  <a:noFill/>
                </a:ln>
                <a:solidFill>
                  <a:prstClr val="white"/>
                </a:solidFill>
                <a:effectLst/>
                <a:uLnTx/>
                <a:uFillTx/>
                <a:latin typeface="Aptos" panose="02110004020202020204"/>
                <a:ea typeface="+mn-ea"/>
                <a:cs typeface="+mn-cs"/>
              </a:rPr>
              <a:t>1</a:t>
            </a: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 N. Amosova</a:t>
            </a:r>
            <a:r>
              <a:rPr kumimoji="0" lang="nb-NO" sz="6000" b="0"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 J. Kickhofel</a:t>
            </a:r>
            <a:r>
              <a:rPr kumimoji="0" lang="nb-NO" sz="6000" b="0"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nb-NO" sz="6000" b="0" i="0" u="none" strike="noStrike" kern="1200" cap="none" spc="0" normalizeH="0" baseline="0" noProof="0" dirty="0">
                <a:ln>
                  <a:noFill/>
                </a:ln>
                <a:solidFill>
                  <a:prstClr val="white"/>
                </a:solidFill>
                <a:effectLst/>
                <a:uLnTx/>
                <a:uFillTx/>
                <a:latin typeface="Aptos" panose="02110004020202020204"/>
                <a:ea typeface="+mn-ea"/>
                <a:cs typeface="+mn-cs"/>
              </a:rPr>
              <a:t>, </a:t>
            </a:r>
            <a:r>
              <a:rPr lang="nb-NO" sz="6000" dirty="0">
                <a:solidFill>
                  <a:prstClr val="white"/>
                </a:solidFill>
              </a:rPr>
              <a:t>J. Hesthammer</a:t>
            </a:r>
            <a:r>
              <a:rPr lang="nb-NO" sz="6000" baseline="30000" dirty="0">
                <a:solidFill>
                  <a:prstClr val="white"/>
                </a:solidFill>
              </a:rPr>
              <a:t>1</a:t>
            </a:r>
            <a:r>
              <a:rPr lang="nb-NO" sz="6000" dirty="0">
                <a:solidFill>
                  <a:prstClr val="white"/>
                </a:solidFill>
              </a:rPr>
              <a:t>.</a:t>
            </a:r>
            <a:endParaRPr kumimoji="0" lang="nb-NO" sz="6000" b="0" i="0" u="none" strike="noStrike" kern="1200" cap="none" spc="0" normalizeH="0" noProof="0" dirty="0">
              <a:ln>
                <a:noFill/>
              </a:ln>
              <a:solidFill>
                <a:prstClr val="white"/>
              </a:solidFill>
              <a:effectLst/>
              <a:uLnTx/>
              <a:uFillTx/>
              <a:latin typeface="Aptos" panose="02110004020202020204"/>
              <a:ea typeface="+mn-ea"/>
              <a:cs typeface="+mn-cs"/>
            </a:endParaRPr>
          </a:p>
        </p:txBody>
      </p:sp>
      <p:sp>
        <p:nvSpPr>
          <p:cNvPr id="67" name="TekstSylinder 66">
            <a:extLst>
              <a:ext uri="{FF2B5EF4-FFF2-40B4-BE49-F238E27FC236}">
                <a16:creationId xmlns:a16="http://schemas.microsoft.com/office/drawing/2014/main" id="{44892023-7AC7-60C6-6D75-97868044997D}"/>
              </a:ext>
            </a:extLst>
          </p:cNvPr>
          <p:cNvSpPr txBox="1"/>
          <p:nvPr/>
        </p:nvSpPr>
        <p:spPr>
          <a:xfrm>
            <a:off x="1093902" y="7441216"/>
            <a:ext cx="28052485"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6000" b="0" i="1" u="none" strike="noStrike" kern="1200" cap="none" spc="0" normalizeH="0" baseline="30000" noProof="0" dirty="0">
                <a:ln>
                  <a:noFill/>
                </a:ln>
                <a:solidFill>
                  <a:prstClr val="white"/>
                </a:solidFill>
                <a:effectLst/>
                <a:uLnTx/>
                <a:uFillTx/>
                <a:latin typeface="Aptos" panose="02110004020202020204"/>
                <a:ea typeface="+mn-ea"/>
                <a:cs typeface="+mn-cs"/>
              </a:rPr>
              <a:t>1)</a:t>
            </a:r>
            <a:r>
              <a:rPr kumimoji="0" lang="nb-NO" sz="6000" b="0" i="1" u="none" strike="noStrike" kern="1200" cap="none" spc="0" normalizeH="0" baseline="0" noProof="0" dirty="0">
                <a:ln>
                  <a:noFill/>
                </a:ln>
                <a:solidFill>
                  <a:prstClr val="white"/>
                </a:solidFill>
                <a:effectLst/>
                <a:uLnTx/>
                <a:uFillTx/>
                <a:latin typeface="Aptos" panose="02110004020202020204"/>
                <a:ea typeface="+mn-ea"/>
                <a:cs typeface="+mn-cs"/>
              </a:rPr>
              <a:t> Norsk Kjernekraft AS, Bergen, Norway. </a:t>
            </a:r>
            <a:r>
              <a:rPr kumimoji="0" lang="nb-NO" sz="6000" b="0" i="1"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nb-NO" sz="6000" b="0" i="1" u="none" strike="noStrike" kern="1200" cap="none" spc="0" normalizeH="0" baseline="0" noProof="0" dirty="0">
                <a:ln>
                  <a:noFill/>
                </a:ln>
                <a:solidFill>
                  <a:prstClr val="white"/>
                </a:solidFill>
                <a:effectLst/>
                <a:uLnTx/>
                <a:uFillTx/>
                <a:latin typeface="Aptos" panose="02110004020202020204"/>
                <a:ea typeface="+mn-ea"/>
                <a:cs typeface="+mn-cs"/>
              </a:rPr>
              <a:t> Apollo+, Zürich, </a:t>
            </a:r>
            <a:r>
              <a:rPr kumimoji="0" lang="nb-NO" sz="6000" b="0" i="1" u="none" strike="noStrike" kern="1200" cap="none" spc="0" normalizeH="0" baseline="0" noProof="0" dirty="0" err="1">
                <a:ln>
                  <a:noFill/>
                </a:ln>
                <a:solidFill>
                  <a:prstClr val="white"/>
                </a:solidFill>
                <a:effectLst/>
                <a:uLnTx/>
                <a:uFillTx/>
                <a:latin typeface="Aptos" panose="02110004020202020204"/>
                <a:ea typeface="+mn-ea"/>
                <a:cs typeface="+mn-cs"/>
              </a:rPr>
              <a:t>Switzerland</a:t>
            </a:r>
            <a:endParaRPr kumimoji="0" lang="nb-NO" sz="6000" b="0" i="1"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6000" b="0" i="1" u="none" strike="noStrike" kern="1200" cap="none" spc="0" normalizeH="0" baseline="30000" noProof="0" dirty="0">
                <a:ln>
                  <a:noFill/>
                </a:ln>
                <a:solidFill>
                  <a:prstClr val="white"/>
                </a:solidFill>
                <a:effectLst/>
                <a:uLnTx/>
                <a:uFillTx/>
                <a:latin typeface="Aptos" panose="02110004020202020204"/>
                <a:ea typeface="+mn-ea"/>
                <a:cs typeface="+mn-cs"/>
              </a:rPr>
              <a:t>*)</a:t>
            </a:r>
            <a:r>
              <a:rPr kumimoji="0" lang="nb-NO" sz="6000" b="0" i="1" u="none" strike="noStrike" kern="1200" cap="none" spc="0" normalizeH="0" baseline="0" noProof="0" dirty="0">
                <a:ln>
                  <a:noFill/>
                </a:ln>
                <a:solidFill>
                  <a:prstClr val="white"/>
                </a:solidFill>
                <a:effectLst/>
                <a:uLnTx/>
                <a:uFillTx/>
                <a:latin typeface="Aptos" panose="02110004020202020204"/>
                <a:ea typeface="+mn-ea"/>
                <a:cs typeface="+mn-cs"/>
              </a:rPr>
              <a:t> Email: oyvind.aas.hansen@norskkjernekraft.com</a:t>
            </a:r>
          </a:p>
        </p:txBody>
      </p:sp>
      <p:sp>
        <p:nvSpPr>
          <p:cNvPr id="68" name="TekstSylinder 67">
            <a:extLst>
              <a:ext uri="{FF2B5EF4-FFF2-40B4-BE49-F238E27FC236}">
                <a16:creationId xmlns:a16="http://schemas.microsoft.com/office/drawing/2014/main" id="{0FB72367-31E7-2C24-7F32-75B0EAC42667}"/>
              </a:ext>
            </a:extLst>
          </p:cNvPr>
          <p:cNvSpPr txBox="1"/>
          <p:nvPr/>
        </p:nvSpPr>
        <p:spPr>
          <a:xfrm>
            <a:off x="898567" y="10154503"/>
            <a:ext cx="28440000" cy="130497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INTRODUCTION: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Norsk</a:t>
            </a:r>
            <a:r>
              <a:rPr kumimoji="0" lang="en-GB" sz="3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 Kjernekraft AS (“Norwegian Nuclear Power Inc.”) was established in summer 2022, dedicated to establishing a fleet of SMR NPPs in Norway, copying and building on experience from the Norwegian oil and gas industry.  Since then, </a:t>
            </a:r>
            <a:r>
              <a:rPr kumimoji="0" lang="en-GB" sz="3800" b="1" i="0" u="none" strike="noStrike" kern="12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Norsk</a:t>
            </a:r>
            <a:r>
              <a:rPr kumimoji="0" lang="en-GB" sz="3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 Kjernekraft has drawn benefit from a bottom-up approach, building on a positive interest from more than 80 municipalities, alongside a substantial increase in public support for nuclear energy.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Although having never utilized nuclear energy, Norway has legislation and regulation related to nuclear power plant licensing, and the country has decades of experience with nuclear research reactors and associated R&amp;D. In May 2024, the Norwegian Government constituted an expert committee to prepare an Official Norwegian Report exploring potential nuclear power production in Norway. </a:t>
            </a:r>
            <a:endParaRPr kumimoji="0" lang="nb-NO" sz="3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As of today, </a:t>
            </a:r>
            <a:r>
              <a:rPr kumimoji="0" lang="en-GB" sz="3800" b="1" i="0" u="none" strike="noStrike" kern="1200" cap="none" spc="0" normalizeH="0" baseline="0" noProof="0" dirty="0" err="1">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Norsk</a:t>
            </a:r>
            <a:r>
              <a:rPr kumimoji="0" lang="en-GB" sz="3800" b="1"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 Kjernekraft AS has submitted notice for environmental impact assessment for three sites and established one special purpose vehicle (SPV), aiming for ten sites and SPVs before the next national election in September 2025. Please see Figures 1 - 3 for details.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CONCLUSIONS: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ptos" panose="02110004020202020204"/>
                <a:ea typeface="+mn-ea"/>
                <a:cs typeface="+mn-cs"/>
              </a:rPr>
              <a:t>Norway's strong starting point, public support, regulatory foundations, nuclear expertise, financing options, and energy needs together make a compelling case that the country is in an excellent position to move forward with nuclear power successfully.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ptos" panose="02110004020202020204"/>
                <a:ea typeface="+mn-ea"/>
                <a:cs typeface="+mn-cs"/>
              </a:rPr>
              <a:t>Political will is the key remaining hurdle to clear, of which much will depend on the outcomes of the September 2025 parliamentary election and the ongoing a planned Official Norwegian Report on the possible deployment of nuclear energy in Norway, as announced by the Norwegian Minister of Energy in May 2024.</a:t>
            </a:r>
            <a:endParaRPr kumimoji="0" lang="en-GB" sz="3800" b="0" i="0" u="none" strike="noStrike" kern="12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endParaRPr>
          </a:p>
        </p:txBody>
      </p:sp>
      <p:pic>
        <p:nvPicPr>
          <p:cNvPr id="2" name="Bilde 1">
            <a:extLst>
              <a:ext uri="{FF2B5EF4-FFF2-40B4-BE49-F238E27FC236}">
                <a16:creationId xmlns:a16="http://schemas.microsoft.com/office/drawing/2014/main" id="{2782834E-5215-6A1A-7C15-BB61FBB732EE}"/>
              </a:ext>
            </a:extLst>
          </p:cNvPr>
          <p:cNvPicPr>
            <a:picLocks noChangeAspect="1"/>
          </p:cNvPicPr>
          <p:nvPr/>
        </p:nvPicPr>
        <p:blipFill>
          <a:blip r:embed="rId3"/>
          <a:stretch>
            <a:fillRect/>
          </a:stretch>
        </p:blipFill>
        <p:spPr>
          <a:xfrm>
            <a:off x="13823271" y="816775"/>
            <a:ext cx="2582068" cy="1872000"/>
          </a:xfrm>
          <a:prstGeom prst="rect">
            <a:avLst/>
          </a:prstGeom>
        </p:spPr>
      </p:pic>
      <p:pic>
        <p:nvPicPr>
          <p:cNvPr id="6" name="Bilde 5">
            <a:extLst>
              <a:ext uri="{FF2B5EF4-FFF2-40B4-BE49-F238E27FC236}">
                <a16:creationId xmlns:a16="http://schemas.microsoft.com/office/drawing/2014/main" id="{C1D79F1D-44C7-09C3-719E-AF6B7A46F04D}"/>
              </a:ext>
            </a:extLst>
          </p:cNvPr>
          <p:cNvPicPr>
            <a:picLocks noChangeAspect="1"/>
          </p:cNvPicPr>
          <p:nvPr/>
        </p:nvPicPr>
        <p:blipFill>
          <a:blip r:embed="rId4"/>
          <a:stretch>
            <a:fillRect/>
          </a:stretch>
        </p:blipFill>
        <p:spPr>
          <a:xfrm>
            <a:off x="18094057" y="31776588"/>
            <a:ext cx="11160000" cy="6436192"/>
          </a:xfrm>
          <a:prstGeom prst="rect">
            <a:avLst/>
          </a:prstGeom>
        </p:spPr>
      </p:pic>
      <p:sp>
        <p:nvSpPr>
          <p:cNvPr id="7" name="TekstSylinder 6">
            <a:extLst>
              <a:ext uri="{FF2B5EF4-FFF2-40B4-BE49-F238E27FC236}">
                <a16:creationId xmlns:a16="http://schemas.microsoft.com/office/drawing/2014/main" id="{5B612903-30C8-EE9E-D0B2-E62596A33ED3}"/>
              </a:ext>
            </a:extLst>
          </p:cNvPr>
          <p:cNvSpPr txBox="1"/>
          <p:nvPr/>
        </p:nvSpPr>
        <p:spPr>
          <a:xfrm>
            <a:off x="18094057" y="38180434"/>
            <a:ext cx="1116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Figure</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3: </a:t>
            </a: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Preference for different energy sources amongst the Norwegian population (adapted from Ipsos </a:t>
            </a:r>
            <a:r>
              <a:rPr kumimoji="0" lang="en-US" sz="3600" b="1" i="1" u="none" strike="noStrike" kern="1200" cap="none" spc="0" normalizeH="0" baseline="0" noProof="0" dirty="0" err="1">
                <a:ln>
                  <a:noFill/>
                </a:ln>
                <a:solidFill>
                  <a:prstClr val="white"/>
                </a:solidFill>
                <a:effectLst/>
                <a:uLnTx/>
                <a:uFillTx/>
                <a:latin typeface="Aptos" panose="02110004020202020204"/>
                <a:ea typeface="+mn-ea"/>
                <a:cs typeface="+mn-cs"/>
              </a:rPr>
              <a:t>Norsk</a:t>
            </a:r>
            <a:r>
              <a:rPr kumimoji="0" lang="en-US" sz="3600" b="1" i="1" u="none" strike="noStrike" kern="1200" cap="none" spc="0" normalizeH="0" baseline="0" noProof="0" dirty="0">
                <a:ln>
                  <a:noFill/>
                </a:ln>
                <a:solidFill>
                  <a:prstClr val="white"/>
                </a:solidFill>
                <a:effectLst/>
                <a:uLnTx/>
                <a:uFillTx/>
                <a:latin typeface="Aptos" panose="02110004020202020204"/>
                <a:ea typeface="+mn-ea"/>
                <a:cs typeface="+mn-cs"/>
              </a:rPr>
              <a:t> Monitor 2024)</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10" name="TekstSylinder 9">
            <a:extLst>
              <a:ext uri="{FF2B5EF4-FFF2-40B4-BE49-F238E27FC236}">
                <a16:creationId xmlns:a16="http://schemas.microsoft.com/office/drawing/2014/main" id="{5FB69D70-8267-F2FC-976F-440A6EFCFAA7}"/>
              </a:ext>
            </a:extLst>
          </p:cNvPr>
          <p:cNvSpPr txBox="1"/>
          <p:nvPr/>
        </p:nvSpPr>
        <p:spPr>
          <a:xfrm>
            <a:off x="1027253" y="39952244"/>
            <a:ext cx="143485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Figure</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1: Sites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overview</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of</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Norsk Kjernekraft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activities</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in Norway. </a:t>
            </a:r>
          </a:p>
        </p:txBody>
      </p:sp>
      <p:pic>
        <p:nvPicPr>
          <p:cNvPr id="21" name="Bilde 20">
            <a:extLst>
              <a:ext uri="{FF2B5EF4-FFF2-40B4-BE49-F238E27FC236}">
                <a16:creationId xmlns:a16="http://schemas.microsoft.com/office/drawing/2014/main" id="{34924721-1C49-C93B-EF37-F224AD83CE41}"/>
              </a:ext>
            </a:extLst>
          </p:cNvPr>
          <p:cNvPicPr>
            <a:picLocks noChangeAspect="1"/>
          </p:cNvPicPr>
          <p:nvPr/>
        </p:nvPicPr>
        <p:blipFill>
          <a:blip r:embed="rId5"/>
          <a:srcRect b="4378"/>
          <a:stretch/>
        </p:blipFill>
        <p:spPr>
          <a:xfrm>
            <a:off x="18096285" y="23927243"/>
            <a:ext cx="11160000" cy="6002659"/>
          </a:xfrm>
          <a:prstGeom prst="rect">
            <a:avLst/>
          </a:prstGeom>
        </p:spPr>
      </p:pic>
      <p:sp>
        <p:nvSpPr>
          <p:cNvPr id="22" name="TekstSylinder 21">
            <a:extLst>
              <a:ext uri="{FF2B5EF4-FFF2-40B4-BE49-F238E27FC236}">
                <a16:creationId xmlns:a16="http://schemas.microsoft.com/office/drawing/2014/main" id="{84D84F25-5F4D-2723-97DC-11014379D199}"/>
              </a:ext>
            </a:extLst>
          </p:cNvPr>
          <p:cNvSpPr txBox="1"/>
          <p:nvPr/>
        </p:nvSpPr>
        <p:spPr>
          <a:xfrm>
            <a:off x="18052743" y="29860193"/>
            <a:ext cx="1116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Figure</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2: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Illustration</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of</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how</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nuclear</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power</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plant and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waste</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repository</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in Halden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may</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b-NO" sz="3600" b="1" i="1" u="none" strike="noStrike" kern="1200" cap="none" spc="0" normalizeH="0" baseline="0" noProof="0" dirty="0" err="1">
                <a:ln>
                  <a:noFill/>
                </a:ln>
                <a:solidFill>
                  <a:prstClr val="white"/>
                </a:solidFill>
                <a:effectLst/>
                <a:uLnTx/>
                <a:uFillTx/>
                <a:latin typeface="Aptos" panose="02110004020202020204"/>
                <a:ea typeface="+mn-ea"/>
                <a:cs typeface="+mn-cs"/>
              </a:rPr>
              <a:t>look</a:t>
            </a:r>
            <a:r>
              <a:rPr kumimoji="0" lang="nb-NO" sz="3600" b="1" i="1" u="none" strike="noStrike" kern="1200" cap="none" spc="0" normalizeH="0" baseline="0" noProof="0" dirty="0">
                <a:ln>
                  <a:noFill/>
                </a:ln>
                <a:solidFill>
                  <a:prstClr val="white"/>
                </a:solidFill>
                <a:effectLst/>
                <a:uLnTx/>
                <a:uFillTx/>
                <a:latin typeface="Aptos" panose="02110004020202020204"/>
                <a:ea typeface="+mn-ea"/>
                <a:cs typeface="+mn-cs"/>
              </a:rPr>
              <a:t> like (Halden Kjernekraft AS).</a:t>
            </a:r>
          </a:p>
        </p:txBody>
      </p:sp>
      <p:pic>
        <p:nvPicPr>
          <p:cNvPr id="5" name="Bilde 4">
            <a:extLst>
              <a:ext uri="{FF2B5EF4-FFF2-40B4-BE49-F238E27FC236}">
                <a16:creationId xmlns:a16="http://schemas.microsoft.com/office/drawing/2014/main" id="{BD5109A6-5B77-621A-3535-988D7590CE81}"/>
              </a:ext>
            </a:extLst>
          </p:cNvPr>
          <p:cNvPicPr>
            <a:picLocks noChangeAspect="1"/>
          </p:cNvPicPr>
          <p:nvPr/>
        </p:nvPicPr>
        <p:blipFill>
          <a:blip r:embed="rId6"/>
          <a:stretch>
            <a:fillRect/>
          </a:stretch>
        </p:blipFill>
        <p:spPr>
          <a:xfrm>
            <a:off x="21201777" y="40059048"/>
            <a:ext cx="8052280" cy="2353744"/>
          </a:xfrm>
          <a:prstGeom prst="rect">
            <a:avLst/>
          </a:prstGeom>
        </p:spPr>
      </p:pic>
      <p:sp>
        <p:nvSpPr>
          <p:cNvPr id="4" name="TekstSylinder 3">
            <a:extLst>
              <a:ext uri="{FF2B5EF4-FFF2-40B4-BE49-F238E27FC236}">
                <a16:creationId xmlns:a16="http://schemas.microsoft.com/office/drawing/2014/main" id="{326F1108-014D-E673-A1D4-44B06795B545}"/>
              </a:ext>
            </a:extLst>
          </p:cNvPr>
          <p:cNvSpPr txBox="1"/>
          <p:nvPr/>
        </p:nvSpPr>
        <p:spPr>
          <a:xfrm>
            <a:off x="21483414" y="550748"/>
            <a:ext cx="8126730"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8000" b="0" i="0" u="none" strike="noStrike" kern="1200" cap="none" spc="0" normalizeH="0" baseline="0" noProof="0" dirty="0">
                <a:ln>
                  <a:noFill/>
                </a:ln>
                <a:solidFill>
                  <a:prstClr val="white"/>
                </a:solidFill>
                <a:effectLst/>
                <a:uLnTx/>
                <a:uFillTx/>
                <a:latin typeface="Aptos" panose="02110004020202020204"/>
                <a:ea typeface="+mn-ea"/>
                <a:cs typeface="+mn-cs"/>
              </a:rPr>
              <a:t>IAEA-CN-327-241</a:t>
            </a:r>
          </a:p>
        </p:txBody>
      </p:sp>
      <p:sp>
        <p:nvSpPr>
          <p:cNvPr id="8" name="TekstSylinder 7">
            <a:extLst>
              <a:ext uri="{FF2B5EF4-FFF2-40B4-BE49-F238E27FC236}">
                <a16:creationId xmlns:a16="http://schemas.microsoft.com/office/drawing/2014/main" id="{639A44B2-474D-BD53-4C5B-BB4C14D4C8C6}"/>
              </a:ext>
            </a:extLst>
          </p:cNvPr>
          <p:cNvSpPr txBox="1"/>
          <p:nvPr/>
        </p:nvSpPr>
        <p:spPr>
          <a:xfrm>
            <a:off x="5712727" y="41180464"/>
            <a:ext cx="11982451"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Aptos" panose="02110004020202020204"/>
                <a:ea typeface="+mn-ea"/>
                <a:cs typeface="+mn-cs"/>
              </a:rPr>
              <a:t>The 1</a:t>
            </a:r>
            <a:r>
              <a:rPr kumimoji="0" lang="en-US" sz="3000" b="1" i="1"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3000" b="1" i="1" u="none" strike="noStrike" kern="1200" cap="none" spc="0" normalizeH="0" baseline="0" noProof="0" dirty="0">
                <a:ln>
                  <a:noFill/>
                </a:ln>
                <a:solidFill>
                  <a:prstClr val="white"/>
                </a:solidFill>
                <a:effectLst/>
                <a:uLnTx/>
                <a:uFillTx/>
                <a:latin typeface="Aptos" panose="02110004020202020204"/>
                <a:ea typeface="+mn-ea"/>
                <a:cs typeface="+mn-cs"/>
              </a:rPr>
              <a:t> IAEA International Conference on Small Modular Reactors and their Applications. 21–25 October 2024, Vienna, Austria.</a:t>
            </a:r>
            <a:endParaRPr kumimoji="0" lang="nb-NO" sz="30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Bilde 10">
            <a:extLst>
              <a:ext uri="{FF2B5EF4-FFF2-40B4-BE49-F238E27FC236}">
                <a16:creationId xmlns:a16="http://schemas.microsoft.com/office/drawing/2014/main" id="{E526A2A8-C513-5F68-13A0-DA3EE9BB514C}"/>
              </a:ext>
            </a:extLst>
          </p:cNvPr>
          <p:cNvPicPr>
            <a:picLocks noChangeAspect="1"/>
          </p:cNvPicPr>
          <p:nvPr/>
        </p:nvPicPr>
        <p:blipFill>
          <a:blip r:embed="rId7"/>
          <a:srcRect t="-1535" r="15757"/>
          <a:stretch/>
        </p:blipFill>
        <p:spPr>
          <a:xfrm>
            <a:off x="900143" y="41198969"/>
            <a:ext cx="4657935" cy="1080000"/>
          </a:xfrm>
          <a:prstGeom prst="rect">
            <a:avLst/>
          </a:prstGeom>
        </p:spPr>
      </p:pic>
      <p:pic>
        <p:nvPicPr>
          <p:cNvPr id="12" name="Bilde 11">
            <a:extLst>
              <a:ext uri="{FF2B5EF4-FFF2-40B4-BE49-F238E27FC236}">
                <a16:creationId xmlns:a16="http://schemas.microsoft.com/office/drawing/2014/main" id="{FD746714-C960-5536-1028-37CCEC37753C}"/>
              </a:ext>
            </a:extLst>
          </p:cNvPr>
          <p:cNvPicPr>
            <a:picLocks noChangeAspect="1"/>
          </p:cNvPicPr>
          <p:nvPr/>
        </p:nvPicPr>
        <p:blipFill>
          <a:blip r:embed="rId8"/>
          <a:stretch>
            <a:fillRect/>
          </a:stretch>
        </p:blipFill>
        <p:spPr>
          <a:xfrm>
            <a:off x="898567" y="23927243"/>
            <a:ext cx="16924839" cy="16023600"/>
          </a:xfrm>
          <a:prstGeom prst="rect">
            <a:avLst/>
          </a:prstGeom>
        </p:spPr>
      </p:pic>
    </p:spTree>
    <p:extLst>
      <p:ext uri="{BB962C8B-B14F-4D97-AF65-F5344CB8AC3E}">
        <p14:creationId xmlns:p14="http://schemas.microsoft.com/office/powerpoint/2010/main" val="652768055"/>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713</TotalTime>
  <Words>430</Words>
  <Application>Microsoft Office PowerPoint</Application>
  <PresentationFormat>Egendefinert</PresentationFormat>
  <Paragraphs>22</Paragraphs>
  <Slides>1</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vt:i4>
      </vt:variant>
    </vt:vector>
  </HeadingPairs>
  <TitlesOfParts>
    <vt:vector size="5" baseType="lpstr">
      <vt:lpstr>Aptos</vt:lpstr>
      <vt:lpstr>Aptos Display</vt:lpstr>
      <vt:lpstr>Arial</vt:lpstr>
      <vt:lpstr>Office-tema</vt:lpstr>
      <vt:lpstr>NORSK KJERNEKRAFT AND THE ADVANCEMENT OF NUCLEAR IN NORWAY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Øyvind Aas-Hansen</dc:creator>
  <cp:lastModifiedBy>Øyvind Aas-Hansen</cp:lastModifiedBy>
  <cp:revision>8</cp:revision>
  <dcterms:created xsi:type="dcterms:W3CDTF">2024-10-01T10:10:09Z</dcterms:created>
  <dcterms:modified xsi:type="dcterms:W3CDTF">2024-10-04T12:55:17Z</dcterms:modified>
</cp:coreProperties>
</file>