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6" r:id="rId2"/>
  </p:sldMasterIdLst>
  <p:notesMasterIdLst>
    <p:notesMasterId r:id="rId21"/>
  </p:notesMasterIdLst>
  <p:handoutMasterIdLst>
    <p:handoutMasterId r:id="rId22"/>
  </p:handoutMasterIdLst>
  <p:sldIdLst>
    <p:sldId id="3452" r:id="rId3"/>
    <p:sldId id="3574" r:id="rId4"/>
    <p:sldId id="3645" r:id="rId5"/>
    <p:sldId id="3575" r:id="rId6"/>
    <p:sldId id="3577" r:id="rId7"/>
    <p:sldId id="3643" r:id="rId8"/>
    <p:sldId id="3591" r:id="rId9"/>
    <p:sldId id="3584" r:id="rId10"/>
    <p:sldId id="3582" r:id="rId11"/>
    <p:sldId id="3623" r:id="rId12"/>
    <p:sldId id="3510" r:id="rId13"/>
    <p:sldId id="3592" r:id="rId14"/>
    <p:sldId id="3609" r:id="rId15"/>
    <p:sldId id="3619" r:id="rId16"/>
    <p:sldId id="3644" r:id="rId17"/>
    <p:sldId id="3656" r:id="rId18"/>
    <p:sldId id="3657" r:id="rId19"/>
    <p:sldId id="3624" r:id="rId20"/>
  </p:sldIdLst>
  <p:sldSz cx="9144000" cy="6858000" type="screen4x3"/>
  <p:notesSz cx="6797675" cy="98742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A5002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A5002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A5002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A5002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A5002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600" b="1" i="1" kern="1200">
        <a:solidFill>
          <a:srgbClr val="A5002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600" b="1" i="1" kern="1200">
        <a:solidFill>
          <a:srgbClr val="A5002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600" b="1" i="1" kern="1200">
        <a:solidFill>
          <a:srgbClr val="A5002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600" b="1" i="1" kern="1200">
        <a:solidFill>
          <a:srgbClr val="A5002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6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0000"/>
    <a:srgbClr val="FF0066"/>
    <a:srgbClr val="FF5050"/>
    <a:srgbClr val="FF9933"/>
    <a:srgbClr val="008000"/>
    <a:srgbClr val="CCFFFF"/>
    <a:srgbClr val="CCFF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589" autoAdjust="0"/>
  </p:normalViewPr>
  <p:slideViewPr>
    <p:cSldViewPr>
      <p:cViewPr varScale="1">
        <p:scale>
          <a:sx n="82" d="100"/>
          <a:sy n="82" d="100"/>
        </p:scale>
        <p:origin x="245" y="48"/>
      </p:cViewPr>
      <p:guideLst>
        <p:guide orient="horz" pos="2160"/>
        <p:guide pos="560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1586" y="-162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19" tIns="44161" rIns="88319" bIns="44161" numCol="1" anchor="t" anchorCtr="0" compatLnSpc="1">
            <a:prstTxWarp prst="textNoShape">
              <a:avLst/>
            </a:prstTxWarp>
          </a:bodyPr>
          <a:lstStyle>
            <a:lvl1pPr defTabSz="885825">
              <a:defRPr sz="14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06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19" tIns="44161" rIns="88319" bIns="44161" numCol="1" anchor="t" anchorCtr="0" compatLnSpc="1">
            <a:prstTxWarp prst="textNoShape">
              <a:avLst/>
            </a:prstTxWarp>
          </a:bodyPr>
          <a:lstStyle>
            <a:lvl1pPr algn="r" defTabSz="885825">
              <a:defRPr sz="14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1963"/>
            <a:ext cx="298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19" tIns="44161" rIns="88319" bIns="44161" numCol="1" anchor="b" anchorCtr="0" compatLnSpc="1">
            <a:prstTxWarp prst="textNoShape">
              <a:avLst/>
            </a:prstTxWarp>
          </a:bodyPr>
          <a:lstStyle>
            <a:lvl1pPr defTabSz="885825">
              <a:defRPr sz="14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9351963"/>
            <a:ext cx="2906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19" tIns="44161" rIns="88319" bIns="44161" numCol="1" anchor="b" anchorCtr="0" compatLnSpc="1">
            <a:prstTxWarp prst="textNoShape">
              <a:avLst/>
            </a:prstTxWarp>
          </a:bodyPr>
          <a:lstStyle>
            <a:lvl1pPr algn="r" defTabSz="885825">
              <a:defRPr sz="14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39EFDE-C889-42BF-A749-3394081DF5D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79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28" tIns="45114" rIns="90228" bIns="45114" numCol="1" anchor="t" anchorCtr="0" compatLnSpc="1">
            <a:prstTxWarp prst="textNoShape">
              <a:avLst/>
            </a:prstTxWarp>
          </a:bodyPr>
          <a:lstStyle>
            <a:lvl1pPr defTabSz="903288">
              <a:defRPr sz="14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95612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28" tIns="45114" rIns="90228" bIns="45114" numCol="1" anchor="t" anchorCtr="0" compatLnSpc="1">
            <a:prstTxWarp prst="textNoShape">
              <a:avLst/>
            </a:prstTxWarp>
          </a:bodyPr>
          <a:lstStyle>
            <a:lvl1pPr algn="r" defTabSz="903288">
              <a:defRPr sz="14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72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06938"/>
            <a:ext cx="4986338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28" tIns="45114" rIns="90228" bIns="45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875"/>
            <a:ext cx="29210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28" tIns="45114" rIns="90228" bIns="45114" numCol="1" anchor="b" anchorCtr="0" compatLnSpc="1">
            <a:prstTxWarp prst="textNoShape">
              <a:avLst/>
            </a:prstTxWarp>
          </a:bodyPr>
          <a:lstStyle>
            <a:lvl1pPr defTabSz="903288">
              <a:defRPr sz="14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13875"/>
            <a:ext cx="299561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28" tIns="45114" rIns="90228" bIns="4511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4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E03103C-14CD-498D-8B3B-6DA14F2EC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85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834">
              <a:defRPr sz="3700" b="1" i="1">
                <a:solidFill>
                  <a:srgbClr val="A50021"/>
                </a:solidFill>
                <a:latin typeface="Arial" charset="0"/>
              </a:defRPr>
            </a:lvl1pPr>
            <a:lvl2pPr marL="747511" indent="-287504" defTabSz="908834">
              <a:defRPr sz="3700" b="1" i="1">
                <a:solidFill>
                  <a:srgbClr val="A50021"/>
                </a:solidFill>
                <a:latin typeface="Arial" charset="0"/>
              </a:defRPr>
            </a:lvl2pPr>
            <a:lvl3pPr marL="1150017" indent="-230003" defTabSz="908834">
              <a:defRPr sz="3700" b="1" i="1">
                <a:solidFill>
                  <a:srgbClr val="A50021"/>
                </a:solidFill>
                <a:latin typeface="Arial" charset="0"/>
              </a:defRPr>
            </a:lvl3pPr>
            <a:lvl4pPr marL="1610023" indent="-230003" defTabSz="908834">
              <a:defRPr sz="3700" b="1" i="1">
                <a:solidFill>
                  <a:srgbClr val="A50021"/>
                </a:solidFill>
                <a:latin typeface="Arial" charset="0"/>
              </a:defRPr>
            </a:lvl4pPr>
            <a:lvl5pPr marL="2070030" indent="-230003" defTabSz="908834">
              <a:defRPr sz="3700" b="1" i="1">
                <a:solidFill>
                  <a:srgbClr val="A50021"/>
                </a:solidFill>
                <a:latin typeface="Arial" charset="0"/>
              </a:defRPr>
            </a:lvl5pPr>
            <a:lvl6pPr marL="2530037" indent="-230003" defTabSz="908834" eaLnBrk="0" fontAlgn="base" hangingPunct="0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A50021"/>
                </a:solidFill>
                <a:latin typeface="Arial" charset="0"/>
              </a:defRPr>
            </a:lvl6pPr>
            <a:lvl7pPr marL="2990044" indent="-230003" defTabSz="908834" eaLnBrk="0" fontAlgn="base" hangingPunct="0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A50021"/>
                </a:solidFill>
                <a:latin typeface="Arial" charset="0"/>
              </a:defRPr>
            </a:lvl7pPr>
            <a:lvl8pPr marL="3450051" indent="-230003" defTabSz="908834" eaLnBrk="0" fontAlgn="base" hangingPunct="0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A50021"/>
                </a:solidFill>
                <a:latin typeface="Arial" charset="0"/>
              </a:defRPr>
            </a:lvl8pPr>
            <a:lvl9pPr marL="3910057" indent="-230003" defTabSz="908834" eaLnBrk="0" fontAlgn="base" hangingPunct="0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A50021"/>
                </a:solidFill>
                <a:latin typeface="Arial" charset="0"/>
              </a:defRPr>
            </a:lvl9pPr>
          </a:lstStyle>
          <a:p>
            <a:fld id="{F7C2267B-9AC1-4EA0-9F27-C278E57C6901}" type="slidenum">
              <a:rPr lang="en-US" sz="1400" b="0" i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sz="1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8825"/>
            <a:ext cx="4960937" cy="37211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240" y="4707098"/>
            <a:ext cx="4984961" cy="4400393"/>
          </a:xfrm>
          <a:noFill/>
        </p:spPr>
        <p:txBody>
          <a:bodyPr lIns="93160" tIns="46580" rIns="93160" bIns="4658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504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3103C-14CD-498D-8B3B-6DA14F2EC7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124069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6006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94520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450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79088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77954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7486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31523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402128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356351"/>
            <a:ext cx="5051638" cy="3651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A Wallner – neutron-induced reactions on U and </a:t>
            </a:r>
            <a:r>
              <a:rPr lang="en-AU" dirty="0" err="1" smtClean="0"/>
              <a:t>Th</a:t>
            </a:r>
            <a:r>
              <a:rPr lang="en-AU" dirty="0" smtClean="0"/>
              <a:t> via AMS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5687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132858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CE1-B9EF-4E84-9CB9-C30936CE33C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prstClr val="black">
                    <a:tint val="75000"/>
                  </a:prstClr>
                </a:solidFill>
              </a:rPr>
              <a:t>Franz DELLINGER,  Accelerator Mass Spectrometry of Actinides and the Search for Superheavy Elements </a:t>
            </a:r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13AE-16BA-44C9-AAFA-54D7DAFC43A6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7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52092" cy="23467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22000">
                <a:schemeClr val="bg1">
                  <a:lumMod val="65000"/>
                </a:schemeClr>
              </a:gs>
              <a:gs pos="94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AT" sz="1662" b="0" i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552" y="0"/>
            <a:ext cx="8208912" cy="236372"/>
          </a:xfrm>
          <a:noFill/>
        </p:spPr>
        <p:txBody>
          <a:bodyPr/>
          <a:lstStyle>
            <a:lvl1pPr>
              <a:defRPr sz="101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smtClean="0">
                <a:solidFill>
                  <a:prstClr val="white"/>
                </a:solidFill>
              </a:rPr>
              <a:t>Franz DELLINGER,  Accelerator Mass Spectrometry of Actinides and the Search for Superheavy Elements</a:t>
            </a:r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9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2046" y="1700214"/>
            <a:ext cx="4319954" cy="4105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37236" y="1700213"/>
            <a:ext cx="3988777" cy="4176712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3166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CE1-B9EF-4E84-9CB9-C30936CE33C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13AE-16BA-44C9-AAFA-54D7DAFC43A6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CE1-B9EF-4E84-9CB9-C30936CE33C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13AE-16BA-44C9-AAFA-54D7DAFC43A6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0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CE1-B9EF-4E84-9CB9-C30936CE33C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13AE-16BA-44C9-AAFA-54D7DAFC43A6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4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CE1-B9EF-4E84-9CB9-C30936CE33C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prstClr val="black">
                    <a:tint val="75000"/>
                  </a:prstClr>
                </a:solidFill>
              </a:rPr>
              <a:t>Franz DELLINGER,  Accelerator Mass Spectrometry of Actinides and the Search for Superheavy Elements </a:t>
            </a:r>
          </a:p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13AE-16BA-44C9-AAFA-54D7DAFC43A6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2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CE1-B9EF-4E84-9CB9-C30936CE33C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13AE-16BA-44C9-AAFA-54D7DAFC43A6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9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CE1-B9EF-4E84-9CB9-C30936CE33C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13AE-16BA-44C9-AAFA-54D7DAFC43A6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1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CE1-B9EF-4E84-9CB9-C30936CE33C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13AE-16BA-44C9-AAFA-54D7DAFC43A6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71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CE1-B9EF-4E84-9CB9-C30936CE33C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13AE-16BA-44C9-AAFA-54D7DAFC43A6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40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CE1-B9EF-4E84-9CB9-C30936CE33C5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08.11.2023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13AE-16BA-44C9-AAFA-54D7DAFC43A6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7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9213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005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76822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0004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582" y="1166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781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57246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5862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752600"/>
            <a:ext cx="3815862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8565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Punkt 1</a:t>
            </a:r>
          </a:p>
          <a:p>
            <a:pPr lvl="0"/>
            <a:r>
              <a:rPr lang="de-DE" smtClean="0"/>
              <a:t>Punkt 2</a:t>
            </a:r>
          </a:p>
          <a:p>
            <a:pPr lvl="1"/>
            <a:r>
              <a:rPr lang="de-DE" smtClean="0"/>
              <a:t>subpunkt 2.1</a:t>
            </a:r>
          </a:p>
        </p:txBody>
      </p:sp>
      <p:sp>
        <p:nvSpPr>
          <p:cNvPr id="1028" name="Text Box 22"/>
          <p:cNvSpPr txBox="1">
            <a:spLocks noChangeArrowheads="1"/>
          </p:cNvSpPr>
          <p:nvPr/>
        </p:nvSpPr>
        <p:spPr bwMode="auto">
          <a:xfrm>
            <a:off x="6737839" y="574675"/>
            <a:ext cx="184731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rgbClr val="A50021"/>
                </a:solidFill>
                <a:latin typeface="Arial" pitchFamily="34" charset="0"/>
              </a:defRPr>
            </a:lvl1pPr>
            <a:lvl2pPr marL="742950" indent="-285750">
              <a:defRPr sz="3600" b="1" i="1">
                <a:solidFill>
                  <a:srgbClr val="A50021"/>
                </a:solidFill>
                <a:latin typeface="Arial" pitchFamily="34" charset="0"/>
              </a:defRPr>
            </a:lvl2pPr>
            <a:lvl3pPr marL="1143000" indent="-228600">
              <a:defRPr sz="3600" b="1" i="1">
                <a:solidFill>
                  <a:srgbClr val="A50021"/>
                </a:solidFill>
                <a:latin typeface="Arial" pitchFamily="34" charset="0"/>
              </a:defRPr>
            </a:lvl3pPr>
            <a:lvl4pPr marL="1600200" indent="-228600">
              <a:defRPr sz="3600" b="1" i="1">
                <a:solidFill>
                  <a:srgbClr val="A50021"/>
                </a:solidFill>
                <a:latin typeface="Arial" pitchFamily="34" charset="0"/>
              </a:defRPr>
            </a:lvl4pPr>
            <a:lvl5pPr marL="2057400" indent="-228600">
              <a:defRPr sz="3600" b="1" i="1">
                <a:solidFill>
                  <a:srgbClr val="A5002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AT" sz="2215" b="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9" name="Text Box 27"/>
          <p:cNvSpPr txBox="1">
            <a:spLocks noChangeArrowheads="1"/>
          </p:cNvSpPr>
          <p:nvPr/>
        </p:nvSpPr>
        <p:spPr bwMode="auto">
          <a:xfrm>
            <a:off x="8569477" y="5867400"/>
            <a:ext cx="184731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rgbClr val="A50021"/>
                </a:solidFill>
                <a:latin typeface="Arial" pitchFamily="34" charset="0"/>
              </a:defRPr>
            </a:lvl1pPr>
            <a:lvl2pPr marL="742950" indent="-285750">
              <a:defRPr sz="3600" b="1" i="1">
                <a:solidFill>
                  <a:srgbClr val="A50021"/>
                </a:solidFill>
                <a:latin typeface="Arial" pitchFamily="34" charset="0"/>
              </a:defRPr>
            </a:lvl2pPr>
            <a:lvl3pPr marL="1143000" indent="-228600">
              <a:defRPr sz="3600" b="1" i="1">
                <a:solidFill>
                  <a:srgbClr val="A50021"/>
                </a:solidFill>
                <a:latin typeface="Arial" pitchFamily="34" charset="0"/>
              </a:defRPr>
            </a:lvl3pPr>
            <a:lvl4pPr marL="1600200" indent="-228600">
              <a:defRPr sz="3600" b="1" i="1">
                <a:solidFill>
                  <a:srgbClr val="A50021"/>
                </a:solidFill>
                <a:latin typeface="Arial" pitchFamily="34" charset="0"/>
              </a:defRPr>
            </a:lvl4pPr>
            <a:lvl5pPr marL="2057400" indent="-228600">
              <a:defRPr sz="3600" b="1" i="1">
                <a:solidFill>
                  <a:srgbClr val="A5002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en-GB" sz="2215" b="0" i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31" name="Text Box 51"/>
          <p:cNvSpPr txBox="1">
            <a:spLocks noChangeArrowheads="1"/>
          </p:cNvSpPr>
          <p:nvPr/>
        </p:nvSpPr>
        <p:spPr bwMode="auto">
          <a:xfrm>
            <a:off x="251520" y="6488177"/>
            <a:ext cx="7556902" cy="30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 b="1" i="1">
                <a:solidFill>
                  <a:srgbClr val="A50021"/>
                </a:solidFill>
                <a:latin typeface="Arial" pitchFamily="34" charset="0"/>
              </a:defRPr>
            </a:lvl1pPr>
            <a:lvl2pPr marL="742950" indent="-285750">
              <a:defRPr sz="3600" b="1" i="1">
                <a:solidFill>
                  <a:srgbClr val="A50021"/>
                </a:solidFill>
                <a:latin typeface="Arial" pitchFamily="34" charset="0"/>
              </a:defRPr>
            </a:lvl2pPr>
            <a:lvl3pPr marL="1143000" indent="-228600">
              <a:defRPr sz="3600" b="1" i="1">
                <a:solidFill>
                  <a:srgbClr val="A50021"/>
                </a:solidFill>
                <a:latin typeface="Arial" pitchFamily="34" charset="0"/>
              </a:defRPr>
            </a:lvl3pPr>
            <a:lvl4pPr marL="1600200" indent="-228600">
              <a:defRPr sz="3600" b="1" i="1">
                <a:solidFill>
                  <a:srgbClr val="A50021"/>
                </a:solidFill>
                <a:latin typeface="Arial" pitchFamily="34" charset="0"/>
              </a:defRPr>
            </a:lvl4pPr>
            <a:lvl5pPr marL="2057400" indent="-228600">
              <a:defRPr sz="3600" b="1" i="1">
                <a:solidFill>
                  <a:srgbClr val="A5002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en-AU" sz="1300" i="0" kern="0" baseline="30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235/8</a:t>
            </a:r>
            <a:r>
              <a:rPr lang="en-AU" sz="1300" i="0" kern="0" baseline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U(</a:t>
            </a:r>
            <a:r>
              <a:rPr lang="en-AU" sz="1300" i="0" kern="0" baseline="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n,g</a:t>
            </a:r>
            <a:r>
              <a:rPr lang="en-AU" sz="1300" i="0" kern="0" baseline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)</a:t>
            </a:r>
            <a:r>
              <a:rPr lang="en-AU" sz="1300" b="1" i="0" kern="1200" baseline="0" dirty="0" smtClean="0">
                <a:solidFill>
                  <a:schemeClr val="tx1"/>
                </a:solidFill>
                <a:latin typeface="+mj-lt"/>
                <a:cs typeface="+mn-cs"/>
              </a:rPr>
              <a:t> @ thermal &amp; </a:t>
            </a:r>
            <a:r>
              <a:rPr lang="en-AU" sz="1300" b="1" i="0" kern="1200" baseline="0" dirty="0" err="1" smtClean="0">
                <a:solidFill>
                  <a:schemeClr val="tx1"/>
                </a:solidFill>
                <a:latin typeface="+mj-lt"/>
                <a:cs typeface="+mn-cs"/>
              </a:rPr>
              <a:t>subthermal</a:t>
            </a:r>
            <a:r>
              <a:rPr lang="en-AU" sz="1300" b="1" i="0" kern="1200" baseline="0" dirty="0" smtClean="0">
                <a:solidFill>
                  <a:schemeClr val="tx1"/>
                </a:solidFill>
                <a:latin typeface="+mj-lt"/>
                <a:cs typeface="+mn-cs"/>
              </a:rPr>
              <a:t> &amp; AMS vs TOF       </a:t>
            </a:r>
            <a:r>
              <a:rPr lang="en-AU" sz="1385" b="0" i="0" baseline="0" smtClean="0">
                <a:solidFill>
                  <a:srgbClr val="0099FF"/>
                </a:solidFill>
              </a:rPr>
              <a:t>IAEA/Standards 10/23    </a:t>
            </a:r>
            <a:r>
              <a:rPr lang="de-AT" sz="1385" b="1" i="0" dirty="0" smtClean="0">
                <a:solidFill>
                  <a:schemeClr val="tx1"/>
                </a:solidFill>
              </a:rPr>
              <a:t>A. Wallner</a:t>
            </a:r>
            <a:endParaRPr lang="de-DE" sz="1385" b="1" i="0" dirty="0" smtClean="0">
              <a:solidFill>
                <a:schemeClr val="tx1"/>
              </a:solidFill>
            </a:endParaRPr>
          </a:p>
        </p:txBody>
      </p:sp>
      <p:sp>
        <p:nvSpPr>
          <p:cNvPr id="1032" name="Line 54"/>
          <p:cNvSpPr>
            <a:spLocks noChangeShapeType="1"/>
          </p:cNvSpPr>
          <p:nvPr/>
        </p:nvSpPr>
        <p:spPr bwMode="auto">
          <a:xfrm>
            <a:off x="52113" y="6453336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3323"/>
          </a:p>
        </p:txBody>
      </p:sp>
      <p:sp>
        <p:nvSpPr>
          <p:cNvPr id="1033" name="Text Box 55"/>
          <p:cNvSpPr txBox="1">
            <a:spLocks noChangeArrowheads="1"/>
          </p:cNvSpPr>
          <p:nvPr/>
        </p:nvSpPr>
        <p:spPr bwMode="auto">
          <a:xfrm>
            <a:off x="6737839" y="574675"/>
            <a:ext cx="184731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rgbClr val="A50021"/>
                </a:solidFill>
                <a:latin typeface="Arial" pitchFamily="34" charset="0"/>
              </a:defRPr>
            </a:lvl1pPr>
            <a:lvl2pPr marL="742950" indent="-285750">
              <a:defRPr sz="3600" b="1" i="1">
                <a:solidFill>
                  <a:srgbClr val="A50021"/>
                </a:solidFill>
                <a:latin typeface="Arial" pitchFamily="34" charset="0"/>
              </a:defRPr>
            </a:lvl2pPr>
            <a:lvl3pPr marL="1143000" indent="-228600">
              <a:defRPr sz="3600" b="1" i="1">
                <a:solidFill>
                  <a:srgbClr val="A50021"/>
                </a:solidFill>
                <a:latin typeface="Arial" pitchFamily="34" charset="0"/>
              </a:defRPr>
            </a:lvl3pPr>
            <a:lvl4pPr marL="1600200" indent="-228600">
              <a:defRPr sz="3600" b="1" i="1">
                <a:solidFill>
                  <a:srgbClr val="A50021"/>
                </a:solidFill>
                <a:latin typeface="Arial" pitchFamily="34" charset="0"/>
              </a:defRPr>
            </a:lvl4pPr>
            <a:lvl5pPr marL="2057400" indent="-228600">
              <a:defRPr sz="3600" b="1" i="1">
                <a:solidFill>
                  <a:srgbClr val="A5002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A5002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AT" sz="2215" b="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Grafik 13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558616" y="6453189"/>
            <a:ext cx="1585384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78" r:id="rId17"/>
  </p:sldLayoutIdLst>
  <p:transition spd="med"/>
  <p:timing>
    <p:tnLst>
      <p:par>
        <p:cTn id="1" dur="indefinite" restart="never" nodeType="tmRoot"/>
      </p:par>
    </p:tnLst>
  </p:timing>
  <p:txStyles>
    <p:titleStyle>
      <a:lvl1pPr indent="-109907" algn="l" rtl="0" eaLnBrk="0" fontAlgn="base" hangingPunct="0">
        <a:spcBef>
          <a:spcPct val="0"/>
        </a:spcBef>
        <a:spcAft>
          <a:spcPct val="0"/>
        </a:spcAft>
        <a:defRPr sz="3692" b="1" i="1">
          <a:solidFill>
            <a:srgbClr val="A50021"/>
          </a:solidFill>
          <a:latin typeface="+mj-lt"/>
          <a:ea typeface="+mj-ea"/>
          <a:cs typeface="+mj-cs"/>
        </a:defRPr>
      </a:lvl1pPr>
      <a:lvl2pPr indent="-109907" algn="l" rtl="0" eaLnBrk="0" fontAlgn="base" hangingPunct="0">
        <a:spcBef>
          <a:spcPct val="0"/>
        </a:spcBef>
        <a:spcAft>
          <a:spcPct val="0"/>
        </a:spcAft>
        <a:defRPr sz="3692" b="1" i="1">
          <a:solidFill>
            <a:srgbClr val="A50021"/>
          </a:solidFill>
          <a:latin typeface="Arial" charset="0"/>
        </a:defRPr>
      </a:lvl2pPr>
      <a:lvl3pPr indent="-109907" algn="l" rtl="0" eaLnBrk="0" fontAlgn="base" hangingPunct="0">
        <a:spcBef>
          <a:spcPct val="0"/>
        </a:spcBef>
        <a:spcAft>
          <a:spcPct val="0"/>
        </a:spcAft>
        <a:defRPr sz="3692" b="1" i="1">
          <a:solidFill>
            <a:srgbClr val="A50021"/>
          </a:solidFill>
          <a:latin typeface="Arial" charset="0"/>
        </a:defRPr>
      </a:lvl3pPr>
      <a:lvl4pPr indent="-109907" algn="l" rtl="0" eaLnBrk="0" fontAlgn="base" hangingPunct="0">
        <a:spcBef>
          <a:spcPct val="0"/>
        </a:spcBef>
        <a:spcAft>
          <a:spcPct val="0"/>
        </a:spcAft>
        <a:defRPr sz="3692" b="1" i="1">
          <a:solidFill>
            <a:srgbClr val="A50021"/>
          </a:solidFill>
          <a:latin typeface="Arial" charset="0"/>
        </a:defRPr>
      </a:lvl4pPr>
      <a:lvl5pPr indent="-109907" algn="l" rtl="0" eaLnBrk="0" fontAlgn="base" hangingPunct="0">
        <a:spcBef>
          <a:spcPct val="0"/>
        </a:spcBef>
        <a:spcAft>
          <a:spcPct val="0"/>
        </a:spcAft>
        <a:defRPr sz="3692" b="1" i="1">
          <a:solidFill>
            <a:srgbClr val="A50021"/>
          </a:solidFill>
          <a:latin typeface="Arial" charset="0"/>
        </a:defRPr>
      </a:lvl5pPr>
      <a:lvl6pPr marL="422041" indent="-109907" algn="l" rtl="0" eaLnBrk="0" fontAlgn="base" hangingPunct="0">
        <a:spcBef>
          <a:spcPct val="0"/>
        </a:spcBef>
        <a:spcAft>
          <a:spcPct val="0"/>
        </a:spcAft>
        <a:defRPr sz="3692" b="1" i="1">
          <a:solidFill>
            <a:srgbClr val="A50021"/>
          </a:solidFill>
          <a:latin typeface="Arial" charset="0"/>
        </a:defRPr>
      </a:lvl6pPr>
      <a:lvl7pPr marL="844083" indent="-109907" algn="l" rtl="0" eaLnBrk="0" fontAlgn="base" hangingPunct="0">
        <a:spcBef>
          <a:spcPct val="0"/>
        </a:spcBef>
        <a:spcAft>
          <a:spcPct val="0"/>
        </a:spcAft>
        <a:defRPr sz="3692" b="1" i="1">
          <a:solidFill>
            <a:srgbClr val="A50021"/>
          </a:solidFill>
          <a:latin typeface="Arial" charset="0"/>
        </a:defRPr>
      </a:lvl7pPr>
      <a:lvl8pPr marL="1266124" indent="-109907" algn="l" rtl="0" eaLnBrk="0" fontAlgn="base" hangingPunct="0">
        <a:spcBef>
          <a:spcPct val="0"/>
        </a:spcBef>
        <a:spcAft>
          <a:spcPct val="0"/>
        </a:spcAft>
        <a:defRPr sz="3692" b="1" i="1">
          <a:solidFill>
            <a:srgbClr val="A50021"/>
          </a:solidFill>
          <a:latin typeface="Arial" charset="0"/>
        </a:defRPr>
      </a:lvl8pPr>
      <a:lvl9pPr marL="1688165" indent="-109907" algn="l" rtl="0" eaLnBrk="0" fontAlgn="base" hangingPunct="0">
        <a:spcBef>
          <a:spcPct val="0"/>
        </a:spcBef>
        <a:spcAft>
          <a:spcPct val="0"/>
        </a:spcAft>
        <a:defRPr sz="3692" b="1" i="1">
          <a:solidFill>
            <a:srgbClr val="A50021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Ø"/>
        <a:defRPr sz="1846" b="1">
          <a:solidFill>
            <a:schemeClr val="accent2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1846" b="1">
          <a:solidFill>
            <a:schemeClr val="accent2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Times New Roman" pitchFamily="18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Times New Roman" pitchFamily="18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Times New Roman" pitchFamily="18" charset="0"/>
        </a:defRPr>
      </a:lvl5pPr>
      <a:lvl6pPr marL="2321227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Times New Roman" pitchFamily="18" charset="0"/>
        </a:defRPr>
      </a:lvl6pPr>
      <a:lvl7pPr marL="2743269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Times New Roman" pitchFamily="18" charset="0"/>
        </a:defRPr>
      </a:lvl7pPr>
      <a:lvl8pPr marL="3165310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Times New Roman" pitchFamily="18" charset="0"/>
        </a:defRPr>
      </a:lvl8pPr>
      <a:lvl9pPr marL="3587351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563072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1073CE1-B9EF-4E84-9CB9-C30936CE33C5}" type="datetimeFigureOut">
              <a:rPr lang="de-AT" b="0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08.11.2023</a:t>
            </a:fld>
            <a:endParaRPr lang="de-AT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AT" b="0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Franz DELLINGER,  Accelerator Mass Spectrometry of Actinides and the Search for Superheavy Elements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AT" b="0" i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0E13AE-16BA-44C9-AAFA-54D7DAFC43A6}" type="slidenum">
              <a:rPr lang="de-AT" b="0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AT" b="0" i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35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44083" rtl="0" eaLnBrk="1" latinLnBrk="0" hangingPunct="1">
        <a:spcBef>
          <a:spcPct val="0"/>
        </a:spcBef>
        <a:buNone/>
        <a:defRPr sz="3692" b="1" kern="1200">
          <a:solidFill>
            <a:schemeClr val="accent2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37299"/>
            <a:ext cx="3347864" cy="251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496" y="-70939"/>
            <a:ext cx="9176350" cy="63337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Autofit/>
          </a:bodyPr>
          <a:lstStyle/>
          <a:p>
            <a:pPr indent="0" algn="ctr">
              <a:lnSpc>
                <a:spcPct val="110000"/>
              </a:lnSpc>
            </a:pPr>
            <a:r>
              <a:rPr lang="en-AU" sz="3200" dirty="0" smtClean="0"/>
              <a:t>U-235, U-238 </a:t>
            </a:r>
            <a:r>
              <a:rPr lang="en-AU" sz="3200" dirty="0"/>
              <a:t>neutron capture </a:t>
            </a:r>
            <a:r>
              <a:rPr lang="en-AU" sz="3200" dirty="0" smtClean="0"/>
              <a:t>at </a:t>
            </a:r>
            <a:r>
              <a:rPr lang="en-AU" sz="3200" dirty="0"/>
              <a:t>thermal and sub-thermal neutron </a:t>
            </a:r>
            <a:r>
              <a:rPr lang="en-AU" sz="3200" dirty="0" smtClean="0"/>
              <a:t>energies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84079" y="1635605"/>
            <a:ext cx="2819400" cy="2049462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1846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1846" b="1">
                <a:solidFill>
                  <a:schemeClr val="accent2"/>
                </a:solidFill>
                <a:latin typeface="+mn-lt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46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en-US" sz="1400" i="0" kern="0" dirty="0" smtClean="0"/>
          </a:p>
          <a:p>
            <a:pPr marL="0" indent="0" algn="ctr">
              <a:buNone/>
            </a:pPr>
            <a:r>
              <a:rPr lang="de-DE" altLang="en-US" sz="2000" i="0" kern="0" dirty="0" smtClean="0"/>
              <a:t>Anton Wallner</a:t>
            </a:r>
          </a:p>
          <a:p>
            <a:pPr marL="0" indent="0" algn="ctr">
              <a:buNone/>
            </a:pPr>
            <a:endParaRPr lang="de-DE" altLang="en-US" sz="2000" i="0" kern="0" dirty="0"/>
          </a:p>
          <a:p>
            <a:pPr marL="0" indent="0" algn="ctr">
              <a:buNone/>
            </a:pPr>
            <a:r>
              <a:rPr lang="de-DE" altLang="en-US" sz="2000" i="0" kern="0" dirty="0" smtClean="0"/>
              <a:t>The Australian National University (ANU)</a:t>
            </a:r>
            <a:endParaRPr lang="de-DE" altLang="en-US" sz="2000" i="0" kern="0" dirty="0"/>
          </a:p>
          <a:p>
            <a:pPr marL="0" indent="0" algn="ctr">
              <a:buNone/>
            </a:pPr>
            <a:r>
              <a:rPr lang="de-DE" altLang="en-US" sz="2000" i="0" kern="0" dirty="0" smtClean="0"/>
              <a:t>Helmholtz Center Dresden-Rossendorf</a:t>
            </a:r>
          </a:p>
          <a:p>
            <a:pPr marL="0" indent="0" algn="ctr">
              <a:buNone/>
            </a:pPr>
            <a:r>
              <a:rPr lang="de-DE" altLang="en-US" sz="2000" i="0" kern="0" dirty="0" smtClean="0"/>
              <a:t>(HZDR)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1" y="3968710"/>
            <a:ext cx="2900805" cy="2464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2" y="1644769"/>
            <a:ext cx="3015543" cy="2271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973" y="1616664"/>
            <a:ext cx="3048000" cy="1495425"/>
          </a:xfrm>
          <a:prstGeom prst="rect">
            <a:avLst/>
          </a:prstGeom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115616" y="2492896"/>
            <a:ext cx="7344816" cy="4269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83077" tIns="43200" rIns="83077" bIns="432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de-DE" sz="2000" i="0" dirty="0">
                <a:solidFill>
                  <a:schemeClr val="tx1"/>
                </a:solidFill>
                <a:latin typeface="Arial Narrow" pitchFamily="34" charset="0"/>
              </a:rPr>
              <a:t>in collaboration with: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598738" algn="l"/>
              </a:tabLst>
              <a:defRPr/>
            </a:pPr>
            <a:r>
              <a:rPr lang="de-DE" sz="1800" i="0" dirty="0" smtClean="0">
                <a:solidFill>
                  <a:schemeClr val="accent6"/>
                </a:solidFill>
                <a:latin typeface="Arial Narrow" pitchFamily="34" charset="0"/>
              </a:rPr>
              <a:t> VERA</a:t>
            </a:r>
            <a:r>
              <a:rPr lang="de-DE" sz="1800" i="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e-DE" sz="1800" i="0" dirty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de-DE" sz="1800" i="0" dirty="0">
                <a:solidFill>
                  <a:schemeClr val="accent6"/>
                </a:solidFill>
                <a:latin typeface="Arial Narrow" pitchFamily="34" charset="0"/>
              </a:rPr>
              <a:t>Vienna</a:t>
            </a:r>
            <a:r>
              <a:rPr lang="de-DE" sz="1800" i="0" dirty="0">
                <a:solidFill>
                  <a:schemeClr val="tx1"/>
                </a:solidFill>
                <a:latin typeface="Arial Narrow" pitchFamily="34" charset="0"/>
              </a:rPr>
              <a:t>): 	P. Steier, A. Priller, K. </a:t>
            </a:r>
            <a:r>
              <a:rPr lang="de-DE" sz="1800" i="0" dirty="0" smtClean="0">
                <a:solidFill>
                  <a:schemeClr val="tx1"/>
                </a:solidFill>
                <a:latin typeface="Arial Narrow" pitchFamily="34" charset="0"/>
              </a:rPr>
              <a:t>Hain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598738" algn="l"/>
              </a:tabLst>
              <a:defRPr/>
            </a:pPr>
            <a:r>
              <a:rPr lang="de-DE" sz="1800" i="0" dirty="0" smtClean="0">
                <a:solidFill>
                  <a:schemeClr val="accent2"/>
                </a:solidFill>
                <a:latin typeface="Arial Narrow" pitchFamily="34" charset="0"/>
              </a:rPr>
              <a:t> HZDR (Dresden):</a:t>
            </a:r>
            <a:r>
              <a:rPr lang="de-DE" sz="1800" i="0" dirty="0">
                <a:solidFill>
                  <a:schemeClr val="tx1"/>
                </a:solidFill>
                <a:latin typeface="Arial Narrow" pitchFamily="34" charset="0"/>
              </a:rPr>
              <a:t>	</a:t>
            </a:r>
            <a:r>
              <a:rPr lang="de-DE" sz="1800" i="0" dirty="0" smtClean="0">
                <a:solidFill>
                  <a:schemeClr val="tx1"/>
                </a:solidFill>
                <a:latin typeface="Arial Narrow" pitchFamily="34" charset="0"/>
              </a:rPr>
              <a:t>S. Fichter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598738" algn="l"/>
              </a:tabLst>
              <a:defRPr/>
            </a:pPr>
            <a:r>
              <a:rPr lang="de-DE" sz="1800" i="0" dirty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de-DE" sz="1800" i="0" dirty="0" smtClean="0">
                <a:solidFill>
                  <a:schemeClr val="accent2"/>
                </a:solidFill>
                <a:latin typeface="Arial Narrow" pitchFamily="34" charset="0"/>
              </a:rPr>
              <a:t>ANU (Canberra</a:t>
            </a:r>
            <a:r>
              <a:rPr lang="de-DE" sz="1800" i="0" dirty="0">
                <a:solidFill>
                  <a:schemeClr val="accent2"/>
                </a:solidFill>
                <a:latin typeface="Arial Narrow" pitchFamily="34" charset="0"/>
              </a:rPr>
              <a:t>): 	</a:t>
            </a:r>
            <a:r>
              <a:rPr lang="de-DE" sz="1800" i="0" dirty="0">
                <a:solidFill>
                  <a:schemeClr val="tx1"/>
                </a:solidFill>
                <a:latin typeface="Arial Narrow" pitchFamily="34" charset="0"/>
              </a:rPr>
              <a:t>M. </a:t>
            </a:r>
            <a:r>
              <a:rPr lang="de-DE" sz="1800" i="0" dirty="0" smtClean="0">
                <a:solidFill>
                  <a:schemeClr val="tx1"/>
                </a:solidFill>
                <a:latin typeface="Arial Narrow" pitchFamily="34" charset="0"/>
              </a:rPr>
              <a:t>Froehlich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598738" algn="l"/>
              </a:tabLst>
              <a:defRPr/>
            </a:pPr>
            <a:r>
              <a:rPr lang="de-DE" sz="1800" i="0" dirty="0" smtClean="0">
                <a:solidFill>
                  <a:schemeClr val="accent2"/>
                </a:solidFill>
                <a:latin typeface="Arial Narrow" pitchFamily="34" charset="0"/>
              </a:rPr>
              <a:t> IRMM </a:t>
            </a:r>
            <a:r>
              <a:rPr lang="de-DE" sz="1800" i="0" dirty="0" smtClean="0">
                <a:solidFill>
                  <a:schemeClr val="accent6"/>
                </a:solidFill>
                <a:latin typeface="Arial Narrow" pitchFamily="34" charset="0"/>
              </a:rPr>
              <a:t>JRC / </a:t>
            </a:r>
            <a:r>
              <a:rPr lang="de-DE" sz="1800" i="0" dirty="0">
                <a:solidFill>
                  <a:schemeClr val="accent6"/>
                </a:solidFill>
                <a:latin typeface="Arial Narrow" pitchFamily="34" charset="0"/>
              </a:rPr>
              <a:t>Geel</a:t>
            </a:r>
            <a:r>
              <a:rPr lang="de-DE" sz="1800" i="0" dirty="0">
                <a:solidFill>
                  <a:schemeClr val="tx1"/>
                </a:solidFill>
                <a:latin typeface="Arial Narrow" pitchFamily="34" charset="0"/>
              </a:rPr>
              <a:t>: </a:t>
            </a:r>
            <a:r>
              <a:rPr lang="de-DE" sz="1800" i="0" dirty="0" smtClean="0">
                <a:solidFill>
                  <a:schemeClr val="tx1"/>
                </a:solidFill>
                <a:latin typeface="Arial Narrow" pitchFamily="34" charset="0"/>
              </a:rPr>
              <a:t>	P</a:t>
            </a:r>
            <a:r>
              <a:rPr lang="de-DE" sz="1800" i="0" dirty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de-DE" sz="1800" i="0" dirty="0" smtClean="0">
                <a:solidFill>
                  <a:schemeClr val="tx1"/>
                </a:solidFill>
                <a:latin typeface="Arial Narrow" pitchFamily="34" charset="0"/>
              </a:rPr>
              <a:t>Schillebeeckx, S. Pomme, A. Plompen et al.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598738" algn="l"/>
              </a:tabLst>
              <a:defRPr/>
            </a:pPr>
            <a:r>
              <a:rPr lang="de-DE" sz="1800" i="0" dirty="0" smtClean="0">
                <a:solidFill>
                  <a:schemeClr val="accent6"/>
                </a:solidFill>
                <a:latin typeface="Arial Narrow" pitchFamily="34" charset="0"/>
              </a:rPr>
              <a:t> IAEA / Vienna</a:t>
            </a:r>
            <a:r>
              <a:rPr lang="de-DE" sz="1800" i="0" dirty="0" smtClean="0">
                <a:solidFill>
                  <a:schemeClr val="tx1"/>
                </a:solidFill>
                <a:latin typeface="Arial Narrow" pitchFamily="34" charset="0"/>
              </a:rPr>
              <a:t>:	R</a:t>
            </a:r>
            <a:r>
              <a:rPr lang="de-DE" sz="1800" i="0" dirty="0">
                <a:solidFill>
                  <a:schemeClr val="tx1"/>
                </a:solidFill>
                <a:latin typeface="Arial Narrow" pitchFamily="34" charset="0"/>
              </a:rPr>
              <a:t>. Capote</a:t>
            </a:r>
            <a:r>
              <a:rPr lang="en-GB" sz="1800" i="0" dirty="0">
                <a:solidFill>
                  <a:schemeClr val="tx1"/>
                </a:solidFill>
                <a:latin typeface="Arial Narrow" pitchFamily="34" charset="0"/>
              </a:rPr>
              <a:t> , A. </a:t>
            </a:r>
            <a:r>
              <a:rPr lang="en-GB" sz="1800" i="0" dirty="0" err="1" smtClean="0">
                <a:solidFill>
                  <a:schemeClr val="tx1"/>
                </a:solidFill>
                <a:latin typeface="Arial Narrow" pitchFamily="34" charset="0"/>
              </a:rPr>
              <a:t>Trkov</a:t>
            </a:r>
            <a:endParaRPr lang="de-DE" sz="1800" i="0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598738" algn="l"/>
              </a:tabLst>
              <a:defRPr/>
            </a:pPr>
            <a:r>
              <a:rPr lang="en-GB" sz="1800" i="0" dirty="0" smtClean="0">
                <a:solidFill>
                  <a:schemeClr val="accent2"/>
                </a:solidFill>
                <a:latin typeface="Arial Narrow" pitchFamily="34" charset="0"/>
              </a:rPr>
              <a:t> BR-1</a:t>
            </a:r>
            <a:r>
              <a:rPr lang="en-GB" sz="1800" i="0" dirty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GB" sz="1800" i="0" dirty="0" err="1" smtClean="0">
                <a:solidFill>
                  <a:schemeClr val="accent2"/>
                </a:solidFill>
                <a:latin typeface="Arial Narrow" pitchFamily="34" charset="0"/>
              </a:rPr>
              <a:t>Mol</a:t>
            </a:r>
            <a:r>
              <a:rPr lang="en-GB" sz="1800" i="0" dirty="0" smtClean="0">
                <a:solidFill>
                  <a:schemeClr val="accent2"/>
                </a:solidFill>
                <a:latin typeface="Arial Narrow" pitchFamily="34" charset="0"/>
              </a:rPr>
              <a:t>, Belgium:	</a:t>
            </a:r>
            <a:r>
              <a:rPr lang="en-GB" sz="1800" i="0" dirty="0" smtClean="0">
                <a:solidFill>
                  <a:srgbClr val="002060"/>
                </a:solidFill>
                <a:latin typeface="Arial Narrow" pitchFamily="34" charset="0"/>
              </a:rPr>
              <a:t>J. </a:t>
            </a:r>
            <a:r>
              <a:rPr lang="en-GB" sz="1800" i="0" dirty="0" err="1" smtClean="0">
                <a:solidFill>
                  <a:schemeClr val="tx1"/>
                </a:solidFill>
                <a:latin typeface="Arial Narrow" pitchFamily="34" charset="0"/>
              </a:rPr>
              <a:t>Wagemans</a:t>
            </a:r>
            <a:r>
              <a:rPr lang="en-GB" sz="1800" i="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GB" sz="1800" i="0" dirty="0">
                <a:solidFill>
                  <a:schemeClr val="tx1"/>
                </a:solidFill>
                <a:latin typeface="Arial Narrow" pitchFamily="34" charset="0"/>
              </a:rPr>
              <a:t>et al.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598738" algn="l"/>
              </a:tabLst>
              <a:defRPr/>
            </a:pPr>
            <a:r>
              <a:rPr lang="en-GB" sz="1800" i="0" dirty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en-GB" sz="1800" i="0" dirty="0" smtClean="0">
                <a:solidFill>
                  <a:schemeClr val="accent2"/>
                </a:solidFill>
                <a:latin typeface="Arial Narrow" pitchFamily="34" charset="0"/>
              </a:rPr>
              <a:t>ILL, Grenoble, France: 	</a:t>
            </a:r>
            <a:r>
              <a:rPr lang="en-GB" sz="1800" i="0" dirty="0" smtClean="0">
                <a:solidFill>
                  <a:schemeClr val="tx1"/>
                </a:solidFill>
                <a:latin typeface="Arial Narrow" pitchFamily="34" charset="0"/>
              </a:rPr>
              <a:t>U</a:t>
            </a:r>
            <a:r>
              <a:rPr lang="en-GB" sz="1800" i="0" dirty="0">
                <a:solidFill>
                  <a:schemeClr val="tx1"/>
                </a:solidFill>
                <a:latin typeface="Arial Narrow" pitchFamily="34" charset="0"/>
              </a:rPr>
              <a:t>. Koester, T. </a:t>
            </a:r>
            <a:r>
              <a:rPr lang="en-GB" sz="1800" i="0" dirty="0" err="1" smtClean="0">
                <a:solidFill>
                  <a:schemeClr val="tx1"/>
                </a:solidFill>
                <a:latin typeface="Arial Narrow" pitchFamily="34" charset="0"/>
              </a:rPr>
              <a:t>Soeldner</a:t>
            </a:r>
            <a:r>
              <a:rPr lang="en-GB" sz="1800" i="0" dirty="0" smtClean="0">
                <a:solidFill>
                  <a:schemeClr val="tx1"/>
                </a:solidFill>
                <a:latin typeface="Arial Narrow" pitchFamily="34" charset="0"/>
              </a:rPr>
              <a:t>, T. </a:t>
            </a:r>
            <a:r>
              <a:rPr lang="en-GB" sz="1800" i="0" dirty="0" err="1" smtClean="0">
                <a:solidFill>
                  <a:schemeClr val="tx1"/>
                </a:solidFill>
                <a:latin typeface="Arial Narrow" pitchFamily="34" charset="0"/>
              </a:rPr>
              <a:t>Jenke</a:t>
            </a:r>
            <a:r>
              <a:rPr lang="en-GB" sz="1800" i="0" dirty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GB" sz="1800" i="0" dirty="0" smtClean="0">
                <a:solidFill>
                  <a:schemeClr val="tx1"/>
                </a:solidFill>
                <a:latin typeface="Arial Narrow" pitchFamily="34" charset="0"/>
              </a:rPr>
              <a:t>S. </a:t>
            </a:r>
            <a:r>
              <a:rPr lang="en-GB" sz="1800" i="0" dirty="0" err="1" smtClean="0">
                <a:solidFill>
                  <a:schemeClr val="tx1"/>
                </a:solidFill>
                <a:latin typeface="Arial Narrow" pitchFamily="34" charset="0"/>
              </a:rPr>
              <a:t>Roccia</a:t>
            </a:r>
            <a:endParaRPr lang="en-GB" sz="1800" i="0" dirty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598738" algn="l"/>
              </a:tabLst>
              <a:defRPr/>
            </a:pPr>
            <a:r>
              <a:rPr lang="en-AU" sz="1800" i="0" dirty="0">
                <a:solidFill>
                  <a:srgbClr val="2D2DB9"/>
                </a:solidFill>
                <a:latin typeface="Arial Narrow" pitchFamily="34" charset="0"/>
              </a:rPr>
              <a:t> </a:t>
            </a:r>
            <a:r>
              <a:rPr lang="en-AU" sz="1800" i="0" dirty="0" smtClean="0">
                <a:solidFill>
                  <a:srgbClr val="2D2DB9"/>
                </a:solidFill>
                <a:latin typeface="Arial Narrow" pitchFamily="34" charset="0"/>
              </a:rPr>
              <a:t>FRM-2, Munich, Germany</a:t>
            </a:r>
            <a:r>
              <a:rPr lang="en-AU" sz="1800" i="0" dirty="0" smtClean="0">
                <a:solidFill>
                  <a:srgbClr val="000000"/>
                </a:solidFill>
                <a:latin typeface="Arial Narrow" pitchFamily="34" charset="0"/>
              </a:rPr>
              <a:t>: 	Z</a:t>
            </a:r>
            <a:r>
              <a:rPr lang="en-AU" sz="1800" i="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en-AU" sz="1800" i="0" dirty="0" err="1">
                <a:solidFill>
                  <a:srgbClr val="000000"/>
                </a:solidFill>
                <a:latin typeface="Arial Narrow" pitchFamily="34" charset="0"/>
              </a:rPr>
              <a:t>Revay</a:t>
            </a:r>
            <a:r>
              <a:rPr lang="en-AU" sz="1800" i="0" dirty="0">
                <a:solidFill>
                  <a:srgbClr val="000000"/>
                </a:solidFill>
                <a:latin typeface="Arial Narrow" pitchFamily="34" charset="0"/>
              </a:rPr>
              <a:t>, C</a:t>
            </a:r>
            <a:r>
              <a:rPr lang="en-AU" sz="1800" i="0" dirty="0" smtClean="0">
                <a:solidFill>
                  <a:srgbClr val="000000"/>
                </a:solidFill>
                <a:latin typeface="Arial Narrow" pitchFamily="34" charset="0"/>
              </a:rPr>
              <a:t>h. </a:t>
            </a:r>
            <a:r>
              <a:rPr lang="en-AU" sz="1800" i="0" dirty="0" err="1" smtClean="0">
                <a:solidFill>
                  <a:srgbClr val="000000"/>
                </a:solidFill>
                <a:latin typeface="Arial Narrow" pitchFamily="34" charset="0"/>
              </a:rPr>
              <a:t>Stieghorst</a:t>
            </a:r>
            <a:endParaRPr lang="en-GB" sz="16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6" y="3710455"/>
            <a:ext cx="5832648" cy="264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637" t="6800" r="2781"/>
          <a:stretch/>
        </p:blipFill>
        <p:spPr>
          <a:xfrm>
            <a:off x="755576" y="116632"/>
            <a:ext cx="7865680" cy="37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03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744416" cy="1143000"/>
          </a:xfrm>
        </p:spPr>
        <p:txBody>
          <a:bodyPr/>
          <a:lstStyle/>
          <a:p>
            <a:r>
              <a:rPr lang="en-AU" dirty="0" smtClean="0"/>
              <a:t>Libraries: ENDF/B-VII.1 as example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8486" r="10767" b="4016"/>
          <a:stretch/>
        </p:blipFill>
        <p:spPr>
          <a:xfrm>
            <a:off x="26129" y="-30380"/>
            <a:ext cx="4968552" cy="36004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8399" r="11434" b="8652"/>
          <a:stretch/>
        </p:blipFill>
        <p:spPr>
          <a:xfrm>
            <a:off x="4139952" y="3097757"/>
            <a:ext cx="4929358" cy="3744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8000" r="10629" b="1701"/>
          <a:stretch/>
        </p:blipFill>
        <p:spPr>
          <a:xfrm>
            <a:off x="107504" y="2681536"/>
            <a:ext cx="519629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09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2656"/>
            <a:ext cx="8125826" cy="648072"/>
          </a:xfrm>
        </p:spPr>
        <p:txBody>
          <a:bodyPr/>
          <a:lstStyle/>
          <a:p>
            <a:r>
              <a:rPr lang="en-AU" baseline="30000" dirty="0" smtClean="0"/>
              <a:t>236</a:t>
            </a:r>
            <a:r>
              <a:rPr lang="en-AU" dirty="0" smtClean="0"/>
              <a:t>U/ </a:t>
            </a:r>
            <a:r>
              <a:rPr lang="en-AU" baseline="30000" dirty="0" smtClean="0"/>
              <a:t>239</a:t>
            </a:r>
            <a:r>
              <a:rPr lang="en-AU" dirty="0" smtClean="0"/>
              <a:t>Pu atom ratios - preliminary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187624" y="5626100"/>
          <a:ext cx="84915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9" name="Document" r:id="rId3" imgW="6460583" imgH="941933" progId="Word.Document.12">
                  <p:embed/>
                </p:oleObj>
              </mc:Choice>
              <mc:Fallback>
                <p:oleObj name="Document" r:id="rId3" imgW="6460583" imgH="941933" progId="Word.Document.12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626100"/>
                        <a:ext cx="8491538" cy="1231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473" y="676244"/>
            <a:ext cx="5988560" cy="468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699043"/>
            <a:ext cx="6021385" cy="4634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649" r="5900" b="4905"/>
          <a:stretch/>
        </p:blipFill>
        <p:spPr>
          <a:xfrm>
            <a:off x="755576" y="476672"/>
            <a:ext cx="79928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83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676456" cy="60605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561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0" y="260648"/>
            <a:ext cx="8762479" cy="61206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849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84610"/>
            <a:ext cx="8928992" cy="792088"/>
          </a:xfrm>
        </p:spPr>
        <p:txBody>
          <a:bodyPr/>
          <a:lstStyle/>
          <a:p>
            <a:r>
              <a:rPr lang="en-US" sz="3600" dirty="0" smtClean="0">
                <a:latin typeface="Symbol" panose="05050102010706020507" pitchFamily="18" charset="2"/>
              </a:rPr>
              <a:t>a</a:t>
            </a:r>
            <a:r>
              <a:rPr lang="en-US" sz="3600" dirty="0" smtClean="0"/>
              <a:t>–ratio = ratio capture to fission for </a:t>
            </a:r>
            <a:r>
              <a:rPr lang="en-US" sz="3600" baseline="30000" dirty="0" smtClean="0"/>
              <a:t>235</a:t>
            </a:r>
            <a:r>
              <a:rPr lang="en-US" sz="3600" dirty="0" smtClean="0"/>
              <a:t>U</a:t>
            </a:r>
            <a:endParaRPr lang="en-AU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4326642"/>
            <a:ext cx="2230016" cy="35016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eutron energy (</a:t>
            </a:r>
            <a:r>
              <a:rPr lang="en-US" dirty="0" err="1" smtClean="0">
                <a:solidFill>
                  <a:schemeClr val="tx1"/>
                </a:solidFill>
              </a:rPr>
              <a:t>meV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32885" y="2989892"/>
            <a:ext cx="6203832" cy="3818305"/>
            <a:chOff x="2848226" y="4804704"/>
            <a:chExt cx="6203832" cy="38183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6319" r="5874" b="51265"/>
            <a:stretch/>
          </p:blipFill>
          <p:spPr>
            <a:xfrm>
              <a:off x="2848226" y="4804704"/>
              <a:ext cx="6203832" cy="3818305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5652120" y="6165304"/>
              <a:ext cx="2028119" cy="737066"/>
              <a:chOff x="5652120" y="6165304"/>
              <a:chExt cx="2028119" cy="73706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652120" y="6525344"/>
                <a:ext cx="2028119" cy="377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AU" sz="1850" i="0" dirty="0" err="1">
                    <a:solidFill>
                      <a:srgbClr val="000000"/>
                    </a:solidFill>
                    <a:latin typeface="Arial Narrow"/>
                  </a:rPr>
                  <a:t>Grigoriev</a:t>
                </a:r>
                <a:r>
                  <a:rPr lang="en-AU" sz="1850" i="0" dirty="0">
                    <a:solidFill>
                      <a:srgbClr val="000000"/>
                    </a:solidFill>
                    <a:latin typeface="Arial Narrow"/>
                  </a:rPr>
                  <a:t> et al. 2000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V="1">
                <a:off x="6516216" y="6165304"/>
                <a:ext cx="149963" cy="480783"/>
              </a:xfrm>
              <a:prstGeom prst="straightConnector1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3551237" y="6443265"/>
              <a:ext cx="2366393" cy="908676"/>
              <a:chOff x="3551237" y="6443265"/>
              <a:chExt cx="2366393" cy="90867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551237" y="6974915"/>
                <a:ext cx="2366393" cy="3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50" i="0" dirty="0" err="1" smtClean="0">
                    <a:solidFill>
                      <a:schemeClr val="tx1"/>
                    </a:solidFill>
                    <a:latin typeface="+mn-lt"/>
                  </a:rPr>
                  <a:t>Weigmann</a:t>
                </a:r>
                <a:r>
                  <a:rPr lang="en-US" sz="1850" i="0" dirty="0" smtClean="0">
                    <a:solidFill>
                      <a:schemeClr val="tx1"/>
                    </a:solidFill>
                    <a:latin typeface="+mn-lt"/>
                  </a:rPr>
                  <a:t> et al. 1990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3623245" y="6443265"/>
                <a:ext cx="45201" cy="580007"/>
              </a:xfrm>
              <a:prstGeom prst="straightConnector1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" name="Group 8"/>
          <p:cNvGrpSpPr/>
          <p:nvPr/>
        </p:nvGrpSpPr>
        <p:grpSpPr>
          <a:xfrm>
            <a:off x="-103584" y="690291"/>
            <a:ext cx="7478960" cy="3528392"/>
            <a:chOff x="333400" y="892198"/>
            <a:chExt cx="7478960" cy="3528392"/>
          </a:xfrm>
        </p:grpSpPr>
        <p:grpSp>
          <p:nvGrpSpPr>
            <p:cNvPr id="8" name="Group 7"/>
            <p:cNvGrpSpPr/>
            <p:nvPr/>
          </p:nvGrpSpPr>
          <p:grpSpPr>
            <a:xfrm>
              <a:off x="333400" y="892198"/>
              <a:ext cx="6614864" cy="3528392"/>
              <a:chOff x="837456" y="1340768"/>
              <a:chExt cx="6614864" cy="3528392"/>
            </a:xfrm>
          </p:grpSpPr>
          <p:pic>
            <p:nvPicPr>
              <p:cNvPr id="4" name="Picture 3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7" t="19346" r="9996" b="7734"/>
              <a:stretch/>
            </p:blipFill>
            <p:spPr bwMode="auto">
              <a:xfrm>
                <a:off x="1187624" y="1340768"/>
                <a:ext cx="6264696" cy="35283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Content Placeholder 1"/>
              <p:cNvSpPr txBox="1">
                <a:spLocks/>
              </p:cNvSpPr>
              <p:nvPr/>
            </p:nvSpPr>
            <p:spPr bwMode="auto">
              <a:xfrm rot="-5400000">
                <a:off x="331490" y="2350790"/>
                <a:ext cx="1362100" cy="350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16531" indent="-316531" algn="l" rtl="0" eaLnBrk="0" fontAlgn="base" hangingPunct="0"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1846" b="1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685817" indent="-26377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l"/>
                  <a:defRPr sz="1846" b="1">
                    <a:solidFill>
                      <a:schemeClr val="accent2"/>
                    </a:solidFill>
                    <a:latin typeface="+mn-lt"/>
                  </a:defRPr>
                </a:lvl2pPr>
                <a:lvl3pPr marL="1055103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15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77145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899186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21227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743269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165310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587351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i="0" kern="0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i="0" kern="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i="0" kern="0" dirty="0" err="1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i="0" kern="0" baseline="-25000" dirty="0" err="1" smtClean="0">
                    <a:solidFill>
                      <a:schemeClr val="tx1"/>
                    </a:solidFill>
                  </a:rPr>
                  <a:t>c</a:t>
                </a:r>
                <a:r>
                  <a:rPr lang="en-US" i="0" kern="0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i="0" kern="0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i="0" kern="0" baseline="-25000" dirty="0" smtClean="0">
                    <a:solidFill>
                      <a:schemeClr val="tx1"/>
                    </a:solidFill>
                  </a:rPr>
                  <a:t>f</a:t>
                </a:r>
                <a:r>
                  <a:rPr lang="en-US" i="0" kern="0" dirty="0" smtClean="0">
                    <a:solidFill>
                      <a:schemeClr val="tx1"/>
                    </a:solidFill>
                  </a:rPr>
                  <a:t>)</a:t>
                </a:r>
                <a:endParaRPr lang="en-AU" i="0" kern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Content Placeholder 1"/>
            <p:cNvSpPr txBox="1">
              <a:spLocks/>
            </p:cNvSpPr>
            <p:nvPr/>
          </p:nvSpPr>
          <p:spPr bwMode="auto">
            <a:xfrm>
              <a:off x="6588224" y="1049967"/>
              <a:ext cx="1224136" cy="1502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6531" indent="-316531" algn="l" rtl="0" eaLnBrk="0" fontAlgn="base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1846" b="1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17" indent="-263776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l"/>
                <a:defRPr sz="1846" b="1">
                  <a:solidFill>
                    <a:schemeClr val="accent2"/>
                  </a:solidFill>
                  <a:latin typeface="+mn-lt"/>
                </a:defRPr>
              </a:lvl2pPr>
              <a:lvl3pPr marL="1055103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15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77145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99186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21227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43269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65310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87351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i="0" kern="0" dirty="0" err="1" smtClean="0">
                  <a:solidFill>
                    <a:srgbClr val="FF0000"/>
                  </a:solidFill>
                </a:rPr>
                <a:t>Weigmann</a:t>
              </a:r>
              <a:endParaRPr lang="en-US" i="0" kern="0" dirty="0" smtClean="0">
                <a:solidFill>
                  <a:srgbClr val="FF0000"/>
                </a:solidFill>
              </a:endParaRPr>
            </a:p>
            <a:p>
              <a:pPr marL="0" indent="0">
                <a:buNone/>
              </a:pPr>
              <a:r>
                <a:rPr lang="en-AU" i="0" kern="0" dirty="0" smtClean="0">
                  <a:solidFill>
                    <a:srgbClr val="00B050"/>
                  </a:solidFill>
                </a:rPr>
                <a:t>Brooks</a:t>
              </a:r>
              <a:endParaRPr lang="en-AU" i="0" kern="0" dirty="0">
                <a:solidFill>
                  <a:srgbClr val="00B050"/>
                </a:solidFill>
              </a:endParaRPr>
            </a:p>
            <a:p>
              <a:pPr marL="0" indent="0">
                <a:buNone/>
              </a:pPr>
              <a:r>
                <a:rPr lang="en-AU" i="0" kern="0" dirty="0" err="1" smtClean="0">
                  <a:solidFill>
                    <a:srgbClr val="FF00FF"/>
                  </a:solidFill>
                </a:rPr>
                <a:t>Gregoriev</a:t>
              </a:r>
              <a:endParaRPr lang="en-AU" i="0" kern="0" dirty="0">
                <a:solidFill>
                  <a:srgbClr val="FF00FF"/>
                </a:solidFill>
              </a:endParaRPr>
            </a:p>
            <a:p>
              <a:pPr marL="0" indent="0">
                <a:buNone/>
              </a:pPr>
              <a:r>
                <a:rPr lang="en-AU" i="0" kern="0" dirty="0" smtClean="0">
                  <a:solidFill>
                    <a:schemeClr val="tx1"/>
                  </a:solidFill>
                </a:rPr>
                <a:t>ENDF</a:t>
              </a:r>
              <a:endParaRPr lang="en-AU" i="0" kern="0" dirty="0">
                <a:solidFill>
                  <a:schemeClr val="tx1"/>
                </a:solidFill>
              </a:endParaRPr>
            </a:p>
            <a:p>
              <a:pPr marL="0" indent="0">
                <a:buFont typeface="Wingdings" pitchFamily="2" charset="2"/>
                <a:buNone/>
              </a:pPr>
              <a:endParaRPr lang="en-AU" i="0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1415286" y="2060848"/>
            <a:ext cx="140395" cy="144016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-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1" i="1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1756" y="1817609"/>
            <a:ext cx="93780" cy="142159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-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1" i="1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0800000">
            <a:off x="4157" y="1338363"/>
            <a:ext cx="654775" cy="288032"/>
          </a:xfrm>
          <a:prstGeom prst="rightArrow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-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1" i="1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545" y="85177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0" dirty="0" smtClean="0">
                <a:solidFill>
                  <a:schemeClr val="accent2"/>
                </a:solidFill>
              </a:rPr>
              <a:t>AMS</a:t>
            </a:r>
            <a:endParaRPr lang="de-DE" i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69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FRM 2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94" t="33669" r="20613" b="13832"/>
          <a:stretch/>
        </p:blipFill>
        <p:spPr>
          <a:xfrm>
            <a:off x="187066" y="3602907"/>
            <a:ext cx="4724568" cy="2994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990" y="-99392"/>
            <a:ext cx="5165928" cy="36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42" y="2996952"/>
            <a:ext cx="5088661" cy="39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83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0" y="260648"/>
            <a:ext cx="8762479" cy="61206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29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80" y="260648"/>
            <a:ext cx="8990093" cy="627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18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84610"/>
            <a:ext cx="8928992" cy="792088"/>
          </a:xfrm>
        </p:spPr>
        <p:txBody>
          <a:bodyPr/>
          <a:lstStyle/>
          <a:p>
            <a:r>
              <a:rPr lang="en-US" sz="3600" dirty="0" smtClean="0">
                <a:latin typeface="Symbol" panose="05050102010706020507" pitchFamily="18" charset="2"/>
              </a:rPr>
              <a:t>a</a:t>
            </a:r>
            <a:r>
              <a:rPr lang="en-US" sz="3600" dirty="0" smtClean="0"/>
              <a:t>–ratio = ratio capture to fission for </a:t>
            </a:r>
            <a:r>
              <a:rPr lang="en-US" sz="3600" baseline="30000" dirty="0" smtClean="0"/>
              <a:t>235</a:t>
            </a:r>
            <a:r>
              <a:rPr lang="en-US" sz="3600" dirty="0" smtClean="0"/>
              <a:t>U</a:t>
            </a:r>
            <a:endParaRPr lang="en-AU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4326642"/>
            <a:ext cx="2230016" cy="35016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eutron energy (</a:t>
            </a:r>
            <a:r>
              <a:rPr lang="en-US" dirty="0" err="1" smtClean="0">
                <a:solidFill>
                  <a:schemeClr val="tx1"/>
                </a:solidFill>
              </a:rPr>
              <a:t>meV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32885" y="2989892"/>
            <a:ext cx="6203832" cy="3818305"/>
            <a:chOff x="2848226" y="4804704"/>
            <a:chExt cx="6203832" cy="38183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6319" r="5874" b="51265"/>
            <a:stretch/>
          </p:blipFill>
          <p:spPr>
            <a:xfrm>
              <a:off x="2848226" y="4804704"/>
              <a:ext cx="6203832" cy="3818305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5652120" y="6165304"/>
              <a:ext cx="2028119" cy="737066"/>
              <a:chOff x="5652120" y="6165304"/>
              <a:chExt cx="2028119" cy="73706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652120" y="6525344"/>
                <a:ext cx="2028119" cy="377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AU" sz="1850" i="0" dirty="0" err="1">
                    <a:solidFill>
                      <a:srgbClr val="000000"/>
                    </a:solidFill>
                    <a:latin typeface="Arial Narrow"/>
                  </a:rPr>
                  <a:t>Grigoriev</a:t>
                </a:r>
                <a:r>
                  <a:rPr lang="en-AU" sz="1850" i="0" dirty="0">
                    <a:solidFill>
                      <a:srgbClr val="000000"/>
                    </a:solidFill>
                    <a:latin typeface="Arial Narrow"/>
                  </a:rPr>
                  <a:t> et al. 2000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V="1">
                <a:off x="6516216" y="6165304"/>
                <a:ext cx="149963" cy="480783"/>
              </a:xfrm>
              <a:prstGeom prst="straightConnector1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3551237" y="6443265"/>
              <a:ext cx="2366393" cy="908676"/>
              <a:chOff x="3551237" y="6443265"/>
              <a:chExt cx="2366393" cy="90867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551237" y="6974915"/>
                <a:ext cx="2366393" cy="3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50" i="0" dirty="0" err="1" smtClean="0">
                    <a:solidFill>
                      <a:schemeClr val="tx1"/>
                    </a:solidFill>
                    <a:latin typeface="+mn-lt"/>
                  </a:rPr>
                  <a:t>Weigmann</a:t>
                </a:r>
                <a:r>
                  <a:rPr lang="en-US" sz="1850" i="0" dirty="0" smtClean="0">
                    <a:solidFill>
                      <a:schemeClr val="tx1"/>
                    </a:solidFill>
                    <a:latin typeface="+mn-lt"/>
                  </a:rPr>
                  <a:t> et al. 1990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3623245" y="6443265"/>
                <a:ext cx="45201" cy="580007"/>
              </a:xfrm>
              <a:prstGeom prst="straightConnector1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" name="Group 8"/>
          <p:cNvGrpSpPr/>
          <p:nvPr/>
        </p:nvGrpSpPr>
        <p:grpSpPr>
          <a:xfrm>
            <a:off x="-103584" y="690291"/>
            <a:ext cx="7478960" cy="3528392"/>
            <a:chOff x="333400" y="892198"/>
            <a:chExt cx="7478960" cy="3528392"/>
          </a:xfrm>
        </p:grpSpPr>
        <p:grpSp>
          <p:nvGrpSpPr>
            <p:cNvPr id="8" name="Group 7"/>
            <p:cNvGrpSpPr/>
            <p:nvPr/>
          </p:nvGrpSpPr>
          <p:grpSpPr>
            <a:xfrm>
              <a:off x="333400" y="892198"/>
              <a:ext cx="6614864" cy="3528392"/>
              <a:chOff x="837456" y="1340768"/>
              <a:chExt cx="6614864" cy="3528392"/>
            </a:xfrm>
          </p:grpSpPr>
          <p:pic>
            <p:nvPicPr>
              <p:cNvPr id="4" name="Picture 3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7" t="19346" r="9996" b="7734"/>
              <a:stretch/>
            </p:blipFill>
            <p:spPr bwMode="auto">
              <a:xfrm>
                <a:off x="1187624" y="1340768"/>
                <a:ext cx="6264696" cy="35283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Content Placeholder 1"/>
              <p:cNvSpPr txBox="1">
                <a:spLocks/>
              </p:cNvSpPr>
              <p:nvPr/>
            </p:nvSpPr>
            <p:spPr bwMode="auto">
              <a:xfrm rot="-5400000">
                <a:off x="331490" y="2350790"/>
                <a:ext cx="1362100" cy="350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16531" indent="-316531" algn="l" rtl="0" eaLnBrk="0" fontAlgn="base" hangingPunct="0"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1846" b="1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685817" indent="-26377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l"/>
                  <a:defRPr sz="1846" b="1">
                    <a:solidFill>
                      <a:schemeClr val="accent2"/>
                    </a:solidFill>
                    <a:latin typeface="+mn-lt"/>
                  </a:defRPr>
                </a:lvl2pPr>
                <a:lvl3pPr marL="1055103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15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77145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899186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21227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743269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165310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587351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i="0" kern="0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i="0" kern="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i="0" kern="0" dirty="0" err="1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i="0" kern="0" baseline="-25000" dirty="0" err="1" smtClean="0">
                    <a:solidFill>
                      <a:schemeClr val="tx1"/>
                    </a:solidFill>
                  </a:rPr>
                  <a:t>c</a:t>
                </a:r>
                <a:r>
                  <a:rPr lang="en-US" i="0" kern="0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i="0" kern="0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i="0" kern="0" baseline="-25000" dirty="0" smtClean="0">
                    <a:solidFill>
                      <a:schemeClr val="tx1"/>
                    </a:solidFill>
                  </a:rPr>
                  <a:t>f</a:t>
                </a:r>
                <a:r>
                  <a:rPr lang="en-US" i="0" kern="0" dirty="0" smtClean="0">
                    <a:solidFill>
                      <a:schemeClr val="tx1"/>
                    </a:solidFill>
                  </a:rPr>
                  <a:t>)</a:t>
                </a:r>
                <a:endParaRPr lang="en-AU" i="0" kern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Content Placeholder 1"/>
            <p:cNvSpPr txBox="1">
              <a:spLocks/>
            </p:cNvSpPr>
            <p:nvPr/>
          </p:nvSpPr>
          <p:spPr bwMode="auto">
            <a:xfrm>
              <a:off x="6588224" y="1049967"/>
              <a:ext cx="1224136" cy="1502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6531" indent="-316531" algn="l" rtl="0" eaLnBrk="0" fontAlgn="base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1846" b="1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17" indent="-263776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l"/>
                <a:defRPr sz="1846" b="1">
                  <a:solidFill>
                    <a:schemeClr val="accent2"/>
                  </a:solidFill>
                  <a:latin typeface="+mn-lt"/>
                </a:defRPr>
              </a:lvl2pPr>
              <a:lvl3pPr marL="1055103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15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77145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99186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21227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43269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65310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87351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i="0" kern="0" dirty="0" err="1" smtClean="0">
                  <a:solidFill>
                    <a:srgbClr val="FF0000"/>
                  </a:solidFill>
                </a:rPr>
                <a:t>Weigmann</a:t>
              </a:r>
              <a:endParaRPr lang="en-US" i="0" kern="0" dirty="0" smtClean="0">
                <a:solidFill>
                  <a:srgbClr val="FF0000"/>
                </a:solidFill>
              </a:endParaRPr>
            </a:p>
            <a:p>
              <a:pPr marL="0" indent="0">
                <a:buNone/>
              </a:pPr>
              <a:r>
                <a:rPr lang="en-AU" i="0" kern="0" dirty="0" smtClean="0">
                  <a:solidFill>
                    <a:srgbClr val="00B050"/>
                  </a:solidFill>
                </a:rPr>
                <a:t>Brooks</a:t>
              </a:r>
              <a:endParaRPr lang="en-AU" i="0" kern="0" dirty="0">
                <a:solidFill>
                  <a:srgbClr val="00B050"/>
                </a:solidFill>
              </a:endParaRPr>
            </a:p>
            <a:p>
              <a:pPr marL="0" indent="0">
                <a:buNone/>
              </a:pPr>
              <a:r>
                <a:rPr lang="en-AU" i="0" kern="0" dirty="0" err="1" smtClean="0">
                  <a:solidFill>
                    <a:srgbClr val="FF00FF"/>
                  </a:solidFill>
                </a:rPr>
                <a:t>Gregoriev</a:t>
              </a:r>
              <a:endParaRPr lang="en-AU" i="0" kern="0" dirty="0">
                <a:solidFill>
                  <a:srgbClr val="FF00FF"/>
                </a:solidFill>
              </a:endParaRPr>
            </a:p>
            <a:p>
              <a:pPr marL="0" indent="0">
                <a:buNone/>
              </a:pPr>
              <a:r>
                <a:rPr lang="en-AU" i="0" kern="0" dirty="0" smtClean="0">
                  <a:solidFill>
                    <a:schemeClr val="tx1"/>
                  </a:solidFill>
                </a:rPr>
                <a:t>ENDF</a:t>
              </a:r>
              <a:endParaRPr lang="en-AU" i="0" kern="0" dirty="0">
                <a:solidFill>
                  <a:schemeClr val="tx1"/>
                </a:solidFill>
              </a:endParaRPr>
            </a:p>
            <a:p>
              <a:pPr marL="0" indent="0">
                <a:buFont typeface="Wingdings" pitchFamily="2" charset="2"/>
                <a:buNone/>
              </a:pPr>
              <a:endParaRPr lang="en-AU" i="0" kern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851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400"/>
          <a:stretch/>
        </p:blipFill>
        <p:spPr>
          <a:xfrm>
            <a:off x="336787" y="116632"/>
            <a:ext cx="8425529" cy="362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224" y="6091450"/>
            <a:ext cx="4702044" cy="795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990" y="3744416"/>
            <a:ext cx="4608512" cy="24348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18582" y="2564904"/>
            <a:ext cx="9133938" cy="117951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-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1" i="1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724128" y="3212976"/>
            <a:ext cx="2734072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827584" y="3429000"/>
            <a:ext cx="5790918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0525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en-US" dirty="0" smtClean="0"/>
              <a:t>Energy-dependence in the sub-eV range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80" t="9827" r="11780" b="2296"/>
          <a:stretch/>
        </p:blipFill>
        <p:spPr>
          <a:xfrm>
            <a:off x="539552" y="706427"/>
            <a:ext cx="7416824" cy="54650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08982" y="1052736"/>
            <a:ext cx="1483098" cy="3979604"/>
            <a:chOff x="3880990" y="1340768"/>
            <a:chExt cx="1483098" cy="3979604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4644008" y="1340768"/>
              <a:ext cx="0" cy="3546648"/>
            </a:xfrm>
            <a:prstGeom prst="line">
              <a:avLst/>
            </a:prstGeom>
            <a:solidFill>
              <a:srgbClr val="FFFFFF"/>
            </a:solidFill>
            <a:ln w="793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3880990" y="4797152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thermal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7624" y="602128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1/v dependence → linear function vs logE</a:t>
            </a:r>
            <a:r>
              <a:rPr lang="de-DE" sz="2400" baseline="-25000" dirty="0" smtClean="0">
                <a:solidFill>
                  <a:schemeClr val="tx1"/>
                </a:solidFill>
              </a:rPr>
              <a:t>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82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59024" y="1124744"/>
            <a:ext cx="8784976" cy="4554556"/>
            <a:chOff x="251520" y="1556792"/>
            <a:chExt cx="8784976" cy="4554556"/>
          </a:xfrm>
        </p:grpSpPr>
        <p:grpSp>
          <p:nvGrpSpPr>
            <p:cNvPr id="6" name="Group 5"/>
            <p:cNvGrpSpPr/>
            <p:nvPr/>
          </p:nvGrpSpPr>
          <p:grpSpPr>
            <a:xfrm>
              <a:off x="251520" y="1556792"/>
              <a:ext cx="8784976" cy="4554556"/>
              <a:chOff x="251520" y="1556792"/>
              <a:chExt cx="8784976" cy="455455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388" t="5687" r="3537"/>
              <a:stretch/>
            </p:blipFill>
            <p:spPr>
              <a:xfrm>
                <a:off x="251520" y="1556792"/>
                <a:ext cx="8784976" cy="4554556"/>
              </a:xfrm>
              <a:prstGeom prst="rect">
                <a:avLst/>
              </a:prstGeom>
            </p:spPr>
          </p:pic>
          <p:sp>
            <p:nvSpPr>
              <p:cNvPr id="8" name="Down Arrow 7"/>
              <p:cNvSpPr/>
              <p:nvPr/>
            </p:nvSpPr>
            <p:spPr bwMode="auto">
              <a:xfrm>
                <a:off x="5508104" y="2708920"/>
                <a:ext cx="144016" cy="792088"/>
              </a:xfrm>
              <a:prstGeom prst="downArrow">
                <a:avLst/>
              </a:prstGeom>
              <a:noFill/>
              <a:ln w="508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-119063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3600" b="1" i="1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Down Arrow 8"/>
              <p:cNvSpPr/>
              <p:nvPr/>
            </p:nvSpPr>
            <p:spPr bwMode="auto">
              <a:xfrm>
                <a:off x="6344086" y="3049391"/>
                <a:ext cx="144016" cy="792088"/>
              </a:xfrm>
              <a:prstGeom prst="downArrow">
                <a:avLst/>
              </a:prstGeom>
              <a:noFill/>
              <a:ln w="508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-119063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3600" b="1" i="1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Down Arrow 9"/>
              <p:cNvSpPr/>
              <p:nvPr/>
            </p:nvSpPr>
            <p:spPr bwMode="auto">
              <a:xfrm>
                <a:off x="7734971" y="3789040"/>
                <a:ext cx="118385" cy="720080"/>
              </a:xfrm>
              <a:prstGeom prst="downArrow">
                <a:avLst/>
              </a:prstGeom>
              <a:noFill/>
              <a:ln w="508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-119063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3600" b="1" i="1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Down Arrow 10"/>
              <p:cNvSpPr/>
              <p:nvPr/>
            </p:nvSpPr>
            <p:spPr bwMode="auto">
              <a:xfrm rot="10800000">
                <a:off x="2590636" y="2492896"/>
                <a:ext cx="116691" cy="792088"/>
              </a:xfrm>
              <a:prstGeom prst="downArrow">
                <a:avLst/>
              </a:prstGeom>
              <a:noFill/>
              <a:ln w="508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-119063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3600" b="1" i="1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262460" y="3286132"/>
              <a:ext cx="1506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thermal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90814" y="2341439"/>
              <a:ext cx="1506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cold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60646" y="3445435"/>
              <a:ext cx="1525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v</a:t>
              </a:r>
              <a:r>
                <a:rPr lang="en-US" sz="2400" dirty="0" smtClean="0">
                  <a:solidFill>
                    <a:schemeClr val="tx1"/>
                  </a:solidFill>
                </a:rPr>
                <a:t>ery cold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26504"/>
            <a:ext cx="8229600" cy="792088"/>
          </a:xfrm>
        </p:spPr>
        <p:txBody>
          <a:bodyPr/>
          <a:lstStyle/>
          <a:p>
            <a:r>
              <a:rPr lang="en-US" dirty="0" smtClean="0"/>
              <a:t>New activations for </a:t>
            </a:r>
            <a:r>
              <a:rPr lang="en-US" baseline="30000" dirty="0" smtClean="0"/>
              <a:t>235</a:t>
            </a:r>
            <a:r>
              <a:rPr lang="en-US" dirty="0" smtClean="0"/>
              <a:t>U(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)</a:t>
            </a:r>
            <a:endParaRPr lang="en-A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884" r="8161"/>
          <a:stretch/>
        </p:blipFill>
        <p:spPr>
          <a:xfrm>
            <a:off x="-180528" y="7029400"/>
            <a:ext cx="5472608" cy="1039256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 bwMode="auto">
          <a:xfrm>
            <a:off x="7255072" y="2986993"/>
            <a:ext cx="144016" cy="792088"/>
          </a:xfrm>
          <a:prstGeom prst="downArrow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-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1" i="1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4978759" y="2046989"/>
            <a:ext cx="144016" cy="792088"/>
          </a:xfrm>
          <a:prstGeom prst="downArrow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-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1" i="1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3" y="4365013"/>
            <a:ext cx="2028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tx1"/>
                </a:solidFill>
              </a:rPr>
              <a:t>1.8 Å – BR-1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</a:rPr>
              <a:t>25 </a:t>
            </a:r>
            <a:r>
              <a:rPr lang="en-AU" sz="2000" dirty="0" err="1" smtClean="0">
                <a:solidFill>
                  <a:schemeClr val="accent2"/>
                </a:solidFill>
              </a:rPr>
              <a:t>meV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45027" y="3402022"/>
            <a:ext cx="197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/>
                </a:solidFill>
              </a:rPr>
              <a:t>40 Å – ILL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</a:rPr>
              <a:t>0.05 </a:t>
            </a:r>
            <a:r>
              <a:rPr lang="en-AU" sz="2000" dirty="0" err="1" smtClean="0">
                <a:solidFill>
                  <a:schemeClr val="accent2"/>
                </a:solidFill>
              </a:rPr>
              <a:t>meV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03216" y="3029094"/>
            <a:ext cx="197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/>
                </a:solidFill>
              </a:rPr>
              <a:t>10 Å – ILL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</a:rPr>
              <a:t>0.82 </a:t>
            </a:r>
            <a:r>
              <a:rPr lang="en-AU" sz="2000" dirty="0" err="1" smtClean="0">
                <a:solidFill>
                  <a:schemeClr val="accent2"/>
                </a:solidFill>
              </a:rPr>
              <a:t>meV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64412" y="2089090"/>
            <a:ext cx="197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/>
                </a:solidFill>
              </a:rPr>
              <a:t>2.5 Å – ILL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</a:rPr>
              <a:t>13 </a:t>
            </a:r>
            <a:r>
              <a:rPr lang="en-AU" sz="2000" dirty="0" err="1" smtClean="0">
                <a:solidFill>
                  <a:schemeClr val="accent2"/>
                </a:solidFill>
              </a:rPr>
              <a:t>meV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2196" y="3818430"/>
            <a:ext cx="1613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/>
                </a:solidFill>
              </a:rPr>
              <a:t>4 Å – BNC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</a:rPr>
              <a:t>5 </a:t>
            </a:r>
            <a:r>
              <a:rPr lang="en-AU" sz="2000" dirty="0" err="1" smtClean="0">
                <a:solidFill>
                  <a:schemeClr val="accent2"/>
                </a:solidFill>
              </a:rPr>
              <a:t>meV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0020" y="3646311"/>
            <a:ext cx="187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/>
                </a:solidFill>
              </a:rPr>
              <a:t>6.7 Å – FRM-2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</a:rPr>
              <a:t>1.83 </a:t>
            </a:r>
            <a:r>
              <a:rPr lang="en-AU" sz="2000" dirty="0" err="1" smtClean="0">
                <a:solidFill>
                  <a:schemeClr val="accent2"/>
                </a:solidFill>
              </a:rPr>
              <a:t>meV</a:t>
            </a:r>
            <a:endParaRPr lang="de-DE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03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59024" y="1124744"/>
            <a:ext cx="8784976" cy="4554556"/>
            <a:chOff x="251520" y="1556792"/>
            <a:chExt cx="8784976" cy="4554556"/>
          </a:xfrm>
        </p:grpSpPr>
        <p:grpSp>
          <p:nvGrpSpPr>
            <p:cNvPr id="6" name="Group 5"/>
            <p:cNvGrpSpPr/>
            <p:nvPr/>
          </p:nvGrpSpPr>
          <p:grpSpPr>
            <a:xfrm>
              <a:off x="251520" y="1556792"/>
              <a:ext cx="8784976" cy="4554556"/>
              <a:chOff x="251520" y="1556792"/>
              <a:chExt cx="8784976" cy="455455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388" t="5687" r="3537"/>
              <a:stretch/>
            </p:blipFill>
            <p:spPr>
              <a:xfrm>
                <a:off x="251520" y="1556792"/>
                <a:ext cx="8784976" cy="4554556"/>
              </a:xfrm>
              <a:prstGeom prst="rect">
                <a:avLst/>
              </a:prstGeom>
            </p:spPr>
          </p:pic>
          <p:sp>
            <p:nvSpPr>
              <p:cNvPr id="8" name="Down Arrow 7"/>
              <p:cNvSpPr/>
              <p:nvPr/>
            </p:nvSpPr>
            <p:spPr bwMode="auto">
              <a:xfrm>
                <a:off x="5508104" y="2708920"/>
                <a:ext cx="144016" cy="792088"/>
              </a:xfrm>
              <a:prstGeom prst="downArrow">
                <a:avLst/>
              </a:prstGeom>
              <a:noFill/>
              <a:ln w="508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-119063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3600" b="1" i="1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Down Arrow 8"/>
              <p:cNvSpPr/>
              <p:nvPr/>
            </p:nvSpPr>
            <p:spPr bwMode="auto">
              <a:xfrm>
                <a:off x="6344086" y="3049391"/>
                <a:ext cx="144016" cy="792088"/>
              </a:xfrm>
              <a:prstGeom prst="downArrow">
                <a:avLst/>
              </a:prstGeom>
              <a:noFill/>
              <a:ln w="508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-119063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3600" b="1" i="1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Down Arrow 9"/>
              <p:cNvSpPr/>
              <p:nvPr/>
            </p:nvSpPr>
            <p:spPr bwMode="auto">
              <a:xfrm>
                <a:off x="7734971" y="3789040"/>
                <a:ext cx="118385" cy="720080"/>
              </a:xfrm>
              <a:prstGeom prst="downArrow">
                <a:avLst/>
              </a:prstGeom>
              <a:noFill/>
              <a:ln w="508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-119063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3600" b="1" i="1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Down Arrow 10"/>
              <p:cNvSpPr/>
              <p:nvPr/>
            </p:nvSpPr>
            <p:spPr bwMode="auto">
              <a:xfrm rot="10800000">
                <a:off x="2590636" y="2492896"/>
                <a:ext cx="116691" cy="792088"/>
              </a:xfrm>
              <a:prstGeom prst="downArrow">
                <a:avLst/>
              </a:prstGeom>
              <a:noFill/>
              <a:ln w="508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-119063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3600" b="1" i="1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262460" y="3286132"/>
              <a:ext cx="1506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thermal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90814" y="2341439"/>
              <a:ext cx="1506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cold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60646" y="3445435"/>
              <a:ext cx="1525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v</a:t>
              </a:r>
              <a:r>
                <a:rPr lang="en-US" sz="2400" dirty="0" smtClean="0">
                  <a:solidFill>
                    <a:schemeClr val="tx1"/>
                  </a:solidFill>
                </a:rPr>
                <a:t>ery cold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26504"/>
            <a:ext cx="8229600" cy="792088"/>
          </a:xfrm>
        </p:spPr>
        <p:txBody>
          <a:bodyPr/>
          <a:lstStyle/>
          <a:p>
            <a:r>
              <a:rPr lang="en-US" dirty="0" smtClean="0"/>
              <a:t>New activations for </a:t>
            </a:r>
            <a:r>
              <a:rPr lang="en-US" baseline="30000" dirty="0" smtClean="0"/>
              <a:t>235</a:t>
            </a:r>
            <a:r>
              <a:rPr lang="en-US" dirty="0" smtClean="0"/>
              <a:t>U(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)</a:t>
            </a:r>
            <a:endParaRPr lang="en-A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884" r="8161"/>
          <a:stretch/>
        </p:blipFill>
        <p:spPr>
          <a:xfrm>
            <a:off x="-180528" y="7029400"/>
            <a:ext cx="5472608" cy="1039256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 bwMode="auto">
          <a:xfrm>
            <a:off x="7255072" y="2986993"/>
            <a:ext cx="144016" cy="792088"/>
          </a:xfrm>
          <a:prstGeom prst="downArrow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-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1" i="1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4978759" y="2046989"/>
            <a:ext cx="144016" cy="792088"/>
          </a:xfrm>
          <a:prstGeom prst="downArrow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-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1" i="1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3" y="4365013"/>
            <a:ext cx="2028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tx1"/>
                </a:solidFill>
              </a:rPr>
              <a:t>1.8 Å – BR-1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</a:rPr>
              <a:t>25 </a:t>
            </a:r>
            <a:r>
              <a:rPr lang="en-AU" sz="2000" dirty="0" err="1" smtClean="0">
                <a:solidFill>
                  <a:schemeClr val="accent2"/>
                </a:solidFill>
              </a:rPr>
              <a:t>meV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45027" y="3402022"/>
            <a:ext cx="197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/>
                </a:solidFill>
              </a:rPr>
              <a:t>40 Å – ILL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</a:rPr>
              <a:t>0.05 </a:t>
            </a:r>
            <a:r>
              <a:rPr lang="en-AU" sz="2000" dirty="0" err="1" smtClean="0">
                <a:solidFill>
                  <a:schemeClr val="accent2"/>
                </a:solidFill>
              </a:rPr>
              <a:t>meV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03216" y="3029094"/>
            <a:ext cx="197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/>
                </a:solidFill>
              </a:rPr>
              <a:t>10 Å – ILL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</a:rPr>
              <a:t>0.82 </a:t>
            </a:r>
            <a:r>
              <a:rPr lang="en-AU" sz="2000" dirty="0" err="1" smtClean="0">
                <a:solidFill>
                  <a:schemeClr val="accent2"/>
                </a:solidFill>
              </a:rPr>
              <a:t>meV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64412" y="2089090"/>
            <a:ext cx="197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/>
                </a:solidFill>
              </a:rPr>
              <a:t>2.5 Å – ILL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</a:rPr>
              <a:t>13 </a:t>
            </a:r>
            <a:r>
              <a:rPr lang="en-AU" sz="2000" dirty="0" err="1" smtClean="0">
                <a:solidFill>
                  <a:schemeClr val="accent2"/>
                </a:solidFill>
              </a:rPr>
              <a:t>meV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2196" y="3818430"/>
            <a:ext cx="1613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/>
                </a:solidFill>
              </a:rPr>
              <a:t>4 Å – BNC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</a:rPr>
              <a:t>5 </a:t>
            </a:r>
            <a:r>
              <a:rPr lang="en-AU" sz="2000" dirty="0" err="1" smtClean="0">
                <a:solidFill>
                  <a:schemeClr val="accent2"/>
                </a:solidFill>
              </a:rPr>
              <a:t>meV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0020" y="3646311"/>
            <a:ext cx="187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/>
                </a:solidFill>
              </a:rPr>
              <a:t>6.7 Å – FRM-2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</a:rPr>
              <a:t>1.83 </a:t>
            </a:r>
            <a:r>
              <a:rPr lang="en-AU" sz="2000" dirty="0" err="1" smtClean="0">
                <a:solidFill>
                  <a:schemeClr val="accent2"/>
                </a:solidFill>
              </a:rPr>
              <a:t>meV</a:t>
            </a:r>
            <a:endParaRPr lang="de-DE" sz="2000" dirty="0">
              <a:solidFill>
                <a:schemeClr val="accent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52806" y="-422740"/>
            <a:ext cx="8396057" cy="3528392"/>
            <a:chOff x="333400" y="892198"/>
            <a:chExt cx="7478960" cy="3528392"/>
          </a:xfrm>
        </p:grpSpPr>
        <p:grpSp>
          <p:nvGrpSpPr>
            <p:cNvPr id="23" name="Group 22"/>
            <p:cNvGrpSpPr/>
            <p:nvPr/>
          </p:nvGrpSpPr>
          <p:grpSpPr>
            <a:xfrm>
              <a:off x="333400" y="892198"/>
              <a:ext cx="6614864" cy="3528392"/>
              <a:chOff x="837456" y="1340768"/>
              <a:chExt cx="6614864" cy="3528392"/>
            </a:xfrm>
          </p:grpSpPr>
          <p:pic>
            <p:nvPicPr>
              <p:cNvPr id="25" name="Picture 24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7" t="19346" r="9996" b="7734"/>
              <a:stretch/>
            </p:blipFill>
            <p:spPr bwMode="auto">
              <a:xfrm>
                <a:off x="1187624" y="1340768"/>
                <a:ext cx="6264696" cy="35283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Content Placeholder 1"/>
              <p:cNvSpPr txBox="1">
                <a:spLocks/>
              </p:cNvSpPr>
              <p:nvPr/>
            </p:nvSpPr>
            <p:spPr bwMode="auto">
              <a:xfrm rot="-5400000">
                <a:off x="331490" y="2350790"/>
                <a:ext cx="1362100" cy="350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16531" indent="-316531" algn="l" rtl="0" eaLnBrk="0" fontAlgn="base" hangingPunct="0"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1846" b="1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685817" indent="-26377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l"/>
                  <a:defRPr sz="1846" b="1">
                    <a:solidFill>
                      <a:schemeClr val="accent2"/>
                    </a:solidFill>
                    <a:latin typeface="+mn-lt"/>
                  </a:defRPr>
                </a:lvl2pPr>
                <a:lvl3pPr marL="1055103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15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77145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899186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21227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743269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165310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587351" indent="-21102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6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i="0" kern="0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i="0" kern="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i="0" kern="0" dirty="0" err="1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i="0" kern="0" baseline="-25000" dirty="0" err="1" smtClean="0">
                    <a:solidFill>
                      <a:schemeClr val="tx1"/>
                    </a:solidFill>
                  </a:rPr>
                  <a:t>c</a:t>
                </a:r>
                <a:r>
                  <a:rPr lang="en-US" i="0" kern="0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i="0" kern="0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i="0" kern="0" baseline="-25000" dirty="0" smtClean="0">
                    <a:solidFill>
                      <a:schemeClr val="tx1"/>
                    </a:solidFill>
                  </a:rPr>
                  <a:t>f</a:t>
                </a:r>
                <a:r>
                  <a:rPr lang="en-US" i="0" kern="0" dirty="0" smtClean="0">
                    <a:solidFill>
                      <a:schemeClr val="tx1"/>
                    </a:solidFill>
                  </a:rPr>
                  <a:t>)</a:t>
                </a:r>
                <a:endParaRPr lang="en-AU" i="0" kern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Content Placeholder 1"/>
            <p:cNvSpPr txBox="1">
              <a:spLocks/>
            </p:cNvSpPr>
            <p:nvPr/>
          </p:nvSpPr>
          <p:spPr bwMode="auto">
            <a:xfrm>
              <a:off x="6588224" y="1049967"/>
              <a:ext cx="1224136" cy="1502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6531" indent="-316531" algn="l" rtl="0" eaLnBrk="0" fontAlgn="base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1846" b="1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17" indent="-263776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l"/>
                <a:defRPr sz="1846" b="1">
                  <a:solidFill>
                    <a:schemeClr val="accent2"/>
                  </a:solidFill>
                  <a:latin typeface="+mn-lt"/>
                </a:defRPr>
              </a:lvl2pPr>
              <a:lvl3pPr marL="1055103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15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77145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99186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21227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43269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65310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87351" indent="-21102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46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i="0" kern="0" dirty="0" err="1" smtClean="0">
                  <a:solidFill>
                    <a:srgbClr val="FF0000"/>
                  </a:solidFill>
                </a:rPr>
                <a:t>Weigmann</a:t>
              </a:r>
              <a:endParaRPr lang="en-US" i="0" kern="0" dirty="0" smtClean="0">
                <a:solidFill>
                  <a:srgbClr val="FF0000"/>
                </a:solidFill>
              </a:endParaRPr>
            </a:p>
            <a:p>
              <a:pPr marL="0" indent="0">
                <a:buNone/>
              </a:pPr>
              <a:r>
                <a:rPr lang="en-AU" i="0" kern="0" dirty="0" smtClean="0">
                  <a:solidFill>
                    <a:srgbClr val="00B050"/>
                  </a:solidFill>
                </a:rPr>
                <a:t>Brooks</a:t>
              </a:r>
              <a:endParaRPr lang="en-AU" i="0" kern="0" dirty="0">
                <a:solidFill>
                  <a:srgbClr val="00B050"/>
                </a:solidFill>
              </a:endParaRPr>
            </a:p>
            <a:p>
              <a:pPr marL="0" indent="0">
                <a:buNone/>
              </a:pPr>
              <a:r>
                <a:rPr lang="en-AU" i="0" kern="0" dirty="0" err="1" smtClean="0">
                  <a:solidFill>
                    <a:srgbClr val="FF00FF"/>
                  </a:solidFill>
                </a:rPr>
                <a:t>Gregoriev</a:t>
              </a:r>
              <a:endParaRPr lang="en-AU" i="0" kern="0" dirty="0">
                <a:solidFill>
                  <a:srgbClr val="FF00FF"/>
                </a:solidFill>
              </a:endParaRPr>
            </a:p>
            <a:p>
              <a:pPr marL="0" indent="0">
                <a:buNone/>
              </a:pPr>
              <a:r>
                <a:rPr lang="en-AU" i="0" kern="0" dirty="0" smtClean="0">
                  <a:solidFill>
                    <a:schemeClr val="tx1"/>
                  </a:solidFill>
                </a:rPr>
                <a:t>ENDF</a:t>
              </a:r>
              <a:endParaRPr lang="en-AU" i="0" kern="0" dirty="0">
                <a:solidFill>
                  <a:schemeClr val="tx1"/>
                </a:solidFill>
              </a:endParaRPr>
            </a:p>
            <a:p>
              <a:pPr marL="0" indent="0">
                <a:buFont typeface="Wingdings" pitchFamily="2" charset="2"/>
                <a:buNone/>
              </a:pPr>
              <a:endParaRPr lang="en-AU" i="0" kern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02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277" y="384344"/>
            <a:ext cx="2386319" cy="651775"/>
          </a:xfrm>
        </p:spPr>
        <p:txBody>
          <a:bodyPr/>
          <a:lstStyle/>
          <a:p>
            <a:r>
              <a:rPr lang="en-AU" sz="3508" baseline="30000" dirty="0"/>
              <a:t>235</a:t>
            </a:r>
            <a:r>
              <a:rPr lang="en-AU" sz="3508" dirty="0"/>
              <a:t>U(</a:t>
            </a:r>
            <a:r>
              <a:rPr lang="en-AU" sz="3508" dirty="0" err="1"/>
              <a:t>n,</a:t>
            </a:r>
            <a:r>
              <a:rPr lang="en-AU" sz="3508" dirty="0" err="1">
                <a:latin typeface="Symbol" panose="05050102010706020507" pitchFamily="18" charset="2"/>
              </a:rPr>
              <a:t>g</a:t>
            </a:r>
            <a:r>
              <a:rPr lang="en-AU" sz="3508" dirty="0"/>
              <a:t>)</a:t>
            </a:r>
            <a:endParaRPr lang="de-AT" sz="3508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899" y="1036119"/>
            <a:ext cx="6198577" cy="4387362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96" y="2403044"/>
            <a:ext cx="8264769" cy="365613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020272" y="5301208"/>
            <a:ext cx="1368152" cy="504056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-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1" i="1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63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2656"/>
            <a:ext cx="8125826" cy="648072"/>
          </a:xfrm>
        </p:spPr>
        <p:txBody>
          <a:bodyPr/>
          <a:lstStyle/>
          <a:p>
            <a:r>
              <a:rPr lang="en-AU" baseline="30000" dirty="0" smtClean="0"/>
              <a:t>236</a:t>
            </a:r>
            <a:r>
              <a:rPr lang="en-AU" dirty="0" smtClean="0"/>
              <a:t>U/ </a:t>
            </a:r>
            <a:r>
              <a:rPr lang="en-AU" baseline="30000" dirty="0" smtClean="0"/>
              <a:t>239</a:t>
            </a:r>
            <a:r>
              <a:rPr lang="en-AU" dirty="0" smtClean="0"/>
              <a:t>Pu atom ratios - preliminary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187624" y="5626100"/>
          <a:ext cx="84915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9" name="Document" r:id="rId3" imgW="6460583" imgH="941933" progId="Word.Document.12">
                  <p:embed/>
                </p:oleObj>
              </mc:Choice>
              <mc:Fallback>
                <p:oleObj name="Document" r:id="rId3" imgW="6460583" imgH="941933" progId="Word.Document.12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626100"/>
                        <a:ext cx="8491538" cy="1231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293" t="3481" r="12491" b="9520"/>
          <a:stretch/>
        </p:blipFill>
        <p:spPr>
          <a:xfrm>
            <a:off x="1165701" y="756148"/>
            <a:ext cx="6264696" cy="4745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581128"/>
            <a:ext cx="6198227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i="0" dirty="0" smtClean="0">
                <a:solidFill>
                  <a:schemeClr val="tx1"/>
                </a:solidFill>
              </a:rPr>
              <a:t>preliminary – BR-1 = thermal:         </a:t>
            </a:r>
          </a:p>
          <a:p>
            <a:r>
              <a:rPr lang="en-AU" sz="2400" i="0" baseline="30000" dirty="0" smtClean="0">
                <a:solidFill>
                  <a:srgbClr val="FF0000"/>
                </a:solidFill>
              </a:rPr>
              <a:t>235</a:t>
            </a:r>
            <a:r>
              <a:rPr lang="en-AU" sz="2400" i="0" dirty="0" smtClean="0">
                <a:solidFill>
                  <a:srgbClr val="FF0000"/>
                </a:solidFill>
              </a:rPr>
              <a:t>U(</a:t>
            </a:r>
            <a:r>
              <a:rPr lang="en-AU" sz="2400" i="0" dirty="0" err="1" smtClean="0">
                <a:solidFill>
                  <a:srgbClr val="FF0000"/>
                </a:solidFill>
              </a:rPr>
              <a:t>n,</a:t>
            </a:r>
            <a:r>
              <a:rPr lang="en-AU" sz="2400" i="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AU" sz="2400" i="0" dirty="0" smtClean="0">
                <a:solidFill>
                  <a:srgbClr val="FF0000"/>
                </a:solidFill>
              </a:rPr>
              <a:t>): 97.4 ± ~2 barn – rel. to Au</a:t>
            </a:r>
          </a:p>
          <a:p>
            <a:r>
              <a:rPr lang="en-AU" sz="2400" i="0" baseline="30000" dirty="0">
                <a:solidFill>
                  <a:srgbClr val="FF0000"/>
                </a:solidFill>
              </a:rPr>
              <a:t>235</a:t>
            </a:r>
            <a:r>
              <a:rPr lang="en-AU" sz="2400" i="0" dirty="0">
                <a:solidFill>
                  <a:srgbClr val="FF0000"/>
                </a:solidFill>
              </a:rPr>
              <a:t>U(</a:t>
            </a:r>
            <a:r>
              <a:rPr lang="en-AU" sz="2400" i="0" dirty="0" err="1">
                <a:solidFill>
                  <a:srgbClr val="FF0000"/>
                </a:solidFill>
              </a:rPr>
              <a:t>n,</a:t>
            </a:r>
            <a:r>
              <a:rPr lang="en-AU" sz="2400" i="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AU" sz="2400" i="0" dirty="0">
                <a:solidFill>
                  <a:srgbClr val="FF0000"/>
                </a:solidFill>
              </a:rPr>
              <a:t>): </a:t>
            </a:r>
            <a:r>
              <a:rPr lang="en-AU" sz="2400" i="0" dirty="0" smtClean="0">
                <a:solidFill>
                  <a:srgbClr val="FF0000"/>
                </a:solidFill>
              </a:rPr>
              <a:t>99.8 </a:t>
            </a:r>
            <a:r>
              <a:rPr lang="en-AU" sz="2400" i="0" dirty="0">
                <a:solidFill>
                  <a:srgbClr val="FF0000"/>
                </a:solidFill>
              </a:rPr>
              <a:t>± </a:t>
            </a:r>
            <a:r>
              <a:rPr lang="en-AU" sz="2400" i="0" dirty="0" smtClean="0">
                <a:solidFill>
                  <a:srgbClr val="FF0000"/>
                </a:solidFill>
              </a:rPr>
              <a:t>~2 </a:t>
            </a:r>
            <a:r>
              <a:rPr lang="en-AU" sz="2400" i="0" dirty="0">
                <a:solidFill>
                  <a:srgbClr val="FF0000"/>
                </a:solidFill>
              </a:rPr>
              <a:t>barn – rel. to </a:t>
            </a:r>
            <a:r>
              <a:rPr lang="en-AU" sz="2400" i="0" baseline="30000" dirty="0" smtClean="0">
                <a:solidFill>
                  <a:srgbClr val="FF0000"/>
                </a:solidFill>
              </a:rPr>
              <a:t>238</a:t>
            </a:r>
            <a:r>
              <a:rPr lang="en-AU" sz="2400" i="0" dirty="0" smtClean="0">
                <a:solidFill>
                  <a:srgbClr val="FF0000"/>
                </a:solidFill>
              </a:rPr>
              <a:t>U</a:t>
            </a:r>
            <a:r>
              <a:rPr lang="en-AU" sz="2400" i="0" dirty="0">
                <a:solidFill>
                  <a:srgbClr val="FF0000"/>
                </a:solidFill>
              </a:rPr>
              <a:t>(</a:t>
            </a:r>
            <a:r>
              <a:rPr lang="en-AU" sz="2400" i="0" dirty="0" err="1">
                <a:solidFill>
                  <a:srgbClr val="FF0000"/>
                </a:solidFill>
              </a:rPr>
              <a:t>n,</a:t>
            </a:r>
            <a:r>
              <a:rPr lang="en-AU" sz="2400" i="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AU" sz="2400" i="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0340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2656"/>
            <a:ext cx="8125826" cy="648072"/>
          </a:xfrm>
        </p:spPr>
        <p:txBody>
          <a:bodyPr/>
          <a:lstStyle/>
          <a:p>
            <a:r>
              <a:rPr lang="en-AU" baseline="30000" dirty="0" smtClean="0"/>
              <a:t>236</a:t>
            </a:r>
            <a:r>
              <a:rPr lang="en-AU" dirty="0" smtClean="0"/>
              <a:t>U/ </a:t>
            </a:r>
            <a:r>
              <a:rPr lang="en-AU" baseline="30000" dirty="0" smtClean="0"/>
              <a:t>239</a:t>
            </a:r>
            <a:r>
              <a:rPr lang="en-AU" dirty="0" smtClean="0"/>
              <a:t>Pu atom ratios - preliminary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187624" y="5626100"/>
          <a:ext cx="84915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7" name="Document" r:id="rId3" imgW="6460583" imgH="941933" progId="Word.Document.12">
                  <p:embed/>
                </p:oleObj>
              </mc:Choice>
              <mc:Fallback>
                <p:oleObj name="Document" r:id="rId3" imgW="6460583" imgH="941933" progId="Word.Document.12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626100"/>
                        <a:ext cx="8491538" cy="1231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5344444"/>
            <a:ext cx="7776864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i="0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AU" sz="2400" i="0" dirty="0" smtClean="0">
                <a:solidFill>
                  <a:schemeClr val="tx1"/>
                </a:solidFill>
              </a:rPr>
              <a:t>-ratio (capture / Fission):         </a:t>
            </a:r>
          </a:p>
          <a:p>
            <a:r>
              <a:rPr lang="en-AU" sz="2400" i="0" baseline="30000" dirty="0" smtClean="0">
                <a:solidFill>
                  <a:srgbClr val="FF0000"/>
                </a:solidFill>
              </a:rPr>
              <a:t>235</a:t>
            </a:r>
            <a:r>
              <a:rPr lang="en-AU" sz="2400" i="0" dirty="0" smtClean="0">
                <a:solidFill>
                  <a:srgbClr val="FF0000"/>
                </a:solidFill>
              </a:rPr>
              <a:t>U(</a:t>
            </a:r>
            <a:r>
              <a:rPr lang="en-AU" sz="2400" i="0" dirty="0" err="1" smtClean="0">
                <a:solidFill>
                  <a:srgbClr val="FF0000"/>
                </a:solidFill>
              </a:rPr>
              <a:t>n,</a:t>
            </a:r>
            <a:r>
              <a:rPr lang="en-AU" sz="2400" i="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AU" sz="2400" i="0" dirty="0" smtClean="0">
                <a:solidFill>
                  <a:srgbClr val="FF0000"/>
                </a:solidFill>
              </a:rPr>
              <a:t>)/</a:t>
            </a:r>
            <a:r>
              <a:rPr lang="en-AU" sz="2400" i="0" baseline="30000" dirty="0">
                <a:solidFill>
                  <a:srgbClr val="FF0000"/>
                </a:solidFill>
              </a:rPr>
              <a:t> </a:t>
            </a:r>
            <a:r>
              <a:rPr lang="en-AU" sz="2400" i="0" baseline="30000" dirty="0" smtClean="0">
                <a:solidFill>
                  <a:srgbClr val="FF0000"/>
                </a:solidFill>
              </a:rPr>
              <a:t>235</a:t>
            </a:r>
            <a:r>
              <a:rPr lang="en-AU" sz="2400" i="0" dirty="0" smtClean="0">
                <a:solidFill>
                  <a:srgbClr val="FF0000"/>
                </a:solidFill>
              </a:rPr>
              <a:t>U(</a:t>
            </a:r>
            <a:r>
              <a:rPr lang="en-AU" sz="2400" i="0" dirty="0" err="1" smtClean="0">
                <a:solidFill>
                  <a:srgbClr val="FF0000"/>
                </a:solidFill>
              </a:rPr>
              <a:t>n,</a:t>
            </a:r>
            <a:r>
              <a:rPr lang="en-AU" sz="2400" i="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AU" sz="2400" i="0" dirty="0" smtClean="0">
                <a:solidFill>
                  <a:srgbClr val="FF0000"/>
                </a:solidFill>
              </a:rPr>
              <a:t>): 99.8 / 587.3 barn = </a:t>
            </a:r>
            <a:r>
              <a:rPr lang="en-AU" sz="2400" i="0" dirty="0">
                <a:solidFill>
                  <a:srgbClr val="FF0000"/>
                </a:solidFill>
              </a:rPr>
              <a:t>0.1699 (± ~</a:t>
            </a:r>
            <a:r>
              <a:rPr lang="en-AU" sz="2400" i="0" dirty="0" smtClean="0">
                <a:solidFill>
                  <a:srgbClr val="FF0000"/>
                </a:solidFill>
              </a:rPr>
              <a:t>2%)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473" y="676244"/>
            <a:ext cx="5988560" cy="468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699043"/>
            <a:ext cx="6021385" cy="4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70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CC00FF"/>
      </a:folHlink>
    </a:clrScheme>
    <a:fontScheme name="Standard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0000" tIns="46800" rIns="90000" bIns="46800" numCol="1" rtlCol="0" anchor="t" anchorCtr="0" compatLnSpc="1">
        <a:prstTxWarp prst="textNoShape">
          <a:avLst/>
        </a:prstTxWarp>
      </a:bodyPr>
      <a:lstStyle>
        <a:defPPr marL="0" marR="0" indent="-11906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1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FFFF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On-screen Show (4:3)</PresentationFormat>
  <Paragraphs>88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Symbol</vt:lpstr>
      <vt:lpstr>Times New Roman</vt:lpstr>
      <vt:lpstr>Wingdings</vt:lpstr>
      <vt:lpstr>Standarddesign</vt:lpstr>
      <vt:lpstr>Benutzerdefiniertes Design</vt:lpstr>
      <vt:lpstr>Document</vt:lpstr>
      <vt:lpstr>U-235, U-238 neutron capture at thermal and sub-thermal neutron energies</vt:lpstr>
      <vt:lpstr>a–ratio = ratio capture to fission for 235U</vt:lpstr>
      <vt:lpstr>PowerPoint Presentation</vt:lpstr>
      <vt:lpstr>Energy-dependence in the sub-eV range</vt:lpstr>
      <vt:lpstr>New activations for 235U(n,g)</vt:lpstr>
      <vt:lpstr>New activations for 235U(n,g)</vt:lpstr>
      <vt:lpstr>235U(n,g)</vt:lpstr>
      <vt:lpstr>236U/ 239Pu atom ratios - preliminary</vt:lpstr>
      <vt:lpstr>236U/ 239Pu atom ratios - preliminary</vt:lpstr>
      <vt:lpstr>PowerPoint Presentation</vt:lpstr>
      <vt:lpstr>Libraries: ENDF/B-VII.1 as example</vt:lpstr>
      <vt:lpstr>236U/ 239Pu atom ratios - preliminary</vt:lpstr>
      <vt:lpstr>PowerPoint Presentation</vt:lpstr>
      <vt:lpstr>PowerPoint Presentation</vt:lpstr>
      <vt:lpstr>a–ratio = ratio capture to fission for 235U</vt:lpstr>
      <vt:lpstr>FRM 2</vt:lpstr>
      <vt:lpstr>PowerPoint Presentation</vt:lpstr>
      <vt:lpstr>PowerPoint Presentation</vt:lpstr>
    </vt:vector>
  </TitlesOfParts>
  <Company>Uni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WALLNER Anton</dc:creator>
  <cp:lastModifiedBy>Anton Wallner</cp:lastModifiedBy>
  <cp:revision>1072</cp:revision>
  <cp:lastPrinted>2012-05-18T09:27:50Z</cp:lastPrinted>
  <dcterms:created xsi:type="dcterms:W3CDTF">1998-10-14T13:34:59Z</dcterms:created>
  <dcterms:modified xsi:type="dcterms:W3CDTF">2023-11-08T14:03:16Z</dcterms:modified>
</cp:coreProperties>
</file>