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Lst>
  <p:notesMasterIdLst>
    <p:notesMasterId r:id="rId33"/>
  </p:notesMasterIdLst>
  <p:handoutMasterIdLst>
    <p:handoutMasterId r:id="rId34"/>
  </p:handoutMasterIdLst>
  <p:sldIdLst>
    <p:sldId id="256" r:id="rId3"/>
    <p:sldId id="258" r:id="rId4"/>
    <p:sldId id="262" r:id="rId5"/>
    <p:sldId id="410" r:id="rId6"/>
    <p:sldId id="516" r:id="rId7"/>
    <p:sldId id="411" r:id="rId8"/>
    <p:sldId id="265" r:id="rId9"/>
    <p:sldId id="295" r:id="rId10"/>
    <p:sldId id="418" r:id="rId11"/>
    <p:sldId id="424" r:id="rId12"/>
    <p:sldId id="365" r:id="rId13"/>
    <p:sldId id="332" r:id="rId14"/>
    <p:sldId id="470" r:id="rId15"/>
    <p:sldId id="517" r:id="rId16"/>
    <p:sldId id="408" r:id="rId17"/>
    <p:sldId id="436" r:id="rId18"/>
    <p:sldId id="477" r:id="rId19"/>
    <p:sldId id="478" r:id="rId20"/>
    <p:sldId id="503" r:id="rId21"/>
    <p:sldId id="515" r:id="rId22"/>
    <p:sldId id="514" r:id="rId23"/>
    <p:sldId id="505" r:id="rId24"/>
    <p:sldId id="506" r:id="rId25"/>
    <p:sldId id="507" r:id="rId26"/>
    <p:sldId id="508" r:id="rId27"/>
    <p:sldId id="509" r:id="rId28"/>
    <p:sldId id="510" r:id="rId29"/>
    <p:sldId id="511" r:id="rId30"/>
    <p:sldId id="512" r:id="rId31"/>
    <p:sldId id="501"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朋 徐" initials="朋" lastIdx="1" clrIdx="0"/>
  <p:cmAuthor id="7" name="孙百友" initials="孙百友" lastIdx="3" clrIdx="6"/>
  <p:cmAuthor id="1" name="li wang" initials="lw" lastIdx="1" clrIdx="0"/>
  <p:cmAuthor id="8" name="李政波" initials="李政波" lastIdx="1" clrIdx="7"/>
  <p:cmAuthor id="2" name="冯海南" initials="冯" lastIdx="2" clrIdx="1"/>
  <p:cmAuthor id="9" name="张 振强" initials="张" lastIdx="1" clrIdx="8"/>
  <p:cmAuthor id="3" name="胡飞" initials="胡" lastIdx="0" clrIdx="1"/>
  <p:cmAuthor id="4" name="liranran" initials="l" lastIdx="3" clrIdx="3"/>
  <p:cmAuthor id="5" name="徐 晓桢" initials="徐" lastIdx="2" clrIdx="4"/>
  <p:cmAuthor id="6" name="zhangyaodong" initials="z"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B"/>
    <a:srgbClr val="DE0303"/>
    <a:srgbClr val="424242"/>
    <a:srgbClr val="4472C4"/>
    <a:srgbClr val="D90504"/>
    <a:srgbClr val="404040"/>
    <a:srgbClr val="A5A5A5"/>
    <a:srgbClr val="606060"/>
    <a:srgbClr val="848484"/>
    <a:srgbClr val="BD0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78" autoAdjust="0"/>
    <p:restoredTop sz="94660"/>
  </p:normalViewPr>
  <p:slideViewPr>
    <p:cSldViewPr snapToGrid="0">
      <p:cViewPr varScale="1">
        <p:scale>
          <a:sx n="86" d="100"/>
          <a:sy n="86" d="100"/>
        </p:scale>
        <p:origin x="701"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1" i="0" u="none" strike="noStrike" kern="1200" spc="0" baseline="0">
                <a:solidFill>
                  <a:schemeClr val="tx1">
                    <a:lumMod val="65000"/>
                    <a:lumOff val="35000"/>
                  </a:schemeClr>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defRPr>
            </a:pPr>
            <a:r>
              <a:rPr lang="en-US" dirty="0"/>
              <a:t>EOMM Acceptability Trend</a:t>
            </a:r>
          </a:p>
        </c:rich>
      </c:tx>
      <c:overlay val="0"/>
      <c:spPr>
        <a:noFill/>
        <a:ln>
          <a:noFill/>
        </a:ln>
        <a:effectLst/>
      </c:spPr>
      <c:txPr>
        <a:bodyPr rot="0" spcFirstLastPara="1" vertOverflow="ellipsis" vert="horz" wrap="square" anchor="ctr" anchorCtr="1"/>
        <a:lstStyle/>
        <a:p>
          <a:pPr>
            <a:defRPr lang="zh-CN" sz="1400" b="1" i="0" u="none" strike="noStrike" kern="1200" spc="0" baseline="0">
              <a:solidFill>
                <a:schemeClr val="tx1">
                  <a:lumMod val="65000"/>
                  <a:lumOff val="35000"/>
                </a:schemeClr>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defRPr>
          </a:pPr>
          <a:endParaRPr lang="zh-CN"/>
        </a:p>
      </c:txPr>
    </c:title>
    <c:autoTitleDeleted val="0"/>
    <c:plotArea>
      <c:layout/>
      <c:lineChart>
        <c:grouping val="standard"/>
        <c:varyColors val="0"/>
        <c:ser>
          <c:idx val="0"/>
          <c:order val="0"/>
          <c:tx>
            <c:strRef>
              <c:f>Sheet1!$B$1</c:f>
              <c:strCache>
                <c:ptCount val="1"/>
                <c:pt idx="0">
                  <c:v>系列 1Series 1</c:v>
                </c:pt>
              </c:strCache>
            </c:strRef>
          </c:tx>
          <c:spPr>
            <a:ln w="28575" cap="rnd">
              <a:solidFill>
                <a:schemeClr val="accent1"/>
              </a:solidFill>
              <a:round/>
            </a:ln>
            <a:effectLst/>
          </c:spPr>
          <c:marker>
            <c:symbol val="square"/>
            <c:size val="8"/>
            <c:spPr>
              <a:solidFill>
                <a:schemeClr val="accent1"/>
              </a:solidFill>
              <a:ln w="9525">
                <a:solidFill>
                  <a:schemeClr val="accent1"/>
                </a:solidFill>
              </a:ln>
              <a:effectLst/>
            </c:spPr>
          </c:marker>
          <c:dLbls>
            <c:dLbl>
              <c:idx val="0"/>
              <c:layout>
                <c:manualLayout>
                  <c:x val="-6.8943626206195999E-2"/>
                  <c:y val="-0.11050228310502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0EE-4837-8F7F-2CAD93D68D5D}"/>
                </c:ext>
              </c:extLst>
            </c:dLbl>
            <c:dLbl>
              <c:idx val="1"/>
              <c:layout>
                <c:manualLayout>
                  <c:x val="-5.5611985779583498E-2"/>
                  <c:y val="-0.11506849315068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EE-4837-8F7F-2CAD93D68D5D}"/>
                </c:ext>
              </c:extLst>
            </c:dLbl>
            <c:dLbl>
              <c:idx val="2"/>
              <c:layout>
                <c:manualLayout>
                  <c:x val="-1.7140680548501801E-2"/>
                  <c:y val="-0.1238964992389649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0EE-4837-8F7F-2CAD93D68D5D}"/>
                </c:ext>
              </c:extLst>
            </c:dLbl>
            <c:dLbl>
              <c:idx val="3"/>
              <c:layout>
                <c:manualLayout>
                  <c:x val="-2.48857287963433E-2"/>
                  <c:y val="-8.24961948249619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0EE-4837-8F7F-2CAD93D68D5D}"/>
                </c:ext>
              </c:extLst>
            </c:dLbl>
            <c:dLbl>
              <c:idx val="4"/>
              <c:layout>
                <c:manualLayout>
                  <c:x val="-1.3458608430675501E-2"/>
                  <c:y val="-8.28006088280061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0EE-4837-8F7F-2CAD93D68D5D}"/>
                </c:ext>
              </c:extLst>
            </c:dLbl>
            <c:spPr>
              <a:noFill/>
              <a:ln>
                <a:noFill/>
              </a:ln>
              <a:effectLst/>
            </c:spPr>
            <c:txPr>
              <a:bodyPr rot="0" spcFirstLastPara="1" vertOverflow="ellipsis" vert="horz" wrap="square" anchor="ctr" anchorCtr="1"/>
              <a:lstStyle/>
              <a:p>
                <a:pPr>
                  <a:defRPr lang="zh-CN" sz="900" b="1" i="0" u="none" strike="noStrike" kern="1200" baseline="0">
                    <a:solidFill>
                      <a:schemeClr val="tx1">
                        <a:lumMod val="75000"/>
                        <a:lumOff val="25000"/>
                      </a:schemeClr>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冷试-24MCold testing-24M</c:v>
                </c:pt>
                <c:pt idx="1">
                  <c:v>冷试-12MCold testing-12M</c:v>
                </c:pt>
                <c:pt idx="2">
                  <c:v>冷试Cold testing</c:v>
                </c:pt>
                <c:pt idx="3">
                  <c:v>热试开始Start of hot testing</c:v>
                </c:pt>
                <c:pt idx="4">
                  <c:v>热试结束Completion of hot testing</c:v>
                </c:pt>
              </c:strCache>
            </c:strRef>
          </c:cat>
          <c:val>
            <c:numRef>
              <c:f>Sheet1!$B$2:$B$6</c:f>
              <c:numCache>
                <c:formatCode>0.00%</c:formatCode>
                <c:ptCount val="5"/>
                <c:pt idx="0">
                  <c:v>0.21099999999999999</c:v>
                </c:pt>
                <c:pt idx="1">
                  <c:v>0.44900000000000001</c:v>
                </c:pt>
                <c:pt idx="2">
                  <c:v>0.73499999999999999</c:v>
                </c:pt>
                <c:pt idx="3">
                  <c:v>0.81399999999999995</c:v>
                </c:pt>
                <c:pt idx="4">
                  <c:v>0.84499999999999997</c:v>
                </c:pt>
              </c:numCache>
            </c:numRef>
          </c:val>
          <c:smooth val="0"/>
          <c:extLst>
            <c:ext xmlns:c16="http://schemas.microsoft.com/office/drawing/2014/chart" uri="{C3380CC4-5D6E-409C-BE32-E72D297353CC}">
              <c16:uniqueId val="{00000005-60EE-4837-8F7F-2CAD93D68D5D}"/>
            </c:ext>
          </c:extLst>
        </c:ser>
        <c:dLbls>
          <c:showLegendKey val="0"/>
          <c:showVal val="1"/>
          <c:showCatName val="0"/>
          <c:showSerName val="0"/>
          <c:showPercent val="0"/>
          <c:showBubbleSize val="0"/>
        </c:dLbls>
        <c:marker val="1"/>
        <c:smooth val="0"/>
        <c:axId val="96633984"/>
        <c:axId val="96641024"/>
      </c:lineChart>
      <c:catAx>
        <c:axId val="9663398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1" i="0" u="none" strike="noStrike" kern="1200" baseline="0">
                <a:solidFill>
                  <a:schemeClr val="tx1">
                    <a:lumMod val="65000"/>
                    <a:lumOff val="35000"/>
                  </a:schemeClr>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defRPr>
            </a:pPr>
            <a:endParaRPr lang="zh-CN"/>
          </a:p>
        </c:txPr>
        <c:crossAx val="96641024"/>
        <c:crosses val="autoZero"/>
        <c:auto val="1"/>
        <c:lblAlgn val="ctr"/>
        <c:lblOffset val="100"/>
        <c:noMultiLvlLbl val="0"/>
      </c:catAx>
      <c:valAx>
        <c:axId val="9664102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zh-CN" sz="900" b="1" i="0" u="none" strike="noStrike" kern="1200" baseline="0">
                <a:solidFill>
                  <a:schemeClr val="tx1">
                    <a:lumMod val="65000"/>
                    <a:lumOff val="35000"/>
                  </a:schemeClr>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defRPr>
            </a:pPr>
            <a:endParaRPr lang="zh-CN"/>
          </a:p>
        </c:txPr>
        <c:crossAx val="96633984"/>
        <c:crosses val="autoZero"/>
        <c:crossBetween val="between"/>
        <c:majorUnit val="0.2"/>
      </c:valAx>
      <c:spPr>
        <a:noFill/>
        <a:ln>
          <a:noFill/>
        </a:ln>
        <a:effectLst/>
      </c:spPr>
    </c:plotArea>
    <c:plotVisOnly val="1"/>
    <c:dispBlanksAs val="gap"/>
    <c:showDLblsOverMax val="0"/>
  </c:chart>
  <c:spPr>
    <a:noFill/>
    <a:ln>
      <a:solidFill>
        <a:schemeClr val="tx1"/>
      </a:solidFill>
    </a:ln>
    <a:effectLst/>
  </c:spPr>
  <c:txPr>
    <a:bodyPr/>
    <a:lstStyle/>
    <a:p>
      <a:pPr>
        <a:lnSpc>
          <a:spcPct val="100000"/>
        </a:lnSpc>
        <a:spcBef>
          <a:spcPts val="10"/>
        </a:spcBef>
        <a:spcAft>
          <a:spcPts val="10"/>
        </a:spcAft>
        <a:defRPr lang="zh-CN" b="1">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2024/4/14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noAutofit/>
          </a:bodyPr>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noAutofit/>
          </a:bodyPr>
          <a:lstStyle>
            <a:lvl1pPr algn="r">
              <a:defRPr sz="1200"/>
            </a:lvl1pPr>
          </a:lstStyle>
          <a:p>
            <a:fld id="{D2A48B96-639E-45A3-A0BA-2464DFDB1FAA}" type="datetimeFigureOut">
              <a:rPr lang="zh-CN" altLang="en-US" smtClean="0"/>
              <a:t>2024/4/14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noAutofit/>
          </a:bodyP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no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noAutofit/>
          </a:bodyPr>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noAutofit/>
          </a:bodyPr>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37697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noAutofit/>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noAutofit/>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noAutofit/>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noAutofit/>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noAutofit/>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1353" y="841013"/>
            <a:ext cx="6183166" cy="1342522"/>
          </a:xfrm>
        </p:spPr>
        <p:txBody>
          <a:bodyPr anchor="t" anchorCtr="0">
            <a:normAutofit/>
          </a:bodyPr>
          <a:lstStyle>
            <a:lvl1pPr algn="ctr">
              <a:defRPr sz="4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1353" y="2568168"/>
            <a:ext cx="6183166" cy="13425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b="88623"/>
          <a:stretch>
            <a:fillRect/>
          </a:stretch>
        </p:blipFill>
        <p:spPr>
          <a:xfrm>
            <a:off x="0" y="73152"/>
            <a:ext cx="12192000" cy="763560"/>
          </a:xfrm>
          <a:prstGeom prst="rect">
            <a:avLst/>
          </a:prstGeom>
        </p:spPr>
      </p:pic>
      <p:sp>
        <p:nvSpPr>
          <p:cNvPr id="3" name="文本框 2"/>
          <p:cNvSpPr txBox="1"/>
          <p:nvPr userDrawn="1"/>
        </p:nvSpPr>
        <p:spPr>
          <a:xfrm>
            <a:off x="11568608" y="6488668"/>
            <a:ext cx="623392" cy="337185"/>
          </a:xfrm>
          <a:prstGeom prst="rect">
            <a:avLst/>
          </a:prstGeom>
          <a:noFill/>
        </p:spPr>
        <p:txBody>
          <a:bodyPr wrap="square" rtlCol="0">
            <a:spAutoFit/>
          </a:bodyPr>
          <a:lstStyle/>
          <a:p>
            <a:fld id="{26CBEC8B-D4F5-4765-BA16-D6C967C3AE9B}" type="slidenum">
              <a:rPr lang="zh-CN" altLang="en-US" sz="1600" smtClean="0">
                <a:solidFill>
                  <a:schemeClr val="bg1">
                    <a:lumMod val="50000"/>
                  </a:schemeClr>
                </a:solidFill>
                <a:latin typeface="微软雅黑 Light" panose="020B0502040204020203" pitchFamily="34" charset="-122"/>
                <a:ea typeface="微软雅黑 Light" panose="020B0502040204020203" pitchFamily="34" charset="-122"/>
              </a:rPr>
              <a:t>‹#›</a:t>
            </a:fld>
            <a:endParaRPr lang="zh-CN" altLang="en-US" sz="1600" dirty="0">
              <a:solidFill>
                <a:schemeClr val="bg1">
                  <a:lumMod val="50000"/>
                </a:schemeClr>
              </a:solidFill>
              <a:latin typeface="微软雅黑 Light" panose="020B0502040204020203" pitchFamily="34" charset="-122"/>
              <a:ea typeface="微软雅黑 Light" panose="020B0502040204020203" pitchFamily="34" charset="-122"/>
            </a:endParaRPr>
          </a:p>
        </p:txBody>
      </p:sp>
      <p:pic>
        <p:nvPicPr>
          <p:cNvPr id="8" name="图形 7"/>
          <p:cNvPicPr>
            <a:picLocks noChangeAspect="1"/>
          </p:cNvPicPr>
          <p:nvPr userDrawn="1"/>
        </p:nvPicPr>
        <p:blipFill rotWithShape="1">
          <a:blip r:embed="rId3">
            <a:extLst>
              <a:ext uri="{96DAC541-7B7A-43D3-8B79-37D633B846F1}">
                <asvg:svgBlip xmlns:asvg="http://schemas.microsoft.com/office/drawing/2016/SVG/main" r:embed="rId4"/>
              </a:ext>
            </a:extLst>
          </a:blip>
          <a:srcRect l="2064" t="2" r="2064" b="-1"/>
          <a:stretch>
            <a:fillRect/>
          </a:stretch>
        </p:blipFill>
        <p:spPr>
          <a:xfrm>
            <a:off x="0" y="909819"/>
            <a:ext cx="12192000" cy="20433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b="88623"/>
          <a:stretch>
            <a:fillRect/>
          </a:stretch>
        </p:blipFill>
        <p:spPr>
          <a:xfrm>
            <a:off x="0" y="73152"/>
            <a:ext cx="12192000" cy="763560"/>
          </a:xfrm>
          <a:prstGeom prst="rect">
            <a:avLst/>
          </a:prstGeom>
        </p:spPr>
      </p:pic>
      <p:sp>
        <p:nvSpPr>
          <p:cNvPr id="6" name="文本框 5"/>
          <p:cNvSpPr txBox="1"/>
          <p:nvPr userDrawn="1"/>
        </p:nvSpPr>
        <p:spPr>
          <a:xfrm>
            <a:off x="11568608" y="6488668"/>
            <a:ext cx="623392" cy="337185"/>
          </a:xfrm>
          <a:prstGeom prst="rect">
            <a:avLst/>
          </a:prstGeom>
          <a:noFill/>
        </p:spPr>
        <p:txBody>
          <a:bodyPr wrap="square" rtlCol="0">
            <a:spAutoFit/>
          </a:bodyPr>
          <a:lstStyle/>
          <a:p>
            <a:fld id="{26CBEC8B-D4F5-4765-BA16-D6C967C3AE9B}" type="slidenum">
              <a:rPr lang="zh-CN" altLang="en-US" sz="1600" smtClean="0">
                <a:solidFill>
                  <a:schemeClr val="bg1">
                    <a:lumMod val="50000"/>
                  </a:schemeClr>
                </a:solidFill>
                <a:latin typeface="微软雅黑 Light" panose="020B0502040204020203" pitchFamily="34" charset="-122"/>
                <a:ea typeface="微软雅黑 Light" panose="020B0502040204020203" pitchFamily="34" charset="-122"/>
              </a:rPr>
              <a:t>‹#›</a:t>
            </a:fld>
            <a:endParaRPr lang="zh-CN" altLang="en-US" sz="1600" dirty="0">
              <a:solidFill>
                <a:schemeClr val="bg1">
                  <a:lumMod val="50000"/>
                </a:schemeClr>
              </a:solidFill>
              <a:latin typeface="微软雅黑 Light" panose="020B0502040204020203" pitchFamily="34" charset="-122"/>
              <a:ea typeface="微软雅黑 Light" panose="020B0502040204020203" pitchFamily="34" charset="-122"/>
            </a:endParaRPr>
          </a:p>
        </p:txBody>
      </p:sp>
      <p:pic>
        <p:nvPicPr>
          <p:cNvPr id="5" name="图形 12"/>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836712"/>
            <a:ext cx="12192000" cy="9452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image" Target="../media/image40.png"/><Relationship Id="rId2" Type="http://schemas.openxmlformats.org/officeDocument/2006/relationships/tags" Target="../tags/tag18.xml"/><Relationship Id="rId16"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tags" Target="../tags/tag31.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97695" y="776652"/>
            <a:ext cx="6425619" cy="2030180"/>
          </a:xfrm>
        </p:spPr>
        <p:txBody>
          <a:bodyPr>
            <a:noAutofit/>
          </a:bodyPr>
          <a:lstStyle/>
          <a:p>
            <a:pPr>
              <a:lnSpc>
                <a:spcPct val="100000"/>
              </a:lnSpc>
              <a:spcBef>
                <a:spcPct val="10000"/>
              </a:spcBef>
              <a:spcAft>
                <a:spcPts val="10"/>
              </a:spcAft>
            </a:pPr>
            <a:r>
              <a:rPr lang="en-US" b="1" dirty="0">
                <a:latin typeface="Times New Roman" panose="02020603050405020304" pitchFamily="18" charset="0"/>
                <a:ea typeface="宋体" panose="02010600030101010101" pitchFamily="2" charset="-122"/>
                <a:sym typeface="Times New Roman" panose="02020603050405020304" pitchFamily="18" charset="0"/>
              </a:rPr>
              <a:t>Guohe One Operation Preparations</a:t>
            </a:r>
            <a:br>
              <a:rPr lang="en-US" b="1" dirty="0">
                <a:latin typeface="Times New Roman" panose="02020603050405020304" pitchFamily="18" charset="0"/>
                <a:ea typeface="宋体" panose="02010600030101010101" pitchFamily="2" charset="-122"/>
                <a:sym typeface="Times New Roman" panose="02020603050405020304" pitchFamily="18" charset="0"/>
              </a:rPr>
            </a:br>
            <a:endParaRPr lang="en-US"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Subtitle 4"/>
          <p:cNvSpPr>
            <a:spLocks noGrp="1"/>
          </p:cNvSpPr>
          <p:nvPr>
            <p:ph type="subTitle" idx="1"/>
          </p:nvPr>
        </p:nvSpPr>
        <p:spPr>
          <a:xfrm>
            <a:off x="497695" y="2135571"/>
            <a:ext cx="6425619" cy="1342521"/>
          </a:xfrm>
        </p:spPr>
        <p:txBody>
          <a:bodyPr>
            <a:noAutofit/>
          </a:bodyPr>
          <a:lstStyle/>
          <a:p>
            <a:pPr>
              <a:lnSpc>
                <a:spcPct val="100000"/>
              </a:lnSpc>
              <a:spcBef>
                <a:spcPts val="10"/>
              </a:spcBef>
              <a:spcAft>
                <a:spcPts val="10"/>
              </a:spcAft>
            </a:pPr>
            <a:r>
              <a:rPr lang="zh-CN" altLang="en-US" sz="2800" b="1" dirty="0">
                <a:latin typeface="Times New Roman" panose="02020603050405020304" pitchFamily="18" charset="0"/>
                <a:ea typeface="宋体" panose="02010600030101010101" pitchFamily="2" charset="-122"/>
                <a:sym typeface="Times New Roman" panose="02020603050405020304" pitchFamily="18" charset="0"/>
              </a:rPr>
              <a:t>国和一号生产准备</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10"/>
          <p:cNvGraphicFramePr/>
          <p:nvPr>
            <p:custDataLst>
              <p:tags r:id="rId1"/>
            </p:custDataLst>
            <p:extLst>
              <p:ext uri="{D42A27DB-BD31-4B8C-83A1-F6EECF244321}">
                <p14:modId xmlns:p14="http://schemas.microsoft.com/office/powerpoint/2010/main" val="838825925"/>
              </p:ext>
            </p:extLst>
          </p:nvPr>
        </p:nvGraphicFramePr>
        <p:xfrm>
          <a:off x="4273550" y="2682875"/>
          <a:ext cx="7336790" cy="365760"/>
        </p:xfrm>
        <a:graphic>
          <a:graphicData uri="http://schemas.openxmlformats.org/drawingml/2006/table">
            <a:tbl>
              <a:tblPr firstRow="1" bandRow="1">
                <a:tableStyleId>{5C22544A-7EE6-4342-B048-85BDC9FD1C3A}</a:tableStyleId>
              </a:tblPr>
              <a:tblGrid>
                <a:gridCol w="7336790">
                  <a:extLst>
                    <a:ext uri="{9D8B030D-6E8A-4147-A177-3AD203B41FA5}">
                      <a16:colId xmlns:a16="http://schemas.microsoft.com/office/drawing/2014/main" val="20000"/>
                    </a:ext>
                  </a:extLst>
                </a:gridCol>
              </a:tblGrid>
              <a:tr h="365760">
                <a:tc>
                  <a:txBody>
                    <a:bodyPr/>
                    <a:lstStyle/>
                    <a:p>
                      <a:pPr algn="ctr">
                        <a:lnSpc>
                          <a:spcPct val="100000"/>
                        </a:lnSpc>
                        <a:spcBef>
                          <a:spcPts val="10"/>
                        </a:spcBef>
                        <a:spcAft>
                          <a:spcPts val="10"/>
                        </a:spcAft>
                        <a:buNone/>
                      </a:pP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 Preparation Program</a:t>
                      </a:r>
                    </a:p>
                  </a:txBody>
                  <a:tcPr anchor="ctr"/>
                </a:tc>
                <a:extLst>
                  <a:ext uri="{0D108BD9-81ED-4DB2-BD59-A6C34878D82A}">
                    <a16:rowId xmlns:a16="http://schemas.microsoft.com/office/drawing/2014/main" val="10000"/>
                  </a:ext>
                </a:extLst>
              </a:tr>
            </a:tbl>
          </a:graphicData>
        </a:graphic>
      </p:graphicFrame>
      <p:sp>
        <p:nvSpPr>
          <p:cNvPr id="12" name="矩形 11"/>
          <p:cNvSpPr/>
          <p:nvPr/>
        </p:nvSpPr>
        <p:spPr>
          <a:xfrm>
            <a:off x="4281805" y="3122295"/>
            <a:ext cx="2118360" cy="3029585"/>
          </a:xfrm>
          <a:prstGeom prst="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endParaRPr lang="zh-CN" altLang="en-US" sz="12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3" name="矩形 12"/>
          <p:cNvSpPr/>
          <p:nvPr/>
        </p:nvSpPr>
        <p:spPr>
          <a:xfrm>
            <a:off x="6814820" y="3122930"/>
            <a:ext cx="2187575" cy="3028950"/>
          </a:xfrm>
          <a:prstGeom prst="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endParaRPr lang="zh-CN" altLang="en-US" sz="12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4" name="矩形 13"/>
          <p:cNvSpPr/>
          <p:nvPr/>
        </p:nvSpPr>
        <p:spPr>
          <a:xfrm>
            <a:off x="9429750" y="3122930"/>
            <a:ext cx="2180590" cy="3028950"/>
          </a:xfrm>
          <a:prstGeom prst="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endParaRPr lang="zh-CN" altLang="en-US" sz="12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5" name="文本框 14"/>
          <p:cNvSpPr txBox="1"/>
          <p:nvPr/>
        </p:nvSpPr>
        <p:spPr>
          <a:xfrm>
            <a:off x="4418330" y="3126105"/>
            <a:ext cx="1821815" cy="368300"/>
          </a:xfrm>
          <a:prstGeom prst="rect">
            <a:avLst/>
          </a:prstGeom>
          <a:noFill/>
        </p:spPr>
        <p:txBody>
          <a:bodyPr wrap="square" rtlCol="0" anchor="ctr">
            <a:noAutofit/>
          </a:bodyPr>
          <a:lstStyle/>
          <a:p>
            <a:pPr algn="ctr">
              <a:spcBef>
                <a:spcPts val="10"/>
              </a:spcBef>
              <a:spcAft>
                <a:spcPts val="10"/>
              </a:spcAft>
            </a:pPr>
            <a:r>
              <a:rPr lang="zh-CN" altLang="en-US" sz="12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Plans</a:t>
            </a:r>
          </a:p>
        </p:txBody>
      </p:sp>
      <p:sp>
        <p:nvSpPr>
          <p:cNvPr id="16" name="文本框 15"/>
          <p:cNvSpPr txBox="1"/>
          <p:nvPr/>
        </p:nvSpPr>
        <p:spPr>
          <a:xfrm>
            <a:off x="6924040" y="3127375"/>
            <a:ext cx="1821815" cy="368300"/>
          </a:xfrm>
          <a:prstGeom prst="rect">
            <a:avLst/>
          </a:prstGeom>
          <a:noFill/>
        </p:spPr>
        <p:txBody>
          <a:bodyPr wrap="square" rtlCol="0" anchor="ctr">
            <a:noAutofit/>
          </a:bodyPr>
          <a:lstStyle/>
          <a:p>
            <a:pPr algn="ctr">
              <a:spcBef>
                <a:spcPts val="10"/>
              </a:spcBef>
              <a:spcAft>
                <a:spcPts val="10"/>
              </a:spcAft>
            </a:pPr>
            <a:r>
              <a:rPr lang="zh-CN" altLang="en-US" sz="12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Indicators</a:t>
            </a:r>
          </a:p>
        </p:txBody>
      </p:sp>
      <p:sp>
        <p:nvSpPr>
          <p:cNvPr id="17" name="文本框 16"/>
          <p:cNvSpPr txBox="1"/>
          <p:nvPr/>
        </p:nvSpPr>
        <p:spPr>
          <a:xfrm>
            <a:off x="9542145" y="3130550"/>
            <a:ext cx="1821815" cy="368300"/>
          </a:xfrm>
          <a:prstGeom prst="rect">
            <a:avLst/>
          </a:prstGeom>
          <a:noFill/>
        </p:spPr>
        <p:txBody>
          <a:bodyPr wrap="square" rtlCol="0" anchor="ctr">
            <a:noAutofit/>
          </a:bodyPr>
          <a:lstStyle/>
          <a:p>
            <a:pPr algn="ctr">
              <a:spcBef>
                <a:spcPts val="10"/>
              </a:spcBef>
              <a:spcAft>
                <a:spcPts val="10"/>
              </a:spcAft>
            </a:pPr>
            <a:r>
              <a:rPr lang="zh-CN" altLang="en-US" sz="12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Risks</a:t>
            </a:r>
          </a:p>
        </p:txBody>
      </p:sp>
      <p:sp>
        <p:nvSpPr>
          <p:cNvPr id="18" name="矩形 17"/>
          <p:cNvSpPr/>
          <p:nvPr/>
        </p:nvSpPr>
        <p:spPr>
          <a:xfrm>
            <a:off x="4438015" y="3606165"/>
            <a:ext cx="1814195" cy="37147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altLang="en-US"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Operation preparation milestone</a:t>
            </a:r>
          </a:p>
        </p:txBody>
      </p:sp>
      <p:sp>
        <p:nvSpPr>
          <p:cNvPr id="19" name="矩形 18"/>
          <p:cNvSpPr/>
          <p:nvPr/>
        </p:nvSpPr>
        <p:spPr>
          <a:xfrm>
            <a:off x="4438015" y="4258945"/>
            <a:ext cx="1814195" cy="37147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altLang="en-US"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Overall plan of operation preparation</a:t>
            </a:r>
          </a:p>
        </p:txBody>
      </p:sp>
      <p:sp>
        <p:nvSpPr>
          <p:cNvPr id="20" name="矩形 19"/>
          <p:cNvSpPr/>
          <p:nvPr/>
        </p:nvSpPr>
        <p:spPr>
          <a:xfrm>
            <a:off x="4438015" y="4883150"/>
            <a:ext cx="1814195" cy="37147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altLang="en-US"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Annual operation preparation plan</a:t>
            </a:r>
          </a:p>
        </p:txBody>
      </p:sp>
      <p:sp>
        <p:nvSpPr>
          <p:cNvPr id="21" name="矩形 20"/>
          <p:cNvSpPr/>
          <p:nvPr/>
        </p:nvSpPr>
        <p:spPr>
          <a:xfrm>
            <a:off x="4438015" y="5574665"/>
            <a:ext cx="1814195" cy="37147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altLang="en-US"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Monthly tracking and promotion</a:t>
            </a:r>
          </a:p>
        </p:txBody>
      </p:sp>
      <p:sp>
        <p:nvSpPr>
          <p:cNvPr id="23" name="矩形 22"/>
          <p:cNvSpPr/>
          <p:nvPr/>
        </p:nvSpPr>
        <p:spPr>
          <a:xfrm>
            <a:off x="6842760" y="4254500"/>
            <a:ext cx="2045335" cy="37147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altLang="en-US"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Full-scope operation preparation indicators</a:t>
            </a:r>
          </a:p>
        </p:txBody>
      </p:sp>
      <p:sp>
        <p:nvSpPr>
          <p:cNvPr id="24" name="矩形 23"/>
          <p:cNvSpPr/>
          <p:nvPr/>
        </p:nvSpPr>
        <p:spPr>
          <a:xfrm>
            <a:off x="6842760" y="4878705"/>
            <a:ext cx="2045335" cy="37147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altLang="en-US" sz="105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Annual indicators of operation preparation</a:t>
            </a:r>
          </a:p>
        </p:txBody>
      </p:sp>
      <p:sp>
        <p:nvSpPr>
          <p:cNvPr id="25" name="矩形 24"/>
          <p:cNvSpPr/>
          <p:nvPr/>
        </p:nvSpPr>
        <p:spPr>
          <a:xfrm>
            <a:off x="6847840" y="5550535"/>
            <a:ext cx="2040255" cy="37147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altLang="en-US"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Monthly monitoring and evaluation</a:t>
            </a:r>
          </a:p>
        </p:txBody>
      </p:sp>
      <p:sp>
        <p:nvSpPr>
          <p:cNvPr id="27" name="矩形 26"/>
          <p:cNvSpPr/>
          <p:nvPr/>
        </p:nvSpPr>
        <p:spPr>
          <a:xfrm>
            <a:off x="9522460" y="4255770"/>
            <a:ext cx="1971040" cy="37147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altLang="en-US"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TOP risk of operation preparation</a:t>
            </a:r>
          </a:p>
        </p:txBody>
      </p:sp>
      <p:sp>
        <p:nvSpPr>
          <p:cNvPr id="28" name="矩形 27"/>
          <p:cNvSpPr/>
          <p:nvPr/>
        </p:nvSpPr>
        <p:spPr>
          <a:xfrm>
            <a:off x="9522460" y="4879975"/>
            <a:ext cx="1971040" cy="37147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altLang="en-US"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Special risks</a:t>
            </a:r>
          </a:p>
        </p:txBody>
      </p:sp>
      <p:sp>
        <p:nvSpPr>
          <p:cNvPr id="29" name="矩形 28"/>
          <p:cNvSpPr/>
          <p:nvPr/>
        </p:nvSpPr>
        <p:spPr>
          <a:xfrm>
            <a:off x="9522460" y="5531485"/>
            <a:ext cx="1971040" cy="37147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altLang="en-US"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Monthly measure control</a:t>
            </a:r>
          </a:p>
        </p:txBody>
      </p:sp>
      <p:cxnSp>
        <p:nvCxnSpPr>
          <p:cNvPr id="30" name="直接箭头连接符 29"/>
          <p:cNvCxnSpPr>
            <a:stCxn id="18" idx="2"/>
            <a:endCxn id="19" idx="0"/>
          </p:cNvCxnSpPr>
          <p:nvPr/>
        </p:nvCxnSpPr>
        <p:spPr>
          <a:xfrm>
            <a:off x="5345430" y="3977640"/>
            <a:ext cx="0" cy="28130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33" name="直接箭头连接符 32"/>
          <p:cNvCxnSpPr/>
          <p:nvPr/>
        </p:nvCxnSpPr>
        <p:spPr>
          <a:xfrm>
            <a:off x="7877810" y="4630420"/>
            <a:ext cx="8890" cy="25336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34" name="直接箭头连接符 33"/>
          <p:cNvCxnSpPr>
            <a:stCxn id="24" idx="2"/>
            <a:endCxn id="25" idx="0"/>
          </p:cNvCxnSpPr>
          <p:nvPr/>
        </p:nvCxnSpPr>
        <p:spPr>
          <a:xfrm>
            <a:off x="7865745" y="5250180"/>
            <a:ext cx="2540" cy="30035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37" name="左箭头 36"/>
          <p:cNvSpPr/>
          <p:nvPr/>
        </p:nvSpPr>
        <p:spPr>
          <a:xfrm>
            <a:off x="6429375" y="4411980"/>
            <a:ext cx="367030" cy="26416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endParaRPr lang="zh-CN" altLang="en-US" sz="1200">
              <a:solidFill>
                <a:schemeClr val="tx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0" name="文本框 39"/>
          <p:cNvSpPr txBox="1"/>
          <p:nvPr/>
        </p:nvSpPr>
        <p:spPr>
          <a:xfrm>
            <a:off x="5501639" y="4652645"/>
            <a:ext cx="1155285" cy="229870"/>
          </a:xfrm>
          <a:prstGeom prst="rect">
            <a:avLst/>
          </a:prstGeom>
          <a:noFill/>
        </p:spPr>
        <p:txBody>
          <a:bodyPr wrap="square" rtlCol="0" anchor="ctr">
            <a:noAutofit/>
          </a:bodyPr>
          <a:lstStyle/>
          <a:p>
            <a:pPr>
              <a:spcBef>
                <a:spcPts val="10"/>
              </a:spcBef>
              <a:spcAft>
                <a:spcPts val="10"/>
              </a:spcAft>
            </a:pPr>
            <a:r>
              <a:rPr lang="zh-CN" altLang="en-US" sz="9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Feedback transition</a:t>
            </a:r>
          </a:p>
        </p:txBody>
      </p:sp>
      <p:sp>
        <p:nvSpPr>
          <p:cNvPr id="49" name="文本框 48"/>
          <p:cNvSpPr txBox="1"/>
          <p:nvPr/>
        </p:nvSpPr>
        <p:spPr>
          <a:xfrm>
            <a:off x="8038464" y="4654550"/>
            <a:ext cx="1090295" cy="208280"/>
          </a:xfrm>
          <a:prstGeom prst="rect">
            <a:avLst/>
          </a:prstGeom>
          <a:noFill/>
        </p:spPr>
        <p:txBody>
          <a:bodyPr wrap="square" rtlCol="0" anchor="ctr">
            <a:noAutofit/>
          </a:bodyPr>
          <a:lstStyle/>
          <a:p>
            <a:pPr>
              <a:spcBef>
                <a:spcPts val="10"/>
              </a:spcBef>
              <a:spcAft>
                <a:spcPts val="10"/>
              </a:spcAft>
            </a:pPr>
            <a:r>
              <a:rPr lang="zh-CN" altLang="en-US" sz="9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Feedback transition</a:t>
            </a:r>
          </a:p>
        </p:txBody>
      </p:sp>
      <p:sp>
        <p:nvSpPr>
          <p:cNvPr id="54" name="上下箭头 53"/>
          <p:cNvSpPr/>
          <p:nvPr/>
        </p:nvSpPr>
        <p:spPr>
          <a:xfrm rot="5400000">
            <a:off x="9093835" y="4399915"/>
            <a:ext cx="264160" cy="382905"/>
          </a:xfrm>
          <a:prstGeom prst="up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endParaRPr lang="zh-CN" altLang="en-US" sz="1200">
              <a:solidFill>
                <a:schemeClr val="tx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7" name="文本框 56"/>
          <p:cNvSpPr txBox="1"/>
          <p:nvPr/>
        </p:nvSpPr>
        <p:spPr>
          <a:xfrm>
            <a:off x="10671809" y="4646930"/>
            <a:ext cx="1092199" cy="215900"/>
          </a:xfrm>
          <a:prstGeom prst="rect">
            <a:avLst/>
          </a:prstGeom>
          <a:noFill/>
        </p:spPr>
        <p:txBody>
          <a:bodyPr wrap="square" rtlCol="0" anchor="ctr">
            <a:noAutofit/>
          </a:bodyPr>
          <a:lstStyle/>
          <a:p>
            <a:pPr>
              <a:spcBef>
                <a:spcPts val="10"/>
              </a:spcBef>
              <a:spcAft>
                <a:spcPts val="10"/>
              </a:spcAft>
            </a:pPr>
            <a:r>
              <a:rPr lang="zh-CN" altLang="en-US" sz="900" dirty="0">
                <a:latin typeface="Times New Roman" panose="02020603050405020304" pitchFamily="18" charset="0"/>
                <a:ea typeface="宋体" panose="02010600030101010101" pitchFamily="2" charset="-122"/>
                <a:sym typeface="Times New Roman" panose="02020603050405020304" pitchFamily="18" charset="0"/>
              </a:rPr>
              <a:t>Feedback transition</a:t>
            </a:r>
          </a:p>
        </p:txBody>
      </p:sp>
      <p:sp>
        <p:nvSpPr>
          <p:cNvPr id="59" name="矩形 58"/>
          <p:cNvSpPr/>
          <p:nvPr/>
        </p:nvSpPr>
        <p:spPr>
          <a:xfrm>
            <a:off x="9522460" y="3620135"/>
            <a:ext cx="1971040" cy="37147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Factors influencing operation preparation</a:t>
            </a:r>
          </a:p>
        </p:txBody>
      </p:sp>
      <p:cxnSp>
        <p:nvCxnSpPr>
          <p:cNvPr id="60" name="直接箭头连接符 59"/>
          <p:cNvCxnSpPr>
            <a:stCxn id="59" idx="2"/>
            <a:endCxn id="27" idx="0"/>
          </p:cNvCxnSpPr>
          <p:nvPr/>
        </p:nvCxnSpPr>
        <p:spPr>
          <a:xfrm>
            <a:off x="10507980" y="3991610"/>
            <a:ext cx="0" cy="26416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62" name="文本框 61"/>
          <p:cNvSpPr txBox="1"/>
          <p:nvPr/>
        </p:nvSpPr>
        <p:spPr>
          <a:xfrm>
            <a:off x="408940" y="1184625"/>
            <a:ext cx="11237595" cy="1476375"/>
          </a:xfrm>
          <a:prstGeom prst="rect">
            <a:avLst/>
          </a:prstGeom>
          <a:noFill/>
        </p:spPr>
        <p:txBody>
          <a:bodyPr wrap="square" rtlCol="0" anchor="t">
            <a:noAutofit/>
          </a:bodyPr>
          <a:lstStyle/>
          <a:p>
            <a:pPr indent="457200">
              <a:spcBef>
                <a:spcPts val="10"/>
              </a:spcBef>
              <a:spcAft>
                <a:spcPts val="10"/>
              </a:spcAft>
              <a:defRPr/>
            </a:pP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For operation preparation plan management, </a:t>
            </a:r>
            <a:r>
              <a:rPr lang="zh-CN" altLang="en-US" b="1" dirty="0">
                <a:latin typeface="Times New Roman" panose="02020603050405020304" pitchFamily="18" charset="0"/>
                <a:ea typeface="宋体" panose="02010600030101010101" pitchFamily="2" charset="-122"/>
                <a:cs typeface="Times New Roman"/>
                <a:sym typeface="Times New Roman" panose="02020603050405020304" pitchFamily="18" charset="0"/>
              </a:rPr>
              <a:t>the operation preparation plan and indicator system are established</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based on the Operation Preparation Program to ensure that the overall progress and quality of operation preparation are under control. </a:t>
            </a:r>
            <a:r>
              <a:rPr lang="zh-CN" altLang="en-US" b="1" dirty="0">
                <a:latin typeface="Times New Roman" panose="02020603050405020304" pitchFamily="18" charset="0"/>
                <a:ea typeface="宋体" panose="02010600030101010101" pitchFamily="2" charset="-122"/>
                <a:cs typeface="Times New Roman"/>
                <a:sym typeface="Times New Roman" panose="02020603050405020304" pitchFamily="18" charset="0"/>
              </a:rPr>
              <a:t>In addition, the risk identification and management will be strengthened and implemented in specific special</a:t>
            </a:r>
            <a:r>
              <a:rPr b="1" dirty="0">
                <a:latin typeface="Times New Roman" panose="02020603050405020304" pitchFamily="18" charset="0"/>
                <a:ea typeface="宋体" panose="02010600030101010101" pitchFamily="2" charset="-122"/>
                <a:cs typeface="Times New Roman"/>
                <a:sym typeface="Times New Roman" panose="02020603050405020304" pitchFamily="18" charset="0"/>
              </a:rPr>
              <a:t> work</a:t>
            </a: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 to ensure that</a:t>
            </a:r>
            <a:r>
              <a:rPr lang="zh-CN" altLang="en-US" b="1" dirty="0">
                <a:latin typeface="Times New Roman" panose="02020603050405020304" pitchFamily="18" charset="0"/>
                <a:ea typeface="宋体" panose="02010600030101010101" pitchFamily="2" charset="-122"/>
                <a:cs typeface="Times New Roman"/>
                <a:sym typeface="Times New Roman" panose="02020603050405020304" pitchFamily="18" charset="0"/>
              </a:rPr>
              <a:t> key problems</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in operation preparation are effectively solved and major risks are prevented and resolved.</a:t>
            </a:r>
          </a:p>
        </p:txBody>
      </p:sp>
      <p:sp>
        <p:nvSpPr>
          <p:cNvPr id="2" name="文本框 1"/>
          <p:cNvSpPr txBox="1"/>
          <p:nvPr/>
        </p:nvSpPr>
        <p:spPr>
          <a:xfrm>
            <a:off x="613410" y="655955"/>
            <a:ext cx="6310630" cy="398780"/>
          </a:xfrm>
          <a:prstGeom prst="rect">
            <a:avLst/>
          </a:prstGeom>
          <a:noFill/>
        </p:spPr>
        <p:txBody>
          <a:bodyPr wrap="square" rtlCol="0">
            <a:noAutofit/>
          </a:bodyPr>
          <a:lstStyle/>
          <a:p>
            <a:pPr indent="0">
              <a:spcBef>
                <a:spcPts val="10"/>
              </a:spcBef>
              <a:spcAft>
                <a:spcPts val="10"/>
              </a:spcAft>
              <a:buFont typeface="Wingdings" panose="05000000000000000000" charset="0"/>
              <a:buNone/>
            </a:pPr>
            <a:r>
              <a:rPr lang="en-US" altLang="zh-CN"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2. Operation Preparation Management </a:t>
            </a:r>
          </a:p>
        </p:txBody>
      </p:sp>
      <p:cxnSp>
        <p:nvCxnSpPr>
          <p:cNvPr id="5" name="直接箭头连接符 4"/>
          <p:cNvCxnSpPr/>
          <p:nvPr/>
        </p:nvCxnSpPr>
        <p:spPr>
          <a:xfrm flipH="1">
            <a:off x="5342890" y="4630420"/>
            <a:ext cx="5080" cy="23241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6" name="直接箭头连接符 5"/>
          <p:cNvCxnSpPr>
            <a:stCxn id="20" idx="2"/>
            <a:endCxn id="21" idx="0"/>
          </p:cNvCxnSpPr>
          <p:nvPr/>
        </p:nvCxnSpPr>
        <p:spPr>
          <a:xfrm>
            <a:off x="5345430" y="5254625"/>
            <a:ext cx="0" cy="32004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a:stCxn id="28" idx="2"/>
            <a:endCxn id="29" idx="0"/>
          </p:cNvCxnSpPr>
          <p:nvPr/>
        </p:nvCxnSpPr>
        <p:spPr>
          <a:xfrm>
            <a:off x="10507980" y="5251450"/>
            <a:ext cx="0" cy="28003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H="1" flipV="1">
            <a:off x="10514965" y="4634230"/>
            <a:ext cx="9525" cy="23812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408940" y="3257550"/>
            <a:ext cx="3505835" cy="1168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ctr" anchorCtr="0" compatLnSpc="1">
            <a:noAutofit/>
          </a:bodyPr>
          <a:lstStyle/>
          <a:p>
            <a:pPr algn="ctr" fontAlgn="auto">
              <a:spcBef>
                <a:spcPts val="10"/>
              </a:spcBef>
              <a:spcAft>
                <a:spcPts val="10"/>
              </a:spcAft>
            </a:pPr>
            <a:r>
              <a:rPr lang="zh-CN" altLang="en-US" sz="16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Plan + indicator monitoring</a:t>
            </a:r>
          </a:p>
          <a:p>
            <a:pPr algn="ctr" fontAlgn="auto">
              <a:spcBef>
                <a:spcPts val="10"/>
              </a:spcBef>
              <a:spcAft>
                <a:spcPts val="10"/>
              </a:spcAft>
            </a:pPr>
            <a:r>
              <a:rPr lang="zh-CN" altLang="en-US" sz="1600" b="1" dirty="0">
                <a:solidFill>
                  <a:srgbClr val="FF0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Ensure no deviation in the overall quality and progress</a:t>
            </a:r>
          </a:p>
        </p:txBody>
      </p:sp>
      <p:sp>
        <p:nvSpPr>
          <p:cNvPr id="26" name="矩形 25"/>
          <p:cNvSpPr/>
          <p:nvPr/>
        </p:nvSpPr>
        <p:spPr>
          <a:xfrm>
            <a:off x="408940" y="4862830"/>
            <a:ext cx="3505835" cy="1168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ctr" anchorCtr="0" compatLnSpc="1">
            <a:noAutofit/>
          </a:bodyPr>
          <a:lstStyle/>
          <a:p>
            <a:pPr algn="ctr" fontAlgn="auto">
              <a:spcBef>
                <a:spcPts val="10"/>
              </a:spcBef>
              <a:spcAft>
                <a:spcPts val="10"/>
              </a:spcAft>
            </a:pPr>
            <a:r>
              <a:rPr lang="zh-CN" altLang="en-US" sz="16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Special + risk control</a:t>
            </a:r>
            <a:endParaRPr lang="zh-CN" altLang="en-US" sz="1600" b="1"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a:p>
            <a:pPr algn="ctr" fontAlgn="auto">
              <a:spcBef>
                <a:spcPts val="10"/>
              </a:spcBef>
              <a:spcAft>
                <a:spcPts val="10"/>
              </a:spcAft>
            </a:pPr>
            <a:r>
              <a:rPr lang="zh-CN" altLang="en-US" sz="1600" b="1" dirty="0">
                <a:solidFill>
                  <a:srgbClr val="FF0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Control and resolve major risks </a:t>
            </a:r>
          </a:p>
        </p:txBody>
      </p:sp>
      <p:sp>
        <p:nvSpPr>
          <p:cNvPr id="4" name="文本框 3">
            <a:extLst>
              <a:ext uri="{FF2B5EF4-FFF2-40B4-BE49-F238E27FC236}">
                <a16:creationId xmlns:a16="http://schemas.microsoft.com/office/drawing/2014/main" id="{DAF360FC-3055-96A7-E232-B9C49E455860}"/>
              </a:ext>
            </a:extLst>
          </p:cNvPr>
          <p:cNvSpPr txBox="1"/>
          <p:nvPr/>
        </p:nvSpPr>
        <p:spPr>
          <a:xfrm>
            <a:off x="0" y="-2540"/>
            <a:ext cx="589280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Operation Preparation Management Mode of Guohe One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66395" y="652780"/>
            <a:ext cx="11490960" cy="922020"/>
          </a:xfrm>
          <a:prstGeom prst="rect">
            <a:avLst/>
          </a:prstGeom>
          <a:noFill/>
        </p:spPr>
        <p:txBody>
          <a:bodyPr wrap="square" rtlCol="0" anchor="t">
            <a:noAutofit/>
          </a:bodyPr>
          <a:lstStyle/>
          <a:p>
            <a:pPr indent="457200">
              <a:spcBef>
                <a:spcPts val="10"/>
              </a:spcBef>
              <a:spcAft>
                <a:spcPts val="10"/>
              </a:spcAft>
              <a:defRPr/>
            </a:pP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According to the characteristics of the operation preparation stage and the work tasks in various fields, </a:t>
            </a:r>
            <a:r>
              <a:rPr lang="zh-CN" altLang="en-US" b="1" dirty="0">
                <a:latin typeface="Times New Roman" panose="02020603050405020304" pitchFamily="18" charset="0"/>
                <a:ea typeface="宋体" panose="02010600030101010101" pitchFamily="2" charset="-122"/>
                <a:cs typeface="Times New Roman"/>
                <a:sym typeface="Times New Roman" panose="02020603050405020304" pitchFamily="18" charset="0"/>
              </a:rPr>
              <a:t>a vertically and horizontally connected planning network is established</a:t>
            </a: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 which is divided into three levels: milestone plan, overall plan and execution plan. According to the monitoring and evaluation of operation preparation indicators, it ensures that there will be no deviation in the overall progress and quality of operation preparation work.</a:t>
            </a:r>
          </a:p>
        </p:txBody>
      </p:sp>
      <p:sp>
        <p:nvSpPr>
          <p:cNvPr id="3" name="文本框 2"/>
          <p:cNvSpPr txBox="1"/>
          <p:nvPr/>
        </p:nvSpPr>
        <p:spPr>
          <a:xfrm>
            <a:off x="8726488" y="1908175"/>
            <a:ext cx="2380044" cy="267138"/>
          </a:xfrm>
          <a:prstGeom prst="rect">
            <a:avLst/>
          </a:prstGeom>
          <a:noFill/>
        </p:spPr>
        <p:txBody>
          <a:bodyPr wrap="none" rtlCol="0">
            <a:noAutofit/>
          </a:bodyPr>
          <a:lstStyle/>
          <a:p>
            <a:pPr algn="ctr">
              <a:spcBef>
                <a:spcPts val="10"/>
              </a:spcBef>
              <a:spcAft>
                <a:spcPts val="10"/>
              </a:spcAft>
            </a:pPr>
            <a:r>
              <a:rPr lang="zh-CN" altLang="en-US"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Sketch of Operation Preparation</a:t>
            </a:r>
          </a:p>
        </p:txBody>
      </p:sp>
      <p:pic>
        <p:nvPicPr>
          <p:cNvPr id="11" name="图片 10"/>
          <p:cNvPicPr>
            <a:picLocks noChangeAspect="1"/>
          </p:cNvPicPr>
          <p:nvPr/>
        </p:nvPicPr>
        <p:blipFill>
          <a:blip r:embed="rId2"/>
          <a:stretch>
            <a:fillRect/>
          </a:stretch>
        </p:blipFill>
        <p:spPr>
          <a:xfrm>
            <a:off x="7771130" y="4470400"/>
            <a:ext cx="4086225" cy="1494790"/>
          </a:xfrm>
          <a:prstGeom prst="rect">
            <a:avLst/>
          </a:prstGeom>
        </p:spPr>
      </p:pic>
      <p:sp>
        <p:nvSpPr>
          <p:cNvPr id="7" name="文本框 6"/>
          <p:cNvSpPr txBox="1"/>
          <p:nvPr/>
        </p:nvSpPr>
        <p:spPr>
          <a:xfrm>
            <a:off x="9170035" y="4103370"/>
            <a:ext cx="1480858" cy="311980"/>
          </a:xfrm>
          <a:prstGeom prst="rect">
            <a:avLst/>
          </a:prstGeom>
          <a:noFill/>
        </p:spPr>
        <p:txBody>
          <a:bodyPr wrap="none" rtlCol="0">
            <a:noAutofit/>
          </a:bodyPr>
          <a:lstStyle/>
          <a:p>
            <a:pPr algn="ctr">
              <a:spcBef>
                <a:spcPts val="10"/>
              </a:spcBef>
              <a:spcAft>
                <a:spcPts val="10"/>
              </a:spcAft>
            </a:pPr>
            <a:r>
              <a:rPr lang="zh-CN" altLang="en-US"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 Preparation Indicators</a:t>
            </a:r>
          </a:p>
        </p:txBody>
      </p:sp>
      <p:sp>
        <p:nvSpPr>
          <p:cNvPr id="12" name="矩形 11"/>
          <p:cNvSpPr/>
          <p:nvPr/>
        </p:nvSpPr>
        <p:spPr>
          <a:xfrm>
            <a:off x="-4445" y="4046855"/>
            <a:ext cx="7571105" cy="2305050"/>
          </a:xfrm>
          <a:prstGeom prst="rect">
            <a:avLst/>
          </a:prstGeom>
          <a:solidFill>
            <a:schemeClr val="bg1">
              <a:lumMod val="95000"/>
            </a:schemeClr>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t" anchorCtr="0" compatLnSpc="1">
            <a:noAutofit/>
          </a:bodyPr>
          <a:lstStyle/>
          <a:p>
            <a:pPr>
              <a:spcBef>
                <a:spcPts val="10"/>
              </a:spcBef>
              <a:spcAft>
                <a:spcPts val="10"/>
              </a:spcAft>
            </a:pPr>
            <a:endParaRPr lang="zh-CN" altLang="en-US">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3" name="文本框 12"/>
          <p:cNvSpPr txBox="1"/>
          <p:nvPr/>
        </p:nvSpPr>
        <p:spPr>
          <a:xfrm>
            <a:off x="-1" y="4046855"/>
            <a:ext cx="1191491" cy="3987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spcBef>
                <a:spcPts val="10"/>
              </a:spcBef>
              <a:spcAft>
                <a:spcPts val="10"/>
              </a:spcAft>
            </a:pPr>
            <a:r>
              <a:rPr lang="zh-CN" altLang="en-US"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Highlights</a:t>
            </a:r>
          </a:p>
        </p:txBody>
      </p:sp>
      <p:sp>
        <p:nvSpPr>
          <p:cNvPr id="15" name="文本框 14"/>
          <p:cNvSpPr txBox="1"/>
          <p:nvPr/>
        </p:nvSpPr>
        <p:spPr>
          <a:xfrm>
            <a:off x="364490" y="4445635"/>
            <a:ext cx="7202170" cy="2052955"/>
          </a:xfrm>
          <a:prstGeom prst="rect">
            <a:avLst/>
          </a:prstGeom>
          <a:noFill/>
        </p:spPr>
        <p:txBody>
          <a:bodyPr wrap="square" rtlCol="0">
            <a:noAutofit/>
          </a:bodyPr>
          <a:lstStyle/>
          <a:p>
            <a:pPr indent="457200" algn="l" fontAlgn="auto">
              <a:spcBef>
                <a:spcPts val="10"/>
              </a:spcBef>
              <a:spcAft>
                <a:spcPts val="10"/>
              </a:spcAft>
            </a:pPr>
            <a:r>
              <a:rPr lang="zh-CN" altLang="en-US" sz="1400" b="0" dirty="0">
                <a:latin typeface="Times New Roman" panose="02020603050405020304" pitchFamily="18" charset="0"/>
                <a:ea typeface="宋体" panose="02010600030101010101" pitchFamily="2" charset="-122"/>
                <a:cs typeface="Times New Roman"/>
                <a:sym typeface="Times New Roman" panose="02020603050405020304" pitchFamily="18" charset="0"/>
              </a:rPr>
              <a:t>On the basis of the annual operation preparation plan, in order to fully grasp the key preparation period before the joint commissioning of the unit and give full play to the Owner's role in guaranteeing and supporting the joint commissioning of the unit, </a:t>
            </a:r>
            <a:r>
              <a:rPr lang="zh-CN"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special plans for cold testing/hot testing/</a:t>
            </a:r>
            <a:r>
              <a:rPr lang="en-US" altLang="zh-CN"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fuel </a:t>
            </a:r>
            <a:r>
              <a:rPr lang="zh-CN"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loading startup preparation of the </a:t>
            </a:r>
            <a:r>
              <a:rPr lang="en-US" altLang="zh-CN"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a:t>
            </a:r>
            <a:r>
              <a:rPr lang="zh-CN"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 line</a:t>
            </a:r>
            <a:r>
              <a:rPr sz="1400" b="0" dirty="0">
                <a:latin typeface="Times New Roman" panose="02020603050405020304" pitchFamily="18" charset="0"/>
                <a:ea typeface="宋体" panose="02010600030101010101" pitchFamily="2" charset="-122"/>
                <a:cs typeface="Times New Roman"/>
                <a:sym typeface="Times New Roman" panose="02020603050405020304" pitchFamily="18" charset="0"/>
              </a:rPr>
              <a:t> are formulated respectively for cold testing, hot testing, and</a:t>
            </a:r>
            <a:r>
              <a:rPr lang="en-US" sz="1400" b="0" dirty="0">
                <a:latin typeface="Times New Roman" panose="02020603050405020304" pitchFamily="18" charset="0"/>
                <a:ea typeface="宋体" panose="02010600030101010101" pitchFamily="2" charset="-122"/>
                <a:cs typeface="Times New Roman"/>
                <a:sym typeface="Times New Roman" panose="02020603050405020304" pitchFamily="18" charset="0"/>
              </a:rPr>
              <a:t> fuel</a:t>
            </a:r>
            <a:r>
              <a:rPr sz="1400" b="0" dirty="0">
                <a:latin typeface="Times New Roman" panose="02020603050405020304" pitchFamily="18" charset="0"/>
                <a:ea typeface="宋体" panose="02010600030101010101" pitchFamily="2" charset="-122"/>
                <a:cs typeface="Times New Roman"/>
                <a:sym typeface="Times New Roman" panose="02020603050405020304" pitchFamily="18" charset="0"/>
              </a:rPr>
              <a:t> loading startup as a supplement to the milestone plan and annual plan. It focuses on handover, site entity, risk control, experience feedback, training and authorization, technical preparation and other aspects, so as to support and ensure that the work at key nodes of commissioning is complete and effective.</a:t>
            </a:r>
            <a:endParaRPr lang="zh-CN" altLang="en-US" sz="1400" b="0"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p:txBody>
      </p:sp>
      <p:grpSp>
        <p:nvGrpSpPr>
          <p:cNvPr id="24" name="组合 23"/>
          <p:cNvGrpSpPr/>
          <p:nvPr/>
        </p:nvGrpSpPr>
        <p:grpSpPr>
          <a:xfrm>
            <a:off x="4218305" y="2021840"/>
            <a:ext cx="2631440" cy="1778635"/>
            <a:chOff x="1777" y="10800"/>
            <a:chExt cx="4144" cy="2801"/>
          </a:xfrm>
        </p:grpSpPr>
        <p:sp>
          <p:nvSpPr>
            <p:cNvPr id="16" name="流程图: 摘录 15"/>
            <p:cNvSpPr/>
            <p:nvPr/>
          </p:nvSpPr>
          <p:spPr>
            <a:xfrm>
              <a:off x="1777" y="10800"/>
              <a:ext cx="4144" cy="2801"/>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noAutofit/>
            </a:bodyPr>
            <a:lstStyle/>
            <a:p>
              <a:pPr>
                <a:spcBef>
                  <a:spcPts val="10"/>
                </a:spcBef>
                <a:spcAft>
                  <a:spcPts val="10"/>
                </a:spcAft>
              </a:pPr>
              <a:endParaRPr lang="zh-CN" altLang="en-US" sz="14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7" name="文本框 16"/>
            <p:cNvSpPr txBox="1"/>
            <p:nvPr/>
          </p:nvSpPr>
          <p:spPr>
            <a:xfrm>
              <a:off x="3054" y="11563"/>
              <a:ext cx="1591" cy="531"/>
            </a:xfrm>
            <a:prstGeom prst="rect">
              <a:avLst/>
            </a:prstGeom>
            <a:noFill/>
          </p:spPr>
          <p:txBody>
            <a:bodyPr wrap="square" rtlCol="0">
              <a:noAutofit/>
            </a:bodyPr>
            <a:lstStyle/>
            <a:p>
              <a:pPr algn="ctr">
                <a:spcBef>
                  <a:spcPts val="10"/>
                </a:spcBef>
                <a:spcAft>
                  <a:spcPts val="10"/>
                </a:spcAft>
              </a:pPr>
              <a:r>
                <a:rPr lang="zh-CN" altLang="en-US" sz="1200"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Milestone</a:t>
              </a:r>
            </a:p>
          </p:txBody>
        </p:sp>
        <p:sp>
          <p:nvSpPr>
            <p:cNvPr id="18" name="文本框 17"/>
            <p:cNvSpPr txBox="1"/>
            <p:nvPr/>
          </p:nvSpPr>
          <p:spPr>
            <a:xfrm>
              <a:off x="2858" y="12226"/>
              <a:ext cx="1982" cy="531"/>
            </a:xfrm>
            <a:prstGeom prst="rect">
              <a:avLst/>
            </a:prstGeom>
            <a:noFill/>
          </p:spPr>
          <p:txBody>
            <a:bodyPr wrap="square" rtlCol="0">
              <a:noAutofit/>
            </a:bodyPr>
            <a:lstStyle/>
            <a:p>
              <a:pPr algn="ctr">
                <a:spcBef>
                  <a:spcPts val="10"/>
                </a:spcBef>
                <a:spcAft>
                  <a:spcPts val="10"/>
                </a:spcAft>
              </a:pPr>
              <a:r>
                <a:rPr lang="zh-CN" altLang="en-US" sz="1200"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Overall plan</a:t>
              </a:r>
            </a:p>
          </p:txBody>
        </p:sp>
        <p:sp>
          <p:nvSpPr>
            <p:cNvPr id="19" name="文本框 18"/>
            <p:cNvSpPr txBox="1"/>
            <p:nvPr/>
          </p:nvSpPr>
          <p:spPr>
            <a:xfrm>
              <a:off x="2534" y="12890"/>
              <a:ext cx="2630" cy="531"/>
            </a:xfrm>
            <a:prstGeom prst="rect">
              <a:avLst/>
            </a:prstGeom>
            <a:noFill/>
          </p:spPr>
          <p:txBody>
            <a:bodyPr wrap="square" rtlCol="0">
              <a:noAutofit/>
            </a:bodyPr>
            <a:lstStyle/>
            <a:p>
              <a:pPr algn="ctr">
                <a:spcBef>
                  <a:spcPts val="10"/>
                </a:spcBef>
                <a:spcAft>
                  <a:spcPts val="10"/>
                </a:spcAft>
              </a:pPr>
              <a:r>
                <a:rPr lang="zh-CN" altLang="en-US" sz="1200"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Annual + special plan</a:t>
              </a:r>
            </a:p>
          </p:txBody>
        </p:sp>
      </p:grpSp>
      <p:pic>
        <p:nvPicPr>
          <p:cNvPr id="20" name="图片 19"/>
          <p:cNvPicPr>
            <a:picLocks noChangeAspect="1"/>
          </p:cNvPicPr>
          <p:nvPr/>
        </p:nvPicPr>
        <p:blipFill>
          <a:blip r:embed="rId3"/>
          <a:stretch>
            <a:fillRect/>
          </a:stretch>
        </p:blipFill>
        <p:spPr>
          <a:xfrm>
            <a:off x="559435" y="2026285"/>
            <a:ext cx="3014345" cy="1739900"/>
          </a:xfrm>
          <a:prstGeom prst="rect">
            <a:avLst/>
          </a:prstGeom>
        </p:spPr>
      </p:pic>
      <p:cxnSp>
        <p:nvCxnSpPr>
          <p:cNvPr id="21" name="直接箭头连接符 20"/>
          <p:cNvCxnSpPr/>
          <p:nvPr/>
        </p:nvCxnSpPr>
        <p:spPr>
          <a:xfrm>
            <a:off x="6960870" y="2843530"/>
            <a:ext cx="711200" cy="12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6960870" y="2926715"/>
            <a:ext cx="711200" cy="12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3760470" y="2821305"/>
            <a:ext cx="711200" cy="12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3760470" y="2904490"/>
            <a:ext cx="711200" cy="12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3671570" y="2524760"/>
            <a:ext cx="1233170" cy="262890"/>
          </a:xfrm>
          <a:prstGeom prst="rect">
            <a:avLst/>
          </a:prstGeom>
          <a:noFill/>
        </p:spPr>
        <p:txBody>
          <a:bodyPr wrap="square" rtlCol="0">
            <a:noAutofit/>
          </a:bodyPr>
          <a:lstStyle/>
          <a:p>
            <a:pPr>
              <a:spcBef>
                <a:spcPts val="10"/>
              </a:spcBef>
              <a:spcAft>
                <a:spcPts val="10"/>
              </a:spcAft>
            </a:pPr>
            <a:r>
              <a:rPr lang="zh-CN" altLang="en-US"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Identification </a:t>
            </a:r>
          </a:p>
        </p:txBody>
      </p:sp>
      <p:sp>
        <p:nvSpPr>
          <p:cNvPr id="28" name="文本框 27"/>
          <p:cNvSpPr txBox="1"/>
          <p:nvPr/>
        </p:nvSpPr>
        <p:spPr>
          <a:xfrm>
            <a:off x="6709987" y="2553675"/>
            <a:ext cx="2100078" cy="280330"/>
          </a:xfrm>
          <a:prstGeom prst="rect">
            <a:avLst/>
          </a:prstGeom>
          <a:noFill/>
        </p:spPr>
        <p:txBody>
          <a:bodyPr wrap="square" rtlCol="0">
            <a:noAutofit/>
          </a:bodyPr>
          <a:lstStyle/>
          <a:p>
            <a:pPr>
              <a:spcBef>
                <a:spcPts val="10"/>
              </a:spcBef>
              <a:spcAft>
                <a:spcPts val="10"/>
              </a:spcAft>
            </a:pPr>
            <a:r>
              <a:rPr lang="zh-CN" altLang="en-US"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Visualization</a:t>
            </a:r>
          </a:p>
        </p:txBody>
      </p:sp>
      <p:pic>
        <p:nvPicPr>
          <p:cNvPr id="9" name="图片 8">
            <a:extLst>
              <a:ext uri="{FF2B5EF4-FFF2-40B4-BE49-F238E27FC236}">
                <a16:creationId xmlns:a16="http://schemas.microsoft.com/office/drawing/2014/main" id="{EDA859CE-FD7F-F4E5-0A88-24879D9422C2}"/>
              </a:ext>
            </a:extLst>
          </p:cNvPr>
          <p:cNvPicPr>
            <a:picLocks noChangeAspect="1"/>
          </p:cNvPicPr>
          <p:nvPr/>
        </p:nvPicPr>
        <p:blipFill>
          <a:blip r:embed="rId4"/>
          <a:stretch>
            <a:fillRect/>
          </a:stretch>
        </p:blipFill>
        <p:spPr>
          <a:xfrm>
            <a:off x="7934341" y="2287636"/>
            <a:ext cx="3878548" cy="1838227"/>
          </a:xfrm>
          <a:prstGeom prst="rect">
            <a:avLst/>
          </a:prstGeom>
        </p:spPr>
      </p:pic>
      <p:sp>
        <p:nvSpPr>
          <p:cNvPr id="2" name="文本框 1">
            <a:extLst>
              <a:ext uri="{FF2B5EF4-FFF2-40B4-BE49-F238E27FC236}">
                <a16:creationId xmlns:a16="http://schemas.microsoft.com/office/drawing/2014/main" id="{0E58CA2E-B3BA-9929-E3FD-606D8218AEF0}"/>
              </a:ext>
            </a:extLst>
          </p:cNvPr>
          <p:cNvSpPr txBox="1"/>
          <p:nvPr/>
        </p:nvSpPr>
        <p:spPr>
          <a:xfrm>
            <a:off x="0" y="-2540"/>
            <a:ext cx="589280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Operation Preparation Management Mode of Guohe One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68935" y="676910"/>
            <a:ext cx="11403965" cy="1337945"/>
          </a:xfrm>
          <a:prstGeom prst="rect">
            <a:avLst/>
          </a:prstGeom>
          <a:noFill/>
          <a:ln w="9525">
            <a:noFill/>
          </a:ln>
          <a:extLst>
            <a:ext uri="{909E8E84-426E-40DD-AFC4-6F175D3DCCD1}">
              <a14:hiddenFill xmlns:a14="http://schemas.microsoft.com/office/drawing/2010/main">
                <a:solidFill>
                  <a:srgbClr val="FFC000"/>
                </a:solidFill>
              </a14:hiddenFill>
            </a:ext>
          </a:extLst>
        </p:spPr>
        <p:txBody>
          <a:bodyPr wrap="square">
            <a:noAutofit/>
          </a:bodyPr>
          <a:lstStyle/>
          <a:p>
            <a:pPr indent="457200" fontAlgn="auto">
              <a:spcBef>
                <a:spcPts val="10"/>
              </a:spcBef>
              <a:spcAft>
                <a:spcPts val="10"/>
              </a:spcAft>
            </a:pPr>
            <a:r>
              <a:rPr lang="zh-CN" b="0" dirty="0">
                <a:latin typeface="Times New Roman" panose="02020603050405020304" pitchFamily="18" charset="0"/>
                <a:ea typeface="宋体" panose="02010600030101010101" pitchFamily="2" charset="-122"/>
                <a:cs typeface="Times New Roman"/>
                <a:sym typeface="Times New Roman" panose="02020603050405020304" pitchFamily="18" charset="0"/>
              </a:rPr>
              <a:t>In 2019, a </a:t>
            </a:r>
            <a:r>
              <a:rPr 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comprehensive risk management system</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was introduced for the </a:t>
            </a:r>
            <a:r>
              <a:rPr b="0" dirty="0" err="1">
                <a:latin typeface="Times New Roman" panose="02020603050405020304" pitchFamily="18" charset="0"/>
                <a:ea typeface="宋体" panose="02010600030101010101" pitchFamily="2" charset="-122"/>
                <a:cs typeface="Times New Roman"/>
                <a:sym typeface="Times New Roman" panose="02020603050405020304" pitchFamily="18" charset="0"/>
              </a:rPr>
              <a:t>Guohe</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One Project to </a:t>
            </a:r>
            <a:r>
              <a:rPr lang="zh-CN"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set risks in the operation preparation business area. </a:t>
            </a:r>
            <a:r>
              <a:rPr lang="en-US" alt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TOP risk management is adopted for operation preparation, with two-level risk control: TOP risks of operation preparation and professional TOP risks</a:t>
            </a:r>
            <a:r>
              <a:rPr lang="zh-CN" b="0" dirty="0">
                <a:latin typeface="Times New Roman" panose="02020603050405020304" pitchFamily="18" charset="0"/>
                <a:ea typeface="宋体" panose="02010600030101010101" pitchFamily="2" charset="-122"/>
                <a:cs typeface="Times New Roman"/>
                <a:sym typeface="Times New Roman" panose="02020603050405020304" pitchFamily="18" charset="0"/>
              </a:rPr>
              <a:t>. Risk identification, risk assessment, risk response, risk supervision and improvement are carried out level by level, all employees are trained on the concept of risk prevention, and risk control is communicated down to all disciplines to ensure that operation preparation risks are effectively prevented.</a:t>
            </a:r>
          </a:p>
        </p:txBody>
      </p:sp>
      <p:pic>
        <p:nvPicPr>
          <p:cNvPr id="18" name="图片 17"/>
          <p:cNvPicPr>
            <a:picLocks noChangeAspect="1"/>
          </p:cNvPicPr>
          <p:nvPr/>
        </p:nvPicPr>
        <p:blipFill>
          <a:blip r:embed="rId3"/>
          <a:stretch>
            <a:fillRect/>
          </a:stretch>
        </p:blipFill>
        <p:spPr>
          <a:xfrm>
            <a:off x="995045" y="2543175"/>
            <a:ext cx="10201910" cy="3637915"/>
          </a:xfrm>
          <a:prstGeom prst="rect">
            <a:avLst/>
          </a:prstGeom>
        </p:spPr>
      </p:pic>
      <p:sp>
        <p:nvSpPr>
          <p:cNvPr id="2" name="文本框 1">
            <a:extLst>
              <a:ext uri="{FF2B5EF4-FFF2-40B4-BE49-F238E27FC236}">
                <a16:creationId xmlns:a16="http://schemas.microsoft.com/office/drawing/2014/main" id="{4A05432E-BD64-2ECA-AE7F-A9ED35463F6C}"/>
              </a:ext>
            </a:extLst>
          </p:cNvPr>
          <p:cNvSpPr txBox="1"/>
          <p:nvPr/>
        </p:nvSpPr>
        <p:spPr>
          <a:xfrm>
            <a:off x="0" y="-2540"/>
            <a:ext cx="589280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Operation Preparation Management Mode of Guohe One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93700" y="1115695"/>
            <a:ext cx="11403965" cy="1753235"/>
          </a:xfrm>
          <a:prstGeom prst="rect">
            <a:avLst/>
          </a:prstGeom>
          <a:noFill/>
          <a:ln w="9525">
            <a:noFill/>
          </a:ln>
        </p:spPr>
        <p:txBody>
          <a:bodyPr wrap="square">
            <a:noAutofit/>
          </a:bodyPr>
          <a:lstStyle/>
          <a:p>
            <a:pPr indent="457200" fontAlgn="auto">
              <a:spcBef>
                <a:spcPts val="10"/>
              </a:spcBef>
              <a:spcAft>
                <a:spcPts val="10"/>
              </a:spcAft>
            </a:pPr>
            <a:r>
              <a:rPr lang="zh-CN" b="0" dirty="0">
                <a:latin typeface="Times New Roman" panose="02020603050405020304" pitchFamily="18" charset="0"/>
                <a:ea typeface="宋体" panose="02010600030101010101" pitchFamily="2" charset="-122"/>
                <a:cs typeface="Times New Roman"/>
                <a:sym typeface="Times New Roman" panose="02020603050405020304" pitchFamily="18" charset="0"/>
              </a:rPr>
              <a:t>In the preparation stage of </a:t>
            </a:r>
            <a:r>
              <a:rPr lang="en-US" altLang="zh-CN" b="0" dirty="0">
                <a:latin typeface="Times New Roman" panose="02020603050405020304" pitchFamily="18" charset="0"/>
                <a:ea typeface="宋体" panose="02010600030101010101" pitchFamily="2" charset="-122"/>
                <a:cs typeface="Times New Roman"/>
                <a:sym typeface="Times New Roman" panose="02020603050405020304" pitchFamily="18" charset="0"/>
              </a:rPr>
              <a:t>fuel </a:t>
            </a:r>
            <a:r>
              <a:rPr lang="zh-CN" b="0" dirty="0">
                <a:latin typeface="Times New Roman" panose="02020603050405020304" pitchFamily="18" charset="0"/>
                <a:ea typeface="宋体" panose="02010600030101010101" pitchFamily="2" charset="-122"/>
                <a:cs typeface="Times New Roman"/>
                <a:sym typeface="Times New Roman" panose="02020603050405020304" pitchFamily="18" charset="0"/>
              </a:rPr>
              <a:t>loading and startup, in order to solve problems and difficulties in key areas and improve the ability to prevent and resolve major risks, the Guohe One Project is implemented with</a:t>
            </a:r>
            <a:r>
              <a:rPr lang="en-US" altLang="zh-CN" b="0" dirty="0">
                <a:latin typeface="Times New Roman" panose="02020603050405020304" pitchFamily="18" charset="0"/>
                <a:ea typeface="宋体" panose="02010600030101010101" pitchFamily="2" charset="-122"/>
                <a:cs typeface="Times New Roman"/>
                <a:sym typeface="Times New Roman" panose="02020603050405020304" pitchFamily="18" charset="0"/>
              </a:rPr>
              <a:t> the goal</a:t>
            </a:r>
            <a:r>
              <a:rPr lang="zh-CN" b="0" dirty="0">
                <a:latin typeface="Times New Roman" panose="02020603050405020304" pitchFamily="18" charset="0"/>
                <a:ea typeface="宋体" panose="02010600030101010101" pitchFamily="2" charset="-122"/>
                <a:cs typeface="Times New Roman"/>
                <a:sym typeface="Times New Roman" panose="02020603050405020304" pitchFamily="18" charset="0"/>
              </a:rPr>
              <a:t> </a:t>
            </a:r>
            <a:r>
              <a:rPr lang="en-US" altLang="zh-CN" b="0" dirty="0">
                <a:latin typeface="Times New Roman" panose="02020603050405020304" pitchFamily="18" charset="0"/>
                <a:ea typeface="宋体" panose="02010600030101010101" pitchFamily="2" charset="-122"/>
                <a:cs typeface="Times New Roman"/>
                <a:sym typeface="Times New Roman" panose="02020603050405020304" pitchFamily="18" charset="0"/>
              </a:rPr>
              <a:t>of </a:t>
            </a:r>
            <a:r>
              <a:rPr 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high-quality</a:t>
            </a:r>
            <a:r>
              <a:rPr lang="en-US" alt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 operation</a:t>
            </a:r>
            <a:r>
              <a:rPr lang="zh-CN" b="0" dirty="0">
                <a:latin typeface="Times New Roman" panose="02020603050405020304" pitchFamily="18" charset="0"/>
                <a:ea typeface="宋体" panose="02010600030101010101" pitchFamily="2" charset="-122"/>
                <a:cs typeface="Times New Roman"/>
                <a:sym typeface="Times New Roman" panose="02020603050405020304" pitchFamily="18" charset="0"/>
              </a:rPr>
              <a:t>. From five aspects such as</a:t>
            </a:r>
            <a:r>
              <a:rPr lang="zh-CN" altLang="en-US" b="1" dirty="0">
                <a:latin typeface="Times New Roman" panose="02020603050405020304" pitchFamily="18" charset="0"/>
                <a:ea typeface="宋体" panose="02010600030101010101" pitchFamily="2" charset="-122"/>
                <a:cs typeface="Times New Roman"/>
                <a:sym typeface="Times New Roman" panose="02020603050405020304" pitchFamily="18" charset="0"/>
              </a:rPr>
              <a:t> handover and takeover quality, loading and startup preparation, equipment reliability, configuration management effectiveness and intrinsic safety level,</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38 </a:t>
            </a:r>
            <a:r>
              <a:rPr lang="en-US" alt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important special projects </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are sorted out, focusing on key issues, key links and key nodes. Based on risk classification, risk response measures are developed to solve specific problems by two-level control of </a:t>
            </a:r>
            <a:r>
              <a:rPr lang="zh-CN" altLang="en-US"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high-quality operation project risks and special risks</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so as to lay a foundation for high-quality operation.</a:t>
            </a:r>
            <a:endParaRPr lang="zh-CN" altLang="en-US" b="0"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p:txBody>
      </p:sp>
      <p:grpSp>
        <p:nvGrpSpPr>
          <p:cNvPr id="7" name="组合 6"/>
          <p:cNvGrpSpPr/>
          <p:nvPr/>
        </p:nvGrpSpPr>
        <p:grpSpPr>
          <a:xfrm>
            <a:off x="330835" y="3315679"/>
            <a:ext cx="11437399" cy="2303803"/>
            <a:chOff x="668" y="4241"/>
            <a:chExt cx="9021" cy="3848"/>
          </a:xfrm>
        </p:grpSpPr>
        <p:sp>
          <p:nvSpPr>
            <p:cNvPr id="2" name="矩形 1"/>
            <p:cNvSpPr/>
            <p:nvPr>
              <p:custDataLst>
                <p:tags r:id="rId1"/>
              </p:custDataLst>
            </p:nvPr>
          </p:nvSpPr>
          <p:spPr>
            <a:xfrm>
              <a:off x="668" y="4243"/>
              <a:ext cx="570" cy="3845"/>
            </a:xfrm>
            <a:prstGeom prst="rect">
              <a:avLst/>
            </a:prstGeom>
            <a:solidFill>
              <a:srgbClr val="0070C0"/>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noAutofit/>
            </a:bodyPr>
            <a:lstStyle/>
            <a:p>
              <a:pPr algn="ctr">
                <a:spcBef>
                  <a:spcPts val="10"/>
                </a:spcBef>
                <a:spcAft>
                  <a:spcPts val="10"/>
                </a:spcAft>
              </a:pPr>
              <a:r>
                <a:rPr lang="zh-CN" altLang="en-US"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High-quality operation project</a:t>
              </a:r>
              <a:endParaRPr lang="zh-CN" altLang="en-US" sz="1000" b="1"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p:txBody>
        </p:sp>
        <p:sp>
          <p:nvSpPr>
            <p:cNvPr id="3" name="矩形 2"/>
            <p:cNvSpPr/>
            <p:nvPr>
              <p:custDataLst>
                <p:tags r:id="rId2"/>
              </p:custDataLst>
            </p:nvPr>
          </p:nvSpPr>
          <p:spPr>
            <a:xfrm>
              <a:off x="1231" y="4241"/>
              <a:ext cx="8458" cy="3848"/>
            </a:xfrm>
            <a:prstGeom prst="rect">
              <a:avLst/>
            </a:prstGeom>
            <a:noFill/>
            <a:ln w="6350">
              <a:solidFill>
                <a:schemeClr val="tx1"/>
              </a:solid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1" name="文本框 20"/>
            <p:cNvSpPr txBox="1"/>
            <p:nvPr>
              <p:custDataLst>
                <p:tags r:id="rId3"/>
              </p:custDataLst>
            </p:nvPr>
          </p:nvSpPr>
          <p:spPr>
            <a:xfrm>
              <a:off x="2799" y="4328"/>
              <a:ext cx="1976" cy="3468"/>
            </a:xfrm>
            <a:prstGeom prst="rect">
              <a:avLst/>
            </a:prstGeom>
            <a:noFill/>
          </p:spPr>
          <p:txBody>
            <a:bodyPr wrap="square" rtlCol="0" anchor="t">
              <a:noAutofit/>
            </a:bodyPr>
            <a:lstStyle/>
            <a:p>
              <a:pPr marL="171450" lvl="0" indent="-171450" algn="l" fontAlgn="auto">
                <a:spcBef>
                  <a:spcPts val="10"/>
                </a:spcBef>
                <a:spcAft>
                  <a:spcPts val="10"/>
                </a:spcAft>
                <a:buClrTx/>
                <a:buSzTx/>
                <a:buFont typeface="Wingdings" panose="05000000000000000000" charset="0"/>
                <a:buChar char="n"/>
              </a:pPr>
              <a:r>
                <a:rPr lang="zh-CN" altLang="en-US"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Preparation for loading and startup</a:t>
              </a:r>
            </a:p>
            <a:p>
              <a:pPr lvl="0" indent="0" algn="l" fontAlgn="auto">
                <a:spcBef>
                  <a:spcPts val="10"/>
                </a:spcBef>
                <a:spcAft>
                  <a:spcPts val="10"/>
                </a:spcAft>
                <a:buClrTx/>
                <a:buSzTx/>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First </a:t>
              </a:r>
              <a:r>
                <a:rPr lang="en-US" altLang="zh-CN"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fuel</a:t>
              </a: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 loading</a:t>
              </a:r>
            </a:p>
            <a:p>
              <a:pPr lvl="0" indent="0" algn="l" fontAlgn="auto">
                <a:spcBef>
                  <a:spcPts val="10"/>
                </a:spcBef>
                <a:spcAft>
                  <a:spcPts val="10"/>
                </a:spcAft>
                <a:buClrTx/>
                <a:buSzTx/>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First grid connection</a:t>
              </a:r>
            </a:p>
            <a:p>
              <a:pPr lvl="0" indent="0" algn="l" fontAlgn="auto">
                <a:spcBef>
                  <a:spcPts val="10"/>
                </a:spcBef>
                <a:spcAft>
                  <a:spcPts val="10"/>
                </a:spcAft>
                <a:buClrTx/>
                <a:buSzTx/>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First criticality and power platform test</a:t>
              </a:r>
            </a:p>
            <a:p>
              <a:pPr lvl="0" indent="0" algn="l" fontAlgn="auto">
                <a:spcBef>
                  <a:spcPts val="10"/>
                </a:spcBef>
                <a:spcAft>
                  <a:spcPts val="10"/>
                </a:spcAft>
                <a:buClrTx/>
                <a:buSzTx/>
                <a:buNone/>
              </a:pPr>
              <a:r>
                <a:rPr lang="en-US" altLang="zh-CN" sz="1400"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rPr>
                <a:t>......</a:t>
              </a:r>
              <a:endParaRPr lang="zh-CN" altLang="en-US" sz="1400" dirty="0">
                <a:solidFill>
                  <a:srgbClr val="404040"/>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a:p>
              <a:pPr lvl="0" indent="0" algn="l" fontAlgn="auto">
                <a:spcBef>
                  <a:spcPts val="10"/>
                </a:spcBef>
                <a:spcAft>
                  <a:spcPts val="10"/>
                </a:spcAft>
                <a:buClrTx/>
                <a:buSzTx/>
                <a:buNone/>
              </a:pPr>
              <a:endParaRPr lang="zh-CN" altLang="en-US" sz="1400" dirty="0">
                <a:solidFill>
                  <a:srgbClr val="404040"/>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p:txBody>
        </p:sp>
        <p:sp>
          <p:nvSpPr>
            <p:cNvPr id="22" name="文本框 21"/>
            <p:cNvSpPr txBox="1"/>
            <p:nvPr>
              <p:custDataLst>
                <p:tags r:id="rId4"/>
              </p:custDataLst>
            </p:nvPr>
          </p:nvSpPr>
          <p:spPr>
            <a:xfrm>
              <a:off x="7893" y="4328"/>
              <a:ext cx="1796" cy="2855"/>
            </a:xfrm>
            <a:prstGeom prst="rect">
              <a:avLst/>
            </a:prstGeom>
            <a:noFill/>
          </p:spPr>
          <p:txBody>
            <a:bodyPr wrap="square" rtlCol="0" anchor="t">
              <a:noAutofit/>
            </a:bodyPr>
            <a:lstStyle/>
            <a:p>
              <a:pPr marL="285750" lvl="0" indent="-285750" algn="l" fontAlgn="auto">
                <a:spcBef>
                  <a:spcPts val="10"/>
                </a:spcBef>
                <a:spcAft>
                  <a:spcPts val="10"/>
                </a:spcAft>
                <a:buClrTx/>
                <a:buSzTx/>
                <a:buFont typeface="Wingdings" panose="05000000000000000000" charset="0"/>
                <a:buChar char="n"/>
              </a:pPr>
              <a:r>
                <a:rPr lang="zh-CN" altLang="en-US"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Intrinsic Safety Level</a:t>
              </a:r>
            </a:p>
            <a:p>
              <a:pPr lvl="0" indent="0" algn="l" fontAlgn="auto">
                <a:spcBef>
                  <a:spcPts val="10"/>
                </a:spcBef>
                <a:spcAft>
                  <a:spcPts val="10"/>
                </a:spcAft>
                <a:buClrTx/>
                <a:buSzTx/>
                <a:buFont typeface="Wingdings" panose="05000000000000000000" charset="0"/>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Verification of operating procedures and quality improvement</a:t>
              </a:r>
            </a:p>
            <a:p>
              <a:pPr lvl="0" indent="0" algn="l" fontAlgn="auto">
                <a:spcBef>
                  <a:spcPts val="10"/>
                </a:spcBef>
                <a:spcAft>
                  <a:spcPts val="10"/>
                </a:spcAft>
                <a:buClrTx/>
                <a:buSzTx/>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Fixed safety facilities and signs</a:t>
              </a:r>
            </a:p>
            <a:p>
              <a:pPr lvl="0" indent="0" algn="l" fontAlgn="auto">
                <a:spcBef>
                  <a:spcPts val="10"/>
                </a:spcBef>
                <a:spcAft>
                  <a:spcPts val="10"/>
                </a:spcAft>
                <a:buClrTx/>
                <a:buSzTx/>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Fireproof door and blocking</a:t>
              </a:r>
            </a:p>
            <a:p>
              <a:pPr lvl="0" indent="0" algn="l">
                <a:spcBef>
                  <a:spcPts val="10"/>
                </a:spcBef>
                <a:spcAft>
                  <a:spcPts val="10"/>
                </a:spcAft>
                <a:buClrTx/>
                <a:buSzTx/>
                <a:buNone/>
              </a:pPr>
              <a:r>
                <a:rPr lang="en-US" altLang="zh-CN" sz="1400"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rPr>
                <a:t>......</a:t>
              </a:r>
              <a:endParaRPr lang="zh-CN" altLang="en-US" sz="1400" dirty="0">
                <a:solidFill>
                  <a:srgbClr val="404040"/>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p:txBody>
        </p:sp>
        <p:sp>
          <p:nvSpPr>
            <p:cNvPr id="23" name="文本框 22"/>
            <p:cNvSpPr txBox="1"/>
            <p:nvPr>
              <p:custDataLst>
                <p:tags r:id="rId5"/>
              </p:custDataLst>
            </p:nvPr>
          </p:nvSpPr>
          <p:spPr>
            <a:xfrm>
              <a:off x="4775" y="4328"/>
              <a:ext cx="1720" cy="3395"/>
            </a:xfrm>
            <a:prstGeom prst="rect">
              <a:avLst/>
            </a:prstGeom>
            <a:noFill/>
          </p:spPr>
          <p:txBody>
            <a:bodyPr wrap="square" rtlCol="0" anchor="t">
              <a:noAutofit/>
            </a:bodyPr>
            <a:lstStyle/>
            <a:p>
              <a:pPr marL="171450" lvl="0" indent="-171450" algn="l" fontAlgn="auto">
                <a:spcBef>
                  <a:spcPts val="10"/>
                </a:spcBef>
                <a:spcAft>
                  <a:spcPts val="10"/>
                </a:spcAft>
                <a:buClrTx/>
                <a:buSzTx/>
                <a:buFont typeface="Wingdings" panose="05000000000000000000" charset="0"/>
                <a:buChar char="n"/>
              </a:pPr>
              <a:r>
                <a:rPr lang="zh-CN" altLang="en-US"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Equipment reliability</a:t>
              </a:r>
            </a:p>
            <a:p>
              <a:pPr lvl="0" indent="0" algn="l" fontAlgn="auto">
                <a:spcBef>
                  <a:spcPts val="10"/>
                </a:spcBef>
                <a:spcAft>
                  <a:spcPts val="10"/>
                </a:spcAft>
                <a:buClrTx/>
                <a:buSzTx/>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SPV equipment assurance</a:t>
              </a:r>
            </a:p>
            <a:p>
              <a:pPr lvl="0" indent="0" algn="l" fontAlgn="auto">
                <a:spcBef>
                  <a:spcPts val="10"/>
                </a:spcBef>
                <a:spcAft>
                  <a:spcPts val="10"/>
                </a:spcAft>
                <a:buClrTx/>
                <a:buSzTx/>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Water supply guarantee</a:t>
              </a:r>
            </a:p>
            <a:p>
              <a:pPr lvl="0" indent="0" algn="l" fontAlgn="auto">
                <a:spcBef>
                  <a:spcPts val="10"/>
                </a:spcBef>
                <a:spcAft>
                  <a:spcPts val="10"/>
                </a:spcAft>
                <a:buClrTx/>
                <a:buSzTx/>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Heat sink guarantee</a:t>
              </a:r>
            </a:p>
            <a:p>
              <a:pPr lvl="0" indent="0" algn="l" fontAlgn="auto">
                <a:spcBef>
                  <a:spcPts val="10"/>
                </a:spcBef>
                <a:spcAft>
                  <a:spcPts val="10"/>
                </a:spcAft>
                <a:buClrTx/>
                <a:buSzTx/>
                <a:buNone/>
              </a:pPr>
              <a:r>
                <a:rPr lang="en-US" altLang="zh-CN" sz="1400"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rPr>
                <a:t>......</a:t>
              </a:r>
              <a:endParaRPr lang="zh-CN" altLang="en-US" sz="1400" dirty="0">
                <a:solidFill>
                  <a:srgbClr val="404040"/>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a:p>
              <a:pPr lvl="0" indent="0" algn="l">
                <a:spcBef>
                  <a:spcPts val="10"/>
                </a:spcBef>
                <a:spcAft>
                  <a:spcPts val="10"/>
                </a:spcAft>
                <a:buClrTx/>
                <a:buSzTx/>
                <a:buNone/>
              </a:pPr>
              <a:endParaRPr lang="zh-CN" altLang="en-US" sz="1400" dirty="0">
                <a:solidFill>
                  <a:srgbClr val="404040"/>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p:txBody>
        </p:sp>
        <p:sp>
          <p:nvSpPr>
            <p:cNvPr id="24" name="文本框 23"/>
            <p:cNvSpPr txBox="1"/>
            <p:nvPr>
              <p:custDataLst>
                <p:tags r:id="rId6"/>
              </p:custDataLst>
            </p:nvPr>
          </p:nvSpPr>
          <p:spPr>
            <a:xfrm>
              <a:off x="1238" y="4328"/>
              <a:ext cx="1561" cy="2892"/>
            </a:xfrm>
            <a:prstGeom prst="rect">
              <a:avLst/>
            </a:prstGeom>
            <a:noFill/>
          </p:spPr>
          <p:txBody>
            <a:bodyPr wrap="square" rtlCol="0" anchor="t">
              <a:noAutofit/>
            </a:bodyPr>
            <a:lstStyle/>
            <a:p>
              <a:pPr marL="171450" indent="-171450" fontAlgn="auto">
                <a:spcBef>
                  <a:spcPts val="10"/>
                </a:spcBef>
                <a:spcAft>
                  <a:spcPts val="10"/>
                </a:spcAft>
                <a:buFont typeface="Wingdings" panose="05000000000000000000" charset="0"/>
                <a:buChar char="n"/>
              </a:pPr>
              <a:r>
                <a:rPr lang="zh-CN" altLang="en-US"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Handover and takeover quality</a:t>
              </a:r>
            </a:p>
            <a:p>
              <a:pPr indent="0" fontAlgn="auto">
                <a:spcBef>
                  <a:spcPts val="10"/>
                </a:spcBef>
                <a:spcAft>
                  <a:spcPts val="10"/>
                </a:spcAft>
                <a:buNone/>
              </a:pPr>
              <a:r>
                <a:rPr lang="zh-CN" altLang="en-US" sz="1400" b="0" dirty="0">
                  <a:latin typeface="Times New Roman" panose="02020603050405020304" pitchFamily="18" charset="0"/>
                  <a:ea typeface="宋体" panose="02010600030101010101" pitchFamily="2" charset="-122"/>
                  <a:cs typeface="Times New Roman"/>
                  <a:sym typeface="Times New Roman" panose="02020603050405020304" pitchFamily="18" charset="0"/>
                </a:rPr>
                <a:t>Handover and takeover</a:t>
              </a:r>
              <a:endParaRPr lang="zh-CN" altLang="en-US" sz="1400" dirty="0">
                <a:solidFill>
                  <a:schemeClr val="tx1"/>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a:p>
              <a:pPr indent="0" fontAlgn="auto">
                <a:spcBef>
                  <a:spcPts val="10"/>
                </a:spcBef>
                <a:spcAft>
                  <a:spcPts val="10"/>
                </a:spcAft>
                <a:buNone/>
              </a:pPr>
              <a:r>
                <a:rPr lang="zh-CN" altLang="en-US" sz="1400" b="0" dirty="0">
                  <a:latin typeface="Times New Roman" panose="02020603050405020304" pitchFamily="18" charset="0"/>
                  <a:ea typeface="宋体" panose="02010600030101010101" pitchFamily="2" charset="-122"/>
                  <a:cs typeface="Times New Roman"/>
                  <a:sym typeface="Times New Roman" panose="02020603050405020304" pitchFamily="18" charset="0"/>
                </a:rPr>
                <a:t>Three simultaneities of environmental protection</a:t>
              </a:r>
            </a:p>
            <a:p>
              <a:pPr indent="0" fontAlgn="auto">
                <a:spcBef>
                  <a:spcPts val="10"/>
                </a:spcBef>
                <a:spcAft>
                  <a:spcPts val="10"/>
                </a:spcAft>
                <a:buNone/>
              </a:pPr>
              <a:r>
                <a:rPr lang="zh-CN" altLang="en-US" sz="1400" b="0" dirty="0">
                  <a:latin typeface="Times New Roman" panose="02020603050405020304" pitchFamily="18" charset="0"/>
                  <a:ea typeface="宋体" panose="02010600030101010101" pitchFamily="2" charset="-122"/>
                  <a:cs typeface="Times New Roman"/>
                  <a:sym typeface="Times New Roman" panose="02020603050405020304" pitchFamily="18" charset="0"/>
                </a:rPr>
                <a:t>Workshop cleaning</a:t>
              </a:r>
            </a:p>
            <a:p>
              <a:pPr indent="0" algn="l">
                <a:spcBef>
                  <a:spcPts val="10"/>
                </a:spcBef>
                <a:spcAft>
                  <a:spcPts val="10"/>
                </a:spcAft>
                <a:buNone/>
              </a:pPr>
              <a:r>
                <a:rPr lang="en-US" altLang="zh-CN" sz="1400"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rPr>
                <a:t>......</a:t>
              </a:r>
            </a:p>
          </p:txBody>
        </p:sp>
      </p:grpSp>
      <p:sp>
        <p:nvSpPr>
          <p:cNvPr id="5" name="文本框 4"/>
          <p:cNvSpPr txBox="1"/>
          <p:nvPr/>
        </p:nvSpPr>
        <p:spPr>
          <a:xfrm>
            <a:off x="7396480" y="3358515"/>
            <a:ext cx="2166620" cy="2377440"/>
          </a:xfrm>
          <a:prstGeom prst="rect">
            <a:avLst/>
          </a:prstGeom>
          <a:noFill/>
        </p:spPr>
        <p:txBody>
          <a:bodyPr wrap="square" rtlCol="0" anchor="t">
            <a:noAutofit/>
          </a:bodyPr>
          <a:lstStyle/>
          <a:p>
            <a:pPr marL="171450" lvl="0" indent="-171450" algn="l" fontAlgn="auto">
              <a:spcBef>
                <a:spcPts val="10"/>
              </a:spcBef>
              <a:spcAft>
                <a:spcPts val="10"/>
              </a:spcAft>
              <a:buClrTx/>
              <a:buSzTx/>
              <a:buFont typeface="Wingdings" panose="05000000000000000000" charset="0"/>
              <a:buChar char="n"/>
            </a:pPr>
            <a:r>
              <a:rPr lang="zh-CN" altLang="en-US"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Configuration management effectiveness</a:t>
            </a:r>
          </a:p>
          <a:p>
            <a:pPr lvl="0" indent="0" algn="l" fontAlgn="auto">
              <a:spcBef>
                <a:spcPts val="10"/>
              </a:spcBef>
              <a:spcAft>
                <a:spcPts val="10"/>
              </a:spcAft>
              <a:buClrTx/>
              <a:buSzTx/>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Setting management</a:t>
            </a:r>
          </a:p>
          <a:p>
            <a:pPr lvl="0" indent="0" algn="l" fontAlgn="auto">
              <a:spcBef>
                <a:spcPts val="10"/>
              </a:spcBef>
              <a:spcAft>
                <a:spcPts val="10"/>
              </a:spcAft>
              <a:buClrTx/>
              <a:buSzTx/>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TCA/TSD management</a:t>
            </a:r>
          </a:p>
          <a:p>
            <a:pPr lvl="0" indent="0" algn="l" fontAlgn="auto">
              <a:spcBef>
                <a:spcPts val="10"/>
              </a:spcBef>
              <a:spcAft>
                <a:spcPts val="10"/>
              </a:spcAft>
              <a:buClrTx/>
              <a:buSzTx/>
              <a:buNone/>
            </a:pPr>
            <a:r>
              <a:rPr lang="zh-CN" altLang="en-US" sz="1400" b="0" dirty="0">
                <a:solidFill>
                  <a:srgbClr val="404040"/>
                </a:solidFill>
                <a:latin typeface="Times New Roman" panose="02020603050405020304" pitchFamily="18" charset="0"/>
                <a:ea typeface="宋体" panose="02010600030101010101" pitchFamily="2" charset="-122"/>
                <a:cs typeface="Times New Roman"/>
                <a:sym typeface="Times New Roman" panose="02020603050405020304" pitchFamily="18" charset="0"/>
              </a:rPr>
              <a:t>Change management after take-over</a:t>
            </a:r>
          </a:p>
          <a:p>
            <a:pPr lvl="0" indent="0" algn="l" fontAlgn="auto">
              <a:spcBef>
                <a:spcPts val="10"/>
              </a:spcBef>
              <a:spcAft>
                <a:spcPts val="10"/>
              </a:spcAft>
              <a:buClrTx/>
              <a:buSzTx/>
              <a:buNone/>
            </a:pPr>
            <a:r>
              <a:rPr lang="en-US" altLang="zh-CN" sz="1400"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rPr>
              <a:t>......</a:t>
            </a:r>
            <a:endParaRPr lang="zh-CN" altLang="en-US" sz="1400" dirty="0">
              <a:solidFill>
                <a:srgbClr val="404040"/>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a:p>
            <a:pPr lvl="0" indent="0" algn="l" fontAlgn="auto">
              <a:spcBef>
                <a:spcPts val="10"/>
              </a:spcBef>
              <a:spcAft>
                <a:spcPts val="10"/>
              </a:spcAft>
              <a:buClrTx/>
              <a:buSzTx/>
              <a:buNone/>
            </a:pPr>
            <a:endParaRPr lang="zh-CN" altLang="en-US" sz="1400" dirty="0">
              <a:solidFill>
                <a:srgbClr val="404040"/>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a:p>
            <a:pPr lvl="0" indent="0" algn="l" fontAlgn="auto">
              <a:spcBef>
                <a:spcPts val="10"/>
              </a:spcBef>
              <a:spcAft>
                <a:spcPts val="10"/>
              </a:spcAft>
              <a:buClrTx/>
              <a:buSzTx/>
              <a:buNone/>
            </a:pPr>
            <a:endParaRPr lang="zh-CN" altLang="en-US" sz="1400" dirty="0">
              <a:solidFill>
                <a:srgbClr val="404040"/>
              </a:solidFill>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p:txBody>
      </p:sp>
      <p:sp>
        <p:nvSpPr>
          <p:cNvPr id="13" name="文本框 12"/>
          <p:cNvSpPr txBox="1"/>
          <p:nvPr/>
        </p:nvSpPr>
        <p:spPr>
          <a:xfrm>
            <a:off x="0" y="676910"/>
            <a:ext cx="6096000" cy="3987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spcBef>
                <a:spcPts val="10"/>
              </a:spcBef>
              <a:spcAft>
                <a:spcPts val="10"/>
              </a:spcAft>
            </a:pPr>
            <a:r>
              <a:rPr lang="zh-CN" altLang="en-US"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Highlight: special risk management for high-quality operation</a:t>
            </a:r>
          </a:p>
        </p:txBody>
      </p:sp>
      <p:sp>
        <p:nvSpPr>
          <p:cNvPr id="4" name="文本框 3">
            <a:extLst>
              <a:ext uri="{FF2B5EF4-FFF2-40B4-BE49-F238E27FC236}">
                <a16:creationId xmlns:a16="http://schemas.microsoft.com/office/drawing/2014/main" id="{A3EE0B5B-F9F5-6770-43AF-ECBE3D259A41}"/>
              </a:ext>
            </a:extLst>
          </p:cNvPr>
          <p:cNvSpPr txBox="1"/>
          <p:nvPr/>
        </p:nvSpPr>
        <p:spPr>
          <a:xfrm>
            <a:off x="0" y="-2540"/>
            <a:ext cx="589280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Operation Preparation Management Mode of Guohe One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540"/>
            <a:ext cx="4272915"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Contents</a:t>
            </a:r>
          </a:p>
        </p:txBody>
      </p:sp>
      <p:sp>
        <p:nvSpPr>
          <p:cNvPr id="5" name="文本框 4"/>
          <p:cNvSpPr txBox="1"/>
          <p:nvPr/>
        </p:nvSpPr>
        <p:spPr>
          <a:xfrm>
            <a:off x="1201420" y="1094740"/>
            <a:ext cx="9646920" cy="3046095"/>
          </a:xfrm>
          <a:prstGeom prst="rect">
            <a:avLst/>
          </a:prstGeom>
          <a:noFill/>
        </p:spPr>
        <p:txBody>
          <a:bodyPr wrap="square" rtlCol="0">
            <a:noAutofit/>
          </a:bodyPr>
          <a:lstStyle/>
          <a:p>
            <a:pPr indent="0" fontAlgn="auto">
              <a:lnSpc>
                <a:spcPct val="200000"/>
              </a:lnSpc>
              <a:spcBef>
                <a:spcPts val="10"/>
              </a:spcBef>
              <a:spcAft>
                <a:spcPts val="10"/>
              </a:spcAft>
            </a:pPr>
            <a:r>
              <a:rPr lang="zh-CN" altLang="en-US" sz="2400" b="1" dirty="0">
                <a:latin typeface="Times New Roman" panose="02020603050405020304" pitchFamily="18" charset="0"/>
                <a:ea typeface="宋体" panose="02010600030101010101" pitchFamily="2" charset="-122"/>
                <a:cs typeface="Times New Roman"/>
                <a:sym typeface="Times New Roman" panose="02020603050405020304" pitchFamily="18" charset="0"/>
              </a:rPr>
              <a:t>I. Introduction to Guohe One</a:t>
            </a:r>
          </a:p>
          <a:p>
            <a:pPr indent="0" fontAlgn="auto">
              <a:lnSpc>
                <a:spcPct val="200000"/>
              </a:lnSpc>
              <a:spcBef>
                <a:spcPts val="10"/>
              </a:spcBef>
              <a:spcAft>
                <a:spcPts val="10"/>
              </a:spcAft>
            </a:pPr>
            <a:r>
              <a:rPr lang="zh-CN" altLang="en-US" sz="2400" b="1" dirty="0">
                <a:latin typeface="Times New Roman" panose="02020603050405020304" pitchFamily="18" charset="0"/>
                <a:ea typeface="宋体" panose="02010600030101010101" pitchFamily="2" charset="-122"/>
                <a:cs typeface="Times New Roman"/>
                <a:sym typeface="Times New Roman" panose="02020603050405020304" pitchFamily="18" charset="0"/>
              </a:rPr>
              <a:t>II. Operation Preparation Management Mode of Guohe One</a:t>
            </a:r>
          </a:p>
          <a:p>
            <a:pPr indent="0" fontAlgn="auto">
              <a:lnSpc>
                <a:spcPct val="200000"/>
              </a:lnSpc>
              <a:spcBef>
                <a:spcPts val="10"/>
              </a:spcBef>
              <a:spcAft>
                <a:spcPts val="10"/>
              </a:spcAft>
            </a:pPr>
            <a:r>
              <a:rPr lang="zh-CN" altLang="en-US" sz="24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III. Innovation and Practice for Guohe One Operation Preparations</a:t>
            </a:r>
            <a:endParaRPr lang="zh-CN" altLang="en-US" sz="2400" b="1" dirty="0">
              <a:solidFill>
                <a:srgbClr val="0072BB"/>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1199661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组合 80"/>
          <p:cNvGrpSpPr/>
          <p:nvPr/>
        </p:nvGrpSpPr>
        <p:grpSpPr>
          <a:xfrm>
            <a:off x="6152515" y="3159760"/>
            <a:ext cx="5029835" cy="2366174"/>
            <a:chOff x="8730" y="4330"/>
            <a:chExt cx="8460" cy="4144"/>
          </a:xfrm>
        </p:grpSpPr>
        <p:sp>
          <p:nvSpPr>
            <p:cNvPr id="74" name="矩形 73"/>
            <p:cNvSpPr/>
            <p:nvPr/>
          </p:nvSpPr>
          <p:spPr>
            <a:xfrm>
              <a:off x="8730" y="4330"/>
              <a:ext cx="8460" cy="840"/>
            </a:xfrm>
            <a:prstGeom prst="rect">
              <a:avLst/>
            </a:prstGeom>
            <a:solidFill>
              <a:srgbClr val="FFFFFF"/>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ctr" anchorCtr="0" compatLnSpc="1">
              <a:noAutofit/>
            </a:bodyPr>
            <a:lstStyle/>
            <a:p>
              <a:pPr algn="ctr">
                <a:spcBef>
                  <a:spcPts val="10"/>
                </a:spcBef>
                <a:spcAft>
                  <a:spcPts val="10"/>
                </a:spcAft>
              </a:pPr>
              <a:r>
                <a:rPr lang="zh-CN" altLang="en-US"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Personnel training and promotion</a:t>
              </a:r>
            </a:p>
          </p:txBody>
        </p:sp>
        <p:sp>
          <p:nvSpPr>
            <p:cNvPr id="76" name="矩形 75"/>
            <p:cNvSpPr/>
            <p:nvPr/>
          </p:nvSpPr>
          <p:spPr>
            <a:xfrm>
              <a:off x="8730" y="5431"/>
              <a:ext cx="8460" cy="840"/>
            </a:xfrm>
            <a:prstGeom prst="rect">
              <a:avLst/>
            </a:prstGeom>
            <a:solidFill>
              <a:srgbClr val="FFFFFF"/>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ctr" anchorCtr="0" compatLnSpc="1">
              <a:noAutofit/>
            </a:bodyPr>
            <a:lstStyle/>
            <a:p>
              <a:pPr algn="ctr">
                <a:spcBef>
                  <a:spcPts val="10"/>
                </a:spcBef>
                <a:spcAft>
                  <a:spcPts val="10"/>
                </a:spcAft>
              </a:pPr>
              <a:r>
                <a:rPr lang="zh-CN" altLang="en-US"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Preparation for technical documents</a:t>
              </a:r>
            </a:p>
          </p:txBody>
        </p:sp>
        <p:sp>
          <p:nvSpPr>
            <p:cNvPr id="77" name="矩形 76"/>
            <p:cNvSpPr/>
            <p:nvPr/>
          </p:nvSpPr>
          <p:spPr>
            <a:xfrm>
              <a:off x="8730" y="6533"/>
              <a:ext cx="8460" cy="840"/>
            </a:xfrm>
            <a:prstGeom prst="rect">
              <a:avLst/>
            </a:prstGeom>
            <a:solidFill>
              <a:srgbClr val="FFFFFF"/>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ctr" anchorCtr="0" compatLnSpc="1">
              <a:noAutofit/>
            </a:bodyPr>
            <a:lstStyle/>
            <a:p>
              <a:pPr algn="ctr">
                <a:spcBef>
                  <a:spcPts val="10"/>
                </a:spcBef>
                <a:spcAft>
                  <a:spcPts val="10"/>
                </a:spcAft>
              </a:pPr>
              <a:r>
                <a:rPr lang="zh-CN" altLang="en-US"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Construction of site emergency system </a:t>
              </a:r>
              <a:endParaRPr lang="zh-CN" altLang="en-US" sz="1600" b="1" dirty="0">
                <a:solidFill>
                  <a:srgbClr val="0072BB"/>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8" name="矩形 77"/>
            <p:cNvSpPr/>
            <p:nvPr/>
          </p:nvSpPr>
          <p:spPr>
            <a:xfrm>
              <a:off x="8730" y="7634"/>
              <a:ext cx="8460" cy="840"/>
            </a:xfrm>
            <a:prstGeom prst="rect">
              <a:avLst/>
            </a:prstGeom>
            <a:solidFill>
              <a:srgbClr val="FFFFFF"/>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ctr" anchorCtr="0" compatLnSpc="1">
              <a:noAutofit/>
            </a:bodyPr>
            <a:lstStyle/>
            <a:p>
              <a:pPr algn="ctr">
                <a:spcBef>
                  <a:spcPts val="10"/>
                </a:spcBef>
                <a:spcAft>
                  <a:spcPts val="10"/>
                </a:spcAft>
              </a:pPr>
              <a:r>
                <a:rPr lang="zh-CN" altLang="en-US"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Digital nuclear power construction</a:t>
              </a:r>
            </a:p>
          </p:txBody>
        </p:sp>
      </p:grpSp>
      <p:sp>
        <p:nvSpPr>
          <p:cNvPr id="79" name="文本框 78"/>
          <p:cNvSpPr txBox="1"/>
          <p:nvPr/>
        </p:nvSpPr>
        <p:spPr>
          <a:xfrm>
            <a:off x="283210" y="939165"/>
            <a:ext cx="11345545" cy="1476375"/>
          </a:xfrm>
          <a:prstGeom prst="rect">
            <a:avLst/>
          </a:prstGeom>
          <a:noFill/>
          <a:ln>
            <a:no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wrap="square" rtlCol="0">
            <a:noAutofit/>
          </a:bodyPr>
          <a:lstStyle/>
          <a:p>
            <a:pPr indent="457200" fontAlgn="auto">
              <a:lnSpc>
                <a:spcPct val="150000"/>
              </a:lnSpc>
              <a:spcBef>
                <a:spcPts val="10"/>
              </a:spcBef>
              <a:spcAft>
                <a:spcPts val="10"/>
              </a:spcAft>
            </a:pPr>
            <a:r>
              <a:rPr lang="en-US" altLang="zh-CN"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As “Six New” project, </a:t>
            </a:r>
            <a:r>
              <a:rPr lang="zh-CN" altLang="en-US"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Guohe One demonstration project focuses on active innovation according to the particularity of design and equipment in the actual operation preparation stage. Next, I will introduce and share some innovations and practices in operation preparation of Guohe One from four aspects: cultivation of production personnel, preparation for technical documents, construction of site emergency system and digital nuclear power construction.</a:t>
            </a:r>
          </a:p>
        </p:txBody>
      </p:sp>
      <p:pic>
        <p:nvPicPr>
          <p:cNvPr id="83" name="图片 82"/>
          <p:cNvPicPr>
            <a:picLocks noChangeAspect="1"/>
          </p:cNvPicPr>
          <p:nvPr/>
        </p:nvPicPr>
        <p:blipFill>
          <a:blip r:embed="rId2"/>
          <a:stretch>
            <a:fillRect/>
          </a:stretch>
        </p:blipFill>
        <p:spPr>
          <a:xfrm>
            <a:off x="568960" y="3150870"/>
            <a:ext cx="5018405" cy="2526030"/>
          </a:xfrm>
          <a:prstGeom prst="rect">
            <a:avLst/>
          </a:prstGeom>
        </p:spPr>
      </p:pic>
      <p:sp>
        <p:nvSpPr>
          <p:cNvPr id="2" name="文本框 1">
            <a:extLst>
              <a:ext uri="{FF2B5EF4-FFF2-40B4-BE49-F238E27FC236}">
                <a16:creationId xmlns:a16="http://schemas.microsoft.com/office/drawing/2014/main" id="{57D9E1C0-69ED-2CB1-FE5C-7C666318D124}"/>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934200" y="2734945"/>
            <a:ext cx="2298700" cy="3276600"/>
          </a:xfrm>
          <a:prstGeom prst="rect">
            <a:avLst/>
          </a:prstGeom>
          <a:solidFill>
            <a:srgbClr val="FFFFFF"/>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t" anchorCtr="0" compatLnSpc="1">
            <a:noAutofit/>
          </a:bodyPr>
          <a:lstStyle/>
          <a:p>
            <a:pPr>
              <a:spcBef>
                <a:spcPts val="10"/>
              </a:spcBef>
              <a:spcAft>
                <a:spcPts val="10"/>
              </a:spcAft>
            </a:pPr>
            <a:endParaRPr lang="zh-CN" altLang="en-US">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圆角矩形 7"/>
          <p:cNvSpPr/>
          <p:nvPr/>
        </p:nvSpPr>
        <p:spPr>
          <a:xfrm>
            <a:off x="481330" y="659130"/>
            <a:ext cx="8005445"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indent="0" algn="l">
              <a:spcBef>
                <a:spcPts val="10"/>
              </a:spcBef>
              <a:spcAft>
                <a:spcPts val="10"/>
              </a:spcAft>
              <a:buFont typeface="Wingdings" panose="05000000000000000000" charset="0"/>
              <a:buNone/>
            </a:pPr>
            <a:r>
              <a:rPr lang="zh-CN" altLang="en-US" b="1" dirty="0">
                <a:solidFill>
                  <a:srgbClr val="FF0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I. Strengthen the foundation and promote the establishment of plant based on "professional + technology + business"</a:t>
            </a:r>
          </a:p>
        </p:txBody>
      </p:sp>
      <p:pic>
        <p:nvPicPr>
          <p:cNvPr id="9" name="图片 8"/>
          <p:cNvPicPr>
            <a:picLocks noChangeAspect="1"/>
          </p:cNvPicPr>
          <p:nvPr/>
        </p:nvPicPr>
        <p:blipFill>
          <a:blip r:embed="rId2"/>
          <a:stretch>
            <a:fillRect/>
          </a:stretch>
        </p:blipFill>
        <p:spPr>
          <a:xfrm>
            <a:off x="481330" y="2732405"/>
            <a:ext cx="6312535" cy="3301365"/>
          </a:xfrm>
          <a:prstGeom prst="rect">
            <a:avLst/>
          </a:prstGeom>
        </p:spPr>
      </p:pic>
      <p:sp>
        <p:nvSpPr>
          <p:cNvPr id="10" name="文本框 9"/>
          <p:cNvSpPr txBox="1"/>
          <p:nvPr/>
        </p:nvSpPr>
        <p:spPr>
          <a:xfrm>
            <a:off x="7013575" y="2746375"/>
            <a:ext cx="2219325" cy="3374390"/>
          </a:xfrm>
          <a:prstGeom prst="rect">
            <a:avLst/>
          </a:prstGeom>
          <a:noFill/>
        </p:spPr>
        <p:txBody>
          <a:bodyPr wrap="square" rtlCol="0">
            <a:noAutofit/>
          </a:bodyPr>
          <a:lstStyle/>
          <a:p>
            <a:pPr fontAlgn="auto">
              <a:spcBef>
                <a:spcPts val="10"/>
              </a:spcBef>
              <a:spcAft>
                <a:spcPts val="10"/>
              </a:spcAft>
            </a:pPr>
            <a:r>
              <a:rPr lang="en-US" altLang="zh-CN"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349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company-level courses</a:t>
            </a:r>
            <a:endParaRPr lang="en-US" altLang="zh-CN" sz="1600" b="1"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a:p>
            <a:pPr fontAlgn="auto">
              <a:spcBef>
                <a:spcPts val="10"/>
              </a:spcBef>
              <a:spcAft>
                <a:spcPts val="10"/>
              </a:spcAft>
            </a:pPr>
            <a:r>
              <a:rPr lang="en-US" altLang="zh-CN"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13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full-time instructors</a:t>
            </a:r>
            <a:endPar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endParaRPr>
          </a:p>
          <a:p>
            <a:pPr fontAlgn="auto">
              <a:spcBef>
                <a:spcPts val="10"/>
              </a:spcBef>
              <a:spcAft>
                <a:spcPts val="10"/>
              </a:spcAft>
            </a:pPr>
            <a:r>
              <a:rPr lang="en-US" altLang="zh-CN"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183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part-time instructors</a:t>
            </a:r>
          </a:p>
          <a:p>
            <a:pPr fontAlgn="auto">
              <a:spcBef>
                <a:spcPts val="10"/>
              </a:spcBef>
              <a:spcAft>
                <a:spcPts val="10"/>
              </a:spcAft>
            </a:pPr>
            <a:r>
              <a:rPr lang="en-US" altLang="zh-CN"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4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full scope simulators</a:t>
            </a:r>
            <a:endPar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endParaRPr>
          </a:p>
          <a:p>
            <a:pPr fontAlgn="auto">
              <a:spcBef>
                <a:spcPts val="10"/>
              </a:spcBef>
              <a:spcAft>
                <a:spcPts val="10"/>
              </a:spcAft>
            </a:pPr>
            <a:r>
              <a:rPr lang="en-US" altLang="zh-CN"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2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severe accident simulators</a:t>
            </a:r>
            <a:endPar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endParaRPr>
          </a:p>
          <a:p>
            <a:pPr fontAlgn="auto">
              <a:spcBef>
                <a:spcPts val="10"/>
              </a:spcBef>
              <a:spcAft>
                <a:spcPts val="10"/>
              </a:spcAft>
            </a:pPr>
            <a:r>
              <a:rPr lang="en-US" altLang="zh-CN"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20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skills training</a:t>
            </a:r>
            <a:r>
              <a:rPr lang="en-US" altLang="zh-CN"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rooms</a:t>
            </a:r>
          </a:p>
          <a:p>
            <a:pPr fontAlgn="auto">
              <a:spcBef>
                <a:spcPts val="10"/>
              </a:spcBef>
              <a:spcAft>
                <a:spcPts val="10"/>
              </a:spcAft>
            </a:pPr>
            <a:r>
              <a:rPr lang="en-US" altLang="zh-CN"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1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innovation studio</a:t>
            </a:r>
          </a:p>
          <a:p>
            <a:pPr fontAlgn="auto">
              <a:spcBef>
                <a:spcPts val="10"/>
              </a:spcBef>
              <a:spcAft>
                <a:spcPts val="10"/>
              </a:spcAft>
            </a:pPr>
            <a:r>
              <a:rPr lang="en-US" altLang="zh-CN"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4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skill studios</a:t>
            </a:r>
          </a:p>
        </p:txBody>
      </p:sp>
      <p:pic>
        <p:nvPicPr>
          <p:cNvPr id="1073742862" name="图片 1073742861"/>
          <p:cNvPicPr>
            <a:picLocks noChangeAspect="1"/>
          </p:cNvPicPr>
          <p:nvPr/>
        </p:nvPicPr>
        <p:blipFill>
          <a:blip r:embed="rId3"/>
          <a:stretch>
            <a:fillRect/>
          </a:stretch>
        </p:blipFill>
        <p:spPr>
          <a:xfrm>
            <a:off x="9373235" y="4433570"/>
            <a:ext cx="2339975" cy="1436370"/>
          </a:xfrm>
          <a:prstGeom prst="rect">
            <a:avLst/>
          </a:prstGeom>
          <a:noFill/>
          <a:ln w="9525">
            <a:noFill/>
          </a:ln>
        </p:spPr>
      </p:pic>
      <p:pic>
        <p:nvPicPr>
          <p:cNvPr id="2" name="图片 -2147482620" descr="DSC01327"/>
          <p:cNvPicPr>
            <a:picLocks noChangeAspect="1"/>
          </p:cNvPicPr>
          <p:nvPr/>
        </p:nvPicPr>
        <p:blipFill>
          <a:blip r:embed="rId4"/>
          <a:stretch>
            <a:fillRect/>
          </a:stretch>
        </p:blipFill>
        <p:spPr>
          <a:xfrm>
            <a:off x="9372918" y="2732088"/>
            <a:ext cx="2339975" cy="1560195"/>
          </a:xfrm>
          <a:prstGeom prst="rect">
            <a:avLst/>
          </a:prstGeom>
          <a:noFill/>
          <a:ln w="9525">
            <a:noFill/>
          </a:ln>
        </p:spPr>
      </p:pic>
      <p:sp>
        <p:nvSpPr>
          <p:cNvPr id="5" name="文本框 4"/>
          <p:cNvSpPr txBox="1"/>
          <p:nvPr/>
        </p:nvSpPr>
        <p:spPr>
          <a:xfrm>
            <a:off x="481330" y="1296670"/>
            <a:ext cx="11377930" cy="1337945"/>
          </a:xfrm>
          <a:prstGeom prst="rect">
            <a:avLst/>
          </a:prstGeom>
          <a:noFill/>
        </p:spPr>
        <p:txBody>
          <a:bodyPr wrap="square" rtlCol="0" anchor="t">
            <a:noAutofit/>
          </a:bodyPr>
          <a:lstStyle/>
          <a:p>
            <a:pPr indent="457200" fontAlgn="auto">
              <a:spcBef>
                <a:spcPts val="10"/>
              </a:spcBef>
              <a:spcAft>
                <a:spcPts val="10"/>
              </a:spcAft>
              <a:buClrTx/>
              <a:buSzTx/>
              <a:buFont typeface="Wingdings" panose="05000000000000000000" charset="0"/>
            </a:pPr>
            <a:r>
              <a:rPr lang="zh-CN" altLang="en-US" b="0" dirty="0">
                <a:solidFill>
                  <a:prstClr val="black"/>
                </a:solidFill>
                <a:latin typeface="Times New Roman" panose="02020603050405020304" pitchFamily="18" charset="0"/>
                <a:ea typeface="宋体" panose="02010600030101010101" pitchFamily="2" charset="-122"/>
                <a:cs typeface="Times New Roman"/>
                <a:sym typeface="Times New Roman" panose="02020603050405020304" pitchFamily="18" charset="0"/>
              </a:rPr>
              <a:t>Taking "professional + technology + business" as the guiding ideology, Guohe One follows the industry-wide </a:t>
            </a:r>
            <a:r>
              <a:rPr b="1" dirty="0">
                <a:latin typeface="Times New Roman" panose="02020603050405020304" pitchFamily="18" charset="0"/>
                <a:ea typeface="宋体" panose="02010600030101010101" pitchFamily="2" charset="-122"/>
                <a:cs typeface="Times New Roman"/>
                <a:sym typeface="Times New Roman" panose="02020603050405020304" pitchFamily="18" charset="0"/>
              </a:rPr>
              <a:t>SAT</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to establish a company and professional training and authorization management system. Based on the </a:t>
            </a:r>
            <a:r>
              <a:rPr b="1" dirty="0">
                <a:latin typeface="Times New Roman" panose="02020603050405020304" pitchFamily="18" charset="0"/>
                <a:ea typeface="宋体" panose="02010600030101010101" pitchFamily="2" charset="-122"/>
                <a:cs typeface="Times New Roman"/>
                <a:sym typeface="Times New Roman" panose="02020603050405020304" pitchFamily="18" charset="0"/>
              </a:rPr>
              <a:t>Three-year Training Plan</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it gives full play to the leading role of innovation and scientific research, and promotes personnel ability development according to the overall progress of operation preparation.</a:t>
            </a:r>
            <a:endParaRPr lang="en-US" altLang="zh-CN" dirty="0">
              <a:solidFill>
                <a:prstClr val="black"/>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文本框 2">
            <a:extLst>
              <a:ext uri="{FF2B5EF4-FFF2-40B4-BE49-F238E27FC236}">
                <a16:creationId xmlns:a16="http://schemas.microsoft.com/office/drawing/2014/main" id="{7525D73C-0E49-D84F-6B4C-845EE027246F}"/>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WechatIMG4180"/>
          <p:cNvPicPr>
            <a:picLocks noChangeAspect="1"/>
          </p:cNvPicPr>
          <p:nvPr/>
        </p:nvPicPr>
        <p:blipFill>
          <a:blip r:embed="rId3"/>
          <a:stretch>
            <a:fillRect/>
          </a:stretch>
        </p:blipFill>
        <p:spPr>
          <a:xfrm>
            <a:off x="111125" y="4479925"/>
            <a:ext cx="4164965" cy="1831340"/>
          </a:xfrm>
          <a:prstGeom prst="rect">
            <a:avLst/>
          </a:prstGeom>
        </p:spPr>
      </p:pic>
      <p:sp>
        <p:nvSpPr>
          <p:cNvPr id="30" name="矩形 29"/>
          <p:cNvSpPr/>
          <p:nvPr/>
        </p:nvSpPr>
        <p:spPr>
          <a:xfrm>
            <a:off x="7810500" y="1527175"/>
            <a:ext cx="4238625" cy="4763135"/>
          </a:xfrm>
          <a:prstGeom prst="rect">
            <a:avLst/>
          </a:prstGeom>
          <a:solidFill>
            <a:srgbClr val="FFFFFF"/>
          </a:solidFill>
          <a:ln w="6350" cap="flat">
            <a:solidFill>
              <a:schemeClr val="tx1"/>
            </a:solidFill>
            <a:prstDash val="solid"/>
            <a:miter lim="800000"/>
          </a:ln>
        </p:spPr>
        <p:txBody>
          <a:bodyPr vert="horz" wrap="square" lIns="91440" tIns="45720" rIns="91440" bIns="45720" numCol="1" anchor="t" anchorCtr="0" compatLnSpc="1">
            <a:noAutofit/>
          </a:bodyPr>
          <a:lstStyle/>
          <a:p>
            <a:pPr>
              <a:spcBef>
                <a:spcPts val="10"/>
              </a:spcBef>
              <a:spcAft>
                <a:spcPts val="10"/>
              </a:spcAft>
            </a:pPr>
            <a:endParaRPr lang="zh-CN" altLang="en-US">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0" name="图片 19"/>
          <p:cNvPicPr>
            <a:picLocks noChangeAspect="1"/>
          </p:cNvPicPr>
          <p:nvPr/>
        </p:nvPicPr>
        <p:blipFill>
          <a:blip r:embed="rId4"/>
          <a:stretch>
            <a:fillRect/>
          </a:stretch>
        </p:blipFill>
        <p:spPr>
          <a:xfrm>
            <a:off x="4317365" y="4500245"/>
            <a:ext cx="3451225" cy="1790700"/>
          </a:xfrm>
          <a:prstGeom prst="rect">
            <a:avLst/>
          </a:prstGeom>
        </p:spPr>
      </p:pic>
      <p:sp>
        <p:nvSpPr>
          <p:cNvPr id="21" name="文本框 20"/>
          <p:cNvSpPr txBox="1"/>
          <p:nvPr/>
        </p:nvSpPr>
        <p:spPr>
          <a:xfrm>
            <a:off x="292100" y="1803400"/>
            <a:ext cx="7212965" cy="2676525"/>
          </a:xfrm>
          <a:prstGeom prst="rect">
            <a:avLst/>
          </a:prstGeom>
          <a:noFill/>
        </p:spPr>
        <p:txBody>
          <a:bodyPr wrap="square" rtlCol="0">
            <a:noAutofit/>
          </a:bodyPr>
          <a:lstStyle/>
          <a:p>
            <a:pPr indent="457200" algn="l" fontAlgn="auto">
              <a:spcBef>
                <a:spcPts val="10"/>
              </a:spcBef>
              <a:spcAft>
                <a:spcPct val="10000"/>
              </a:spcAft>
              <a:buClrTx/>
              <a:buSzTx/>
              <a:buFont typeface="Wingdings" panose="05000000000000000000" pitchFamily="2" charset="2"/>
            </a:pP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The training of the first batch of operators is the focus of operation preparation. A combination of </a:t>
            </a:r>
            <a:r>
              <a:rPr lang="en-US" altLang="zh-CN" sz="16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"entrusted training" and "independent training" </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is adopted to strengthen and improve the technical and nuclear safety cultural quality of operators.</a:t>
            </a:r>
          </a:p>
          <a:p>
            <a:pPr indent="457200" algn="l" fontAlgn="auto">
              <a:spcBef>
                <a:spcPts val="10"/>
              </a:spcBef>
              <a:spcAft>
                <a:spcPct val="10000"/>
              </a:spcAft>
              <a:buClrTx/>
              <a:buSzTx/>
              <a:buFont typeface="Wingdings" panose="05000000000000000000" pitchFamily="2" charset="2"/>
            </a:pP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During the preparation for the license examination, in the face of the large load of on-site work and the impact of the epidemic, the "</a:t>
            </a:r>
            <a:r>
              <a:rPr lang="en-US" altLang="zh-CN"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Operator Training and Licensing Pioneer Team</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was innovatively established, and </a:t>
            </a:r>
            <a:r>
              <a:rPr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a series of measures such as closed training in batches and setting up "service stations" </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were taken to help the first batch of operators pass the examination. </a:t>
            </a:r>
            <a:r>
              <a:rPr lang="zh-CN" altLang="en-US" sz="16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In September 2022 and January 2023, the license examinations for the first batch of Guohe One operators and senior operators were completed with a </a:t>
            </a:r>
            <a:r>
              <a:rPr lang="zh-CN" altLang="en-US"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pass rate of 96.3% and 100% respectively.</a:t>
            </a:r>
          </a:p>
        </p:txBody>
      </p:sp>
      <p:sp>
        <p:nvSpPr>
          <p:cNvPr id="22" name="文本框 21"/>
          <p:cNvSpPr txBox="1"/>
          <p:nvPr/>
        </p:nvSpPr>
        <p:spPr>
          <a:xfrm>
            <a:off x="8360600" y="1261198"/>
            <a:ext cx="3138423" cy="276999"/>
          </a:xfrm>
          <a:prstGeom prst="rect">
            <a:avLst/>
          </a:prstGeom>
          <a:noFill/>
        </p:spPr>
        <p:txBody>
          <a:bodyPr wrap="none" rtlCol="0">
            <a:spAutoFit/>
          </a:bodyPr>
          <a:lstStyle/>
          <a:p>
            <a:pPr>
              <a:spcBef>
                <a:spcPts val="10"/>
              </a:spcBef>
              <a:spcAft>
                <a:spcPts val="10"/>
              </a:spcAft>
            </a:pPr>
            <a:r>
              <a:rPr lang="zh-CN" altLang="en-US" sz="1200" b="0" dirty="0">
                <a:latin typeface="Times New Roman" panose="02020603050405020304" pitchFamily="18" charset="0"/>
                <a:ea typeface="宋体" panose="02010600030101010101" pitchFamily="2" charset="-122"/>
                <a:cs typeface="Times New Roman"/>
                <a:sym typeface="Times New Roman" panose="02020603050405020304" pitchFamily="18" charset="0"/>
              </a:rPr>
              <a:t>Training path for the first batch of RO and SRO</a:t>
            </a:r>
          </a:p>
        </p:txBody>
      </p:sp>
      <p:sp>
        <p:nvSpPr>
          <p:cNvPr id="24" name="矩形 23"/>
          <p:cNvSpPr/>
          <p:nvPr/>
        </p:nvSpPr>
        <p:spPr>
          <a:xfrm>
            <a:off x="349250" y="1345565"/>
            <a:ext cx="3008630" cy="480060"/>
          </a:xfrm>
          <a:prstGeom prst="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l">
              <a:spcBef>
                <a:spcPts val="10"/>
              </a:spcBef>
              <a:spcAft>
                <a:spcPts val="10"/>
              </a:spcAft>
            </a:pP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1. Training for the first batch of RO and SRO</a:t>
            </a:r>
          </a:p>
        </p:txBody>
      </p:sp>
      <p:grpSp>
        <p:nvGrpSpPr>
          <p:cNvPr id="23" name="组合 22"/>
          <p:cNvGrpSpPr/>
          <p:nvPr/>
        </p:nvGrpSpPr>
        <p:grpSpPr>
          <a:xfrm>
            <a:off x="8075930" y="1586230"/>
            <a:ext cx="3578225" cy="4644390"/>
            <a:chOff x="8920" y="1771"/>
            <a:chExt cx="7902" cy="9657"/>
          </a:xfrm>
        </p:grpSpPr>
        <p:pic>
          <p:nvPicPr>
            <p:cNvPr id="25" name="图片 1"/>
            <p:cNvPicPr>
              <a:picLocks noChangeAspect="1"/>
            </p:cNvPicPr>
            <p:nvPr>
              <p:custDataLst>
                <p:tags r:id="rId1"/>
              </p:custDataLst>
            </p:nvPr>
          </p:nvPicPr>
          <p:blipFill>
            <a:blip r:embed="rId5"/>
            <a:stretch>
              <a:fillRect/>
            </a:stretch>
          </p:blipFill>
          <p:spPr>
            <a:xfrm>
              <a:off x="8920" y="1771"/>
              <a:ext cx="7373" cy="9657"/>
            </a:xfrm>
            <a:prstGeom prst="rect">
              <a:avLst/>
            </a:prstGeom>
            <a:noFill/>
            <a:ln>
              <a:noFill/>
            </a:ln>
          </p:spPr>
        </p:pic>
        <p:sp>
          <p:nvSpPr>
            <p:cNvPr id="26" name="矩形 25"/>
            <p:cNvSpPr/>
            <p:nvPr/>
          </p:nvSpPr>
          <p:spPr>
            <a:xfrm>
              <a:off x="16064" y="1885"/>
              <a:ext cx="739" cy="26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sz="2400" b="1">
                <a:latin typeface="Times New Roman" panose="02020603050405020304" pitchFamily="18" charset="0"/>
                <a:ea typeface="宋体" panose="02010600030101010101" pitchFamily="2" charset="-122"/>
                <a:cs typeface="Times New Roman"/>
                <a:sym typeface="Times New Roman" panose="02020603050405020304" pitchFamily="18" charset="0"/>
              </a:endParaRPr>
            </a:p>
          </p:txBody>
        </p:sp>
        <p:sp>
          <p:nvSpPr>
            <p:cNvPr id="27" name="矩形 26"/>
            <p:cNvSpPr/>
            <p:nvPr/>
          </p:nvSpPr>
          <p:spPr>
            <a:xfrm>
              <a:off x="16064" y="4493"/>
              <a:ext cx="739" cy="62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sz="2400" b="1">
                <a:latin typeface="Times New Roman" panose="02020603050405020304" pitchFamily="18" charset="0"/>
                <a:ea typeface="宋体" panose="02010600030101010101" pitchFamily="2" charset="-122"/>
                <a:cs typeface="Times New Roman"/>
                <a:sym typeface="Times New Roman" panose="02020603050405020304" pitchFamily="18" charset="0"/>
              </a:endParaRPr>
            </a:p>
          </p:txBody>
        </p:sp>
        <p:sp>
          <p:nvSpPr>
            <p:cNvPr id="28" name="矩形 27"/>
            <p:cNvSpPr/>
            <p:nvPr/>
          </p:nvSpPr>
          <p:spPr>
            <a:xfrm>
              <a:off x="16083" y="1886"/>
              <a:ext cx="739" cy="26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noAutofit/>
            </a:bodyPr>
            <a:lstStyle/>
            <a:p>
              <a:pPr algn="ctr">
                <a:spcBef>
                  <a:spcPts val="10"/>
                </a:spcBef>
                <a:spcAft>
                  <a:spcPts val="10"/>
                </a:spcAft>
              </a:pPr>
              <a:r>
                <a:rPr lang="zh-CN" altLang="en-US" sz="1200" b="1" dirty="0">
                  <a:latin typeface="Times New Roman" panose="02020603050405020304" pitchFamily="18" charset="0"/>
                  <a:ea typeface="宋体" panose="02010600030101010101" pitchFamily="2" charset="-122"/>
                  <a:cs typeface="Times New Roman"/>
                  <a:sym typeface="Times New Roman" panose="02020603050405020304" pitchFamily="18" charset="0"/>
                </a:rPr>
                <a:t>Entrusted training</a:t>
              </a:r>
            </a:p>
          </p:txBody>
        </p:sp>
        <p:sp>
          <p:nvSpPr>
            <p:cNvPr id="29" name="矩形 28"/>
            <p:cNvSpPr/>
            <p:nvPr/>
          </p:nvSpPr>
          <p:spPr>
            <a:xfrm>
              <a:off x="16083" y="4494"/>
              <a:ext cx="739" cy="62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noAutofit/>
            </a:bodyPr>
            <a:lstStyle/>
            <a:p>
              <a:pPr algn="ctr">
                <a:spcBef>
                  <a:spcPts val="10"/>
                </a:spcBef>
                <a:spcAft>
                  <a:spcPts val="10"/>
                </a:spcAft>
              </a:pPr>
              <a:r>
                <a:rPr lang="zh-CN" altLang="en-US" sz="1200" b="1" dirty="0">
                  <a:latin typeface="Times New Roman" panose="02020603050405020304" pitchFamily="18" charset="0"/>
                  <a:ea typeface="宋体" panose="02010600030101010101" pitchFamily="2" charset="-122"/>
                  <a:sym typeface="Times New Roman" panose="02020603050405020304" pitchFamily="18" charset="0"/>
                </a:rPr>
                <a:t>Independent training</a:t>
              </a:r>
            </a:p>
          </p:txBody>
        </p:sp>
      </p:grpSp>
      <p:sp>
        <p:nvSpPr>
          <p:cNvPr id="8" name="圆角矩形 7"/>
          <p:cNvSpPr/>
          <p:nvPr/>
        </p:nvSpPr>
        <p:spPr>
          <a:xfrm>
            <a:off x="481330" y="659130"/>
            <a:ext cx="8005445"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altLang="en-US"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 Strengthen the foundation and promote the establishment of plant based on "professional + technology + business"</a:t>
            </a:r>
          </a:p>
        </p:txBody>
      </p:sp>
      <p:sp>
        <p:nvSpPr>
          <p:cNvPr id="2" name="文本框 1">
            <a:extLst>
              <a:ext uri="{FF2B5EF4-FFF2-40B4-BE49-F238E27FC236}">
                <a16:creationId xmlns:a16="http://schemas.microsoft.com/office/drawing/2014/main" id="{AF7BBC4F-7D62-2D13-9B86-14B44C8366BF}"/>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箭头连接符 1"/>
          <p:cNvCxnSpPr/>
          <p:nvPr/>
        </p:nvCxnSpPr>
        <p:spPr>
          <a:xfrm flipV="1">
            <a:off x="-76200" y="3308350"/>
            <a:ext cx="12233275" cy="51435"/>
          </a:xfrm>
          <a:prstGeom prst="straightConnector1">
            <a:avLst/>
          </a:prstGeom>
          <a:ln w="571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66675" y="3409315"/>
            <a:ext cx="12229465" cy="45720"/>
          </a:xfrm>
          <a:prstGeom prst="straightConnector1">
            <a:avLst/>
          </a:prstGeom>
          <a:ln w="571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等腰三角形 15"/>
          <p:cNvSpPr/>
          <p:nvPr/>
        </p:nvSpPr>
        <p:spPr>
          <a:xfrm rot="10800000">
            <a:off x="7696200" y="3150235"/>
            <a:ext cx="317500" cy="368300"/>
          </a:xfrm>
          <a:prstGeom prst="triangle">
            <a:avLst/>
          </a:prstGeom>
          <a:solidFill>
            <a:srgbClr val="C00000"/>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t" anchorCtr="0" compatLnSpc="1">
            <a:noAutofit/>
          </a:bodyPr>
          <a:lstStyle/>
          <a:p>
            <a:pPr>
              <a:spcBef>
                <a:spcPts val="10"/>
              </a:spcBef>
              <a:spcAft>
                <a:spcPts val="10"/>
              </a:spcAft>
            </a:pPr>
            <a:endParaRPr lang="zh-CN" altLang="en-US" sz="14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7" name="文本框 16"/>
          <p:cNvSpPr txBox="1"/>
          <p:nvPr/>
        </p:nvSpPr>
        <p:spPr>
          <a:xfrm>
            <a:off x="281305" y="3920490"/>
            <a:ext cx="3710305" cy="1383665"/>
          </a:xfrm>
          <a:prstGeom prst="rect">
            <a:avLst/>
          </a:prstGeom>
          <a:noFill/>
          <a:ln w="9525">
            <a:noFill/>
          </a:ln>
        </p:spPr>
        <p:txBody>
          <a:bodyPr wrap="square">
            <a:noAutofit/>
          </a:bodyPr>
          <a:lstStyle/>
          <a:p>
            <a:pPr indent="0" fontAlgn="auto">
              <a:spcBef>
                <a:spcPts val="10"/>
              </a:spcBef>
              <a:spcAft>
                <a:spcPts val="10"/>
              </a:spcAft>
            </a:pPr>
            <a:r>
              <a:rPr lang="zh-CN" sz="1200" b="1" dirty="0">
                <a:solidFill>
                  <a:srgbClr val="DE0303"/>
                </a:solidFill>
                <a:latin typeface="Times New Roman" panose="02020603050405020304" pitchFamily="18" charset="0"/>
                <a:ea typeface="宋体" panose="02010600030101010101" pitchFamily="2" charset="-122"/>
                <a:cs typeface="Times New Roman"/>
                <a:sym typeface="Times New Roman" panose="02020603050405020304" pitchFamily="18" charset="0"/>
              </a:rPr>
              <a:t>Highlight 1: </a:t>
            </a:r>
            <a:r>
              <a:rPr lang="zh-CN" altLang="en-US" sz="12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In the past 10 years, more than 40 </a:t>
            </a:r>
            <a:r>
              <a:rPr lang="zh-CN" sz="1200" b="0" dirty="0">
                <a:latin typeface="Times New Roman" panose="02020603050405020304" pitchFamily="18" charset="0"/>
                <a:ea typeface="宋体" panose="02010600030101010101" pitchFamily="2" charset="-122"/>
                <a:cs typeface="Times New Roman"/>
                <a:sym typeface="Times New Roman" panose="02020603050405020304" pitchFamily="18" charset="0"/>
              </a:rPr>
              <a:t>I&amp;C personnel </a:t>
            </a:r>
            <a:r>
              <a:rPr sz="12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have been dispatched to work on the </a:t>
            </a:r>
            <a:r>
              <a:rPr lang="zh-CN" altLang="en-US" sz="12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R&amp;D, manufacturing, integration and testing </a:t>
            </a:r>
            <a:r>
              <a:rPr sz="12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of system and equipment throughout the whole process and chain, helping the first application of</a:t>
            </a:r>
            <a:r>
              <a:rPr lang="zh-CN" sz="1200" b="1" dirty="0">
                <a:latin typeface="Times New Roman" panose="02020603050405020304" pitchFamily="18" charset="0"/>
                <a:ea typeface="宋体" panose="02010600030101010101" pitchFamily="2" charset="-122"/>
                <a:cs typeface="Times New Roman"/>
                <a:sym typeface="Times New Roman" panose="02020603050405020304" pitchFamily="18" charset="0"/>
              </a:rPr>
              <a:t> NuPAC and NuCON platforms in nuclear power projects.</a:t>
            </a:r>
          </a:p>
        </p:txBody>
      </p:sp>
      <p:sp>
        <p:nvSpPr>
          <p:cNvPr id="87" name="文本框 86"/>
          <p:cNvSpPr txBox="1"/>
          <p:nvPr/>
        </p:nvSpPr>
        <p:spPr>
          <a:xfrm>
            <a:off x="8006080" y="3920490"/>
            <a:ext cx="3813175" cy="1383665"/>
          </a:xfrm>
          <a:prstGeom prst="rect">
            <a:avLst/>
          </a:prstGeom>
          <a:noFill/>
        </p:spPr>
        <p:txBody>
          <a:bodyPr wrap="square" rtlCol="0">
            <a:noAutofit/>
          </a:bodyPr>
          <a:lstStyle/>
          <a:p>
            <a:pPr indent="0" fontAlgn="auto">
              <a:spcBef>
                <a:spcPts val="10"/>
              </a:spcBef>
              <a:spcAft>
                <a:spcPts val="10"/>
              </a:spcAft>
            </a:pPr>
            <a:r>
              <a:rPr lang="zh-CN" altLang="en-US" sz="1200" b="1" dirty="0">
                <a:solidFill>
                  <a:srgbClr val="DE0303"/>
                </a:solidFill>
                <a:latin typeface="Times New Roman" panose="02020603050405020304" pitchFamily="18" charset="0"/>
                <a:ea typeface="宋体" panose="02010600030101010101" pitchFamily="2" charset="-122"/>
                <a:cs typeface="Times New Roman"/>
                <a:sym typeface="Times New Roman" panose="02020603050405020304" pitchFamily="18" charset="0"/>
              </a:rPr>
              <a:t>Highlight 3:</a:t>
            </a:r>
            <a:r>
              <a:rPr lang="zh-CN" altLang="en-US" sz="12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 In the case of resource shortage of the General Contractor, considering the urgency of commissioning activities, </a:t>
            </a:r>
            <a:r>
              <a:rPr lang="zh-CN" altLang="en-US" sz="12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a joint maintenance team and a joint planning group</a:t>
            </a:r>
            <a:r>
              <a:rPr sz="12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 are set up to integrate resources in all aspects, and support and guarantee project activities.</a:t>
            </a:r>
          </a:p>
        </p:txBody>
      </p:sp>
      <p:sp>
        <p:nvSpPr>
          <p:cNvPr id="24" name="矩形 23"/>
          <p:cNvSpPr/>
          <p:nvPr/>
        </p:nvSpPr>
        <p:spPr>
          <a:xfrm>
            <a:off x="281305" y="1284605"/>
            <a:ext cx="3008630" cy="480060"/>
          </a:xfrm>
          <a:prstGeom prst="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spcBef>
                <a:spcPts val="10"/>
              </a:spcBef>
              <a:spcAft>
                <a:spcPts val="10"/>
              </a:spcAft>
            </a:pPr>
            <a:r>
              <a:rPr lang="en-US" altLang="zh-CN" sz="1600" b="1" dirty="0">
                <a:latin typeface="Times New Roman" panose="02020603050405020304" pitchFamily="18" charset="0"/>
                <a:ea typeface="宋体" panose="02010600030101010101" pitchFamily="2" charset="-122"/>
                <a:sym typeface="Times New Roman" panose="02020603050405020304" pitchFamily="18" charset="0"/>
              </a:rPr>
              <a:t>2. Training of non-licensed personnel</a:t>
            </a:r>
          </a:p>
        </p:txBody>
      </p:sp>
      <p:sp>
        <p:nvSpPr>
          <p:cNvPr id="6" name="文本框 5"/>
          <p:cNvSpPr txBox="1"/>
          <p:nvPr/>
        </p:nvSpPr>
        <p:spPr>
          <a:xfrm>
            <a:off x="349250" y="3138805"/>
            <a:ext cx="3503930" cy="753110"/>
          </a:xfrm>
          <a:prstGeom prst="rect">
            <a:avLst/>
          </a:prstGeom>
          <a:solidFill>
            <a:schemeClr val="accent4"/>
          </a:solidFill>
        </p:spPr>
        <p:txBody>
          <a:bodyPr wrap="square" rtlCol="0">
            <a:noAutofit/>
          </a:bodyPr>
          <a:lstStyle/>
          <a:p>
            <a:pPr algn="ctr" fontAlgn="auto">
              <a:spcBef>
                <a:spcPts val="10"/>
              </a:spcBef>
              <a:spcAft>
                <a:spcPts val="10"/>
              </a:spcAft>
            </a:pPr>
            <a:r>
              <a:rPr lang="en-US" altLang="zh-CN"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I. Planning Stage</a:t>
            </a:r>
          </a:p>
          <a:p>
            <a:pPr algn="ctr" fontAlgn="auto">
              <a:spcBef>
                <a:spcPts val="10"/>
              </a:spcBef>
              <a:spcAft>
                <a:spcPts val="10"/>
              </a:spcAft>
            </a:pPr>
            <a:r>
              <a:rPr lang="zh-CN" altLang="en-US" sz="14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Involved in design and equipment manufacturing</a:t>
            </a:r>
          </a:p>
        </p:txBody>
      </p:sp>
      <p:sp>
        <p:nvSpPr>
          <p:cNvPr id="7" name="文本框 6"/>
          <p:cNvSpPr txBox="1"/>
          <p:nvPr/>
        </p:nvSpPr>
        <p:spPr>
          <a:xfrm>
            <a:off x="4083685" y="3138805"/>
            <a:ext cx="3612515" cy="753110"/>
          </a:xfrm>
          <a:prstGeom prst="rect">
            <a:avLst/>
          </a:prstGeom>
          <a:solidFill>
            <a:schemeClr val="accent4"/>
          </a:solidFill>
        </p:spPr>
        <p:txBody>
          <a:bodyPr wrap="square" rtlCol="0">
            <a:noAutofit/>
          </a:bodyPr>
          <a:lstStyle/>
          <a:p>
            <a:pPr algn="ctr" fontAlgn="auto">
              <a:spcBef>
                <a:spcPts val="10"/>
              </a:spcBef>
              <a:spcAft>
                <a:spcPts val="10"/>
              </a:spcAft>
            </a:pPr>
            <a:r>
              <a:rPr lang="en-US" altLang="zh-CN"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II. Comprehensive Implementation Stage</a:t>
            </a:r>
          </a:p>
          <a:p>
            <a:pPr algn="ctr" fontAlgn="auto">
              <a:spcBef>
                <a:spcPts val="10"/>
              </a:spcBef>
              <a:spcAft>
                <a:spcPts val="10"/>
              </a:spcAft>
            </a:pPr>
            <a:r>
              <a:rPr lang="zh-CN" altLang="en-US" sz="14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Involved in installation and commissioning</a:t>
            </a:r>
          </a:p>
        </p:txBody>
      </p:sp>
      <p:sp>
        <p:nvSpPr>
          <p:cNvPr id="8" name="文本框 7"/>
          <p:cNvSpPr txBox="1"/>
          <p:nvPr/>
        </p:nvSpPr>
        <p:spPr>
          <a:xfrm>
            <a:off x="8013700" y="3138170"/>
            <a:ext cx="3797935" cy="753110"/>
          </a:xfrm>
          <a:prstGeom prst="rect">
            <a:avLst/>
          </a:prstGeom>
          <a:solidFill>
            <a:schemeClr val="accent4"/>
          </a:solidFill>
        </p:spPr>
        <p:txBody>
          <a:bodyPr wrap="square" rtlCol="0">
            <a:noAutofit/>
          </a:bodyPr>
          <a:lstStyle/>
          <a:p>
            <a:pPr algn="ctr" fontAlgn="auto">
              <a:spcBef>
                <a:spcPts val="10"/>
              </a:spcBef>
              <a:spcAft>
                <a:spcPts val="10"/>
              </a:spcAft>
            </a:pPr>
            <a:r>
              <a:rPr lang="en-US" altLang="zh-CN" sz="1400" b="1" dirty="0">
                <a:latin typeface="Times New Roman" panose="02020603050405020304" pitchFamily="18" charset="0"/>
                <a:ea typeface="宋体" panose="02010600030101010101" pitchFamily="2" charset="-122"/>
                <a:cs typeface="Times New Roman"/>
                <a:sym typeface="Times New Roman" panose="02020603050405020304" pitchFamily="18" charset="0"/>
              </a:rPr>
              <a:t>III. Takeover and Trial Operation Stage</a:t>
            </a:r>
          </a:p>
          <a:p>
            <a:pPr algn="ctr" fontAlgn="auto">
              <a:spcBef>
                <a:spcPts val="10"/>
              </a:spcBef>
              <a:spcAft>
                <a:spcPts val="10"/>
              </a:spcAft>
            </a:pPr>
            <a:r>
              <a:rPr lang="zh-CN" altLang="en-US" sz="14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Commissioning engagement and commissioning support</a:t>
            </a:r>
          </a:p>
        </p:txBody>
      </p:sp>
      <p:sp>
        <p:nvSpPr>
          <p:cNvPr id="14" name="等腰三角形 13"/>
          <p:cNvSpPr/>
          <p:nvPr/>
        </p:nvSpPr>
        <p:spPr>
          <a:xfrm rot="10800000">
            <a:off x="3766185" y="3149600"/>
            <a:ext cx="317500" cy="368300"/>
          </a:xfrm>
          <a:prstGeom prst="triangle">
            <a:avLst/>
          </a:prstGeom>
          <a:solidFill>
            <a:srgbClr val="C00000"/>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t" anchorCtr="0" compatLnSpc="1">
            <a:noAutofit/>
          </a:bodyPr>
          <a:lstStyle/>
          <a:p>
            <a:pPr>
              <a:spcBef>
                <a:spcPts val="10"/>
              </a:spcBef>
              <a:spcAft>
                <a:spcPts val="10"/>
              </a:spcAft>
            </a:pPr>
            <a:endParaRPr lang="zh-CN" altLang="en-US" sz="140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1" name="图片 10"/>
          <p:cNvPicPr>
            <a:picLocks noChangeAspect="1"/>
          </p:cNvPicPr>
          <p:nvPr/>
        </p:nvPicPr>
        <p:blipFill>
          <a:blip r:embed="rId2"/>
          <a:stretch>
            <a:fillRect/>
          </a:stretch>
        </p:blipFill>
        <p:spPr>
          <a:xfrm>
            <a:off x="8917306" y="5361812"/>
            <a:ext cx="2357120" cy="976758"/>
          </a:xfrm>
          <a:prstGeom prst="rect">
            <a:avLst/>
          </a:prstGeom>
        </p:spPr>
      </p:pic>
      <p:sp>
        <p:nvSpPr>
          <p:cNvPr id="12" name="文本框 11"/>
          <p:cNvSpPr txBox="1"/>
          <p:nvPr/>
        </p:nvSpPr>
        <p:spPr>
          <a:xfrm>
            <a:off x="3996690" y="3920490"/>
            <a:ext cx="3710305" cy="1383665"/>
          </a:xfrm>
          <a:prstGeom prst="rect">
            <a:avLst/>
          </a:prstGeom>
          <a:noFill/>
          <a:ln w="9525">
            <a:noFill/>
          </a:ln>
        </p:spPr>
        <p:txBody>
          <a:bodyPr wrap="square">
            <a:noAutofit/>
          </a:bodyPr>
          <a:lstStyle/>
          <a:p>
            <a:pPr indent="0" fontAlgn="auto">
              <a:spcBef>
                <a:spcPts val="10"/>
              </a:spcBef>
              <a:spcAft>
                <a:spcPts val="10"/>
              </a:spcAft>
            </a:pPr>
            <a:r>
              <a:rPr lang="zh-CN" sz="1200" b="1" dirty="0">
                <a:solidFill>
                  <a:srgbClr val="DE0303"/>
                </a:solidFill>
                <a:latin typeface="Times New Roman" panose="02020603050405020304" pitchFamily="18" charset="0"/>
                <a:ea typeface="宋体" panose="02010600030101010101" pitchFamily="2" charset="-122"/>
                <a:cs typeface="Times New Roman"/>
                <a:sym typeface="Times New Roman" panose="02020603050405020304" pitchFamily="18" charset="0"/>
              </a:rPr>
              <a:t>Highlight 2: </a:t>
            </a:r>
            <a:r>
              <a:rPr lang="zh-CN" sz="1200" b="0" dirty="0">
                <a:latin typeface="Times New Roman" panose="02020603050405020304" pitchFamily="18" charset="0"/>
                <a:ea typeface="宋体" panose="02010600030101010101" pitchFamily="2" charset="-122"/>
                <a:cs typeface="Times New Roman"/>
                <a:sym typeface="Times New Roman" panose="02020603050405020304" pitchFamily="18" charset="0"/>
              </a:rPr>
              <a:t>Based on the </a:t>
            </a:r>
            <a:r>
              <a:rPr lang="zh-CN" sz="1200" b="1" dirty="0">
                <a:latin typeface="Times New Roman" panose="02020603050405020304" pitchFamily="18" charset="0"/>
                <a:ea typeface="宋体" panose="02010600030101010101" pitchFamily="2" charset="-122"/>
                <a:cs typeface="Times New Roman"/>
                <a:sym typeface="Times New Roman" panose="02020603050405020304" pitchFamily="18" charset="0"/>
              </a:rPr>
              <a:t>Three-year </a:t>
            </a:r>
            <a:r>
              <a:rPr lang="zh-CN" sz="12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Training Plan</a:t>
            </a:r>
            <a:r>
              <a:rPr sz="1200" b="0" dirty="0">
                <a:latin typeface="Times New Roman" panose="02020603050405020304" pitchFamily="18" charset="0"/>
                <a:ea typeface="宋体" panose="02010600030101010101" pitchFamily="2" charset="-122"/>
                <a:cs typeface="Times New Roman"/>
                <a:sym typeface="Times New Roman" panose="02020603050405020304" pitchFamily="18" charset="0"/>
              </a:rPr>
              <a:t>, the "Engagement Plan for Full Cycle Commissioning of Demonstration Project" is prepared, and a joint commissioning team is set up. A total of more than 300 people have joined the general contractor's commissioning team to support</a:t>
            </a:r>
            <a:r>
              <a:rPr lang="en-US" sz="1200" dirty="0">
                <a:latin typeface="Times New Roman" panose="02020603050405020304" pitchFamily="18" charset="0"/>
                <a:ea typeface="宋体" panose="02010600030101010101" pitchFamily="2" charset="-122"/>
                <a:cs typeface="Times New Roman"/>
                <a:sym typeface="Times New Roman" panose="02020603050405020304" pitchFamily="18" charset="0"/>
              </a:rPr>
              <a:t> works</a:t>
            </a:r>
            <a:r>
              <a:rPr sz="1200" b="0" dirty="0">
                <a:latin typeface="Times New Roman" panose="02020603050405020304" pitchFamily="18" charset="0"/>
                <a:ea typeface="宋体" panose="02010600030101010101" pitchFamily="2" charset="-122"/>
                <a:cs typeface="Times New Roman"/>
                <a:sym typeface="Times New Roman" panose="02020603050405020304" pitchFamily="18" charset="0"/>
              </a:rPr>
              <a:t>.</a:t>
            </a:r>
          </a:p>
        </p:txBody>
      </p:sp>
      <p:sp>
        <p:nvSpPr>
          <p:cNvPr id="13" name="文本框 12"/>
          <p:cNvSpPr txBox="1"/>
          <p:nvPr/>
        </p:nvSpPr>
        <p:spPr>
          <a:xfrm>
            <a:off x="8575040" y="5099685"/>
            <a:ext cx="2829560" cy="193040"/>
          </a:xfrm>
          <a:prstGeom prst="rect">
            <a:avLst/>
          </a:prstGeom>
          <a:noFill/>
        </p:spPr>
        <p:txBody>
          <a:bodyPr wrap="square" rtlCol="0">
            <a:noAutofit/>
          </a:bodyPr>
          <a:lstStyle/>
          <a:p>
            <a:pPr algn="ctr">
              <a:spcBef>
                <a:spcPts val="10"/>
              </a:spcBef>
              <a:spcAft>
                <a:spcPts val="10"/>
              </a:spcAft>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Defect treatment of joint maintenance team</a:t>
            </a:r>
          </a:p>
        </p:txBody>
      </p:sp>
      <p:pic>
        <p:nvPicPr>
          <p:cNvPr id="18" name="图片 17"/>
          <p:cNvPicPr>
            <a:picLocks noChangeAspect="1"/>
          </p:cNvPicPr>
          <p:nvPr/>
        </p:nvPicPr>
        <p:blipFill>
          <a:blip r:embed="rId3"/>
          <a:stretch>
            <a:fillRect/>
          </a:stretch>
        </p:blipFill>
        <p:spPr>
          <a:xfrm>
            <a:off x="792480" y="5292725"/>
            <a:ext cx="2517775" cy="1005205"/>
          </a:xfrm>
          <a:prstGeom prst="rect">
            <a:avLst/>
          </a:prstGeom>
        </p:spPr>
      </p:pic>
      <p:pic>
        <p:nvPicPr>
          <p:cNvPr id="20" name="图片 19"/>
          <p:cNvPicPr>
            <a:picLocks noChangeAspect="1"/>
          </p:cNvPicPr>
          <p:nvPr/>
        </p:nvPicPr>
        <p:blipFill>
          <a:blip r:embed="rId4"/>
          <a:stretch>
            <a:fillRect/>
          </a:stretch>
        </p:blipFill>
        <p:spPr>
          <a:xfrm>
            <a:off x="4512945" y="5272405"/>
            <a:ext cx="2677160" cy="1025525"/>
          </a:xfrm>
          <a:prstGeom prst="rect">
            <a:avLst/>
          </a:prstGeom>
        </p:spPr>
      </p:pic>
      <p:sp>
        <p:nvSpPr>
          <p:cNvPr id="90" name="文本框 89"/>
          <p:cNvSpPr txBox="1"/>
          <p:nvPr/>
        </p:nvSpPr>
        <p:spPr>
          <a:xfrm>
            <a:off x="281305" y="1822322"/>
            <a:ext cx="11462385" cy="1337945"/>
          </a:xfrm>
          <a:prstGeom prst="rect">
            <a:avLst/>
          </a:prstGeom>
          <a:noFill/>
          <a:ln w="9525">
            <a:noFill/>
          </a:ln>
        </p:spPr>
        <p:txBody>
          <a:bodyPr wrap="square">
            <a:noAutofit/>
          </a:bodyPr>
          <a:lstStyle/>
          <a:p>
            <a:pPr indent="457200" fontAlgn="auto">
              <a:spcBef>
                <a:spcPts val="10"/>
              </a:spcBef>
              <a:spcAft>
                <a:spcPts val="10"/>
              </a:spcAft>
            </a:pPr>
            <a:r>
              <a:rPr 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For the training of operation and non-operation personnel, operation personnel will be deeply involved in engineering design review, equipment manufacturing, installation, commissioning and other activities, and get familiar with equipment and system characteristics based on the general principle of "external training + independent training", and according to the characteristics of the operation preparation stage, so as to improve the technical skills of the </a:t>
            </a:r>
            <a:r>
              <a:rPr lang="en-US" alt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a:t>
            </a:r>
            <a:r>
              <a:rPr 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team, and support and guarantee the progress of project construction.</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圆角矩形 2"/>
          <p:cNvSpPr/>
          <p:nvPr/>
        </p:nvSpPr>
        <p:spPr>
          <a:xfrm>
            <a:off x="481330" y="659130"/>
            <a:ext cx="7938770"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altLang="en-US"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 Strengthen the foundation and promote the establishment of plant based on "professional + technology + business"</a:t>
            </a:r>
          </a:p>
        </p:txBody>
      </p:sp>
      <p:sp>
        <p:nvSpPr>
          <p:cNvPr id="9" name="文本框 8">
            <a:extLst>
              <a:ext uri="{FF2B5EF4-FFF2-40B4-BE49-F238E27FC236}">
                <a16:creationId xmlns:a16="http://schemas.microsoft.com/office/drawing/2014/main" id="{E9E50E6B-DA80-0FF7-99E4-27C84C2A62A4}"/>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0" y="2934970"/>
            <a:ext cx="12192000" cy="3387090"/>
          </a:xfrm>
          <a:prstGeom prst="rect">
            <a:avLst/>
          </a:prstGeom>
          <a:solidFill>
            <a:schemeClr val="bg1">
              <a:lumMod val="95000"/>
            </a:schemeClr>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t" anchorCtr="0" compatLnSpc="1">
            <a:noAutofit/>
          </a:bodyPr>
          <a:lstStyle/>
          <a:p>
            <a:pPr>
              <a:spcBef>
                <a:spcPts val="10"/>
              </a:spcBef>
              <a:spcAft>
                <a:spcPts val="10"/>
              </a:spcAft>
            </a:pPr>
            <a:endParaRPr lang="zh-CN" altLang="en-US">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圆角矩形 7"/>
          <p:cNvSpPr/>
          <p:nvPr/>
        </p:nvSpPr>
        <p:spPr>
          <a:xfrm>
            <a:off x="481330" y="659130"/>
            <a:ext cx="5624195"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II. Deepen the work and consolidate the preparation of technical documents</a:t>
            </a:r>
          </a:p>
        </p:txBody>
      </p:sp>
      <p:sp>
        <p:nvSpPr>
          <p:cNvPr id="100" name="文本框 99"/>
          <p:cNvSpPr txBox="1"/>
          <p:nvPr/>
        </p:nvSpPr>
        <p:spPr>
          <a:xfrm>
            <a:off x="317500" y="3668395"/>
            <a:ext cx="5937885" cy="2168525"/>
          </a:xfrm>
          <a:prstGeom prst="rect">
            <a:avLst/>
          </a:prstGeom>
          <a:noFill/>
          <a:ln w="9525">
            <a:noFill/>
          </a:ln>
        </p:spPr>
        <p:txBody>
          <a:bodyPr wrap="square">
            <a:noAutofit/>
          </a:bodyPr>
          <a:lstStyle/>
          <a:p>
            <a:pPr indent="457200" fontAlgn="auto">
              <a:spcBef>
                <a:spcPts val="10"/>
              </a:spcBef>
              <a:spcAft>
                <a:spcPts val="10"/>
              </a:spcAft>
            </a:pPr>
            <a:r>
              <a:rPr 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The localization rate of equipment in the Guohe One Project is as high as 90%, and there are also differences in </a:t>
            </a:r>
            <a:r>
              <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equipment and design </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between two units. </a:t>
            </a: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The operation personnel are deeply involved in the design and procurement links, carefully sort out and analyze the differences, develop a series of courses of "</a:t>
            </a:r>
            <a:r>
              <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Technical Differences between Units 1 and 2"</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analyze the impact on </a:t>
            </a:r>
            <a:r>
              <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 and maintenance</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and implement them in drawings, procedures, simulators, spare parts procurement, etc.</a:t>
            </a:r>
          </a:p>
        </p:txBody>
      </p:sp>
      <p:sp>
        <p:nvSpPr>
          <p:cNvPr id="2" name="文本框 1"/>
          <p:cNvSpPr txBox="1"/>
          <p:nvPr/>
        </p:nvSpPr>
        <p:spPr>
          <a:xfrm>
            <a:off x="0" y="-2540"/>
            <a:ext cx="5139559" cy="455930"/>
          </a:xfrm>
          <a:prstGeom prst="rect">
            <a:avLst/>
          </a:prstGeom>
          <a:solidFill>
            <a:srgbClr val="0072BB"/>
          </a:solidFill>
        </p:spPr>
        <p:txBody>
          <a:bodyPr wrap="square" rtlCol="0">
            <a:noAutofit/>
          </a:bodyPr>
          <a:lstStyle/>
          <a:p>
            <a:pPr algn="ctr">
              <a:spcBef>
                <a:spcPts val="10"/>
              </a:spcBef>
              <a:spcAft>
                <a:spcPts val="10"/>
              </a:spcAft>
            </a:pPr>
            <a:r>
              <a:rPr lang="zh-CN" altLang="en-US" sz="1400"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a:p>
            <a:pPr algn="ctr">
              <a:spcBef>
                <a:spcPts val="10"/>
              </a:spcBef>
              <a:spcAft>
                <a:spcPts val="10"/>
              </a:spcAft>
            </a:pPr>
            <a:endParaRPr lang="zh-CN" altLang="en-US" sz="1400"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1" name="文本框 40"/>
          <p:cNvSpPr txBox="1"/>
          <p:nvPr/>
        </p:nvSpPr>
        <p:spPr>
          <a:xfrm>
            <a:off x="135890" y="2934970"/>
            <a:ext cx="5126990" cy="3987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spcBef>
                <a:spcPts val="10"/>
              </a:spcBef>
              <a:spcAft>
                <a:spcPts val="10"/>
              </a:spcAft>
            </a:pPr>
            <a:r>
              <a:rPr lang="zh-CN" altLang="en-US"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Highlight 1: Analysis of equipment technical differences</a:t>
            </a:r>
          </a:p>
        </p:txBody>
      </p:sp>
      <p:sp>
        <p:nvSpPr>
          <p:cNvPr id="17" name="矩形 16"/>
          <p:cNvSpPr/>
          <p:nvPr/>
        </p:nvSpPr>
        <p:spPr>
          <a:xfrm>
            <a:off x="6652260" y="3942080"/>
            <a:ext cx="2521585" cy="626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ctr" anchorCtr="0" compatLnSpc="1">
            <a:noAutofit/>
          </a:bodyPr>
          <a:lstStyle/>
          <a:p>
            <a:pPr algn="ctr">
              <a:spcBef>
                <a:spcPts val="10"/>
              </a:spcBef>
              <a:spcAft>
                <a:spcPts val="10"/>
              </a:spcAft>
            </a:pPr>
            <a:r>
              <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Equipment differences</a:t>
            </a:r>
          </a:p>
        </p:txBody>
      </p:sp>
      <p:sp>
        <p:nvSpPr>
          <p:cNvPr id="18" name="矩形 17"/>
          <p:cNvSpPr/>
          <p:nvPr/>
        </p:nvSpPr>
        <p:spPr>
          <a:xfrm>
            <a:off x="6652260" y="4765675"/>
            <a:ext cx="2521585" cy="626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ctr" anchorCtr="0" compatLnSpc="1">
            <a:noAutofit/>
          </a:bodyPr>
          <a:lstStyle/>
          <a:p>
            <a:pPr algn="ctr">
              <a:spcBef>
                <a:spcPts val="10"/>
              </a:spcBef>
              <a:spcAft>
                <a:spcPts val="10"/>
              </a:spcAft>
            </a:pPr>
            <a:r>
              <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Design differences</a:t>
            </a:r>
          </a:p>
        </p:txBody>
      </p:sp>
      <p:pic>
        <p:nvPicPr>
          <p:cNvPr id="19" name="图片 18"/>
          <p:cNvPicPr>
            <a:picLocks noChangeAspect="1"/>
          </p:cNvPicPr>
          <p:nvPr/>
        </p:nvPicPr>
        <p:blipFill>
          <a:blip r:embed="rId2"/>
          <a:stretch>
            <a:fillRect/>
          </a:stretch>
        </p:blipFill>
        <p:spPr>
          <a:xfrm>
            <a:off x="9801225" y="3606165"/>
            <a:ext cx="1759585" cy="2285365"/>
          </a:xfrm>
          <a:prstGeom prst="rect">
            <a:avLst/>
          </a:prstGeom>
          <a:ln>
            <a:solidFill>
              <a:schemeClr val="tx1"/>
            </a:solidFill>
          </a:ln>
        </p:spPr>
      </p:pic>
      <p:sp>
        <p:nvSpPr>
          <p:cNvPr id="90" name="文本框 89"/>
          <p:cNvSpPr txBox="1"/>
          <p:nvPr/>
        </p:nvSpPr>
        <p:spPr>
          <a:xfrm>
            <a:off x="288290" y="1262380"/>
            <a:ext cx="11614785" cy="1337945"/>
          </a:xfrm>
          <a:prstGeom prst="rect">
            <a:avLst/>
          </a:prstGeom>
          <a:noFill/>
          <a:ln w="9525">
            <a:noFill/>
          </a:ln>
        </p:spPr>
        <p:txBody>
          <a:bodyPr wrap="square">
            <a:noAutofit/>
          </a:bodyPr>
          <a:lstStyle/>
          <a:p>
            <a:pPr indent="457200" fontAlgn="auto">
              <a:spcBef>
                <a:spcPts val="10"/>
              </a:spcBef>
              <a:spcAft>
                <a:spcPts val="10"/>
              </a:spcAft>
            </a:pPr>
            <a:r>
              <a:rPr lang="zh-CN" b="0" dirty="0">
                <a:latin typeface="Times New Roman" panose="02020603050405020304" pitchFamily="18" charset="0"/>
                <a:ea typeface="宋体" panose="02010600030101010101" pitchFamily="2" charset="-122"/>
                <a:cs typeface="Times New Roman"/>
                <a:sym typeface="Times New Roman" panose="02020603050405020304" pitchFamily="18" charset="0"/>
              </a:rPr>
              <a:t>The construction of technical document system is the key area for operation preparation. The operation personnel of Guohe One have actively explored the design and equipment characteristics, sorted out and analyzed the quality of upstream documents and differences in equipment design, and effectively implemented them in the preparation of procedure documents, thus effectively ensuring the high-quality construction of technical system.</a:t>
            </a:r>
          </a:p>
        </p:txBody>
      </p:sp>
      <p:sp>
        <p:nvSpPr>
          <p:cNvPr id="3" name="文本框 2">
            <a:extLst>
              <a:ext uri="{FF2B5EF4-FFF2-40B4-BE49-F238E27FC236}">
                <a16:creationId xmlns:a16="http://schemas.microsoft.com/office/drawing/2014/main" id="{9D0E2C4A-7063-77B3-34C4-570E7458AB65}"/>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540"/>
            <a:ext cx="4272915"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Contents</a:t>
            </a:r>
          </a:p>
        </p:txBody>
      </p:sp>
      <p:sp>
        <p:nvSpPr>
          <p:cNvPr id="5" name="文本框 4"/>
          <p:cNvSpPr txBox="1"/>
          <p:nvPr/>
        </p:nvSpPr>
        <p:spPr>
          <a:xfrm>
            <a:off x="1201420" y="1094740"/>
            <a:ext cx="9646920" cy="3046095"/>
          </a:xfrm>
          <a:prstGeom prst="rect">
            <a:avLst/>
          </a:prstGeom>
          <a:noFill/>
        </p:spPr>
        <p:txBody>
          <a:bodyPr wrap="square" rtlCol="0">
            <a:noAutofit/>
          </a:bodyPr>
          <a:lstStyle/>
          <a:p>
            <a:pPr indent="0" fontAlgn="auto">
              <a:lnSpc>
                <a:spcPct val="200000"/>
              </a:lnSpc>
              <a:spcBef>
                <a:spcPts val="10"/>
              </a:spcBef>
              <a:spcAft>
                <a:spcPts val="10"/>
              </a:spcAft>
            </a:pPr>
            <a:r>
              <a:rPr lang="zh-CN" altLang="en-US" sz="24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I. Introduction to Guohe One</a:t>
            </a:r>
          </a:p>
          <a:p>
            <a:pPr indent="0" fontAlgn="auto">
              <a:lnSpc>
                <a:spcPct val="200000"/>
              </a:lnSpc>
              <a:spcBef>
                <a:spcPts val="10"/>
              </a:spcBef>
              <a:spcAft>
                <a:spcPts val="10"/>
              </a:spcAft>
            </a:pPr>
            <a:r>
              <a:rPr lang="zh-CN" altLang="en-US" sz="2400" b="1" dirty="0">
                <a:latin typeface="Times New Roman" panose="02020603050405020304" pitchFamily="18" charset="0"/>
                <a:ea typeface="宋体" panose="02010600030101010101" pitchFamily="2" charset="-122"/>
                <a:cs typeface="Times New Roman"/>
                <a:sym typeface="Times New Roman" panose="02020603050405020304" pitchFamily="18" charset="0"/>
              </a:rPr>
              <a:t>II. Operation Preparation Management Mode of Guohe One</a:t>
            </a:r>
          </a:p>
          <a:p>
            <a:pPr indent="0" fontAlgn="auto">
              <a:lnSpc>
                <a:spcPct val="200000"/>
              </a:lnSpc>
              <a:spcBef>
                <a:spcPts val="10"/>
              </a:spcBef>
              <a:spcAft>
                <a:spcPts val="10"/>
              </a:spcAft>
            </a:pPr>
            <a:r>
              <a:rPr lang="zh-CN" altLang="en-US" sz="2400" b="1" dirty="0">
                <a:latin typeface="Times New Roman" panose="02020603050405020304" pitchFamily="18" charset="0"/>
                <a:ea typeface="宋体" panose="02010600030101010101" pitchFamily="2" charset="-122"/>
                <a:cs typeface="Times New Roman"/>
                <a:sym typeface="Times New Roman" panose="02020603050405020304" pitchFamily="18" charset="0"/>
              </a:rPr>
              <a:t>III. Innovation and Practice for Guohe One Operation Preparations</a:t>
            </a:r>
            <a:endParaRPr lang="zh-CN" altLang="en-US" sz="24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481330" y="659130"/>
            <a:ext cx="5624195"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II. Deepen the work and consolidate the preparation of technical documents</a:t>
            </a:r>
          </a:p>
        </p:txBody>
      </p:sp>
      <p:sp>
        <p:nvSpPr>
          <p:cNvPr id="5" name="矩形 4"/>
          <p:cNvSpPr/>
          <p:nvPr/>
        </p:nvSpPr>
        <p:spPr>
          <a:xfrm>
            <a:off x="635" y="1361440"/>
            <a:ext cx="12181840" cy="4960620"/>
          </a:xfrm>
          <a:prstGeom prst="rect">
            <a:avLst/>
          </a:prstGeom>
          <a:solidFill>
            <a:schemeClr val="bg1">
              <a:lumMod val="95000"/>
            </a:schemeClr>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t" anchorCtr="0" compatLnSpc="1">
            <a:noAutofit/>
          </a:bodyPr>
          <a:lstStyle/>
          <a:p>
            <a:pPr>
              <a:spcBef>
                <a:spcPts val="10"/>
              </a:spcBef>
              <a:spcAft>
                <a:spcPts val="10"/>
              </a:spcAft>
            </a:pPr>
            <a:endParaRPr lang="zh-CN" altLang="en-US">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文本框 6"/>
          <p:cNvSpPr txBox="1"/>
          <p:nvPr/>
        </p:nvSpPr>
        <p:spPr>
          <a:xfrm>
            <a:off x="115570" y="1371600"/>
            <a:ext cx="4156710" cy="3987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spcBef>
                <a:spcPts val="10"/>
              </a:spcBef>
              <a:spcAft>
                <a:spcPts val="10"/>
              </a:spcAft>
            </a:pPr>
            <a:r>
              <a:rPr lang="zh-CN" altLang="en-US"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Highlight 2: Improvement of EOMM quality</a:t>
            </a:r>
          </a:p>
        </p:txBody>
      </p:sp>
      <p:sp>
        <p:nvSpPr>
          <p:cNvPr id="12" name="矩形 11"/>
          <p:cNvSpPr/>
          <p:nvPr/>
        </p:nvSpPr>
        <p:spPr>
          <a:xfrm>
            <a:off x="714375" y="3579495"/>
            <a:ext cx="2844165" cy="2085975"/>
          </a:xfrm>
          <a:prstGeom prst="rect">
            <a:avLst/>
          </a:prstGeom>
          <a:solidFill>
            <a:srgbClr val="0072BB"/>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chorCtr="0" compatLnSpc="1">
            <a:noAutofit/>
          </a:bodyPr>
          <a:lstStyle/>
          <a:p>
            <a:pPr fontAlgn="auto">
              <a:spcBef>
                <a:spcPts val="10"/>
              </a:spcBef>
              <a:spcAft>
                <a:spcPts val="10"/>
              </a:spcAft>
            </a:pPr>
            <a:r>
              <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 preparation indicators:</a:t>
            </a:r>
          </a:p>
          <a:p>
            <a:pPr marL="285750" indent="-285750" fontAlgn="auto">
              <a:spcBef>
                <a:spcPts val="10"/>
              </a:spcBef>
              <a:spcAft>
                <a:spcPts val="10"/>
              </a:spcAft>
              <a:buFont typeface="Wingdings" panose="05000000000000000000" charset="0"/>
              <a:buChar char="l"/>
            </a:pP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Submission rate of EOMM as planned</a:t>
            </a:r>
          </a:p>
          <a:p>
            <a:pPr marL="285750" indent="-285750" fontAlgn="auto">
              <a:spcBef>
                <a:spcPts val="10"/>
              </a:spcBef>
              <a:spcAft>
                <a:spcPts val="10"/>
              </a:spcAft>
              <a:buFont typeface="Wingdings" panose="05000000000000000000" charset="0"/>
              <a:buChar char="l"/>
            </a:pP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EOMM review timeliness rate</a:t>
            </a:r>
          </a:p>
          <a:p>
            <a:pPr marL="285750" indent="-285750" fontAlgn="auto">
              <a:spcBef>
                <a:spcPts val="10"/>
              </a:spcBef>
              <a:spcAft>
                <a:spcPts val="10"/>
              </a:spcAft>
              <a:buFont typeface="Wingdings" panose="05000000000000000000" charset="0"/>
              <a:buChar char="l"/>
            </a:pP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EOMM acceptability</a:t>
            </a:r>
          </a:p>
        </p:txBody>
      </p:sp>
      <p:sp>
        <p:nvSpPr>
          <p:cNvPr id="13" name="矩形 12"/>
          <p:cNvSpPr/>
          <p:nvPr/>
        </p:nvSpPr>
        <p:spPr>
          <a:xfrm>
            <a:off x="3745865" y="3579495"/>
            <a:ext cx="2527300" cy="2086610"/>
          </a:xfrm>
          <a:prstGeom prst="rect">
            <a:avLst/>
          </a:prstGeom>
          <a:solidFill>
            <a:schemeClr val="accent1">
              <a:lumMod val="20000"/>
              <a:lumOff val="80000"/>
            </a:schemeClr>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t" anchorCtr="0" compatLnSpc="1">
            <a:noAutofit/>
          </a:bodyPr>
          <a:lstStyle/>
          <a:p>
            <a:pPr>
              <a:spcBef>
                <a:spcPts val="10"/>
              </a:spcBef>
              <a:spcAft>
                <a:spcPts val="10"/>
              </a:spcAft>
            </a:pPr>
            <a:endParaRPr lang="zh-CN" altLang="en-US">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4" name="文本框 13"/>
          <p:cNvSpPr txBox="1"/>
          <p:nvPr/>
        </p:nvSpPr>
        <p:spPr>
          <a:xfrm>
            <a:off x="3891280" y="3543299"/>
            <a:ext cx="2600325" cy="2085975"/>
          </a:xfrm>
          <a:prstGeom prst="rect">
            <a:avLst/>
          </a:prstGeom>
          <a:noFill/>
        </p:spPr>
        <p:txBody>
          <a:bodyPr wrap="square" rtlCol="0">
            <a:noAutofit/>
          </a:bodyPr>
          <a:lstStyle/>
          <a:p>
            <a:pPr fontAlgn="auto">
              <a:lnSpc>
                <a:spcPct val="200000"/>
              </a:lnSpc>
              <a:spcBef>
                <a:spcPts val="10"/>
              </a:spcBef>
              <a:spcAft>
                <a:spcPts val="10"/>
              </a:spcAft>
            </a:pPr>
            <a:r>
              <a:rPr lang="en-US" altLang="zh-CN" sz="2000" b="1" dirty="0">
                <a:latin typeface="Times New Roman" panose="02020603050405020304" pitchFamily="18" charset="0"/>
                <a:ea typeface="宋体" panose="02010600030101010101" pitchFamily="2" charset="-122"/>
                <a:cs typeface="Times New Roman"/>
                <a:sym typeface="Times New Roman" panose="02020603050405020304" pitchFamily="18" charset="0"/>
              </a:rPr>
              <a:t>1564</a:t>
            </a: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 reviewed</a:t>
            </a:r>
          </a:p>
          <a:p>
            <a:pPr fontAlgn="auto">
              <a:lnSpc>
                <a:spcPct val="200000"/>
              </a:lnSpc>
              <a:spcBef>
                <a:spcPts val="10"/>
              </a:spcBef>
              <a:spcAft>
                <a:spcPts val="10"/>
              </a:spcAft>
            </a:pP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1356 acceptable</a:t>
            </a:r>
          </a:p>
          <a:p>
            <a:pPr fontAlgn="auto">
              <a:lnSpc>
                <a:spcPct val="200000"/>
              </a:lnSpc>
              <a:spcBef>
                <a:spcPts val="10"/>
              </a:spcBef>
              <a:spcAft>
                <a:spcPts val="10"/>
              </a:spcAft>
            </a:pP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Acceptance rate </a:t>
            </a:r>
            <a:r>
              <a:rPr lang="zh-CN" altLang="en-US" b="1" dirty="0">
                <a:latin typeface="Times New Roman" panose="02020603050405020304" pitchFamily="18" charset="0"/>
                <a:ea typeface="宋体" panose="02010600030101010101" pitchFamily="2" charset="-122"/>
                <a:cs typeface="Times New Roman"/>
                <a:sym typeface="Times New Roman" panose="02020603050405020304" pitchFamily="18" charset="0"/>
              </a:rPr>
              <a:t>86.7</a:t>
            </a: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a:t>
            </a:r>
          </a:p>
        </p:txBody>
      </p:sp>
      <p:sp>
        <p:nvSpPr>
          <p:cNvPr id="15" name="文本框 14"/>
          <p:cNvSpPr txBox="1"/>
          <p:nvPr/>
        </p:nvSpPr>
        <p:spPr>
          <a:xfrm>
            <a:off x="374015" y="1943100"/>
            <a:ext cx="11253470" cy="1337945"/>
          </a:xfrm>
          <a:prstGeom prst="rect">
            <a:avLst/>
          </a:prstGeom>
          <a:noFill/>
          <a:ln w="9525">
            <a:noFill/>
          </a:ln>
        </p:spPr>
        <p:txBody>
          <a:bodyPr wrap="square">
            <a:noAutofit/>
          </a:bodyPr>
          <a:lstStyle/>
          <a:p>
            <a:pPr indent="457200" fontAlgn="auto">
              <a:spcBef>
                <a:spcPts val="10"/>
              </a:spcBef>
              <a:spcAft>
                <a:spcPts val="10"/>
              </a:spcAft>
            </a:pP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EOMM serves as an important basis for the preparation of maintenance procedures and sorting out spare parts, and </a:t>
            </a:r>
            <a:r>
              <a:rPr lang="zh-CN" altLang="en-US" sz="1600" b="0"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a special EOMM team </a:t>
            </a: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for joint operation of the Project has been established to actively communicate with the general contractor for procurement. It invites manufacturer's personnel and sends personnel to the manufacturer for training</a:t>
            </a:r>
            <a:r>
              <a:rPr lang="en-US" alt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to promote the quality and progress of EOMM which can meet the need of operation preparation. Now </a:t>
            </a:r>
            <a:r>
              <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EOMM acceptance rate is more than </a:t>
            </a:r>
            <a:r>
              <a:rPr lang="en-US" altLang="zh-CN" sz="1600" b="1" dirty="0">
                <a:solidFill>
                  <a:srgbClr val="FF0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80%.</a:t>
            </a:r>
          </a:p>
        </p:txBody>
      </p:sp>
      <p:graphicFrame>
        <p:nvGraphicFramePr>
          <p:cNvPr id="3" name="图表 2"/>
          <p:cNvGraphicFramePr/>
          <p:nvPr>
            <p:extLst>
              <p:ext uri="{D42A27DB-BD31-4B8C-83A1-F6EECF244321}">
                <p14:modId xmlns:p14="http://schemas.microsoft.com/office/powerpoint/2010/main" val="2615953401"/>
              </p:ext>
            </p:extLst>
          </p:nvPr>
        </p:nvGraphicFramePr>
        <p:xfrm>
          <a:off x="6491605" y="3580130"/>
          <a:ext cx="5001260" cy="2085975"/>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3">
            <a:extLst>
              <a:ext uri="{FF2B5EF4-FFF2-40B4-BE49-F238E27FC236}">
                <a16:creationId xmlns:a16="http://schemas.microsoft.com/office/drawing/2014/main" id="{670E257A-ADA5-1582-CBC0-D234E2EAFC7E}"/>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35" y="1338580"/>
            <a:ext cx="12191365" cy="4968240"/>
          </a:xfrm>
          <a:prstGeom prst="rect">
            <a:avLst/>
          </a:prstGeom>
          <a:solidFill>
            <a:schemeClr val="bg1">
              <a:lumMod val="95000"/>
            </a:schemeClr>
          </a:solidFill>
          <a:ln w="6350" cap="flat">
            <a:gradFill>
              <a:gsLst>
                <a:gs pos="0">
                  <a:srgbClr val="0072BB">
                    <a:alpha val="0"/>
                  </a:srgbClr>
                </a:gs>
                <a:gs pos="100000">
                  <a:srgbClr val="00833E"/>
                </a:gs>
              </a:gsLst>
              <a:lin ang="16200000" scaled="0"/>
            </a:gradFill>
            <a:prstDash val="solid"/>
            <a:miter lim="800000"/>
          </a:ln>
        </p:spPr>
        <p:txBody>
          <a:bodyPr vert="horz" wrap="square" lIns="91440" tIns="45720" rIns="91440" bIns="45720" numCol="1" anchor="t" anchorCtr="0" compatLnSpc="1">
            <a:noAutofit/>
          </a:bodyPr>
          <a:lstStyle/>
          <a:p>
            <a:pPr>
              <a:spcBef>
                <a:spcPts val="10"/>
              </a:spcBef>
              <a:spcAft>
                <a:spcPts val="10"/>
              </a:spcAft>
            </a:pPr>
            <a:endParaRPr lang="zh-CN" altLang="en-US">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文本框 9"/>
          <p:cNvSpPr txBox="1"/>
          <p:nvPr/>
        </p:nvSpPr>
        <p:spPr>
          <a:xfrm>
            <a:off x="106045" y="1327150"/>
            <a:ext cx="5624195" cy="3987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spcBef>
                <a:spcPts val="10"/>
              </a:spcBef>
              <a:spcAft>
                <a:spcPts val="10"/>
              </a:spcAft>
            </a:pPr>
            <a:r>
              <a:rPr lang="zh-CN" altLang="en-US"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Highlight 3: Preparation of operation technical procedures</a:t>
            </a:r>
          </a:p>
        </p:txBody>
      </p:sp>
      <p:pic>
        <p:nvPicPr>
          <p:cNvPr id="4" name="图片 3"/>
          <p:cNvPicPr>
            <a:picLocks noChangeAspect="1"/>
          </p:cNvPicPr>
          <p:nvPr/>
        </p:nvPicPr>
        <p:blipFill>
          <a:blip r:embed="rId2"/>
          <a:stretch>
            <a:fillRect/>
          </a:stretch>
        </p:blipFill>
        <p:spPr>
          <a:xfrm>
            <a:off x="6171565" y="1908810"/>
            <a:ext cx="5890895" cy="4058920"/>
          </a:xfrm>
          <a:prstGeom prst="rect">
            <a:avLst/>
          </a:prstGeom>
        </p:spPr>
      </p:pic>
      <p:pic>
        <p:nvPicPr>
          <p:cNvPr id="13" name="图片 4"/>
          <p:cNvPicPr>
            <a:picLocks noChangeAspect="1"/>
          </p:cNvPicPr>
          <p:nvPr/>
        </p:nvPicPr>
        <p:blipFill>
          <a:blip r:embed="rId3"/>
          <a:stretch>
            <a:fillRect/>
          </a:stretch>
        </p:blipFill>
        <p:spPr>
          <a:xfrm>
            <a:off x="384175" y="4424680"/>
            <a:ext cx="5692140" cy="1798320"/>
          </a:xfrm>
          <a:prstGeom prst="rect">
            <a:avLst/>
          </a:prstGeom>
        </p:spPr>
      </p:pic>
      <p:sp>
        <p:nvSpPr>
          <p:cNvPr id="8" name="圆角矩形 7"/>
          <p:cNvSpPr/>
          <p:nvPr/>
        </p:nvSpPr>
        <p:spPr>
          <a:xfrm>
            <a:off x="481330" y="626110"/>
            <a:ext cx="5624195"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II. Deepen the work and consolidate the preparation of technical documents</a:t>
            </a:r>
          </a:p>
        </p:txBody>
      </p:sp>
      <p:sp>
        <p:nvSpPr>
          <p:cNvPr id="3" name="文本框 2"/>
          <p:cNvSpPr txBox="1"/>
          <p:nvPr/>
        </p:nvSpPr>
        <p:spPr>
          <a:xfrm>
            <a:off x="243205" y="1783080"/>
            <a:ext cx="5974080" cy="2584450"/>
          </a:xfrm>
          <a:prstGeom prst="rect">
            <a:avLst/>
          </a:prstGeom>
          <a:noFill/>
        </p:spPr>
        <p:txBody>
          <a:bodyPr wrap="square" rtlCol="0" anchor="t">
            <a:noAutofit/>
          </a:bodyPr>
          <a:lstStyle/>
          <a:p>
            <a:pPr indent="457200" fontAlgn="auto">
              <a:spcBef>
                <a:spcPts val="10"/>
              </a:spcBef>
              <a:spcAft>
                <a:spcPts val="10"/>
              </a:spcAft>
            </a:pPr>
            <a:r>
              <a:rPr 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For the preparation of operation technical procedures, </a:t>
            </a:r>
            <a:r>
              <a:rPr lang="zh-CN" sz="1600" b="1" dirty="0">
                <a:solidFill>
                  <a:schemeClr val="accent1"/>
                </a:solidFill>
                <a:latin typeface="Times New Roman" panose="02020603050405020304" pitchFamily="18" charset="0"/>
                <a:ea typeface="宋体" panose="02010600030101010101" pitchFamily="2" charset="-122"/>
                <a:cs typeface="Times New Roman"/>
                <a:sym typeface="Times New Roman" panose="02020603050405020304" pitchFamily="18" charset="0"/>
              </a:rPr>
              <a:t>a special team for the preparation of operation technical procedures</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is set up to sort out the technical program and operating procedures, work out an </a:t>
            </a:r>
            <a:r>
              <a:rPr 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overall plan for the preparation of technical procedures</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develop the </a:t>
            </a:r>
            <a:r>
              <a:rPr 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Program and Technical Procedure Preparation Plan</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in combination with the annual project plan by </a:t>
            </a:r>
            <a:r>
              <a:rPr lang="zh-CN" sz="1600" b="1" dirty="0">
                <a:solidFill>
                  <a:schemeClr val="accent1"/>
                </a:solidFill>
                <a:latin typeface="Times New Roman" panose="02020603050405020304" pitchFamily="18" charset="0"/>
                <a:ea typeface="宋体" panose="02010600030101010101" pitchFamily="2" charset="-122"/>
                <a:cs typeface="Times New Roman"/>
                <a:sym typeface="Times New Roman" panose="02020603050405020304" pitchFamily="18" charset="0"/>
              </a:rPr>
              <a:t>dynamically linking it with the system 4T handover time</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and conduct monthly tracking based on the plan</a:t>
            </a:r>
            <a:r>
              <a:rPr 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a:t>
            </a:r>
            <a:r>
              <a:rPr lang="en-US" alt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Now a</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ll 4812 operation technical procedures have been prepared.</a:t>
            </a:r>
          </a:p>
        </p:txBody>
      </p:sp>
      <p:sp>
        <p:nvSpPr>
          <p:cNvPr id="5" name="文本框 4">
            <a:extLst>
              <a:ext uri="{FF2B5EF4-FFF2-40B4-BE49-F238E27FC236}">
                <a16:creationId xmlns:a16="http://schemas.microsoft.com/office/drawing/2014/main" id="{B297325D-3217-78DF-0B61-48CE355E1F7E}"/>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481330" y="1334770"/>
            <a:ext cx="11205210" cy="1337945"/>
          </a:xfrm>
          <a:prstGeom prst="rect">
            <a:avLst/>
          </a:prstGeom>
          <a:noFill/>
        </p:spPr>
        <p:txBody>
          <a:bodyPr wrap="square" rtlCol="0" anchor="t">
            <a:noAutofit/>
          </a:bodyPr>
          <a:lstStyle/>
          <a:p>
            <a:pPr indent="457200" fontAlgn="auto">
              <a:spcBef>
                <a:spcPts val="10"/>
              </a:spcBef>
              <a:spcAft>
                <a:spcPts val="10"/>
              </a:spcAft>
            </a:pP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At the site of Guohe One Project, Huaneng Shandong Shidao Bay Nuclear Power </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Development Co., Ltd. has implemented a HTGR NPP Demonstration Project and planned to build four 1,000 MW PWR nuclear power units. </a:t>
            </a:r>
            <a:r>
              <a:rPr lang="zh-CN" altLang="en-US" b="1" dirty="0">
                <a:latin typeface="Times New Roman" panose="02020603050405020304" pitchFamily="18" charset="0"/>
                <a:ea typeface="宋体" panose="02010600030101010101" pitchFamily="2" charset="-122"/>
                <a:cs typeface="Times New Roman"/>
                <a:sym typeface="Times New Roman" panose="02020603050405020304" pitchFamily="18" charset="0"/>
              </a:rPr>
              <a:t>In view of the particularity of emergency management for multiple nuclear power projects at </a:t>
            </a:r>
            <a:r>
              <a:rPr lang="en-US" alt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the</a:t>
            </a:r>
            <a:r>
              <a:rPr lang="zh-CN" altLang="en-US" b="1" dirty="0">
                <a:latin typeface="Times New Roman" panose="02020603050405020304" pitchFamily="18" charset="0"/>
                <a:ea typeface="宋体" panose="02010600030101010101" pitchFamily="2" charset="-122"/>
                <a:cs typeface="Times New Roman"/>
                <a:sym typeface="Times New Roman" panose="02020603050405020304" pitchFamily="18" charset="0"/>
              </a:rPr>
              <a:t> same site</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a:t>
            </a:r>
            <a:r>
              <a:rPr lang="zh-CN" altLang="en-US" b="1" dirty="0">
                <a:latin typeface="Times New Roman" panose="02020603050405020304" pitchFamily="18" charset="0"/>
                <a:ea typeface="宋体" panose="02010600030101010101" pitchFamily="2" charset="-122"/>
                <a:cs typeface="Times New Roman"/>
                <a:sym typeface="Times New Roman" panose="02020603050405020304" pitchFamily="18" charset="0"/>
              </a:rPr>
              <a:t>a unified site emergency management mode is established in the operation preparation stage for the first time in China</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after overall consideration and active discussion with regulatory authorities and </a:t>
            </a:r>
            <a:r>
              <a:rPr b="0" dirty="0" err="1">
                <a:latin typeface="Times New Roman" panose="02020603050405020304" pitchFamily="18" charset="0"/>
                <a:ea typeface="宋体" panose="02010600030101010101" pitchFamily="2" charset="-122"/>
                <a:cs typeface="Times New Roman"/>
                <a:sym typeface="Times New Roman" panose="02020603050405020304" pitchFamily="18" charset="0"/>
              </a:rPr>
              <a:t>Shidao</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Bay Nuclear Power Plant.</a:t>
            </a:r>
          </a:p>
        </p:txBody>
      </p:sp>
      <p:sp>
        <p:nvSpPr>
          <p:cNvPr id="13" name="文本框 12"/>
          <p:cNvSpPr txBox="1"/>
          <p:nvPr/>
        </p:nvSpPr>
        <p:spPr>
          <a:xfrm>
            <a:off x="7215505" y="3391514"/>
            <a:ext cx="4773295" cy="2245360"/>
          </a:xfrm>
          <a:prstGeom prst="rect">
            <a:avLst/>
          </a:prstGeom>
          <a:noFill/>
        </p:spPr>
        <p:txBody>
          <a:bodyPr wrap="square" rtlCol="0">
            <a:noAutofit/>
          </a:bodyPr>
          <a:lstStyle/>
          <a:p>
            <a:pPr marL="342900" indent="-342900">
              <a:lnSpc>
                <a:spcPct val="150000"/>
              </a:lnSpc>
              <a:spcBef>
                <a:spcPts val="10"/>
              </a:spcBef>
              <a:spcAft>
                <a:spcPts val="10"/>
              </a:spcAft>
              <a:buFont typeface="Wingdings" panose="05000000000000000000" charset="0"/>
              <a:buChar char="n"/>
            </a:pPr>
            <a:r>
              <a:rPr lang="zh-CN" altLang="en-US"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Unified site emergency coordination mechanism </a:t>
            </a:r>
          </a:p>
          <a:p>
            <a:pPr marL="342900" indent="-342900">
              <a:lnSpc>
                <a:spcPct val="150000"/>
              </a:lnSpc>
              <a:spcBef>
                <a:spcPts val="10"/>
              </a:spcBef>
              <a:spcAft>
                <a:spcPts val="10"/>
              </a:spcAft>
              <a:buFont typeface="Wingdings" panose="05000000000000000000" charset="0"/>
              <a:buChar char="n"/>
            </a:pPr>
            <a:endParaRPr lang="zh-CN" altLang="en-US" sz="1600" b="1" dirty="0">
              <a:solidFill>
                <a:srgbClr val="0072BB"/>
              </a:solidFill>
              <a:latin typeface="Times New Roman" panose="02020603050405020304" pitchFamily="18" charset="0"/>
              <a:ea typeface="宋体" panose="02010600030101010101" pitchFamily="2" charset="-122"/>
              <a:sym typeface="Times New Roman" panose="02020603050405020304" pitchFamily="18" charset="0"/>
            </a:endParaRPr>
          </a:p>
          <a:p>
            <a:pPr marL="342900" indent="-342900">
              <a:lnSpc>
                <a:spcPct val="150000"/>
              </a:lnSpc>
              <a:spcBef>
                <a:spcPts val="10"/>
              </a:spcBef>
              <a:spcAft>
                <a:spcPts val="10"/>
              </a:spcAft>
              <a:buFont typeface="Wingdings" panose="05000000000000000000" charset="0"/>
              <a:buChar char="n"/>
            </a:pPr>
            <a:r>
              <a:rPr lang="zh-CN" altLang="en-US"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Unified site emergency management system</a:t>
            </a:r>
          </a:p>
          <a:p>
            <a:pPr marL="342900" indent="-342900">
              <a:lnSpc>
                <a:spcPct val="150000"/>
              </a:lnSpc>
              <a:spcBef>
                <a:spcPts val="10"/>
              </a:spcBef>
              <a:spcAft>
                <a:spcPts val="10"/>
              </a:spcAft>
              <a:buFont typeface="Wingdings" panose="05000000000000000000" charset="0"/>
              <a:buChar char="n"/>
            </a:pPr>
            <a:endParaRPr lang="zh-CN" altLang="en-US" sz="1600" b="1" dirty="0">
              <a:solidFill>
                <a:srgbClr val="0072BB"/>
              </a:solidFill>
              <a:latin typeface="Times New Roman" panose="02020603050405020304" pitchFamily="18" charset="0"/>
              <a:ea typeface="宋体" panose="02010600030101010101" pitchFamily="2" charset="-122"/>
              <a:sym typeface="Times New Roman" panose="02020603050405020304" pitchFamily="18" charset="0"/>
            </a:endParaRPr>
          </a:p>
          <a:p>
            <a:pPr marL="342900" indent="-342900">
              <a:lnSpc>
                <a:spcPct val="150000"/>
              </a:lnSpc>
              <a:spcBef>
                <a:spcPts val="10"/>
              </a:spcBef>
              <a:spcAft>
                <a:spcPts val="10"/>
              </a:spcAft>
              <a:buFont typeface="Wingdings" panose="05000000000000000000" charset="0"/>
              <a:buChar char="n"/>
            </a:pPr>
            <a:r>
              <a:rPr lang="zh-CN" altLang="en-US"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Unified site emergency response</a:t>
            </a:r>
          </a:p>
          <a:p>
            <a:pPr marL="342900" indent="-342900">
              <a:lnSpc>
                <a:spcPct val="150000"/>
              </a:lnSpc>
              <a:spcBef>
                <a:spcPts val="10"/>
              </a:spcBef>
              <a:spcAft>
                <a:spcPts val="10"/>
              </a:spcAft>
              <a:buFont typeface="Wingdings" panose="05000000000000000000" charset="0"/>
              <a:buChar char="n"/>
            </a:pPr>
            <a:endParaRPr lang="zh-CN" altLang="en-US" sz="1600" b="1" dirty="0">
              <a:solidFill>
                <a:srgbClr val="0072BB"/>
              </a:solidFill>
              <a:latin typeface="Times New Roman" panose="02020603050405020304" pitchFamily="18" charset="0"/>
              <a:ea typeface="宋体" panose="02010600030101010101" pitchFamily="2" charset="-122"/>
              <a:sym typeface="Times New Roman" panose="02020603050405020304" pitchFamily="18" charset="0"/>
            </a:endParaRPr>
          </a:p>
          <a:p>
            <a:pPr marL="342900" indent="-342900">
              <a:lnSpc>
                <a:spcPct val="150000"/>
              </a:lnSpc>
              <a:spcBef>
                <a:spcPts val="10"/>
              </a:spcBef>
              <a:spcAft>
                <a:spcPts val="10"/>
              </a:spcAft>
              <a:buFont typeface="Wingdings" panose="05000000000000000000" charset="0"/>
              <a:buChar char="n"/>
            </a:pPr>
            <a:r>
              <a:rPr lang="zh-CN" altLang="en-US" sz="16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Unified site emergency preparedness</a:t>
            </a:r>
          </a:p>
        </p:txBody>
      </p:sp>
      <p:sp>
        <p:nvSpPr>
          <p:cNvPr id="2" name="圆角矩形 1"/>
          <p:cNvSpPr/>
          <p:nvPr/>
        </p:nvSpPr>
        <p:spPr>
          <a:xfrm>
            <a:off x="481330" y="659130"/>
            <a:ext cx="6734175"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III. Make overall planning and carry out the construction of unified site emergency system </a:t>
            </a:r>
          </a:p>
        </p:txBody>
      </p:sp>
      <p:pic>
        <p:nvPicPr>
          <p:cNvPr id="3" name="图片 2">
            <a:extLst>
              <a:ext uri="{FF2B5EF4-FFF2-40B4-BE49-F238E27FC236}">
                <a16:creationId xmlns:a16="http://schemas.microsoft.com/office/drawing/2014/main" id="{4C03712A-8084-AB17-D054-6B6BEECA049A}"/>
              </a:ext>
            </a:extLst>
          </p:cNvPr>
          <p:cNvPicPr>
            <a:picLocks noChangeAspect="1"/>
          </p:cNvPicPr>
          <p:nvPr/>
        </p:nvPicPr>
        <p:blipFill>
          <a:blip r:embed="rId2"/>
          <a:stretch>
            <a:fillRect/>
          </a:stretch>
        </p:blipFill>
        <p:spPr>
          <a:xfrm>
            <a:off x="942975" y="3391514"/>
            <a:ext cx="6272530" cy="2820692"/>
          </a:xfrm>
          <a:prstGeom prst="rect">
            <a:avLst/>
          </a:prstGeom>
        </p:spPr>
      </p:pic>
      <p:sp>
        <p:nvSpPr>
          <p:cNvPr id="4" name="文本框 3">
            <a:extLst>
              <a:ext uri="{FF2B5EF4-FFF2-40B4-BE49-F238E27FC236}">
                <a16:creationId xmlns:a16="http://schemas.microsoft.com/office/drawing/2014/main" id="{6C374A99-0367-9458-0B79-24A4A9C147B4}"/>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71804" y="1399540"/>
            <a:ext cx="3790949" cy="480060"/>
          </a:xfrm>
          <a:prstGeom prst="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1. Emergency Coordination Mechanism</a:t>
            </a:r>
          </a:p>
        </p:txBody>
      </p:sp>
      <p:sp>
        <p:nvSpPr>
          <p:cNvPr id="25" name="文本框 24"/>
          <p:cNvSpPr txBox="1"/>
          <p:nvPr/>
        </p:nvSpPr>
        <p:spPr>
          <a:xfrm>
            <a:off x="471805" y="2087880"/>
            <a:ext cx="5368290" cy="922020"/>
          </a:xfrm>
          <a:prstGeom prst="rect">
            <a:avLst/>
          </a:prstGeom>
          <a:noFill/>
        </p:spPr>
        <p:txBody>
          <a:bodyPr wrap="square" rtlCol="0" anchor="t">
            <a:noAutofit/>
          </a:bodyPr>
          <a:lstStyle/>
          <a:p>
            <a:pPr fontAlgn="auto">
              <a:spcBef>
                <a:spcPts val="10"/>
              </a:spcBef>
              <a:spcAft>
                <a:spcPts val="10"/>
              </a:spcAft>
            </a:pP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A two-level coordination working group of </a:t>
            </a:r>
            <a:r>
              <a:rPr lang="en-US" alt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a:t>
            </a: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decision-making level + execution level</a:t>
            </a:r>
            <a:r>
              <a:rPr lang="en-US" altLang="zh-CN" sz="1600" dirty="0">
                <a:latin typeface="Times New Roman" panose="02020603050405020304" pitchFamily="18" charset="0"/>
                <a:ea typeface="宋体" panose="02010600030101010101" pitchFamily="2" charset="-122"/>
                <a:cs typeface="Times New Roman"/>
                <a:sym typeface="Times New Roman" panose="02020603050405020304" pitchFamily="18" charset="0"/>
              </a:rPr>
              <a:t>”</a:t>
            </a: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is established, with </a:t>
            </a:r>
            <a:r>
              <a:rPr lang="en-US" altLang="zh-CN" sz="1600" dirty="0">
                <a:latin typeface="Times New Roman" panose="02020603050405020304" pitchFamily="18" charset="0"/>
                <a:ea typeface="宋体" panose="02010600030101010101" pitchFamily="2" charset="-122"/>
                <a:cs typeface="Times New Roman"/>
                <a:sym typeface="Times New Roman" panose="02020603050405020304" pitchFamily="18" charset="0"/>
              </a:rPr>
              <a:t>SPIC</a:t>
            </a:r>
            <a:r>
              <a:rPr lang="zh-CN" altLang="en-US" sz="1600" dirty="0">
                <a:latin typeface="Times New Roman" panose="02020603050405020304" pitchFamily="18" charset="0"/>
                <a:ea typeface="宋体" panose="02010600030101010101" pitchFamily="2" charset="-122"/>
                <a:cs typeface="Times New Roman"/>
                <a:sym typeface="Times New Roman" panose="02020603050405020304" pitchFamily="18" charset="0"/>
              </a:rPr>
              <a:t> </a:t>
            </a:r>
            <a:r>
              <a:rPr lang="en-US" altLang="zh-CN" sz="1600" dirty="0">
                <a:latin typeface="Times New Roman" panose="02020603050405020304" pitchFamily="18" charset="0"/>
                <a:ea typeface="宋体" panose="02010600030101010101" pitchFamily="2" charset="-122"/>
                <a:cs typeface="Times New Roman"/>
                <a:sym typeface="Times New Roman" panose="02020603050405020304" pitchFamily="18" charset="0"/>
              </a:rPr>
              <a:t>and</a:t>
            </a:r>
            <a:r>
              <a:rPr lang="zh-CN" altLang="en-US" sz="1600" dirty="0">
                <a:latin typeface="Times New Roman" panose="02020603050405020304" pitchFamily="18" charset="0"/>
                <a:ea typeface="宋体" panose="02010600030101010101" pitchFamily="2" charset="-122"/>
                <a:cs typeface="Times New Roman"/>
                <a:sym typeface="Times New Roman" panose="02020603050405020304" pitchFamily="18" charset="0"/>
              </a:rPr>
              <a:t> </a:t>
            </a:r>
            <a:r>
              <a:rPr lang="en-US" altLang="zh-CN" sz="1600" dirty="0" err="1">
                <a:latin typeface="Times New Roman" panose="02020603050405020304" pitchFamily="18" charset="0"/>
                <a:ea typeface="宋体" panose="02010600030101010101" pitchFamily="2" charset="-122"/>
                <a:cs typeface="Times New Roman"/>
                <a:sym typeface="Times New Roman" panose="02020603050405020304" pitchFamily="18" charset="0"/>
              </a:rPr>
              <a:t>Huaneng</a:t>
            </a:r>
            <a:r>
              <a:rPr lang="en-US" altLang="zh-CN" sz="1600" dirty="0">
                <a:latin typeface="Times New Roman" panose="02020603050405020304" pitchFamily="18" charset="0"/>
                <a:ea typeface="宋体" panose="02010600030101010101" pitchFamily="2" charset="-122"/>
                <a:cs typeface="Times New Roman"/>
                <a:sym typeface="Times New Roman" panose="02020603050405020304" pitchFamily="18" charset="0"/>
              </a:rPr>
              <a:t> group, </a:t>
            </a:r>
            <a:r>
              <a:rPr lang="en-US" alt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company leadership</a:t>
            </a: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and professional engineers of</a:t>
            </a:r>
            <a:r>
              <a:rPr lang="en-US" altLang="zh-CN" sz="1600" dirty="0">
                <a:latin typeface="Times New Roman" panose="02020603050405020304" pitchFamily="18" charset="0"/>
                <a:ea typeface="宋体" panose="02010600030101010101" pitchFamily="2" charset="-122"/>
                <a:cs typeface="Times New Roman"/>
                <a:sym typeface="Times New Roman" panose="02020603050405020304" pitchFamily="18" charset="0"/>
              </a:rPr>
              <a:t> </a:t>
            </a: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as the main body.</a:t>
            </a:r>
          </a:p>
        </p:txBody>
      </p:sp>
      <p:graphicFrame>
        <p:nvGraphicFramePr>
          <p:cNvPr id="3" name="对象 -2147482624"/>
          <p:cNvGraphicFramePr/>
          <p:nvPr/>
        </p:nvGraphicFramePr>
        <p:xfrm>
          <a:off x="471805" y="3443605"/>
          <a:ext cx="3790950" cy="2453005"/>
        </p:xfrm>
        <a:graphic>
          <a:graphicData uri="http://schemas.openxmlformats.org/presentationml/2006/ole">
            <mc:AlternateContent xmlns:mc="http://schemas.openxmlformats.org/markup-compatibility/2006">
              <mc:Choice xmlns:v="urn:schemas-microsoft-com:vml" Requires="v">
                <p:oleObj r:id="rId3" imgW="7620000" imgH="5676900" progId="Visio.Drawing.15">
                  <p:embed/>
                </p:oleObj>
              </mc:Choice>
              <mc:Fallback>
                <p:oleObj r:id="rId3" imgW="7620000" imgH="5676900" progId="Visio.Drawing.15">
                  <p:embed/>
                  <p:pic>
                    <p:nvPicPr>
                      <p:cNvPr id="0" name="图片 3075"/>
                      <p:cNvPicPr/>
                      <p:nvPr/>
                    </p:nvPicPr>
                    <p:blipFill>
                      <a:blip r:embed="rId4"/>
                      <a:stretch>
                        <a:fillRect/>
                      </a:stretch>
                    </p:blipFill>
                    <p:spPr>
                      <a:xfrm>
                        <a:off x="471805" y="3443605"/>
                        <a:ext cx="3790950" cy="2453005"/>
                      </a:xfrm>
                      <a:prstGeom prst="rect">
                        <a:avLst/>
                      </a:prstGeom>
                      <a:noFill/>
                      <a:ln w="38100">
                        <a:noFill/>
                        <a:miter/>
                      </a:ln>
                    </p:spPr>
                  </p:pic>
                </p:oleObj>
              </mc:Fallback>
            </mc:AlternateContent>
          </a:graphicData>
        </a:graphic>
      </p:graphicFrame>
      <p:sp>
        <p:nvSpPr>
          <p:cNvPr id="28" name="文本框 27"/>
          <p:cNvSpPr txBox="1"/>
          <p:nvPr/>
        </p:nvSpPr>
        <p:spPr>
          <a:xfrm>
            <a:off x="6368415" y="1879600"/>
            <a:ext cx="5349875" cy="1337945"/>
          </a:xfrm>
          <a:prstGeom prst="rect">
            <a:avLst/>
          </a:prstGeom>
          <a:noFill/>
        </p:spPr>
        <p:txBody>
          <a:bodyPr wrap="square" rtlCol="0" anchor="t">
            <a:noAutofit/>
          </a:bodyPr>
          <a:lstStyle/>
          <a:p>
            <a:pPr fontAlgn="auto">
              <a:spcBef>
                <a:spcPts val="10"/>
              </a:spcBef>
              <a:spcAft>
                <a:spcPts val="10"/>
              </a:spcAft>
            </a:pP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On the basis of on-site nuclear accident emergency plan of each power plant, a </a:t>
            </a:r>
            <a:r>
              <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Unified Site Emergency Plan and unified site emergency management, response actions and emergency environmental monitoring plans</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are jointly formulated.</a:t>
            </a:r>
            <a:endParaRPr lang="zh-CN" altLang="en-US" sz="1600" b="1"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p:txBody>
      </p:sp>
      <p:sp>
        <p:nvSpPr>
          <p:cNvPr id="44" name="矩形 43"/>
          <p:cNvSpPr/>
          <p:nvPr/>
        </p:nvSpPr>
        <p:spPr>
          <a:xfrm>
            <a:off x="6450965" y="1399540"/>
            <a:ext cx="3353435" cy="480060"/>
          </a:xfrm>
          <a:prstGeom prst="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2. Emergency Management System</a:t>
            </a:r>
          </a:p>
        </p:txBody>
      </p:sp>
      <p:pic>
        <p:nvPicPr>
          <p:cNvPr id="45" name="ECB019B1-382A-4266-B25C-5B523AA43C14-1" descr="C:/Users/snpdp/AppData/Local/Temp/wpp.yyFIFmwpp"/>
          <p:cNvPicPr>
            <a:picLocks noChangeAspect="1"/>
          </p:cNvPicPr>
          <p:nvPr/>
        </p:nvPicPr>
        <p:blipFill>
          <a:blip r:embed="rId5"/>
          <a:stretch>
            <a:fillRect/>
          </a:stretch>
        </p:blipFill>
        <p:spPr>
          <a:xfrm>
            <a:off x="6995795" y="3093085"/>
            <a:ext cx="4916170" cy="2750820"/>
          </a:xfrm>
          <a:prstGeom prst="rect">
            <a:avLst/>
          </a:prstGeom>
        </p:spPr>
      </p:pic>
      <p:pic>
        <p:nvPicPr>
          <p:cNvPr id="11" name="图片 10"/>
          <p:cNvPicPr>
            <a:picLocks noChangeAspect="1"/>
          </p:cNvPicPr>
          <p:nvPr/>
        </p:nvPicPr>
        <p:blipFill>
          <a:blip r:embed="rId6"/>
          <a:stretch>
            <a:fillRect/>
          </a:stretch>
        </p:blipFill>
        <p:spPr>
          <a:xfrm>
            <a:off x="4420870" y="3443605"/>
            <a:ext cx="2639060" cy="2404110"/>
          </a:xfrm>
          <a:prstGeom prst="rect">
            <a:avLst/>
          </a:prstGeom>
        </p:spPr>
      </p:pic>
      <p:sp>
        <p:nvSpPr>
          <p:cNvPr id="2" name="圆角矩形 1"/>
          <p:cNvSpPr/>
          <p:nvPr>
            <p:custDataLst>
              <p:tags r:id="rId1"/>
            </p:custDataLst>
          </p:nvPr>
        </p:nvSpPr>
        <p:spPr>
          <a:xfrm>
            <a:off x="481330" y="659130"/>
            <a:ext cx="6734175"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III. Make overall planning and carry out the construction of unified site emergency system </a:t>
            </a:r>
          </a:p>
        </p:txBody>
      </p:sp>
      <p:sp>
        <p:nvSpPr>
          <p:cNvPr id="5" name="文本框 4">
            <a:extLst>
              <a:ext uri="{FF2B5EF4-FFF2-40B4-BE49-F238E27FC236}">
                <a16:creationId xmlns:a16="http://schemas.microsoft.com/office/drawing/2014/main" id="{73F90C7B-F2AB-6DF6-38F3-BFD0DB54DFED}"/>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330" y="1390015"/>
            <a:ext cx="2607310" cy="480060"/>
          </a:xfrm>
          <a:prstGeom prst="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3. Emergency Response</a:t>
            </a:r>
          </a:p>
        </p:txBody>
      </p:sp>
      <p:sp>
        <p:nvSpPr>
          <p:cNvPr id="25" name="文本框 24"/>
          <p:cNvSpPr txBox="1"/>
          <p:nvPr/>
        </p:nvSpPr>
        <p:spPr>
          <a:xfrm>
            <a:off x="391160" y="2007235"/>
            <a:ext cx="4655185" cy="922020"/>
          </a:xfrm>
          <a:prstGeom prst="rect">
            <a:avLst/>
          </a:prstGeom>
          <a:noFill/>
        </p:spPr>
        <p:txBody>
          <a:bodyPr wrap="square" rtlCol="0" anchor="t">
            <a:noAutofit/>
          </a:bodyPr>
          <a:lstStyle/>
          <a:p>
            <a:pPr algn="l" fontAlgn="auto">
              <a:spcBef>
                <a:spcPts val="10"/>
              </a:spcBef>
              <a:spcAft>
                <a:spcPts val="10"/>
              </a:spcAft>
              <a:buClrTx/>
              <a:buSzTx/>
              <a:buFontTx/>
            </a:pPr>
            <a:r>
              <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Establish a unified site emergency organization and command mechanism, </a:t>
            </a: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and clarify 6 emergency response rules.</a:t>
            </a:r>
            <a:endParaRPr lang="zh-CN" altLang="en-US" sz="1600"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p:txBody>
      </p:sp>
      <p:sp>
        <p:nvSpPr>
          <p:cNvPr id="44" name="矩形 43"/>
          <p:cNvSpPr/>
          <p:nvPr/>
        </p:nvSpPr>
        <p:spPr>
          <a:xfrm>
            <a:off x="481330" y="3543935"/>
            <a:ext cx="2607310" cy="480060"/>
          </a:xfrm>
          <a:prstGeom prst="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4. Emergency Preparedness</a:t>
            </a:r>
          </a:p>
        </p:txBody>
      </p:sp>
      <p:graphicFrame>
        <p:nvGraphicFramePr>
          <p:cNvPr id="4" name="表格 3"/>
          <p:cNvGraphicFramePr/>
          <p:nvPr>
            <p:custDataLst>
              <p:tags r:id="rId1"/>
            </p:custDataLst>
            <p:extLst>
              <p:ext uri="{D42A27DB-BD31-4B8C-83A1-F6EECF244321}">
                <p14:modId xmlns:p14="http://schemas.microsoft.com/office/powerpoint/2010/main" val="1868460064"/>
              </p:ext>
            </p:extLst>
          </p:nvPr>
        </p:nvGraphicFramePr>
        <p:xfrm>
          <a:off x="8465185" y="1198880"/>
          <a:ext cx="3433445" cy="2557424"/>
        </p:xfrm>
        <a:graphic>
          <a:graphicData uri="http://schemas.openxmlformats.org/drawingml/2006/table">
            <a:tbl>
              <a:tblPr firstRow="1" bandRow="1">
                <a:tableStyleId>{5C22544A-7EE6-4342-B048-85BDC9FD1C3A}</a:tableStyleId>
              </a:tblPr>
              <a:tblGrid>
                <a:gridCol w="490220">
                  <a:extLst>
                    <a:ext uri="{9D8B030D-6E8A-4147-A177-3AD203B41FA5}">
                      <a16:colId xmlns:a16="http://schemas.microsoft.com/office/drawing/2014/main" val="20000"/>
                    </a:ext>
                  </a:extLst>
                </a:gridCol>
                <a:gridCol w="2943225">
                  <a:extLst>
                    <a:ext uri="{9D8B030D-6E8A-4147-A177-3AD203B41FA5}">
                      <a16:colId xmlns:a16="http://schemas.microsoft.com/office/drawing/2014/main" val="20001"/>
                    </a:ext>
                  </a:extLst>
                </a:gridCol>
              </a:tblGrid>
              <a:tr h="288112">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S/N</a:t>
                      </a:r>
                    </a:p>
                  </a:txBody>
                  <a:tcPr anchor="ctr"/>
                </a:tc>
                <a:tc>
                  <a:txBody>
                    <a:bodyPr/>
                    <a:lstStyle/>
                    <a:p>
                      <a:pPr algn="ctr">
                        <a:lnSpc>
                          <a:spcPct val="100000"/>
                        </a:lnSpc>
                        <a:spcBef>
                          <a:spcPts val="10"/>
                        </a:spcBef>
                        <a:spcAft>
                          <a:spcPts val="10"/>
                        </a:spcAft>
                        <a:buNone/>
                      </a:pPr>
                      <a:r>
                        <a:rPr lang="en-US" altLang="zh-CN"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Six emergency response principles</a:t>
                      </a:r>
                    </a:p>
                  </a:txBody>
                  <a:tcPr anchor="ctr"/>
                </a:tc>
                <a:extLst>
                  <a:ext uri="{0D108BD9-81ED-4DB2-BD59-A6C34878D82A}">
                    <a16:rowId xmlns:a16="http://schemas.microsoft.com/office/drawing/2014/main" val="10000"/>
                  </a:ext>
                </a:extLst>
              </a:tr>
              <a:tr h="288112">
                <a:tc>
                  <a:txBody>
                    <a:bodyPr/>
                    <a:lstStyle/>
                    <a:p>
                      <a:pPr algn="ctr">
                        <a:lnSpc>
                          <a:spcPct val="100000"/>
                        </a:lnSpc>
                        <a:spcBef>
                          <a:spcPts val="10"/>
                        </a:spcBef>
                        <a:spcAft>
                          <a:spcPts val="10"/>
                        </a:spcAft>
                        <a:buNone/>
                      </a:pPr>
                      <a:r>
                        <a:rPr lang="en-US" altLang="zh-CN" sz="1000">
                          <a:latin typeface="Times New Roman" panose="02020603050405020304" pitchFamily="18" charset="0"/>
                          <a:ea typeface="宋体" panose="02010600030101010101" pitchFamily="2" charset="-122"/>
                          <a:sym typeface="Times New Roman" panose="02020603050405020304" pitchFamily="18" charset="0"/>
                        </a:rPr>
                        <a:t>1</a:t>
                      </a:r>
                    </a:p>
                  </a:txBody>
                  <a:tcPr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Principle for determination of unified site emergency state</a:t>
                      </a:r>
                    </a:p>
                  </a:txBody>
                  <a:tcPr anchor="ctr"/>
                </a:tc>
                <a:extLst>
                  <a:ext uri="{0D108BD9-81ED-4DB2-BD59-A6C34878D82A}">
                    <a16:rowId xmlns:a16="http://schemas.microsoft.com/office/drawing/2014/main" val="10001"/>
                  </a:ext>
                </a:extLst>
              </a:tr>
              <a:tr h="392879">
                <a:tc>
                  <a:txBody>
                    <a:bodyPr/>
                    <a:lstStyle/>
                    <a:p>
                      <a:pPr algn="ctr">
                        <a:lnSpc>
                          <a:spcPct val="100000"/>
                        </a:lnSpc>
                        <a:spcBef>
                          <a:spcPts val="10"/>
                        </a:spcBef>
                        <a:spcAft>
                          <a:spcPts val="10"/>
                        </a:spcAft>
                        <a:buNone/>
                      </a:pPr>
                      <a:r>
                        <a:rPr lang="en-US" altLang="zh-CN" sz="1000" dirty="0">
                          <a:latin typeface="Times New Roman" panose="02020603050405020304" pitchFamily="18" charset="0"/>
                          <a:ea typeface="宋体" panose="02010600030101010101" pitchFamily="2" charset="-122"/>
                          <a:sym typeface="Times New Roman" panose="02020603050405020304" pitchFamily="18" charset="0"/>
                        </a:rPr>
                        <a:t>2</a:t>
                      </a:r>
                    </a:p>
                  </a:txBody>
                  <a:tcPr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Announcement and reporting rules of accident power station and non-accident power station</a:t>
                      </a:r>
                    </a:p>
                  </a:txBody>
                  <a:tcPr anchor="ctr"/>
                </a:tc>
                <a:extLst>
                  <a:ext uri="{0D108BD9-81ED-4DB2-BD59-A6C34878D82A}">
                    <a16:rowId xmlns:a16="http://schemas.microsoft.com/office/drawing/2014/main" val="10002"/>
                  </a:ext>
                </a:extLst>
              </a:tr>
              <a:tr h="392879">
                <a:tc>
                  <a:txBody>
                    <a:bodyPr/>
                    <a:lstStyle/>
                    <a:p>
                      <a:pPr algn="ctr">
                        <a:lnSpc>
                          <a:spcPct val="100000"/>
                        </a:lnSpc>
                        <a:spcBef>
                          <a:spcPts val="10"/>
                        </a:spcBef>
                        <a:spcAft>
                          <a:spcPts val="10"/>
                        </a:spcAft>
                        <a:buNone/>
                      </a:pPr>
                      <a:r>
                        <a:rPr lang="en-US" altLang="zh-CN" sz="1000">
                          <a:latin typeface="Times New Roman" panose="02020603050405020304" pitchFamily="18" charset="0"/>
                          <a:ea typeface="宋体" panose="02010600030101010101" pitchFamily="2" charset="-122"/>
                          <a:sym typeface="Times New Roman" panose="02020603050405020304" pitchFamily="18" charset="0"/>
                        </a:rPr>
                        <a:t>3</a:t>
                      </a:r>
                    </a:p>
                  </a:txBody>
                  <a:tcPr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Implementation of requirements for unified site emergency protective measures </a:t>
                      </a:r>
                    </a:p>
                  </a:txBody>
                  <a:tcPr anchor="ctr"/>
                </a:tc>
                <a:extLst>
                  <a:ext uri="{0D108BD9-81ED-4DB2-BD59-A6C34878D82A}">
                    <a16:rowId xmlns:a16="http://schemas.microsoft.com/office/drawing/2014/main" val="10003"/>
                  </a:ext>
                </a:extLst>
              </a:tr>
              <a:tr h="392879">
                <a:tc>
                  <a:txBody>
                    <a:bodyPr/>
                    <a:lstStyle/>
                    <a:p>
                      <a:pPr algn="ctr">
                        <a:lnSpc>
                          <a:spcPct val="100000"/>
                        </a:lnSpc>
                        <a:spcBef>
                          <a:spcPts val="10"/>
                        </a:spcBef>
                        <a:spcAft>
                          <a:spcPts val="10"/>
                        </a:spcAft>
                        <a:buNone/>
                      </a:pPr>
                      <a:r>
                        <a:rPr lang="en-US" altLang="zh-CN" sz="1000">
                          <a:latin typeface="Times New Roman" panose="02020603050405020304" pitchFamily="18" charset="0"/>
                          <a:ea typeface="宋体" panose="02010600030101010101" pitchFamily="2" charset="-122"/>
                          <a:sym typeface="Times New Roman" panose="02020603050405020304" pitchFamily="18" charset="0"/>
                        </a:rPr>
                        <a:t>4</a:t>
                      </a:r>
                    </a:p>
                  </a:txBody>
                  <a:tcPr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Division of labor and task arrangement for site emergency environmental monitoring</a:t>
                      </a:r>
                    </a:p>
                  </a:txBody>
                  <a:tcPr anchor="ctr"/>
                </a:tc>
                <a:extLst>
                  <a:ext uri="{0D108BD9-81ED-4DB2-BD59-A6C34878D82A}">
                    <a16:rowId xmlns:a16="http://schemas.microsoft.com/office/drawing/2014/main" val="10004"/>
                  </a:ext>
                </a:extLst>
              </a:tr>
              <a:tr h="288112">
                <a:tc>
                  <a:txBody>
                    <a:bodyPr/>
                    <a:lstStyle/>
                    <a:p>
                      <a:pPr algn="ctr">
                        <a:lnSpc>
                          <a:spcPct val="100000"/>
                        </a:lnSpc>
                        <a:spcBef>
                          <a:spcPts val="10"/>
                        </a:spcBef>
                        <a:spcAft>
                          <a:spcPts val="10"/>
                        </a:spcAft>
                        <a:buNone/>
                      </a:pPr>
                      <a:r>
                        <a:rPr lang="en-US" altLang="zh-CN" sz="1000">
                          <a:latin typeface="Times New Roman" panose="02020603050405020304" pitchFamily="18" charset="0"/>
                          <a:ea typeface="宋体" panose="02010600030101010101" pitchFamily="2" charset="-122"/>
                          <a:sym typeface="Times New Roman" panose="02020603050405020304" pitchFamily="18" charset="0"/>
                        </a:rPr>
                        <a:t>5</a:t>
                      </a:r>
                    </a:p>
                  </a:txBody>
                  <a:tcPr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Strategies for safe operation of non-accident units</a:t>
                      </a:r>
                    </a:p>
                  </a:txBody>
                  <a:tcPr anchor="ctr"/>
                </a:tc>
                <a:extLst>
                  <a:ext uri="{0D108BD9-81ED-4DB2-BD59-A6C34878D82A}">
                    <a16:rowId xmlns:a16="http://schemas.microsoft.com/office/drawing/2014/main" val="10005"/>
                  </a:ext>
                </a:extLst>
              </a:tr>
              <a:tr h="288112">
                <a:tc>
                  <a:txBody>
                    <a:bodyPr/>
                    <a:lstStyle/>
                    <a:p>
                      <a:pPr algn="ctr">
                        <a:lnSpc>
                          <a:spcPct val="100000"/>
                        </a:lnSpc>
                        <a:spcBef>
                          <a:spcPts val="10"/>
                        </a:spcBef>
                        <a:spcAft>
                          <a:spcPts val="10"/>
                        </a:spcAft>
                        <a:buNone/>
                      </a:pPr>
                      <a:r>
                        <a:rPr lang="en-US" altLang="zh-CN" sz="1000">
                          <a:latin typeface="Times New Roman" panose="02020603050405020304" pitchFamily="18" charset="0"/>
                          <a:ea typeface="宋体" panose="02010600030101010101" pitchFamily="2" charset="-122"/>
                          <a:sym typeface="Times New Roman" panose="02020603050405020304" pitchFamily="18" charset="0"/>
                        </a:rPr>
                        <a:t>6</a:t>
                      </a:r>
                    </a:p>
                  </a:txBody>
                  <a:tcPr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Requirements for public information and public opinion response</a:t>
                      </a:r>
                    </a:p>
                  </a:txBody>
                  <a:tcPr anchor="ctr"/>
                </a:tc>
                <a:extLst>
                  <a:ext uri="{0D108BD9-81ED-4DB2-BD59-A6C34878D82A}">
                    <a16:rowId xmlns:a16="http://schemas.microsoft.com/office/drawing/2014/main" val="10006"/>
                  </a:ext>
                </a:extLst>
              </a:tr>
            </a:tbl>
          </a:graphicData>
        </a:graphic>
      </p:graphicFrame>
      <p:sp>
        <p:nvSpPr>
          <p:cNvPr id="9" name="文本框 8"/>
          <p:cNvSpPr txBox="1"/>
          <p:nvPr/>
        </p:nvSpPr>
        <p:spPr>
          <a:xfrm>
            <a:off x="391160" y="4093210"/>
            <a:ext cx="4655185" cy="1337945"/>
          </a:xfrm>
          <a:prstGeom prst="rect">
            <a:avLst/>
          </a:prstGeom>
          <a:noFill/>
        </p:spPr>
        <p:txBody>
          <a:bodyPr wrap="square" rtlCol="0" anchor="t">
            <a:noAutofit/>
          </a:bodyPr>
          <a:lstStyle/>
          <a:p>
            <a:pPr algn="l" fontAlgn="auto">
              <a:spcBef>
                <a:spcPts val="10"/>
              </a:spcBef>
              <a:spcAft>
                <a:spcPts val="10"/>
              </a:spcAft>
              <a:buClrTx/>
              <a:buSzTx/>
              <a:buFontTx/>
            </a:pP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The unified site emergency preparedness is determined from five aspects: </a:t>
            </a:r>
            <a:r>
              <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emergency planning area, communication and information system, accident consequence assessment, emergency environmental monitoring and emergency evacuation.</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graphicFrame>
        <p:nvGraphicFramePr>
          <p:cNvPr id="12" name="表格 11"/>
          <p:cNvGraphicFramePr/>
          <p:nvPr>
            <p:custDataLst>
              <p:tags r:id="rId2"/>
            </p:custDataLst>
            <p:extLst>
              <p:ext uri="{D42A27DB-BD31-4B8C-83A1-F6EECF244321}">
                <p14:modId xmlns:p14="http://schemas.microsoft.com/office/powerpoint/2010/main" val="3397483426"/>
              </p:ext>
            </p:extLst>
          </p:nvPr>
        </p:nvGraphicFramePr>
        <p:xfrm>
          <a:off x="5046345" y="3957483"/>
          <a:ext cx="3296919" cy="2075698"/>
        </p:xfrm>
        <a:graphic>
          <a:graphicData uri="http://schemas.openxmlformats.org/drawingml/2006/table">
            <a:tbl>
              <a:tblPr firstRow="1" bandRow="1">
                <a:tableStyleId>{5C22544A-7EE6-4342-B048-85BDC9FD1C3A}</a:tableStyleId>
              </a:tblPr>
              <a:tblGrid>
                <a:gridCol w="470728">
                  <a:extLst>
                    <a:ext uri="{9D8B030D-6E8A-4147-A177-3AD203B41FA5}">
                      <a16:colId xmlns:a16="http://schemas.microsoft.com/office/drawing/2014/main" val="20000"/>
                    </a:ext>
                  </a:extLst>
                </a:gridCol>
                <a:gridCol w="2826191">
                  <a:extLst>
                    <a:ext uri="{9D8B030D-6E8A-4147-A177-3AD203B41FA5}">
                      <a16:colId xmlns:a16="http://schemas.microsoft.com/office/drawing/2014/main" val="20001"/>
                    </a:ext>
                  </a:extLst>
                </a:gridCol>
              </a:tblGrid>
              <a:tr h="274507">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S/N</a:t>
                      </a:r>
                    </a:p>
                  </a:txBody>
                  <a:tcPr marL="75121" marR="75121" marT="37561" marB="37561"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Emergency preparedness</a:t>
                      </a:r>
                    </a:p>
                  </a:txBody>
                  <a:tcPr marL="75121" marR="75121" marT="37561" marB="37561" anchor="ctr"/>
                </a:tc>
                <a:extLst>
                  <a:ext uri="{0D108BD9-81ED-4DB2-BD59-A6C34878D82A}">
                    <a16:rowId xmlns:a16="http://schemas.microsoft.com/office/drawing/2014/main" val="10000"/>
                  </a:ext>
                </a:extLst>
              </a:tr>
              <a:tr h="382254">
                <a:tc>
                  <a:txBody>
                    <a:bodyPr/>
                    <a:lstStyle/>
                    <a:p>
                      <a:pPr algn="ctr">
                        <a:lnSpc>
                          <a:spcPct val="100000"/>
                        </a:lnSpc>
                        <a:spcBef>
                          <a:spcPts val="10"/>
                        </a:spcBef>
                        <a:spcAft>
                          <a:spcPts val="10"/>
                        </a:spcAft>
                        <a:buNone/>
                      </a:pPr>
                      <a:r>
                        <a:rPr lang="en-US" altLang="zh-CN" sz="1000">
                          <a:latin typeface="Times New Roman" panose="02020603050405020304" pitchFamily="18" charset="0"/>
                          <a:ea typeface="宋体" panose="02010600030101010101" pitchFamily="2" charset="-122"/>
                          <a:sym typeface="Times New Roman" panose="02020603050405020304" pitchFamily="18" charset="0"/>
                        </a:rPr>
                        <a:t>1</a:t>
                      </a:r>
                    </a:p>
                  </a:txBody>
                  <a:tcPr marL="75121" marR="75121" marT="37561" marB="37561"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Unified emergency planning zone covering all power plants on the site</a:t>
                      </a:r>
                      <a:endParaRPr lang="zh-CN" altLang="en-US" sz="1000" dirty="0">
                        <a:latin typeface="Times New Roman" panose="02020603050405020304" pitchFamily="18" charset="0"/>
                        <a:ea typeface="宋体" panose="02010600030101010101" pitchFamily="2" charset="-122"/>
                        <a:sym typeface="Times New Roman" panose="02020603050405020304" pitchFamily="18" charset="0"/>
                      </a:endParaRPr>
                    </a:p>
                  </a:txBody>
                  <a:tcPr marL="75121" marR="75121" marT="37561" marB="37561" anchor="ctr"/>
                </a:tc>
                <a:extLst>
                  <a:ext uri="{0D108BD9-81ED-4DB2-BD59-A6C34878D82A}">
                    <a16:rowId xmlns:a16="http://schemas.microsoft.com/office/drawing/2014/main" val="10001"/>
                  </a:ext>
                </a:extLst>
              </a:tr>
              <a:tr h="290505">
                <a:tc>
                  <a:txBody>
                    <a:bodyPr/>
                    <a:lstStyle/>
                    <a:p>
                      <a:pPr algn="ctr">
                        <a:lnSpc>
                          <a:spcPct val="100000"/>
                        </a:lnSpc>
                        <a:spcBef>
                          <a:spcPts val="10"/>
                        </a:spcBef>
                        <a:spcAft>
                          <a:spcPts val="10"/>
                        </a:spcAft>
                        <a:buNone/>
                      </a:pPr>
                      <a:r>
                        <a:rPr lang="en-US" altLang="zh-CN" sz="1000">
                          <a:latin typeface="Times New Roman" panose="02020603050405020304" pitchFamily="18" charset="0"/>
                          <a:ea typeface="宋体" panose="02010600030101010101" pitchFamily="2" charset="-122"/>
                          <a:sym typeface="Times New Roman" panose="02020603050405020304" pitchFamily="18" charset="0"/>
                        </a:rPr>
                        <a:t>2</a:t>
                      </a:r>
                    </a:p>
                  </a:txBody>
                  <a:tcPr marL="75121" marR="75121" marT="37561" marB="37561"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Interconnected communications and information systems</a:t>
                      </a:r>
                      <a:endParaRPr lang="zh-CN" altLang="en-US" sz="1000" dirty="0">
                        <a:latin typeface="Times New Roman" panose="02020603050405020304" pitchFamily="18" charset="0"/>
                        <a:ea typeface="宋体" panose="02010600030101010101" pitchFamily="2" charset="-122"/>
                        <a:sym typeface="Times New Roman" panose="02020603050405020304" pitchFamily="18" charset="0"/>
                      </a:endParaRPr>
                    </a:p>
                  </a:txBody>
                  <a:tcPr marL="75121" marR="75121" marT="37561" marB="37561" anchor="ctr"/>
                </a:tc>
                <a:extLst>
                  <a:ext uri="{0D108BD9-81ED-4DB2-BD59-A6C34878D82A}">
                    <a16:rowId xmlns:a16="http://schemas.microsoft.com/office/drawing/2014/main" val="10002"/>
                  </a:ext>
                </a:extLst>
              </a:tr>
              <a:tr h="382254">
                <a:tc>
                  <a:txBody>
                    <a:bodyPr/>
                    <a:lstStyle/>
                    <a:p>
                      <a:pPr algn="ctr">
                        <a:lnSpc>
                          <a:spcPct val="100000"/>
                        </a:lnSpc>
                        <a:spcBef>
                          <a:spcPts val="10"/>
                        </a:spcBef>
                        <a:spcAft>
                          <a:spcPts val="10"/>
                        </a:spcAft>
                        <a:buNone/>
                      </a:pPr>
                      <a:r>
                        <a:rPr lang="en-US" altLang="zh-CN" sz="1000">
                          <a:latin typeface="Times New Roman" panose="02020603050405020304" pitchFamily="18" charset="0"/>
                          <a:ea typeface="宋体" panose="02010600030101010101" pitchFamily="2" charset="-122"/>
                          <a:sym typeface="Times New Roman" panose="02020603050405020304" pitchFamily="18" charset="0"/>
                        </a:rPr>
                        <a:t>3</a:t>
                      </a:r>
                    </a:p>
                  </a:txBody>
                  <a:tcPr marL="75121" marR="75121" marT="37561" marB="37561"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Consequence assessment system for multi-unit accident analysis</a:t>
                      </a:r>
                      <a:endParaRPr lang="zh-CN" altLang="en-US" sz="1000" dirty="0">
                        <a:latin typeface="Times New Roman" panose="02020603050405020304" pitchFamily="18" charset="0"/>
                        <a:ea typeface="宋体" panose="02010600030101010101" pitchFamily="2" charset="-122"/>
                        <a:sym typeface="Times New Roman" panose="02020603050405020304" pitchFamily="18" charset="0"/>
                      </a:endParaRPr>
                    </a:p>
                  </a:txBody>
                  <a:tcPr marL="75121" marR="75121" marT="37561" marB="37561" anchor="ctr"/>
                </a:tc>
                <a:extLst>
                  <a:ext uri="{0D108BD9-81ED-4DB2-BD59-A6C34878D82A}">
                    <a16:rowId xmlns:a16="http://schemas.microsoft.com/office/drawing/2014/main" val="10003"/>
                  </a:ext>
                </a:extLst>
              </a:tr>
              <a:tr h="382254">
                <a:tc>
                  <a:txBody>
                    <a:bodyPr/>
                    <a:lstStyle/>
                    <a:p>
                      <a:pPr algn="ctr">
                        <a:lnSpc>
                          <a:spcPct val="100000"/>
                        </a:lnSpc>
                        <a:spcBef>
                          <a:spcPts val="10"/>
                        </a:spcBef>
                        <a:spcAft>
                          <a:spcPts val="10"/>
                        </a:spcAft>
                        <a:buNone/>
                      </a:pPr>
                      <a:r>
                        <a:rPr lang="en-US" altLang="zh-CN" sz="1000">
                          <a:latin typeface="Times New Roman" panose="02020603050405020304" pitchFamily="18" charset="0"/>
                          <a:ea typeface="宋体" panose="02010600030101010101" pitchFamily="2" charset="-122"/>
                          <a:sym typeface="Times New Roman" panose="02020603050405020304" pitchFamily="18" charset="0"/>
                        </a:rPr>
                        <a:t>4</a:t>
                      </a:r>
                    </a:p>
                  </a:txBody>
                  <a:tcPr marL="75121" marR="75121" marT="37561" marB="37561"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Public emergency environmental monitoring facilities and systems</a:t>
                      </a:r>
                      <a:endParaRPr lang="zh-CN" altLang="en-US" sz="1000" dirty="0">
                        <a:latin typeface="Times New Roman" panose="02020603050405020304" pitchFamily="18" charset="0"/>
                        <a:ea typeface="宋体" panose="02010600030101010101" pitchFamily="2" charset="-122"/>
                        <a:sym typeface="Times New Roman" panose="02020603050405020304" pitchFamily="18" charset="0"/>
                      </a:endParaRPr>
                    </a:p>
                  </a:txBody>
                  <a:tcPr marL="75121" marR="75121" marT="37561" marB="37561" anchor="ctr"/>
                </a:tc>
                <a:extLst>
                  <a:ext uri="{0D108BD9-81ED-4DB2-BD59-A6C34878D82A}">
                    <a16:rowId xmlns:a16="http://schemas.microsoft.com/office/drawing/2014/main" val="10004"/>
                  </a:ext>
                </a:extLst>
              </a:tr>
              <a:tr h="274507">
                <a:tc>
                  <a:txBody>
                    <a:bodyPr/>
                    <a:lstStyle/>
                    <a:p>
                      <a:pPr algn="ctr">
                        <a:lnSpc>
                          <a:spcPct val="100000"/>
                        </a:lnSpc>
                        <a:spcBef>
                          <a:spcPts val="10"/>
                        </a:spcBef>
                        <a:spcAft>
                          <a:spcPts val="10"/>
                        </a:spcAft>
                        <a:buNone/>
                      </a:pPr>
                      <a:r>
                        <a:rPr lang="en-US" altLang="zh-CN" sz="1000">
                          <a:latin typeface="Times New Roman" panose="02020603050405020304" pitchFamily="18" charset="0"/>
                          <a:ea typeface="宋体" panose="02010600030101010101" pitchFamily="2" charset="-122"/>
                          <a:sym typeface="Times New Roman" panose="02020603050405020304" pitchFamily="18" charset="0"/>
                        </a:rPr>
                        <a:t>5</a:t>
                      </a:r>
                    </a:p>
                  </a:txBody>
                  <a:tcPr marL="75121" marR="75121" marT="37561" marB="37561" anchor="ctr"/>
                </a:tc>
                <a:tc>
                  <a:txBody>
                    <a:bodyPr/>
                    <a:lstStyle/>
                    <a:p>
                      <a:pPr algn="ctr">
                        <a:lnSpc>
                          <a:spcPct val="100000"/>
                        </a:lnSpc>
                        <a:spcBef>
                          <a:spcPts val="10"/>
                        </a:spcBef>
                        <a:spcAft>
                          <a:spcPts val="10"/>
                        </a:spcAft>
                        <a:buNone/>
                      </a:pPr>
                      <a:r>
                        <a:rPr lang="zh-CN" altLang="en-US" sz="1000" b="0" dirty="0">
                          <a:latin typeface="Times New Roman" panose="02020603050405020304" pitchFamily="18" charset="0"/>
                          <a:ea typeface="宋体" panose="02010600030101010101" pitchFamily="2" charset="-122"/>
                          <a:cs typeface="Times New Roman"/>
                          <a:sym typeface="Times New Roman" panose="02020603050405020304" pitchFamily="18" charset="0"/>
                        </a:rPr>
                        <a:t>Unified nuclear emergency evacuation route at site</a:t>
                      </a:r>
                      <a:endParaRPr lang="zh-CN" altLang="en-US" sz="1000" dirty="0">
                        <a:latin typeface="Times New Roman" panose="02020603050405020304" pitchFamily="18" charset="0"/>
                        <a:ea typeface="宋体" panose="02010600030101010101" pitchFamily="2" charset="-122"/>
                        <a:sym typeface="Times New Roman" panose="02020603050405020304" pitchFamily="18" charset="0"/>
                      </a:endParaRPr>
                    </a:p>
                  </a:txBody>
                  <a:tcPr marL="75121" marR="75121" marT="37561" marB="37561" anchor="ctr"/>
                </a:tc>
                <a:extLst>
                  <a:ext uri="{0D108BD9-81ED-4DB2-BD59-A6C34878D82A}">
                    <a16:rowId xmlns:a16="http://schemas.microsoft.com/office/drawing/2014/main" val="10005"/>
                  </a:ext>
                </a:extLst>
              </a:tr>
            </a:tbl>
          </a:graphicData>
        </a:graphic>
      </p:graphicFrame>
      <p:pic>
        <p:nvPicPr>
          <p:cNvPr id="13" name="图片 1" descr="微信图片_20230630161117"/>
          <p:cNvPicPr>
            <a:picLocks noChangeAspect="1"/>
          </p:cNvPicPr>
          <p:nvPr/>
        </p:nvPicPr>
        <p:blipFill>
          <a:blip r:embed="rId5"/>
          <a:stretch>
            <a:fillRect/>
          </a:stretch>
        </p:blipFill>
        <p:spPr>
          <a:xfrm>
            <a:off x="8890635" y="4023995"/>
            <a:ext cx="3007360" cy="1823720"/>
          </a:xfrm>
          <a:prstGeom prst="rect">
            <a:avLst/>
          </a:prstGeom>
        </p:spPr>
      </p:pic>
      <p:pic>
        <p:nvPicPr>
          <p:cNvPr id="15" name="图片 14"/>
          <p:cNvPicPr>
            <a:picLocks noChangeAspect="1"/>
          </p:cNvPicPr>
          <p:nvPr/>
        </p:nvPicPr>
        <p:blipFill>
          <a:blip r:embed="rId6"/>
          <a:stretch>
            <a:fillRect/>
          </a:stretch>
        </p:blipFill>
        <p:spPr>
          <a:xfrm>
            <a:off x="4956175" y="1390015"/>
            <a:ext cx="3387090" cy="2124075"/>
          </a:xfrm>
          <a:prstGeom prst="rect">
            <a:avLst/>
          </a:prstGeom>
        </p:spPr>
      </p:pic>
      <p:sp>
        <p:nvSpPr>
          <p:cNvPr id="2" name="圆角矩形 1"/>
          <p:cNvSpPr/>
          <p:nvPr>
            <p:custDataLst>
              <p:tags r:id="rId3"/>
            </p:custDataLst>
          </p:nvPr>
        </p:nvSpPr>
        <p:spPr>
          <a:xfrm>
            <a:off x="481330" y="659130"/>
            <a:ext cx="6734175"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III. Make overall planning and carry out the construction of unified site emergency system </a:t>
            </a:r>
          </a:p>
        </p:txBody>
      </p:sp>
      <p:sp>
        <p:nvSpPr>
          <p:cNvPr id="3" name="文本框 2">
            <a:extLst>
              <a:ext uri="{FF2B5EF4-FFF2-40B4-BE49-F238E27FC236}">
                <a16:creationId xmlns:a16="http://schemas.microsoft.com/office/drawing/2014/main" id="{210843FF-04C4-1452-6321-BEF3115844BF}"/>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9895" y="1198880"/>
            <a:ext cx="11288395" cy="1753235"/>
          </a:xfrm>
          <a:prstGeom prst="rect">
            <a:avLst/>
          </a:prstGeom>
          <a:noFill/>
          <a:ln w="9525">
            <a:noFill/>
          </a:ln>
        </p:spPr>
        <p:txBody>
          <a:bodyPr wrap="square">
            <a:noAutofit/>
          </a:bodyPr>
          <a:lstStyle/>
          <a:p>
            <a:pPr indent="457200" fontAlgn="auto">
              <a:spcBef>
                <a:spcPts val="10"/>
              </a:spcBef>
              <a:spcAft>
                <a:spcPts val="10"/>
              </a:spcAft>
            </a:pPr>
            <a:r>
              <a:rPr lang="zh-CN" b="0" dirty="0">
                <a:latin typeface="Times New Roman" panose="02020603050405020304" pitchFamily="18" charset="0"/>
                <a:ea typeface="宋体" panose="02010600030101010101" pitchFamily="2" charset="-122"/>
                <a:cs typeface="Times New Roman"/>
                <a:sym typeface="Times New Roman" panose="02020603050405020304" pitchFamily="18" charset="0"/>
              </a:rPr>
              <a:t>At the stage of full implementation of operation preparation, the research on digital transformation and </a:t>
            </a:r>
            <a:r>
              <a:rPr 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special work of “</a:t>
            </a:r>
            <a:r>
              <a:rPr lang="en-US" alt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smart </a:t>
            </a:r>
            <a:r>
              <a:rPr 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nuclear power"</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based on the </a:t>
            </a:r>
            <a:r>
              <a:rPr b="1" dirty="0">
                <a:latin typeface="Times New Roman" panose="02020603050405020304" pitchFamily="18" charset="0"/>
                <a:ea typeface="宋体" panose="02010600030101010101" pitchFamily="2" charset="-122"/>
                <a:cs typeface="Times New Roman"/>
                <a:sym typeface="Times New Roman" panose="02020603050405020304" pitchFamily="18" charset="0"/>
              </a:rPr>
              <a:t>"5G </a:t>
            </a:r>
            <a:r>
              <a:rPr lang="en-US" alt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smart</a:t>
            </a:r>
            <a:r>
              <a:rPr b="1" dirty="0">
                <a:latin typeface="Times New Roman" panose="02020603050405020304" pitchFamily="18" charset="0"/>
                <a:ea typeface="宋体" panose="02010600030101010101" pitchFamily="2" charset="-122"/>
                <a:cs typeface="Times New Roman"/>
                <a:sym typeface="Times New Roman" panose="02020603050405020304" pitchFamily="18" charset="0"/>
              </a:rPr>
              <a:t> construction site"</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are carried out for </a:t>
            </a:r>
            <a:r>
              <a:rPr b="0" dirty="0" err="1">
                <a:latin typeface="Times New Roman" panose="02020603050405020304" pitchFamily="18" charset="0"/>
                <a:ea typeface="宋体" panose="02010600030101010101" pitchFamily="2" charset="-122"/>
                <a:cs typeface="Times New Roman"/>
                <a:sym typeface="Times New Roman" panose="02020603050405020304" pitchFamily="18" charset="0"/>
              </a:rPr>
              <a:t>Guohe</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One Project. Based on the principle of combination of permanent and temporary works, key businesses at different stages of nuclear power are integrated with digital technology to consider the needs of nuclear power production and construction as a whole, </a:t>
            </a:r>
            <a:r>
              <a:rPr 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promote business coordination and management reliability throughout the nuclear power operation, ensure the reliable and safe operation of nuclear power equipment, and create a digital power plant in the digital twin system mode.</a:t>
            </a:r>
            <a:endParaRPr lang="zh-CN" altLang="en-US" b="1" dirty="0">
              <a:latin typeface="Times New Roman" panose="02020603050405020304" pitchFamily="18" charset="0"/>
              <a:ea typeface="宋体" panose="02010600030101010101" pitchFamily="2" charset="-122"/>
              <a:cs typeface="微软雅黑" panose="020B0503020204020204" charset="-122"/>
              <a:sym typeface="Times New Roman" panose="02020603050405020304" pitchFamily="18" charset="0"/>
            </a:endParaRPr>
          </a:p>
        </p:txBody>
      </p:sp>
      <p:pic>
        <p:nvPicPr>
          <p:cNvPr id="6" name="图片 1"/>
          <p:cNvPicPr>
            <a:picLocks noChangeAspect="1"/>
          </p:cNvPicPr>
          <p:nvPr/>
        </p:nvPicPr>
        <p:blipFill>
          <a:blip r:embed="rId3"/>
          <a:stretch>
            <a:fillRect/>
          </a:stretch>
        </p:blipFill>
        <p:spPr>
          <a:xfrm>
            <a:off x="1043940" y="3151505"/>
            <a:ext cx="10511155" cy="3058795"/>
          </a:xfrm>
          <a:prstGeom prst="rect">
            <a:avLst/>
          </a:prstGeom>
          <a:noFill/>
          <a:ln>
            <a:noFill/>
          </a:ln>
        </p:spPr>
      </p:pic>
      <p:sp>
        <p:nvSpPr>
          <p:cNvPr id="2" name="矩形 1"/>
          <p:cNvSpPr/>
          <p:nvPr/>
        </p:nvSpPr>
        <p:spPr>
          <a:xfrm>
            <a:off x="545465" y="3152140"/>
            <a:ext cx="565150" cy="3123565"/>
          </a:xfrm>
          <a:prstGeom prst="rect">
            <a:avLst/>
          </a:prstGeom>
          <a:solidFill>
            <a:srgbClr val="FFC000"/>
          </a:solidFill>
          <a:ln w="6350" cap="flat">
            <a:gradFill>
              <a:gsLst>
                <a:gs pos="0">
                  <a:srgbClr val="0072BB">
                    <a:alpha val="0"/>
                  </a:srgbClr>
                </a:gs>
                <a:gs pos="100000">
                  <a:srgbClr val="00833E"/>
                </a:gs>
              </a:gsLst>
              <a:lin ang="16200000" scaled="0"/>
            </a:gradFill>
            <a:prstDash val="solid"/>
            <a:miter lim="800000"/>
          </a:ln>
        </p:spPr>
        <p:txBody>
          <a:bodyPr vert="eaVert" wrap="square" lIns="91440" tIns="45720" rIns="91440" bIns="45720" numCol="1" anchor="ctr" anchorCtr="0" compatLnSpc="1">
            <a:noAutofit/>
          </a:bodyPr>
          <a:lstStyle/>
          <a:p>
            <a:pPr algn="ctr">
              <a:spcBef>
                <a:spcPts val="10"/>
              </a:spcBef>
              <a:spcAft>
                <a:spcPts val="10"/>
              </a:spcAft>
            </a:pPr>
            <a:r>
              <a:rPr lang="en-US" altLang="zh-CN" sz="1600"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Smart</a:t>
            </a:r>
            <a:r>
              <a:rPr lang="zh-CN" altLang="en-US" sz="1600"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 construction site</a:t>
            </a:r>
          </a:p>
        </p:txBody>
      </p:sp>
      <p:sp>
        <p:nvSpPr>
          <p:cNvPr id="4" name="圆角矩形 3"/>
          <p:cNvSpPr/>
          <p:nvPr>
            <p:custDataLst>
              <p:tags r:id="rId1"/>
            </p:custDataLst>
          </p:nvPr>
        </p:nvSpPr>
        <p:spPr>
          <a:xfrm>
            <a:off x="481330" y="659130"/>
            <a:ext cx="8872220"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altLang="en-US"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IV. Digital empowerment to promote the construction of </a:t>
            </a:r>
            <a:r>
              <a:rPr lang="en-US" altLang="zh-CN"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smart </a:t>
            </a:r>
            <a:r>
              <a:rPr lang="zh-CN" altLang="en-US"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nuclear power to help operation and maintenance</a:t>
            </a:r>
          </a:p>
        </p:txBody>
      </p:sp>
      <p:sp>
        <p:nvSpPr>
          <p:cNvPr id="5" name="文本框 4">
            <a:extLst>
              <a:ext uri="{FF2B5EF4-FFF2-40B4-BE49-F238E27FC236}">
                <a16:creationId xmlns:a16="http://schemas.microsoft.com/office/drawing/2014/main" id="{9E7B01BF-134A-3307-F0E2-252CCEDCDBCF}"/>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67209" y="2868137"/>
            <a:ext cx="1872208" cy="261354"/>
          </a:xfrm>
          <a:prstGeom prst="rect">
            <a:avLst/>
          </a:prstGeom>
        </p:spPr>
        <p:txBody>
          <a:bodyPr wrap="square">
            <a:noAutofit/>
          </a:bodyPr>
          <a:lstStyle>
            <a:defPPr>
              <a:defRPr lang="zh-CN"/>
            </a:defPPr>
            <a:lvl1pPr algn="just" hangingPunct="0">
              <a:lnSpc>
                <a:spcPct val="120000"/>
              </a:lnSpc>
              <a:defRPr sz="1600" spc="300">
                <a:solidFill>
                  <a:schemeClr val="tx1">
                    <a:lumMod val="75000"/>
                    <a:lumOff val="25000"/>
                  </a:schemeClr>
                </a:solidFill>
                <a:latin typeface="微软雅黑" panose="020B0503020204020204" charset="-122"/>
                <a:ea typeface="微软雅黑" panose="020B0503020204020204" charset="-122"/>
              </a:defRPr>
            </a:lvl1pPr>
          </a:lstStyle>
          <a:p>
            <a:pPr>
              <a:lnSpc>
                <a:spcPct val="100000"/>
              </a:lnSpc>
              <a:spcBef>
                <a:spcPts val="10"/>
              </a:spcBef>
              <a:spcAft>
                <a:spcPts val="10"/>
              </a:spcAft>
            </a:pPr>
            <a:r>
              <a:rPr lang="zh-CN" altLang="en-US" sz="1000" spc="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图片仅为示例后期可自行替换</a:t>
            </a:r>
          </a:p>
          <a:p>
            <a:pPr>
              <a:lnSpc>
                <a:spcPct val="100000"/>
              </a:lnSpc>
              <a:spcBef>
                <a:spcPts val="10"/>
              </a:spcBef>
              <a:spcAft>
                <a:spcPts val="10"/>
              </a:spcAft>
            </a:pPr>
            <a:r>
              <a:rPr lang="zh-CN" altLang="en-US" sz="1000" b="0" spc="0"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Images are only examples and can be replaced as appropriate.</a:t>
            </a:r>
          </a:p>
        </p:txBody>
      </p:sp>
      <p:sp>
        <p:nvSpPr>
          <p:cNvPr id="10" name="文本框 2"/>
          <p:cNvSpPr txBox="1"/>
          <p:nvPr/>
        </p:nvSpPr>
        <p:spPr>
          <a:xfrm>
            <a:off x="462280" y="1226820"/>
            <a:ext cx="11151870" cy="1753235"/>
          </a:xfrm>
          <a:prstGeom prst="rect">
            <a:avLst/>
          </a:prstGeom>
          <a:noFill/>
        </p:spPr>
        <p:txBody>
          <a:bodyPr wrap="square" rtlCol="0" anchor="t">
            <a:noAutofit/>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indent="457200" algn="just">
              <a:spcBef>
                <a:spcPct val="10000"/>
              </a:spcBef>
              <a:spcAft>
                <a:spcPct val="10000"/>
              </a:spcAft>
            </a:pPr>
            <a:r>
              <a:rPr lang="zh-CN" altLang="en-US" b="0" dirty="0">
                <a:solidFill>
                  <a:schemeClr val="tx1"/>
                </a:solidFill>
                <a:latin typeface="Times New Roman" panose="02020603050405020304" pitchFamily="18" charset="0"/>
                <a:cs typeface="Times New Roman"/>
                <a:sym typeface="Times New Roman" panose="02020603050405020304" pitchFamily="18" charset="0"/>
              </a:rPr>
              <a:t>With the overall goal of building digital nuclear power plant,  </a:t>
            </a:r>
            <a:r>
              <a:rPr lang="zh-CN" altLang="zh-CN" b="1" dirty="0">
                <a:solidFill>
                  <a:srgbClr val="0072BB"/>
                </a:solidFill>
                <a:latin typeface="Times New Roman" panose="02020603050405020304" pitchFamily="18" charset="0"/>
                <a:cs typeface="Times New Roman"/>
                <a:sym typeface="Times New Roman" panose="02020603050405020304" pitchFamily="18" charset="0"/>
              </a:rPr>
              <a:t>a virtual nuclear power plant that matches </a:t>
            </a:r>
            <a:r>
              <a:rPr lang="en-US" altLang="zh-CN" b="1" dirty="0">
                <a:solidFill>
                  <a:srgbClr val="0072BB"/>
                </a:solidFill>
                <a:latin typeface="Times New Roman" panose="02020603050405020304" pitchFamily="18" charset="0"/>
                <a:cs typeface="Times New Roman"/>
                <a:sym typeface="Times New Roman" panose="02020603050405020304" pitchFamily="18" charset="0"/>
              </a:rPr>
              <a:t>“</a:t>
            </a:r>
            <a:r>
              <a:rPr lang="zh-CN" altLang="zh-CN" b="1" dirty="0">
                <a:solidFill>
                  <a:srgbClr val="0072BB"/>
                </a:solidFill>
                <a:latin typeface="Times New Roman" panose="02020603050405020304" pitchFamily="18" charset="0"/>
                <a:cs typeface="Times New Roman"/>
                <a:sym typeface="Times New Roman" panose="02020603050405020304" pitchFamily="18" charset="0"/>
              </a:rPr>
              <a:t>Guohe One</a:t>
            </a:r>
            <a:r>
              <a:rPr lang="en-US" altLang="zh-CN" b="1" dirty="0">
                <a:solidFill>
                  <a:srgbClr val="0072BB"/>
                </a:solidFill>
                <a:latin typeface="Times New Roman" panose="02020603050405020304" pitchFamily="18" charset="0"/>
                <a:cs typeface="Times New Roman"/>
                <a:sym typeface="Times New Roman" panose="02020603050405020304" pitchFamily="18" charset="0"/>
              </a:rPr>
              <a:t>”</a:t>
            </a:r>
            <a:r>
              <a:rPr lang="zh-CN" altLang="zh-CN" b="1" dirty="0">
                <a:solidFill>
                  <a:srgbClr val="0072BB"/>
                </a:solidFill>
                <a:latin typeface="Times New Roman" panose="02020603050405020304" pitchFamily="18" charset="0"/>
                <a:cs typeface="Times New Roman"/>
                <a:sym typeface="Times New Roman" panose="02020603050405020304" pitchFamily="18" charset="0"/>
              </a:rPr>
              <a:t> physical nuclear power plant is built to create Guohe One </a:t>
            </a:r>
            <a:r>
              <a:rPr lang="en-US" altLang="zh-CN" b="1" dirty="0">
                <a:solidFill>
                  <a:srgbClr val="0072BB"/>
                </a:solidFill>
                <a:latin typeface="Times New Roman" panose="02020603050405020304" pitchFamily="18" charset="0"/>
                <a:cs typeface="Times New Roman"/>
                <a:sym typeface="Times New Roman" panose="02020603050405020304" pitchFamily="18" charset="0"/>
              </a:rPr>
              <a:t>smart </a:t>
            </a:r>
            <a:r>
              <a:rPr lang="zh-CN" altLang="zh-CN" b="1" dirty="0">
                <a:solidFill>
                  <a:srgbClr val="0072BB"/>
                </a:solidFill>
                <a:latin typeface="Times New Roman" panose="02020603050405020304" pitchFamily="18" charset="0"/>
                <a:cs typeface="Times New Roman"/>
                <a:sym typeface="Times New Roman" panose="02020603050405020304" pitchFamily="18" charset="0"/>
              </a:rPr>
              <a:t>NPP</a:t>
            </a:r>
            <a:r>
              <a:rPr b="0" dirty="0">
                <a:solidFill>
                  <a:srgbClr val="0072BB"/>
                </a:solidFill>
                <a:latin typeface="Times New Roman" panose="02020603050405020304" pitchFamily="18" charset="0"/>
                <a:cs typeface="Times New Roman"/>
                <a:sym typeface="Times New Roman" panose="02020603050405020304" pitchFamily="18" charset="0"/>
              </a:rPr>
              <a:t>. </a:t>
            </a:r>
            <a:r>
              <a:rPr lang="zh-CN" altLang="zh-CN" b="0" dirty="0">
                <a:solidFill>
                  <a:schemeClr val="tx1"/>
                </a:solidFill>
                <a:latin typeface="Times New Roman" panose="02020603050405020304" pitchFamily="18" charset="0"/>
                <a:cs typeface="Times New Roman"/>
                <a:sym typeface="Times New Roman" panose="02020603050405020304" pitchFamily="18" charset="0"/>
              </a:rPr>
              <a:t>It</a:t>
            </a:r>
            <a:r>
              <a:rPr b="0" dirty="0">
                <a:solidFill>
                  <a:schemeClr val="tx1"/>
                </a:solidFill>
                <a:latin typeface="Times New Roman" panose="02020603050405020304" pitchFamily="18" charset="0"/>
                <a:cs typeface="Times New Roman"/>
                <a:sym typeface="Times New Roman" panose="02020603050405020304" pitchFamily="18" charset="0"/>
              </a:rPr>
              <a:t> covers all elements of nuclear power operation and maintenance, precipitates intelligent algorithms, establishes mechanism + data fusion models, and implements intelligent applications such as</a:t>
            </a:r>
            <a:r>
              <a:rPr lang="zh-CN" altLang="zh-CN" b="1" dirty="0">
                <a:solidFill>
                  <a:schemeClr val="tx1"/>
                </a:solidFill>
                <a:latin typeface="Times New Roman" panose="02020603050405020304" pitchFamily="18" charset="0"/>
                <a:cs typeface="Times New Roman"/>
                <a:sym typeface="Times New Roman" panose="02020603050405020304" pitchFamily="18" charset="0"/>
              </a:rPr>
              <a:t> predictive maintenance, situation awareness and simulation to</a:t>
            </a:r>
            <a:r>
              <a:rPr b="0" dirty="0">
                <a:solidFill>
                  <a:schemeClr val="tx1"/>
                </a:solidFill>
                <a:latin typeface="Times New Roman" panose="02020603050405020304" pitchFamily="18" charset="0"/>
                <a:cs typeface="Times New Roman"/>
                <a:sym typeface="Times New Roman" panose="02020603050405020304" pitchFamily="18" charset="0"/>
              </a:rPr>
              <a:t> continuously improve production efficiency, </a:t>
            </a:r>
            <a:r>
              <a:rPr lang="zh-CN" altLang="en-US" b="1" dirty="0">
                <a:solidFill>
                  <a:schemeClr val="tx1">
                    <a:lumMod val="75000"/>
                    <a:lumOff val="25000"/>
                  </a:schemeClr>
                </a:solidFill>
                <a:latin typeface="Times New Roman" panose="02020603050405020304" pitchFamily="18" charset="0"/>
                <a:cs typeface="Times New Roman"/>
                <a:sym typeface="Times New Roman" panose="02020603050405020304" pitchFamily="18" charset="0"/>
              </a:rPr>
              <a:t>move steadily towards </a:t>
            </a:r>
            <a:r>
              <a:rPr lang="en-US" altLang="zh-CN" b="1" dirty="0">
                <a:solidFill>
                  <a:schemeClr val="tx1">
                    <a:lumMod val="75000"/>
                    <a:lumOff val="25000"/>
                  </a:schemeClr>
                </a:solidFill>
                <a:latin typeface="Times New Roman" panose="02020603050405020304" pitchFamily="18" charset="0"/>
                <a:cs typeface="Times New Roman"/>
                <a:sym typeface="Times New Roman" panose="02020603050405020304" pitchFamily="18" charset="0"/>
              </a:rPr>
              <a:t>“smart operation”</a:t>
            </a:r>
            <a:r>
              <a:rPr lang="zh-CN" altLang="en-US" b="1" dirty="0">
                <a:solidFill>
                  <a:schemeClr val="tx1">
                    <a:lumMod val="75000"/>
                    <a:lumOff val="25000"/>
                  </a:schemeClr>
                </a:solidFill>
                <a:latin typeface="Times New Roman" panose="02020603050405020304" pitchFamily="18" charset="0"/>
                <a:cs typeface="Times New Roman"/>
                <a:sym typeface="Times New Roman" panose="02020603050405020304" pitchFamily="18" charset="0"/>
              </a:rPr>
              <a:t>, and greatly improve the safety and economy of nuclear power plant, and finally</a:t>
            </a:r>
            <a:r>
              <a:rPr b="0" dirty="0">
                <a:solidFill>
                  <a:schemeClr val="tx1"/>
                </a:solidFill>
                <a:latin typeface="Times New Roman" panose="02020603050405020304" pitchFamily="18" charset="0"/>
                <a:cs typeface="Times New Roman"/>
                <a:sym typeface="Times New Roman" panose="02020603050405020304" pitchFamily="18" charset="0"/>
              </a:rPr>
              <a:t> create a lasting competitive advantage for </a:t>
            </a:r>
            <a:r>
              <a:rPr b="0" dirty="0" err="1">
                <a:solidFill>
                  <a:schemeClr val="tx1"/>
                </a:solidFill>
                <a:latin typeface="Times New Roman" panose="02020603050405020304" pitchFamily="18" charset="0"/>
                <a:cs typeface="Times New Roman"/>
                <a:sym typeface="Times New Roman" panose="02020603050405020304" pitchFamily="18" charset="0"/>
              </a:rPr>
              <a:t>Guohe</a:t>
            </a:r>
            <a:r>
              <a:rPr b="0" dirty="0">
                <a:solidFill>
                  <a:schemeClr val="tx1"/>
                </a:solidFill>
                <a:latin typeface="Times New Roman" panose="02020603050405020304" pitchFamily="18" charset="0"/>
                <a:cs typeface="Times New Roman"/>
                <a:sym typeface="Times New Roman" panose="02020603050405020304" pitchFamily="18" charset="0"/>
              </a:rPr>
              <a:t> One.</a:t>
            </a:r>
          </a:p>
        </p:txBody>
      </p:sp>
      <p:pic>
        <p:nvPicPr>
          <p:cNvPr id="11" name="图片 10"/>
          <p:cNvPicPr>
            <a:picLocks noChangeAspect="1"/>
          </p:cNvPicPr>
          <p:nvPr/>
        </p:nvPicPr>
        <p:blipFill>
          <a:blip r:embed="rId17"/>
          <a:srcRect r="19089" b="196"/>
          <a:stretch>
            <a:fillRect/>
          </a:stretch>
        </p:blipFill>
        <p:spPr>
          <a:xfrm>
            <a:off x="606425" y="2965450"/>
            <a:ext cx="7332980" cy="3082925"/>
          </a:xfrm>
          <a:prstGeom prst="rect">
            <a:avLst/>
          </a:prstGeom>
        </p:spPr>
      </p:pic>
      <p:grpSp>
        <p:nvGrpSpPr>
          <p:cNvPr id="52" name="组合 51"/>
          <p:cNvGrpSpPr/>
          <p:nvPr/>
        </p:nvGrpSpPr>
        <p:grpSpPr>
          <a:xfrm>
            <a:off x="8185150" y="3129491"/>
            <a:ext cx="3311525" cy="2730049"/>
            <a:chOff x="10262" y="3434"/>
            <a:chExt cx="3897" cy="3790"/>
          </a:xfrm>
        </p:grpSpPr>
        <p:sp>
          <p:nvSpPr>
            <p:cNvPr id="54" name="圆角矩形 53"/>
            <p:cNvSpPr/>
            <p:nvPr>
              <p:custDataLst>
                <p:tags r:id="rId2"/>
              </p:custDataLst>
            </p:nvPr>
          </p:nvSpPr>
          <p:spPr>
            <a:xfrm>
              <a:off x="10262" y="3596"/>
              <a:ext cx="1474" cy="454"/>
            </a:xfrm>
            <a:prstGeom prst="roundRect">
              <a:avLst/>
            </a:prstGeom>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r>
                <a:rPr lang="zh-CN" altLang="en-US">
                  <a:latin typeface="Times New Roman" panose="02020603050405020304" pitchFamily="18" charset="0"/>
                  <a:ea typeface="宋体" panose="02010600030101010101" pitchFamily="2" charset="-122"/>
                  <a:sym typeface="Times New Roman" panose="02020603050405020304" pitchFamily="18" charset="0"/>
                </a:rPr>
                <a:t>虚实映射</a:t>
              </a:r>
            </a:p>
            <a:p>
              <a:pPr algn="ctr">
                <a:spcBef>
                  <a:spcPts val="10"/>
                </a:spcBef>
                <a:spcAft>
                  <a:spcPts val="10"/>
                </a:spcAft>
              </a:pPr>
              <a:r>
                <a:rPr lang="zh-CN" altLang="en-US" b="0">
                  <a:latin typeface="Times New Roman" panose="02020603050405020304" pitchFamily="18" charset="0"/>
                  <a:ea typeface="宋体" panose="02010600030101010101" pitchFamily="2" charset="-122"/>
                  <a:cs typeface="Times New Roman"/>
                  <a:sym typeface="Times New Roman" panose="02020603050405020304" pitchFamily="18" charset="0"/>
                </a:rPr>
                <a:t>Virtual-real mapping</a:t>
              </a:r>
            </a:p>
          </p:txBody>
        </p:sp>
        <p:sp>
          <p:nvSpPr>
            <p:cNvPr id="55" name="圆角矩形 54"/>
            <p:cNvSpPr/>
            <p:nvPr>
              <p:custDataLst>
                <p:tags r:id="rId3"/>
              </p:custDataLst>
            </p:nvPr>
          </p:nvSpPr>
          <p:spPr>
            <a:xfrm>
              <a:off x="10262" y="4654"/>
              <a:ext cx="1474" cy="454"/>
            </a:xfrm>
            <a:prstGeom prst="roundRect">
              <a:avLst/>
            </a:prstGeom>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r>
                <a:rPr lang="zh-CN" altLang="en-US">
                  <a:latin typeface="Times New Roman" panose="02020603050405020304" pitchFamily="18" charset="0"/>
                  <a:ea typeface="宋体" panose="02010600030101010101" pitchFamily="2" charset="-122"/>
                  <a:sym typeface="Times New Roman" panose="02020603050405020304" pitchFamily="18" charset="0"/>
                </a:rPr>
                <a:t>监测判断</a:t>
              </a:r>
            </a:p>
            <a:p>
              <a:pPr algn="ctr">
                <a:spcBef>
                  <a:spcPts val="10"/>
                </a:spcBef>
                <a:spcAft>
                  <a:spcPts val="10"/>
                </a:spcAft>
              </a:pPr>
              <a:r>
                <a:rPr lang="zh-CN" altLang="en-US" b="0">
                  <a:latin typeface="Times New Roman" panose="02020603050405020304" pitchFamily="18" charset="0"/>
                  <a:ea typeface="宋体" panose="02010600030101010101" pitchFamily="2" charset="-122"/>
                  <a:cs typeface="Times New Roman"/>
                  <a:sym typeface="Times New Roman" panose="02020603050405020304" pitchFamily="18" charset="0"/>
                </a:rPr>
                <a:t>Monitoring and judgment</a:t>
              </a:r>
            </a:p>
          </p:txBody>
        </p:sp>
        <p:sp>
          <p:nvSpPr>
            <p:cNvPr id="56" name="圆角矩形 55"/>
            <p:cNvSpPr/>
            <p:nvPr>
              <p:custDataLst>
                <p:tags r:id="rId4"/>
              </p:custDataLst>
            </p:nvPr>
          </p:nvSpPr>
          <p:spPr>
            <a:xfrm>
              <a:off x="10262" y="5712"/>
              <a:ext cx="1474" cy="454"/>
            </a:xfrm>
            <a:prstGeom prst="roundRect">
              <a:avLst/>
            </a:prstGeom>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r>
                <a:rPr lang="zh-CN" altLang="en-US">
                  <a:latin typeface="Times New Roman" panose="02020603050405020304" pitchFamily="18" charset="0"/>
                  <a:ea typeface="宋体" panose="02010600030101010101" pitchFamily="2" charset="-122"/>
                  <a:sym typeface="Times New Roman" panose="02020603050405020304" pitchFamily="18" charset="0"/>
                </a:rPr>
                <a:t>演化预测</a:t>
              </a:r>
            </a:p>
            <a:p>
              <a:pPr algn="ctr">
                <a:spcBef>
                  <a:spcPts val="10"/>
                </a:spcBef>
                <a:spcAft>
                  <a:spcPts val="10"/>
                </a:spcAft>
              </a:pPr>
              <a:r>
                <a:rPr lang="zh-CN" altLang="en-US" b="0">
                  <a:latin typeface="Times New Roman" panose="02020603050405020304" pitchFamily="18" charset="0"/>
                  <a:ea typeface="宋体" panose="02010600030101010101" pitchFamily="2" charset="-122"/>
                  <a:cs typeface="Times New Roman"/>
                  <a:sym typeface="Times New Roman" panose="02020603050405020304" pitchFamily="18" charset="0"/>
                </a:rPr>
                <a:t>Evolutionary prediction</a:t>
              </a:r>
            </a:p>
          </p:txBody>
        </p:sp>
        <p:sp>
          <p:nvSpPr>
            <p:cNvPr id="57" name="圆角矩形 56"/>
            <p:cNvSpPr/>
            <p:nvPr>
              <p:custDataLst>
                <p:tags r:id="rId5"/>
              </p:custDataLst>
            </p:nvPr>
          </p:nvSpPr>
          <p:spPr>
            <a:xfrm>
              <a:off x="10262" y="6770"/>
              <a:ext cx="1474" cy="454"/>
            </a:xfrm>
            <a:prstGeom prst="roundRect">
              <a:avLst/>
            </a:prstGeom>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r>
                <a:rPr lang="zh-CN" altLang="en-US" sz="900" b="0" dirty="0">
                  <a:latin typeface="Times New Roman" panose="02020603050405020304" pitchFamily="18" charset="0"/>
                  <a:ea typeface="宋体" panose="02010600030101010101" pitchFamily="2" charset="-122"/>
                  <a:cs typeface="Times New Roman"/>
                  <a:sym typeface="Times New Roman" panose="02020603050405020304" pitchFamily="18" charset="0"/>
                </a:rPr>
                <a:t>Optimized decision </a:t>
              </a:r>
            </a:p>
          </p:txBody>
        </p:sp>
        <p:sp>
          <p:nvSpPr>
            <p:cNvPr id="58" name="下箭头 57"/>
            <p:cNvSpPr/>
            <p:nvPr>
              <p:custDataLst>
                <p:tags r:id="rId6"/>
              </p:custDataLst>
            </p:nvPr>
          </p:nvSpPr>
          <p:spPr>
            <a:xfrm>
              <a:off x="10903" y="4125"/>
              <a:ext cx="192" cy="454"/>
            </a:xfrm>
            <a:prstGeom prst="downArrow">
              <a:avLst/>
            </a:prstGeom>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sz="24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9" name="下箭头 58"/>
            <p:cNvSpPr/>
            <p:nvPr>
              <p:custDataLst>
                <p:tags r:id="rId7"/>
              </p:custDataLst>
            </p:nvPr>
          </p:nvSpPr>
          <p:spPr>
            <a:xfrm>
              <a:off x="10903" y="5183"/>
              <a:ext cx="192" cy="454"/>
            </a:xfrm>
            <a:prstGeom prst="downArrow">
              <a:avLst/>
            </a:prstGeom>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sz="24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0" name="下箭头 59"/>
            <p:cNvSpPr/>
            <p:nvPr>
              <p:custDataLst>
                <p:tags r:id="rId8"/>
              </p:custDataLst>
            </p:nvPr>
          </p:nvSpPr>
          <p:spPr>
            <a:xfrm>
              <a:off x="10903" y="6241"/>
              <a:ext cx="192" cy="454"/>
            </a:xfrm>
            <a:prstGeom prst="downArrow">
              <a:avLst/>
            </a:prstGeom>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sz="24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1" name="圆角矩形 60"/>
            <p:cNvSpPr/>
            <p:nvPr>
              <p:custDataLst>
                <p:tags r:id="rId9"/>
              </p:custDataLst>
            </p:nvPr>
          </p:nvSpPr>
          <p:spPr>
            <a:xfrm>
              <a:off x="10262" y="3596"/>
              <a:ext cx="1474" cy="454"/>
            </a:xfrm>
            <a:prstGeom prst="roundRect">
              <a:avLst/>
            </a:prstGeom>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r>
                <a:rPr lang="zh-CN" altLang="en-US" sz="900" b="0" dirty="0">
                  <a:latin typeface="Times New Roman" panose="02020603050405020304" pitchFamily="18" charset="0"/>
                  <a:ea typeface="宋体" panose="02010600030101010101" pitchFamily="2" charset="-122"/>
                  <a:cs typeface="Times New Roman"/>
                  <a:sym typeface="Times New Roman" panose="02020603050405020304" pitchFamily="18" charset="0"/>
                </a:rPr>
                <a:t>Virtual-real mapping</a:t>
              </a:r>
            </a:p>
          </p:txBody>
        </p:sp>
        <p:sp>
          <p:nvSpPr>
            <p:cNvPr id="62" name="圆角矩形 61"/>
            <p:cNvSpPr/>
            <p:nvPr>
              <p:custDataLst>
                <p:tags r:id="rId10"/>
              </p:custDataLst>
            </p:nvPr>
          </p:nvSpPr>
          <p:spPr>
            <a:xfrm>
              <a:off x="10262" y="4654"/>
              <a:ext cx="1474" cy="454"/>
            </a:xfrm>
            <a:prstGeom prst="roundRect">
              <a:avLst/>
            </a:prstGeom>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r>
                <a:rPr lang="zh-CN" altLang="en-US" sz="900" b="0" dirty="0">
                  <a:latin typeface="Times New Roman" panose="02020603050405020304" pitchFamily="18" charset="0"/>
                  <a:ea typeface="宋体" panose="02010600030101010101" pitchFamily="2" charset="-122"/>
                  <a:cs typeface="Times New Roman"/>
                  <a:sym typeface="Times New Roman" panose="02020603050405020304" pitchFamily="18" charset="0"/>
                </a:rPr>
                <a:t>Monitoring and diagnosis</a:t>
              </a:r>
            </a:p>
          </p:txBody>
        </p:sp>
        <p:sp>
          <p:nvSpPr>
            <p:cNvPr id="63" name="圆角矩形 62"/>
            <p:cNvSpPr/>
            <p:nvPr>
              <p:custDataLst>
                <p:tags r:id="rId11"/>
              </p:custDataLst>
            </p:nvPr>
          </p:nvSpPr>
          <p:spPr>
            <a:xfrm>
              <a:off x="10262" y="5712"/>
              <a:ext cx="1474" cy="454"/>
            </a:xfrm>
            <a:prstGeom prst="roundRect">
              <a:avLst/>
            </a:prstGeom>
            <a:ln w="127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r>
                <a:rPr lang="zh-CN" altLang="en-US" sz="900" b="0" dirty="0">
                  <a:latin typeface="Times New Roman" panose="02020603050405020304" pitchFamily="18" charset="0"/>
                  <a:ea typeface="宋体" panose="02010600030101010101" pitchFamily="2" charset="-122"/>
                  <a:cs typeface="Times New Roman"/>
                  <a:sym typeface="Times New Roman" panose="02020603050405020304" pitchFamily="18" charset="0"/>
                </a:rPr>
                <a:t>Evolutionary prediction</a:t>
              </a:r>
            </a:p>
          </p:txBody>
        </p:sp>
        <p:sp>
          <p:nvSpPr>
            <p:cNvPr id="64" name="文本框 63"/>
            <p:cNvSpPr txBox="1"/>
            <p:nvPr>
              <p:custDataLst>
                <p:tags r:id="rId12"/>
              </p:custDataLst>
            </p:nvPr>
          </p:nvSpPr>
          <p:spPr>
            <a:xfrm>
              <a:off x="11963" y="3434"/>
              <a:ext cx="2196" cy="703"/>
            </a:xfrm>
            <a:prstGeom prst="rect">
              <a:avLst/>
            </a:prstGeom>
            <a:noFill/>
          </p:spPr>
          <p:txBody>
            <a:bodyPr wrap="square" rtlCol="0" anchor="t">
              <a:noAutofit/>
            </a:bodyPr>
            <a:lstStyle/>
            <a:p>
              <a:pPr>
                <a:spcBef>
                  <a:spcPts val="10"/>
                </a:spcBef>
                <a:spcAft>
                  <a:spcPts val="10"/>
                </a:spcAft>
                <a:buFont typeface="Arial" panose="020B0604020202020204" pitchFamily="34" charset="0"/>
              </a:pPr>
              <a:r>
                <a:rPr lang="zh-CN" altLang="en-US" sz="900" b="0" dirty="0">
                  <a:latin typeface="Times New Roman" panose="02020603050405020304" pitchFamily="18" charset="0"/>
                  <a:ea typeface="宋体" panose="02010600030101010101" pitchFamily="2" charset="-122"/>
                  <a:cs typeface="Times New Roman"/>
                  <a:sym typeface="Times New Roman" panose="02020603050405020304" pitchFamily="18" charset="0"/>
                </a:rPr>
                <a:t>Build a digital twin of nuclear power plant to realize the mapping and integration of virtual-real data such as design data and sensing data</a:t>
              </a:r>
            </a:p>
          </p:txBody>
        </p:sp>
        <p:sp>
          <p:nvSpPr>
            <p:cNvPr id="65" name="文本框 64"/>
            <p:cNvSpPr txBox="1"/>
            <p:nvPr>
              <p:custDataLst>
                <p:tags r:id="rId13"/>
              </p:custDataLst>
            </p:nvPr>
          </p:nvSpPr>
          <p:spPr>
            <a:xfrm>
              <a:off x="11963" y="6694"/>
              <a:ext cx="2196" cy="511"/>
            </a:xfrm>
            <a:prstGeom prst="rect">
              <a:avLst/>
            </a:prstGeom>
            <a:noFill/>
          </p:spPr>
          <p:txBody>
            <a:bodyPr wrap="square" rtlCol="0" anchor="t">
              <a:noAutofit/>
            </a:bodyPr>
            <a:lstStyle/>
            <a:p>
              <a:pPr>
                <a:spcBef>
                  <a:spcPts val="10"/>
                </a:spcBef>
                <a:spcAft>
                  <a:spcPts val="10"/>
                </a:spcAft>
                <a:buFont typeface="Arial" panose="020B0604020202020204" pitchFamily="34" charset="0"/>
              </a:pPr>
              <a:r>
                <a:rPr lang="zh-CN" altLang="en-US" sz="900" b="0" dirty="0">
                  <a:latin typeface="Times New Roman" panose="02020603050405020304" pitchFamily="18" charset="0"/>
                  <a:ea typeface="宋体" panose="02010600030101010101" pitchFamily="2" charset="-122"/>
                  <a:cs typeface="Times New Roman"/>
                  <a:sym typeface="Times New Roman" panose="02020603050405020304" pitchFamily="18" charset="0"/>
                </a:rPr>
                <a:t>Provide decision support for plant control and design optimization</a:t>
              </a:r>
            </a:p>
          </p:txBody>
        </p:sp>
        <p:sp>
          <p:nvSpPr>
            <p:cNvPr id="66" name="文本框 65"/>
            <p:cNvSpPr txBox="1"/>
            <p:nvPr>
              <p:custDataLst>
                <p:tags r:id="rId14"/>
              </p:custDataLst>
            </p:nvPr>
          </p:nvSpPr>
          <p:spPr>
            <a:xfrm>
              <a:off x="11963" y="4399"/>
              <a:ext cx="2196" cy="1122"/>
            </a:xfrm>
            <a:prstGeom prst="rect">
              <a:avLst/>
            </a:prstGeom>
            <a:noFill/>
          </p:spPr>
          <p:txBody>
            <a:bodyPr wrap="square" rtlCol="0" anchor="t">
              <a:noAutofit/>
            </a:bodyPr>
            <a:lstStyle/>
            <a:p>
              <a:pPr algn="l">
                <a:spcBef>
                  <a:spcPts val="10"/>
                </a:spcBef>
                <a:spcAft>
                  <a:spcPts val="10"/>
                </a:spcAft>
                <a:buClrTx/>
                <a:buSzTx/>
                <a:buFont typeface="Arial" panose="020B0604020202020204" pitchFamily="34" charset="0"/>
              </a:pPr>
              <a:r>
                <a:rPr lang="zh-CN" altLang="en-US" sz="900" b="0" dirty="0">
                  <a:latin typeface="Times New Roman" panose="02020603050405020304" pitchFamily="18" charset="0"/>
                  <a:ea typeface="宋体" panose="02010600030101010101" pitchFamily="2" charset="-122"/>
                  <a:cs typeface="Times New Roman"/>
                  <a:sym typeface="Times New Roman" panose="02020603050405020304" pitchFamily="18" charset="0"/>
                </a:rPr>
                <a:t>Complete the twin status synchronization and historical trend analysis of nuclear power plant to realize system health monitoring and diagnosis</a:t>
              </a:r>
            </a:p>
          </p:txBody>
        </p:sp>
        <p:sp>
          <p:nvSpPr>
            <p:cNvPr id="67" name="文本框 66"/>
            <p:cNvSpPr txBox="1"/>
            <p:nvPr>
              <p:custDataLst>
                <p:tags r:id="rId15"/>
              </p:custDataLst>
            </p:nvPr>
          </p:nvSpPr>
          <p:spPr>
            <a:xfrm>
              <a:off x="11963" y="5494"/>
              <a:ext cx="2196" cy="703"/>
            </a:xfrm>
            <a:prstGeom prst="rect">
              <a:avLst/>
            </a:prstGeom>
            <a:noFill/>
          </p:spPr>
          <p:txBody>
            <a:bodyPr wrap="square" rtlCol="0" anchor="t">
              <a:noAutofit/>
            </a:bodyPr>
            <a:lstStyle/>
            <a:p>
              <a:pPr>
                <a:spcBef>
                  <a:spcPts val="10"/>
                </a:spcBef>
                <a:spcAft>
                  <a:spcPts val="10"/>
                </a:spcAft>
                <a:buFont typeface="Arial" panose="020B0604020202020204" pitchFamily="34" charset="0"/>
              </a:pPr>
              <a:r>
                <a:rPr lang="zh-CN" altLang="en-US" sz="900" b="0" dirty="0">
                  <a:latin typeface="Times New Roman" panose="02020603050405020304" pitchFamily="18" charset="0"/>
                  <a:ea typeface="宋体" panose="02010600030101010101" pitchFamily="2" charset="-122"/>
                  <a:cs typeface="Times New Roman"/>
                  <a:sym typeface="Times New Roman" panose="02020603050405020304" pitchFamily="18" charset="0"/>
                </a:rPr>
                <a:t>Predict the system performance status and evolution trend, analyze and predict the operating conditions using prediction models and algorithms</a:t>
              </a:r>
            </a:p>
          </p:txBody>
        </p:sp>
      </p:grpSp>
      <p:sp>
        <p:nvSpPr>
          <p:cNvPr id="2" name="圆角矩形 1"/>
          <p:cNvSpPr/>
          <p:nvPr>
            <p:custDataLst>
              <p:tags r:id="rId1"/>
            </p:custDataLst>
          </p:nvPr>
        </p:nvSpPr>
        <p:spPr>
          <a:xfrm>
            <a:off x="481330" y="659130"/>
            <a:ext cx="8430722"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altLang="en-US"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IV. Digital empowerment to promote the construction of </a:t>
            </a:r>
            <a:r>
              <a:rPr lang="en-US" altLang="zh-CN"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smart </a:t>
            </a:r>
            <a:r>
              <a:rPr lang="zh-CN" altLang="en-US"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nuclear power to help operation and maintenance</a:t>
            </a:r>
          </a:p>
        </p:txBody>
      </p:sp>
      <p:sp>
        <p:nvSpPr>
          <p:cNvPr id="3" name="文本框 2">
            <a:extLst>
              <a:ext uri="{FF2B5EF4-FFF2-40B4-BE49-F238E27FC236}">
                <a16:creationId xmlns:a16="http://schemas.microsoft.com/office/drawing/2014/main" id="{F5D6FD07-0A0F-0FDB-9DEB-75DBA0AABE9B}"/>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81330" y="1202812"/>
            <a:ext cx="11436350" cy="1337945"/>
          </a:xfrm>
          <a:prstGeom prst="rect">
            <a:avLst/>
          </a:prstGeom>
          <a:noFill/>
        </p:spPr>
        <p:txBody>
          <a:bodyPr wrap="square" rtlCol="0">
            <a:noAutofit/>
          </a:bodyPr>
          <a:lstStyle/>
          <a:p>
            <a:pPr indent="457200" fontAlgn="auto">
              <a:spcBef>
                <a:spcPts val="10"/>
              </a:spcBef>
              <a:spcAft>
                <a:spcPts val="10"/>
              </a:spcAft>
            </a:pP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In the overall planning of digital and intelligent nuclear power plant, there are six major construction tasks: </a:t>
            </a:r>
            <a:r>
              <a:rPr lang="en-US" altLang="zh-CN" b="1" dirty="0">
                <a:latin typeface="Times New Roman" panose="02020603050405020304" pitchFamily="18" charset="0"/>
                <a:ea typeface="宋体" panose="02010600030101010101" pitchFamily="2" charset="-122"/>
                <a:cs typeface="Times New Roman"/>
                <a:sym typeface="Times New Roman" panose="02020603050405020304" pitchFamily="18" charset="0"/>
              </a:rPr>
              <a:t>“digital nuclear power”, “digital twin”, “system equipment health”, “smart operation”, “smart maintenance” and “smart storage”</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The </a:t>
            </a:r>
            <a:r>
              <a:rPr lang="zh-CN" altLang="en-US"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digital twin nuclear power</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is a value embodiment of the deep integration of digital technology and nuclear power business to realize the data-reality integration of </a:t>
            </a:r>
            <a:r>
              <a:rPr b="0" dirty="0" err="1">
                <a:latin typeface="Times New Roman" panose="02020603050405020304" pitchFamily="18" charset="0"/>
                <a:ea typeface="宋体" panose="02010600030101010101" pitchFamily="2" charset="-122"/>
                <a:cs typeface="Times New Roman"/>
                <a:sym typeface="Times New Roman" panose="02020603050405020304" pitchFamily="18" charset="0"/>
              </a:rPr>
              <a:t>Guohe</a:t>
            </a:r>
            <a:r>
              <a:rPr b="0" dirty="0">
                <a:latin typeface="Times New Roman" panose="02020603050405020304" pitchFamily="18" charset="0"/>
                <a:ea typeface="宋体" panose="02010600030101010101" pitchFamily="2" charset="-122"/>
                <a:cs typeface="Times New Roman"/>
                <a:sym typeface="Times New Roman" panose="02020603050405020304" pitchFamily="18" charset="0"/>
              </a:rPr>
              <a:t> One digital and intelligent nuclear power plant.</a:t>
            </a:r>
          </a:p>
        </p:txBody>
      </p:sp>
      <p:sp>
        <p:nvSpPr>
          <p:cNvPr id="7" name="稻壳儿小白白(http://dwz.cn/Wu2UP)"/>
          <p:cNvSpPr txBox="1">
            <a:spLocks noChangeArrowheads="1"/>
          </p:cNvSpPr>
          <p:nvPr/>
        </p:nvSpPr>
        <p:spPr bwMode="auto">
          <a:xfrm>
            <a:off x="4801870" y="5295900"/>
            <a:ext cx="3729355" cy="55372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ts val="10"/>
              </a:spcBef>
              <a:spcAft>
                <a:spcPts val="10"/>
              </a:spcAft>
              <a:buClrTx/>
              <a:buSzTx/>
              <a:buFontTx/>
            </a:pPr>
            <a:r>
              <a:rPr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Realize the unified management of automated stereoscopic warehouses and traditional plane warehouses, and realize intelligent operations such as automatic delivery and inventory of goods</a:t>
            </a:r>
          </a:p>
        </p:txBody>
      </p:sp>
      <p:sp>
        <p:nvSpPr>
          <p:cNvPr id="13" name="稻壳儿小白白(http://dwz.cn/Wu2UP)"/>
          <p:cNvSpPr txBox="1">
            <a:spLocks noChangeArrowheads="1"/>
          </p:cNvSpPr>
          <p:nvPr/>
        </p:nvSpPr>
        <p:spPr bwMode="auto">
          <a:xfrm>
            <a:off x="1106990" y="2643262"/>
            <a:ext cx="1952625"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eaLnBrk="1" hangingPunct="1">
              <a:spcBef>
                <a:spcPct val="10000"/>
              </a:spcBef>
              <a:spcAft>
                <a:spcPts val="10"/>
              </a:spcAft>
            </a:pPr>
            <a:r>
              <a:rPr lang="zh-CN" altLang="en-US" sz="12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Digital nuclear power</a:t>
            </a:r>
          </a:p>
        </p:txBody>
      </p:sp>
      <p:sp>
        <p:nvSpPr>
          <p:cNvPr id="14" name="稻壳儿小白白(http://dwz.cn/Wu2UP)"/>
          <p:cNvSpPr txBox="1">
            <a:spLocks noChangeArrowheads="1"/>
          </p:cNvSpPr>
          <p:nvPr/>
        </p:nvSpPr>
        <p:spPr bwMode="auto">
          <a:xfrm>
            <a:off x="567690" y="2995930"/>
            <a:ext cx="389636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fontAlgn="auto">
              <a:spcBef>
                <a:spcPts val="10"/>
              </a:spcBef>
              <a:spcAft>
                <a:spcPts val="10"/>
              </a:spcAft>
            </a:pPr>
            <a:r>
              <a:rPr lang="zh-CN" altLang="en-US"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Promote the construction of network channels, plant video surveillance and SIS systems as planned, and complete the production requirements related to combination of permanent and temporary works of intelligent site</a:t>
            </a:r>
            <a:endParaRPr lang="zh-CN" altLang="en-US" sz="11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8" name="稻壳儿小白白(http://dwz.cn/Wu2UP)"/>
          <p:cNvSpPr txBox="1">
            <a:spLocks noChangeArrowheads="1"/>
          </p:cNvSpPr>
          <p:nvPr/>
        </p:nvSpPr>
        <p:spPr bwMode="auto">
          <a:xfrm>
            <a:off x="567690" y="5264150"/>
            <a:ext cx="3954145" cy="110744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ts val="10"/>
              </a:spcBef>
              <a:spcAft>
                <a:spcPts val="10"/>
              </a:spcAft>
              <a:buClrTx/>
              <a:buSzTx/>
              <a:buFontTx/>
            </a:pPr>
            <a:r>
              <a:rPr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Build an intelligent monitoring platform to realize the status monitoring and fault analysis of important systems and key equipment of nuclear power units; build a system health supervision and evaluation system to meet the needs for plant health management, predictive maintenance management and maintenance rule management.</a:t>
            </a:r>
          </a:p>
        </p:txBody>
      </p:sp>
      <p:sp>
        <p:nvSpPr>
          <p:cNvPr id="21" name="稻壳儿小白白(http://dwz.cn/Wu2UP)"/>
          <p:cNvSpPr txBox="1">
            <a:spLocks noChangeArrowheads="1"/>
          </p:cNvSpPr>
          <p:nvPr/>
        </p:nvSpPr>
        <p:spPr bwMode="auto">
          <a:xfrm>
            <a:off x="4801870" y="4159250"/>
            <a:ext cx="3729355" cy="55372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ts val="10"/>
              </a:spcBef>
              <a:spcAft>
                <a:spcPts val="10"/>
              </a:spcAft>
              <a:buClrTx/>
              <a:buSzTx/>
              <a:buFontTx/>
            </a:pPr>
            <a:r>
              <a:rPr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Improve maintenance efficiency, team management, contractor management, site safety and quality management, foreign matter prevention management, personnel skills, etc.</a:t>
            </a: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90" y="2625725"/>
            <a:ext cx="387350" cy="290195"/>
          </a:xfrm>
          <a:prstGeom prst="rect">
            <a:avLst/>
          </a:prstGeom>
          <a:ln>
            <a:noFill/>
          </a:ln>
          <a:effectLst>
            <a:outerShdw blurRad="292100" dist="139700" dir="2700000" algn="tl" rotWithShape="0">
              <a:srgbClr val="333333">
                <a:alpha val="65000"/>
              </a:srgbClr>
            </a:outerShdw>
          </a:effectLst>
        </p:spPr>
      </p:pic>
      <p:sp>
        <p:nvSpPr>
          <p:cNvPr id="23" name="稻壳儿小白白(http://dwz.cn/Wu2UP)"/>
          <p:cNvSpPr txBox="1">
            <a:spLocks noChangeArrowheads="1"/>
          </p:cNvSpPr>
          <p:nvPr/>
        </p:nvSpPr>
        <p:spPr bwMode="auto">
          <a:xfrm>
            <a:off x="1106990" y="3804042"/>
            <a:ext cx="1952625"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eaLnBrk="1" hangingPunct="1">
              <a:spcBef>
                <a:spcPct val="10000"/>
              </a:spcBef>
              <a:spcAft>
                <a:spcPts val="10"/>
              </a:spcAft>
            </a:pPr>
            <a:r>
              <a:rPr lang="zh-CN" altLang="en-US" sz="12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Digital twin</a:t>
            </a:r>
          </a:p>
        </p:txBody>
      </p:sp>
      <p:sp>
        <p:nvSpPr>
          <p:cNvPr id="24" name="稻壳儿小白白(http://dwz.cn/Wu2UP)"/>
          <p:cNvSpPr txBox="1">
            <a:spLocks noChangeArrowheads="1"/>
          </p:cNvSpPr>
          <p:nvPr/>
        </p:nvSpPr>
        <p:spPr bwMode="auto">
          <a:xfrm>
            <a:off x="567690" y="4177030"/>
            <a:ext cx="389636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fontAlgn="auto">
              <a:spcBef>
                <a:spcPts val="10"/>
              </a:spcBef>
              <a:spcAft>
                <a:spcPts val="10"/>
              </a:spcAft>
            </a:pPr>
            <a:r>
              <a:rPr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Promote the deep integration of digital twin, Internet of Things, big data, artificial intelligence and other technologies with nuclear power business to drive full connection, full perception and predictability of nuclear power plant</a:t>
            </a:r>
            <a:endParaRPr lang="zh-CN" altLang="zh-CN" sz="11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90" y="3786505"/>
            <a:ext cx="387350" cy="290195"/>
          </a:xfrm>
          <a:prstGeom prst="rect">
            <a:avLst/>
          </a:prstGeom>
          <a:ln>
            <a:noFill/>
          </a:ln>
          <a:effectLst>
            <a:outerShdw blurRad="292100" dist="139700" dir="2700000" algn="tl" rotWithShape="0">
              <a:srgbClr val="333333">
                <a:alpha val="65000"/>
              </a:srgbClr>
            </a:outerShdw>
          </a:effectLst>
        </p:spPr>
      </p:pic>
      <p:sp>
        <p:nvSpPr>
          <p:cNvPr id="26" name="稻壳儿小白白(http://dwz.cn/Wu2UP)"/>
          <p:cNvSpPr txBox="1">
            <a:spLocks noChangeArrowheads="1"/>
          </p:cNvSpPr>
          <p:nvPr/>
        </p:nvSpPr>
        <p:spPr bwMode="auto">
          <a:xfrm>
            <a:off x="1106990" y="4934342"/>
            <a:ext cx="1952625"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eaLnBrk="1" hangingPunct="1">
              <a:spcBef>
                <a:spcPct val="10000"/>
              </a:spcBef>
              <a:spcAft>
                <a:spcPts val="10"/>
              </a:spcAft>
            </a:pPr>
            <a:r>
              <a:rPr lang="zh-CN" altLang="en-US" sz="12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System equipment health</a:t>
            </a: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90" y="4917440"/>
            <a:ext cx="387350" cy="290195"/>
          </a:xfrm>
          <a:prstGeom prst="rect">
            <a:avLst/>
          </a:prstGeom>
          <a:ln>
            <a:noFill/>
          </a:ln>
          <a:effectLst>
            <a:outerShdw blurRad="292100" dist="139700" dir="2700000" algn="tl" rotWithShape="0">
              <a:srgbClr val="333333">
                <a:alpha val="65000"/>
              </a:srgbClr>
            </a:outerShdw>
          </a:effectLst>
        </p:spPr>
      </p:pic>
      <p:sp>
        <p:nvSpPr>
          <p:cNvPr id="28" name="稻壳儿小白白(http://dwz.cn/Wu2UP)"/>
          <p:cNvSpPr txBox="1">
            <a:spLocks noChangeArrowheads="1"/>
          </p:cNvSpPr>
          <p:nvPr/>
        </p:nvSpPr>
        <p:spPr bwMode="auto">
          <a:xfrm>
            <a:off x="5340985" y="2593975"/>
            <a:ext cx="2152650"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eaLnBrk="1" hangingPunct="1">
              <a:spcBef>
                <a:spcPct val="10000"/>
              </a:spcBef>
              <a:spcAft>
                <a:spcPts val="10"/>
              </a:spcAft>
            </a:pPr>
            <a:r>
              <a:rPr lang="en-US" altLang="zh-CN" sz="12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Smart</a:t>
            </a:r>
            <a:r>
              <a:rPr lang="zh-CN" altLang="en-US" sz="12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 operation</a:t>
            </a:r>
          </a:p>
        </p:txBody>
      </p:sp>
      <p:sp>
        <p:nvSpPr>
          <p:cNvPr id="29" name="稻壳儿小白白(http://dwz.cn/Wu2UP)"/>
          <p:cNvSpPr txBox="1">
            <a:spLocks noChangeArrowheads="1"/>
          </p:cNvSpPr>
          <p:nvPr/>
        </p:nvSpPr>
        <p:spPr bwMode="auto">
          <a:xfrm>
            <a:off x="4801870" y="2959100"/>
            <a:ext cx="372999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fontAlgn="auto">
              <a:spcBef>
                <a:spcPts val="10"/>
              </a:spcBef>
              <a:spcAft>
                <a:spcPts val="10"/>
              </a:spcAft>
            </a:pPr>
            <a:r>
              <a:rPr sz="11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Realize structured and mobile operation procedures; implement risk management system to support operational decisions; realize electronic application of technical specifications in the main control room</a:t>
            </a: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1870" y="2576195"/>
            <a:ext cx="426720" cy="290195"/>
          </a:xfrm>
          <a:prstGeom prst="rect">
            <a:avLst/>
          </a:prstGeom>
          <a:ln>
            <a:noFill/>
          </a:ln>
          <a:effectLst>
            <a:outerShdw blurRad="292100" dist="139700" dir="2700000" algn="tl" rotWithShape="0">
              <a:srgbClr val="333333">
                <a:alpha val="65000"/>
              </a:srgbClr>
            </a:outerShdw>
          </a:effectLst>
        </p:spPr>
      </p:pic>
      <p:sp>
        <p:nvSpPr>
          <p:cNvPr id="31" name="稻壳儿小白白(http://dwz.cn/Wu2UP)"/>
          <p:cNvSpPr txBox="1">
            <a:spLocks noChangeArrowheads="1"/>
          </p:cNvSpPr>
          <p:nvPr/>
        </p:nvSpPr>
        <p:spPr bwMode="auto">
          <a:xfrm>
            <a:off x="5340985" y="3754755"/>
            <a:ext cx="2152650"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eaLnBrk="1" hangingPunct="1">
              <a:spcBef>
                <a:spcPct val="10000"/>
              </a:spcBef>
              <a:spcAft>
                <a:spcPts val="10"/>
              </a:spcAft>
            </a:pPr>
            <a:r>
              <a:rPr lang="en-US" altLang="zh-CN" sz="12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Smart</a:t>
            </a:r>
            <a:r>
              <a:rPr lang="zh-CN" altLang="en-US" sz="12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 maintenance</a:t>
            </a:r>
          </a:p>
        </p:txBody>
      </p:sp>
      <p:pic>
        <p:nvPicPr>
          <p:cNvPr id="42" name="图片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1870" y="3736975"/>
            <a:ext cx="426720" cy="290195"/>
          </a:xfrm>
          <a:prstGeom prst="rect">
            <a:avLst/>
          </a:prstGeom>
          <a:ln>
            <a:noFill/>
          </a:ln>
          <a:effectLst>
            <a:outerShdw blurRad="292100" dist="139700" dir="2700000" algn="tl" rotWithShape="0">
              <a:srgbClr val="333333">
                <a:alpha val="65000"/>
              </a:srgbClr>
            </a:outerShdw>
          </a:effectLst>
        </p:spPr>
      </p:pic>
      <p:sp>
        <p:nvSpPr>
          <p:cNvPr id="43" name="稻壳儿小白白(http://dwz.cn/Wu2UP)"/>
          <p:cNvSpPr txBox="1">
            <a:spLocks noChangeArrowheads="1"/>
          </p:cNvSpPr>
          <p:nvPr/>
        </p:nvSpPr>
        <p:spPr bwMode="auto">
          <a:xfrm>
            <a:off x="5340985" y="4944745"/>
            <a:ext cx="2152650"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eaLnBrk="1" hangingPunct="1">
              <a:spcBef>
                <a:spcPct val="10000"/>
              </a:spcBef>
              <a:spcAft>
                <a:spcPts val="10"/>
              </a:spcAft>
            </a:pPr>
            <a:r>
              <a:rPr lang="en-US" altLang="zh-CN" sz="12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Smart</a:t>
            </a:r>
            <a:r>
              <a:rPr lang="zh-CN" altLang="en-US" sz="12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 storage</a:t>
            </a:r>
          </a:p>
        </p:txBody>
      </p:sp>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1870" y="4926965"/>
            <a:ext cx="426720" cy="290195"/>
          </a:xfrm>
          <a:prstGeom prst="rect">
            <a:avLst/>
          </a:prstGeom>
          <a:ln>
            <a:noFill/>
          </a:ln>
          <a:effectLst>
            <a:outerShdw blurRad="292100" dist="139700" dir="2700000" algn="tl" rotWithShape="0">
              <a:srgbClr val="333333">
                <a:alpha val="65000"/>
              </a:srgbClr>
            </a:outerShdw>
          </a:effectLst>
        </p:spPr>
      </p:pic>
      <p:pic>
        <p:nvPicPr>
          <p:cNvPr id="45" name="图片 44" descr="本体爆炸"/>
          <p:cNvPicPr>
            <a:picLocks noChangeAspect="1"/>
          </p:cNvPicPr>
          <p:nvPr>
            <p:custDataLst>
              <p:tags r:id="rId1"/>
            </p:custDataLst>
          </p:nvPr>
        </p:nvPicPr>
        <p:blipFill>
          <a:blip r:embed="rId6"/>
          <a:stretch>
            <a:fillRect/>
          </a:stretch>
        </p:blipFill>
        <p:spPr>
          <a:xfrm>
            <a:off x="8811260" y="4643120"/>
            <a:ext cx="3107055" cy="1583055"/>
          </a:xfrm>
          <a:prstGeom prst="rect">
            <a:avLst/>
          </a:prstGeom>
        </p:spPr>
      </p:pic>
      <p:pic>
        <p:nvPicPr>
          <p:cNvPr id="46" name="图片 45" descr="设备拆解"/>
          <p:cNvPicPr>
            <a:picLocks noChangeAspect="1"/>
          </p:cNvPicPr>
          <p:nvPr/>
        </p:nvPicPr>
        <p:blipFill>
          <a:blip r:embed="rId7"/>
          <a:stretch>
            <a:fillRect/>
          </a:stretch>
        </p:blipFill>
        <p:spPr>
          <a:xfrm>
            <a:off x="8869680" y="2676525"/>
            <a:ext cx="3063240" cy="1560830"/>
          </a:xfrm>
          <a:prstGeom prst="rect">
            <a:avLst/>
          </a:prstGeom>
        </p:spPr>
      </p:pic>
      <p:sp>
        <p:nvSpPr>
          <p:cNvPr id="8" name="圆角矩形 7"/>
          <p:cNvSpPr/>
          <p:nvPr/>
        </p:nvSpPr>
        <p:spPr>
          <a:xfrm>
            <a:off x="481329" y="659130"/>
            <a:ext cx="8767445"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altLang="en-US"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IV. Digital empowerment to promote the construction of </a:t>
            </a:r>
            <a:r>
              <a:rPr lang="en-US" altLang="zh-CN"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smart </a:t>
            </a:r>
            <a:r>
              <a:rPr lang="zh-CN" altLang="en-US"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nuclear power to help operation and maintenance</a:t>
            </a:r>
          </a:p>
        </p:txBody>
      </p:sp>
      <p:sp>
        <p:nvSpPr>
          <p:cNvPr id="4" name="文本框 3">
            <a:extLst>
              <a:ext uri="{FF2B5EF4-FFF2-40B4-BE49-F238E27FC236}">
                <a16:creationId xmlns:a16="http://schemas.microsoft.com/office/drawing/2014/main" id="{25C099DF-11B3-0481-596E-CA281B7DECA6}"/>
              </a:ext>
            </a:extLst>
          </p:cNvPr>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a:blip r:embed="rId3"/>
          <a:stretch>
            <a:fillRect/>
          </a:stretch>
        </p:blipFill>
        <p:spPr>
          <a:xfrm>
            <a:off x="5942965" y="3221355"/>
            <a:ext cx="5682615" cy="2486660"/>
          </a:xfrm>
          <a:prstGeom prst="rect">
            <a:avLst/>
          </a:prstGeom>
        </p:spPr>
      </p:pic>
      <p:sp>
        <p:nvSpPr>
          <p:cNvPr id="53" name="文本框 52"/>
          <p:cNvSpPr txBox="1"/>
          <p:nvPr/>
        </p:nvSpPr>
        <p:spPr>
          <a:xfrm>
            <a:off x="481330" y="1232535"/>
            <a:ext cx="11298555" cy="1753235"/>
          </a:xfrm>
          <a:prstGeom prst="rect">
            <a:avLst/>
          </a:prstGeom>
          <a:noFill/>
        </p:spPr>
        <p:txBody>
          <a:bodyPr wrap="square" rtlCol="0" anchor="t">
            <a:noAutofit/>
          </a:bodyPr>
          <a:lstStyle/>
          <a:p>
            <a:pPr indent="457200" algn="just">
              <a:spcBef>
                <a:spcPts val="10"/>
              </a:spcBef>
              <a:spcAft>
                <a:spcPts val="10"/>
              </a:spcAft>
            </a:pPr>
            <a:r>
              <a:rPr lang="zh-CN" altLang="en-US" b="1" dirty="0">
                <a:solidFill>
                  <a:prstClr val="black"/>
                </a:solidFill>
                <a:latin typeface="Times New Roman" panose="02020603050405020304" pitchFamily="18" charset="0"/>
                <a:ea typeface="宋体" panose="02010600030101010101" pitchFamily="2" charset="-122"/>
                <a:cs typeface="Times New Roman"/>
                <a:sym typeface="Times New Roman" panose="02020603050405020304" pitchFamily="18" charset="0"/>
              </a:rPr>
              <a:t>Based on the phased results of </a:t>
            </a:r>
            <a:r>
              <a:rPr lang="en-US" altLang="zh-CN" b="1" dirty="0">
                <a:solidFill>
                  <a:prstClr val="black"/>
                </a:solidFill>
                <a:latin typeface="Times New Roman" panose="02020603050405020304" pitchFamily="18" charset="0"/>
                <a:ea typeface="宋体" panose="02010600030101010101" pitchFamily="2" charset="-122"/>
                <a:cs typeface="Times New Roman"/>
                <a:sym typeface="Times New Roman" panose="02020603050405020304" pitchFamily="18" charset="0"/>
              </a:rPr>
              <a:t>“smart </a:t>
            </a:r>
            <a:r>
              <a:rPr lang="zh-CN" altLang="en-US" b="1" dirty="0">
                <a:solidFill>
                  <a:prstClr val="black"/>
                </a:solidFill>
                <a:latin typeface="Times New Roman" panose="02020603050405020304" pitchFamily="18" charset="0"/>
                <a:ea typeface="宋体" panose="02010600030101010101" pitchFamily="2" charset="-122"/>
                <a:cs typeface="Times New Roman"/>
                <a:sym typeface="Times New Roman" panose="02020603050405020304" pitchFamily="18" charset="0"/>
              </a:rPr>
              <a:t>nuclear power</a:t>
            </a:r>
            <a:r>
              <a:rPr lang="en-US" altLang="zh-CN" b="1" dirty="0">
                <a:solidFill>
                  <a:prstClr val="black"/>
                </a:solidFill>
                <a:latin typeface="Times New Roman" panose="02020603050405020304" pitchFamily="18" charset="0"/>
                <a:ea typeface="宋体" panose="02010600030101010101" pitchFamily="2" charset="-122"/>
                <a:cs typeface="Times New Roman"/>
                <a:sym typeface="Times New Roman" panose="02020603050405020304" pitchFamily="18" charset="0"/>
              </a:rPr>
              <a:t>”</a:t>
            </a:r>
            <a:r>
              <a:rPr lang="zh-CN" altLang="en-US" b="1" dirty="0">
                <a:solidFill>
                  <a:prstClr val="black"/>
                </a:solidFill>
                <a:latin typeface="Times New Roman" panose="02020603050405020304" pitchFamily="18" charset="0"/>
                <a:ea typeface="宋体" panose="02010600030101010101" pitchFamily="2" charset="-122"/>
                <a:cs typeface="Times New Roman"/>
                <a:sym typeface="Times New Roman" panose="02020603050405020304" pitchFamily="18" charset="0"/>
              </a:rPr>
              <a:t> and the site takeover progress, the daily </a:t>
            </a:r>
            <a:r>
              <a:rPr lang="en-US" altLang="zh-CN" b="1" dirty="0">
                <a:solidFill>
                  <a:prstClr val="black"/>
                </a:solidFill>
                <a:latin typeface="Times New Roman" panose="02020603050405020304" pitchFamily="18" charset="0"/>
                <a:ea typeface="宋体" panose="02010600030101010101" pitchFamily="2" charset="-122"/>
                <a:cs typeface="Times New Roman"/>
                <a:sym typeface="Times New Roman" panose="02020603050405020304" pitchFamily="18" charset="0"/>
              </a:rPr>
              <a:t>operation</a:t>
            </a:r>
            <a:r>
              <a:rPr lang="zh-CN" altLang="en-US" b="1" dirty="0">
                <a:solidFill>
                  <a:prstClr val="black"/>
                </a:solidFill>
                <a:latin typeface="Times New Roman" panose="02020603050405020304" pitchFamily="18" charset="0"/>
                <a:ea typeface="宋体" panose="02010600030101010101" pitchFamily="2" charset="-122"/>
                <a:cs typeface="Times New Roman"/>
                <a:sym typeface="Times New Roman" panose="02020603050405020304" pitchFamily="18" charset="0"/>
              </a:rPr>
              <a:t> management team makes overall planning to strengthen plan and risk control by focusing on unit operation and aiming at equipment reliability improvement. It establishes an operation health monitoring center in advance,</a:t>
            </a:r>
            <a:r>
              <a:rPr lang="zh-CN" altLang="en-US" b="0" dirty="0">
                <a:solidFill>
                  <a:prstClr val="black"/>
                </a:solidFill>
                <a:latin typeface="Times New Roman" panose="02020603050405020304" pitchFamily="18" charset="0"/>
                <a:ea typeface="宋体" panose="02010600030101010101" pitchFamily="2" charset="-122"/>
                <a:cs typeface="Times New Roman"/>
                <a:sym typeface="Times New Roman" panose="02020603050405020304" pitchFamily="18" charset="0"/>
              </a:rPr>
              <a:t> integrates data using data collaboration platform technology, expands applications, monitors real-time performance status, improves the risk prevention ability of the unit, and provides comprehensive and fine visual management, so as to realize effective control and data support for the safe operation status of units.</a:t>
            </a:r>
          </a:p>
        </p:txBody>
      </p:sp>
      <p:pic>
        <p:nvPicPr>
          <p:cNvPr id="133" name="图片 132"/>
          <p:cNvPicPr>
            <a:picLocks noChangeAspect="1"/>
          </p:cNvPicPr>
          <p:nvPr/>
        </p:nvPicPr>
        <p:blipFill>
          <a:blip r:embed="rId4"/>
          <a:stretch>
            <a:fillRect/>
          </a:stretch>
        </p:blipFill>
        <p:spPr>
          <a:xfrm>
            <a:off x="414020" y="3221990"/>
            <a:ext cx="5424170" cy="2485390"/>
          </a:xfrm>
          <a:prstGeom prst="rect">
            <a:avLst/>
          </a:prstGeom>
        </p:spPr>
      </p:pic>
      <p:sp>
        <p:nvSpPr>
          <p:cNvPr id="134" name="文本框 133"/>
          <p:cNvSpPr txBox="1"/>
          <p:nvPr/>
        </p:nvSpPr>
        <p:spPr>
          <a:xfrm>
            <a:off x="0" y="-2540"/>
            <a:ext cx="663448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Innovation and Practice for Guohe One Operation Preparations</a:t>
            </a:r>
          </a:p>
        </p:txBody>
      </p:sp>
      <p:sp>
        <p:nvSpPr>
          <p:cNvPr id="2" name="圆角矩形 1"/>
          <p:cNvSpPr/>
          <p:nvPr>
            <p:custDataLst>
              <p:tags r:id="rId1"/>
            </p:custDataLst>
          </p:nvPr>
        </p:nvSpPr>
        <p:spPr>
          <a:xfrm>
            <a:off x="481329" y="659130"/>
            <a:ext cx="8310245" cy="53975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spcBef>
                <a:spcPts val="10"/>
              </a:spcBef>
              <a:spcAft>
                <a:spcPts val="10"/>
              </a:spcAft>
            </a:pPr>
            <a:r>
              <a:rPr lang="zh-CN" altLang="en-US"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IV. Digital empowerment to promote the construction of </a:t>
            </a:r>
            <a:r>
              <a:rPr lang="en-US" altLang="zh-CN"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smart </a:t>
            </a:r>
            <a:r>
              <a:rPr lang="zh-CN" altLang="en-US"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rPr>
              <a:t>nuclear power to help operation and maintenance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540"/>
            <a:ext cx="4272915"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Conclusion</a:t>
            </a:r>
            <a:endParaRPr lang="en-US" altLang="zh-CN"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文本框 2"/>
          <p:cNvSpPr txBox="1"/>
          <p:nvPr/>
        </p:nvSpPr>
        <p:spPr>
          <a:xfrm>
            <a:off x="583565" y="939165"/>
            <a:ext cx="10909935" cy="3415030"/>
          </a:xfrm>
          <a:prstGeom prst="rect">
            <a:avLst/>
          </a:prstGeom>
          <a:noFill/>
        </p:spPr>
        <p:txBody>
          <a:bodyPr wrap="square" rtlCol="0" anchor="t">
            <a:noAutofit/>
          </a:bodyPr>
          <a:lstStyle/>
          <a:p>
            <a:pPr indent="431800">
              <a:lnSpc>
                <a:spcPct val="150000"/>
              </a:lnSpc>
              <a:spcBef>
                <a:spcPts val="10"/>
              </a:spcBef>
              <a:spcAft>
                <a:spcPts val="10"/>
              </a:spcAft>
              <a:defRPr/>
            </a:pP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The operation preparation of nuclear power plant is a long-term systematic project, </a:t>
            </a:r>
            <a:r>
              <a:rPr lang="zh-CN" altLang="en-US" b="0" dirty="0">
                <a:solidFill>
                  <a:schemeClr val="tx1">
                    <a:lumMod val="85000"/>
                    <a:lumOff val="15000"/>
                  </a:schemeClr>
                </a:solidFill>
                <a:latin typeface="Times New Roman" panose="02020603050405020304" pitchFamily="18" charset="0"/>
                <a:ea typeface="宋体" panose="02010600030101010101" pitchFamily="2" charset="-122"/>
                <a:cs typeface="Times New Roman"/>
                <a:sym typeface="Times New Roman" panose="02020603050405020304" pitchFamily="18" charset="0"/>
              </a:rPr>
              <a:t>which is often considered as important but not urgent work and easily neglected in the process of design, construction, installation and commissioning. </a:t>
            </a:r>
            <a:r>
              <a:rPr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In terms of </a:t>
            </a:r>
            <a:r>
              <a:rPr b="0" dirty="0" err="1">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Guohe</a:t>
            </a:r>
            <a:r>
              <a:rPr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 One operation preparation management, we adhere to the core value of "</a:t>
            </a:r>
            <a:r>
              <a:rPr lang="zh-CN" altLang="en-US"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leading </a:t>
            </a:r>
            <a:r>
              <a:rPr lang="en-US" altLang="zh-CN"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as a role model </a:t>
            </a:r>
            <a:r>
              <a:rPr lang="zh-CN" altLang="en-US"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and cohesion with </a:t>
            </a:r>
            <a:r>
              <a:rPr lang="en-US" altLang="zh-CN"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full </a:t>
            </a:r>
            <a:r>
              <a:rPr lang="zh-CN" altLang="en-US"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heart", </a:t>
            </a:r>
            <a:r>
              <a:rPr lang="zh-CN" altLang="en-US" b="0" dirty="0">
                <a:solidFill>
                  <a:schemeClr val="tx1">
                    <a:lumMod val="85000"/>
                    <a:lumOff val="15000"/>
                  </a:schemeClr>
                </a:solidFill>
                <a:latin typeface="Times New Roman" panose="02020603050405020304" pitchFamily="18" charset="0"/>
                <a:ea typeface="宋体" panose="02010600030101010101" pitchFamily="2" charset="-122"/>
                <a:cs typeface="Times New Roman"/>
                <a:sym typeface="Times New Roman" panose="02020603050405020304" pitchFamily="18" charset="0"/>
              </a:rPr>
              <a:t>take</a:t>
            </a:r>
            <a:r>
              <a:rPr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 "nuclear safety </a:t>
            </a:r>
            <a:r>
              <a:rPr lang="en-US"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as priority</a:t>
            </a:r>
            <a:r>
              <a:rPr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 as the overall principle, grasp the objective laws of nuclear power construction based on the general management mode of the industry, set the objectives and tasks for each stage, strive for innovation and optimization, and continuously </a:t>
            </a:r>
            <a:r>
              <a:rPr lang="zh-CN" altLang="en-US" b="0" dirty="0">
                <a:latin typeface="Times New Roman" panose="02020603050405020304" pitchFamily="18" charset="0"/>
                <a:ea typeface="宋体" panose="02010600030101010101" pitchFamily="2" charset="-122"/>
                <a:cs typeface="Times New Roman"/>
                <a:sym typeface="Times New Roman" panose="02020603050405020304" pitchFamily="18" charset="0"/>
              </a:rPr>
              <a:t>explore practical experience, so as to establish an operation preparation management mode that conforms to the </a:t>
            </a:r>
            <a:r>
              <a:rPr lang="zh-CN" altLang="en-US"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characteristics of Guohe series technologies.</a:t>
            </a:r>
            <a:endParaRPr lang="zh-CN" altLang="en-US" sz="4000" b="1" dirty="0">
              <a:solidFill>
                <a:srgbClr val="0072BB"/>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0" y="4413250"/>
            <a:ext cx="12238990" cy="1905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t" anchorCtr="0" compatLnSpc="1">
            <a:noAutofit/>
          </a:bodyPr>
          <a:lstStyle/>
          <a:p>
            <a:pPr>
              <a:spcBef>
                <a:spcPts val="10"/>
              </a:spcBef>
              <a:spcAft>
                <a:spcPts val="10"/>
              </a:spcAft>
            </a:pPr>
            <a:endParaRPr lang="zh-CN" altLang="en-US">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文本框 5"/>
          <p:cNvSpPr txBox="1"/>
          <p:nvPr/>
        </p:nvSpPr>
        <p:spPr>
          <a:xfrm>
            <a:off x="0" y="4413250"/>
            <a:ext cx="12192000" cy="1905000"/>
          </a:xfrm>
          <a:prstGeom prst="rect">
            <a:avLst/>
          </a:prstGeom>
          <a:noFill/>
        </p:spPr>
        <p:txBody>
          <a:bodyPr wrap="square" rtlCol="0" anchor="ctr">
            <a:noAutofit/>
          </a:bodyPr>
          <a:lstStyle/>
          <a:p>
            <a:pPr algn="ctr">
              <a:spcBef>
                <a:spcPts val="10"/>
              </a:spcBef>
              <a:spcAft>
                <a:spcPts val="10"/>
              </a:spcAft>
            </a:pPr>
            <a:r>
              <a:rPr lang="zh-CN" altLang="en-US" sz="4000" b="1" dirty="0">
                <a:solidFill>
                  <a:srgbClr val="FF0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Success doesn't have to be on me, </a:t>
            </a:r>
            <a:endParaRPr lang="en-US" altLang="zh-CN" sz="4000" b="1" dirty="0">
              <a:solidFill>
                <a:srgbClr val="FF0000"/>
              </a:solidFill>
              <a:latin typeface="Times New Roman" panose="02020603050405020304" pitchFamily="18" charset="0"/>
              <a:ea typeface="宋体" panose="02010600030101010101" pitchFamily="2" charset="-122"/>
              <a:cs typeface="Times New Roman"/>
              <a:sym typeface="Times New Roman" panose="02020603050405020304" pitchFamily="18" charset="0"/>
            </a:endParaRPr>
          </a:p>
          <a:p>
            <a:pPr algn="ctr">
              <a:spcBef>
                <a:spcPts val="10"/>
              </a:spcBef>
              <a:spcAft>
                <a:spcPts val="10"/>
              </a:spcAft>
            </a:pPr>
            <a:r>
              <a:rPr lang="zh-CN" altLang="en-US" sz="4000" b="1" dirty="0">
                <a:solidFill>
                  <a:srgbClr val="FF0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but always with my contribution.</a:t>
            </a:r>
            <a:endParaRPr lang="zh-CN" altLang="en-US" sz="4000" b="1" dirty="0">
              <a:solidFill>
                <a:srgbClr val="FF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151" y="609508"/>
            <a:ext cx="6638290" cy="5418430"/>
          </a:xfrm>
        </p:spPr>
        <p:txBody>
          <a:bodyPr>
            <a:noAutofit/>
          </a:bodyPr>
          <a:lstStyle/>
          <a:p>
            <a:pPr marL="0" indent="457200" fontAlgn="auto">
              <a:lnSpc>
                <a:spcPct val="130000"/>
              </a:lnSpc>
              <a:spcBef>
                <a:spcPts val="10"/>
              </a:spcBef>
              <a:spcAft>
                <a:spcPts val="10"/>
              </a:spcAft>
              <a:buNone/>
            </a:pPr>
            <a:r>
              <a:rPr lang="zh-CN" altLang="en-US" sz="18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The Guohe One Project is located in Rongcheng City, Shandong Province, China. The Project is based on the mode of "</a:t>
            </a:r>
            <a:r>
              <a:rPr lang="zh-CN" altLang="en-US" sz="18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general contracting of the whole plant under the leadership of the Owner</a:t>
            </a:r>
            <a:r>
              <a:rPr lang="zh-CN" altLang="en-US" sz="18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 and State Nuclear Power Demonstration Plant Co., Ltd. is responsible for the construction management and operation. It is planned to build two sets of Guohe One units, with a single-unit generating power of 1.534 million KW, an availability rate of no less than 93%, a design life of 60 years, and an estimated annual energy output of more than 21.5 billion kWh after commercial operation of two units.</a:t>
            </a:r>
          </a:p>
          <a:p>
            <a:pPr marL="0" indent="457200" fontAlgn="auto">
              <a:lnSpc>
                <a:spcPct val="130000"/>
              </a:lnSpc>
              <a:spcBef>
                <a:spcPts val="10"/>
              </a:spcBef>
              <a:spcAft>
                <a:spcPts val="10"/>
              </a:spcAft>
              <a:buNone/>
            </a:pPr>
            <a:r>
              <a:rPr lang="zh-CN" altLang="en-US" sz="18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As a large-scale advanced third-generation passive PWR with completely independent intellectual property rights independently developed by China, Guohe One serves as a significant project for China's independent development of third-generation nuclear power, as well as for efficient utilization of energy and green development.</a:t>
            </a:r>
          </a:p>
        </p:txBody>
      </p:sp>
      <p:sp>
        <p:nvSpPr>
          <p:cNvPr id="4" name="文本框 3"/>
          <p:cNvSpPr txBox="1"/>
          <p:nvPr/>
        </p:nvSpPr>
        <p:spPr>
          <a:xfrm>
            <a:off x="0" y="-2540"/>
            <a:ext cx="4272915"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Introduction to Guohe One Project</a:t>
            </a:r>
          </a:p>
        </p:txBody>
      </p:sp>
      <p:pic>
        <p:nvPicPr>
          <p:cNvPr id="12" name="图片 1"/>
          <p:cNvPicPr>
            <a:picLocks noChangeAspect="1"/>
          </p:cNvPicPr>
          <p:nvPr/>
        </p:nvPicPr>
        <p:blipFill rotWithShape="1">
          <a:blip r:embed="rId2" cstate="print"/>
          <a:srcRect l="10587" t="12796" r="11068" b="7229"/>
          <a:stretch>
            <a:fillRect/>
          </a:stretch>
        </p:blipFill>
        <p:spPr bwMode="auto">
          <a:xfrm>
            <a:off x="7283450" y="1287145"/>
            <a:ext cx="4331335" cy="377698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1800" y="1344295"/>
            <a:ext cx="6425565" cy="1046480"/>
          </a:xfrm>
        </p:spPr>
        <p:txBody>
          <a:bodyPr>
            <a:noAutofit/>
          </a:bodyPr>
          <a:lstStyle/>
          <a:p>
            <a:pPr>
              <a:lnSpc>
                <a:spcPct val="100000"/>
              </a:lnSpc>
              <a:spcBef>
                <a:spcPct val="10000"/>
              </a:spcBef>
              <a:spcAft>
                <a:spcPts val="10"/>
              </a:spcAft>
            </a:pPr>
            <a:r>
              <a:rPr lang="en-US" sz="5400" b="1" dirty="0">
                <a:latin typeface="Times New Roman" panose="02020603050405020304" pitchFamily="18" charset="0"/>
                <a:ea typeface="宋体" panose="02010600030101010101" pitchFamily="2" charset="-122"/>
                <a:sym typeface="Times New Roman" panose="02020603050405020304" pitchFamily="18" charset="0"/>
              </a:rPr>
              <a:t>Thank   </a:t>
            </a:r>
            <a:r>
              <a:rPr lang="en-US" sz="5400" b="1">
                <a:latin typeface="Times New Roman" panose="02020603050405020304" pitchFamily="18" charset="0"/>
                <a:ea typeface="宋体" panose="02010600030101010101" pitchFamily="2" charset="-122"/>
                <a:sym typeface="Times New Roman" panose="02020603050405020304" pitchFamily="18" charset="0"/>
              </a:rPr>
              <a:t>you</a:t>
            </a:r>
            <a:r>
              <a:rPr lang="zh-CN" altLang="en-US" sz="5400" b="1">
                <a:latin typeface="Times New Roman" panose="02020603050405020304" pitchFamily="18" charset="0"/>
                <a:ea typeface="宋体" panose="02010600030101010101" pitchFamily="2" charset="-122"/>
                <a:sym typeface="Times New Roman" panose="02020603050405020304" pitchFamily="18" charset="0"/>
              </a:rPr>
              <a:t>！</a:t>
            </a:r>
            <a:endParaRPr lang="zh-CN" altLang="en-US" sz="54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内容占位符 2"/>
          <p:cNvSpPr txBox="1"/>
          <p:nvPr/>
        </p:nvSpPr>
        <p:spPr bwMode="auto">
          <a:xfrm>
            <a:off x="287020" y="514985"/>
            <a:ext cx="11367770" cy="105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defTabSz="271780">
              <a:spcBef>
                <a:spcPct val="20000"/>
              </a:spcBef>
              <a:buFont typeface="Arial" panose="020B0604020202020204" pitchFamily="34" charset="0"/>
              <a:buChar char="•"/>
              <a:tabLst>
                <a:tab pos="534035" algn="l"/>
              </a:tabLst>
              <a:defRPr sz="3200">
                <a:solidFill>
                  <a:schemeClr val="tx1"/>
                </a:solidFill>
                <a:latin typeface="Calibri" panose="020F0502020204030204" charset="0"/>
                <a:ea typeface="宋体" panose="02010600030101010101" pitchFamily="2" charset="-122"/>
              </a:defRPr>
            </a:lvl1pPr>
            <a:lvl2pPr marL="358775" indent="-358775" defTabSz="271780">
              <a:spcBef>
                <a:spcPct val="20000"/>
              </a:spcBef>
              <a:buFont typeface="Arial" panose="020B0604020202020204" pitchFamily="34" charset="0"/>
              <a:buChar char="–"/>
              <a:tabLst>
                <a:tab pos="534035" algn="l"/>
              </a:tabLst>
              <a:defRPr sz="2800">
                <a:solidFill>
                  <a:schemeClr val="tx1"/>
                </a:solidFill>
                <a:latin typeface="Calibri" panose="020F0502020204030204" charset="0"/>
                <a:ea typeface="宋体" panose="02010600030101010101" pitchFamily="2" charset="-122"/>
              </a:defRPr>
            </a:lvl2pPr>
            <a:lvl3pPr marL="1143000" indent="-228600" defTabSz="271780">
              <a:spcBef>
                <a:spcPct val="20000"/>
              </a:spcBef>
              <a:buFont typeface="Arial" panose="020B0604020202020204" pitchFamily="34" charset="0"/>
              <a:buChar char="•"/>
              <a:tabLst>
                <a:tab pos="534035" algn="l"/>
              </a:tabLst>
              <a:defRPr sz="2400">
                <a:solidFill>
                  <a:schemeClr val="tx1"/>
                </a:solidFill>
                <a:latin typeface="Calibri" panose="020F0502020204030204" charset="0"/>
                <a:ea typeface="宋体" panose="02010600030101010101" pitchFamily="2" charset="-122"/>
              </a:defRPr>
            </a:lvl3pPr>
            <a:lvl4pPr marL="1600200" indent="-228600" defTabSz="271780">
              <a:spcBef>
                <a:spcPct val="20000"/>
              </a:spcBef>
              <a:buFont typeface="Arial" panose="020B0604020202020204" pitchFamily="34" charset="0"/>
              <a:buChar char="–"/>
              <a:tabLst>
                <a:tab pos="534035" algn="l"/>
              </a:tabLst>
              <a:defRPr sz="2000">
                <a:solidFill>
                  <a:schemeClr val="tx1"/>
                </a:solidFill>
                <a:latin typeface="Calibri" panose="020F0502020204030204" charset="0"/>
                <a:ea typeface="宋体" panose="02010600030101010101" pitchFamily="2" charset="-122"/>
              </a:defRPr>
            </a:lvl4pPr>
            <a:lvl5pPr marL="2057400" indent="-228600" defTabSz="271780">
              <a:spcBef>
                <a:spcPct val="20000"/>
              </a:spcBef>
              <a:buFont typeface="Arial" panose="020B0604020202020204" pitchFamily="34" charset="0"/>
              <a:buChar char="»"/>
              <a:tabLst>
                <a:tab pos="534035" algn="l"/>
              </a:tabLst>
              <a:defRPr sz="2000">
                <a:solidFill>
                  <a:schemeClr val="tx1"/>
                </a:solidFill>
                <a:latin typeface="Calibri" panose="020F0502020204030204" charset="0"/>
                <a:ea typeface="宋体" panose="02010600030101010101" pitchFamily="2" charset="-122"/>
              </a:defRPr>
            </a:lvl5pPr>
            <a:lvl6pPr marL="2514600" indent="-228600" defTabSz="271780" eaLnBrk="0" fontAlgn="base" hangingPunct="0">
              <a:spcBef>
                <a:spcPct val="20000"/>
              </a:spcBef>
              <a:spcAft>
                <a:spcPct val="0"/>
              </a:spcAft>
              <a:buFont typeface="Arial" panose="020B0604020202020204" pitchFamily="34" charset="0"/>
              <a:buChar char="»"/>
              <a:tabLst>
                <a:tab pos="534035" algn="l"/>
              </a:tabLst>
              <a:defRPr sz="2000">
                <a:solidFill>
                  <a:schemeClr val="tx1"/>
                </a:solidFill>
                <a:latin typeface="Calibri" panose="020F0502020204030204" charset="0"/>
                <a:ea typeface="宋体" panose="02010600030101010101" pitchFamily="2" charset="-122"/>
              </a:defRPr>
            </a:lvl6pPr>
            <a:lvl7pPr marL="2971800" indent="-228600" defTabSz="271780" eaLnBrk="0" fontAlgn="base" hangingPunct="0">
              <a:spcBef>
                <a:spcPct val="20000"/>
              </a:spcBef>
              <a:spcAft>
                <a:spcPct val="0"/>
              </a:spcAft>
              <a:buFont typeface="Arial" panose="020B0604020202020204" pitchFamily="34" charset="0"/>
              <a:buChar char="»"/>
              <a:tabLst>
                <a:tab pos="534035" algn="l"/>
              </a:tabLst>
              <a:defRPr sz="2000">
                <a:solidFill>
                  <a:schemeClr val="tx1"/>
                </a:solidFill>
                <a:latin typeface="Calibri" panose="020F0502020204030204" charset="0"/>
                <a:ea typeface="宋体" panose="02010600030101010101" pitchFamily="2" charset="-122"/>
              </a:defRPr>
            </a:lvl7pPr>
            <a:lvl8pPr marL="3429000" indent="-228600" defTabSz="271780" eaLnBrk="0" fontAlgn="base" hangingPunct="0">
              <a:spcBef>
                <a:spcPct val="20000"/>
              </a:spcBef>
              <a:spcAft>
                <a:spcPct val="0"/>
              </a:spcAft>
              <a:buFont typeface="Arial" panose="020B0604020202020204" pitchFamily="34" charset="0"/>
              <a:buChar char="»"/>
              <a:tabLst>
                <a:tab pos="534035" algn="l"/>
              </a:tabLst>
              <a:defRPr sz="2000">
                <a:solidFill>
                  <a:schemeClr val="tx1"/>
                </a:solidFill>
                <a:latin typeface="Calibri" panose="020F0502020204030204" charset="0"/>
                <a:ea typeface="宋体" panose="02010600030101010101" pitchFamily="2" charset="-122"/>
              </a:defRPr>
            </a:lvl8pPr>
            <a:lvl9pPr marL="3886200" indent="-228600" defTabSz="271780" eaLnBrk="0" fontAlgn="base" hangingPunct="0">
              <a:spcBef>
                <a:spcPct val="20000"/>
              </a:spcBef>
              <a:spcAft>
                <a:spcPct val="0"/>
              </a:spcAft>
              <a:buFont typeface="Arial" panose="020B0604020202020204" pitchFamily="34" charset="0"/>
              <a:buChar char="»"/>
              <a:tabLst>
                <a:tab pos="534035" algn="l"/>
              </a:tabLst>
              <a:defRPr sz="2000">
                <a:solidFill>
                  <a:schemeClr val="tx1"/>
                </a:solidFill>
                <a:latin typeface="Calibri" panose="020F0502020204030204" charset="0"/>
                <a:ea typeface="宋体" panose="02010600030101010101" pitchFamily="2" charset="-122"/>
              </a:defRPr>
            </a:lvl9pPr>
          </a:lstStyle>
          <a:p>
            <a:pPr marL="0" lvl="1" indent="288290" fontAlgn="auto">
              <a:spcBef>
                <a:spcPts val="10"/>
              </a:spcBef>
              <a:spcAft>
                <a:spcPts val="10"/>
              </a:spcAft>
              <a:buClr>
                <a:srgbClr val="00B0F0"/>
              </a:buClr>
              <a:buSzPct val="75000"/>
              <a:buNone/>
              <a:tabLst>
                <a:tab pos="534035" algn="l"/>
                <a:tab pos="534035" algn="l"/>
              </a:tabLst>
            </a:pPr>
            <a:r>
              <a:rPr sz="1800" b="0" dirty="0" err="1">
                <a:latin typeface="Times New Roman" panose="02020603050405020304" pitchFamily="18" charset="0"/>
                <a:cs typeface="Times New Roman"/>
                <a:sym typeface="Times New Roman" panose="02020603050405020304" pitchFamily="18" charset="0"/>
              </a:rPr>
              <a:t>Guohe</a:t>
            </a:r>
            <a:r>
              <a:rPr sz="1800" b="0" dirty="0">
                <a:latin typeface="Times New Roman" panose="02020603050405020304" pitchFamily="18" charset="0"/>
                <a:cs typeface="Times New Roman"/>
                <a:sym typeface="Times New Roman" panose="02020603050405020304" pitchFamily="18" charset="0"/>
              </a:rPr>
              <a:t> One, </a:t>
            </a:r>
            <a:r>
              <a:rPr sz="1800" b="0" dirty="0">
                <a:solidFill>
                  <a:srgbClr val="FF0000"/>
                </a:solidFill>
                <a:latin typeface="Times New Roman" panose="02020603050405020304" pitchFamily="18" charset="0"/>
                <a:cs typeface="Times New Roman"/>
                <a:sym typeface="Times New Roman" panose="02020603050405020304" pitchFamily="18" charset="0"/>
              </a:rPr>
              <a:t>among</a:t>
            </a:r>
            <a:r>
              <a:rPr sz="1800" b="0" dirty="0">
                <a:latin typeface="Times New Roman" panose="02020603050405020304" pitchFamily="18" charset="0"/>
                <a:cs typeface="Times New Roman"/>
                <a:sym typeface="Times New Roman" panose="02020603050405020304" pitchFamily="18" charset="0"/>
              </a:rPr>
              <a:t> </a:t>
            </a:r>
            <a:r>
              <a:rPr sz="1800" b="0" dirty="0">
                <a:solidFill>
                  <a:srgbClr val="FF0000"/>
                </a:solidFill>
                <a:latin typeface="Times New Roman" panose="02020603050405020304" pitchFamily="18" charset="0"/>
                <a:cs typeface="Times New Roman"/>
                <a:sym typeface="Times New Roman" panose="02020603050405020304" pitchFamily="18" charset="0"/>
              </a:rPr>
              <a:t>the 16 major science and technology projects in China</a:t>
            </a:r>
            <a:r>
              <a:rPr sz="1800" b="0" dirty="0">
                <a:latin typeface="Times New Roman" panose="02020603050405020304" pitchFamily="18" charset="0"/>
                <a:cs typeface="Times New Roman"/>
                <a:sym typeface="Times New Roman" panose="02020603050405020304" pitchFamily="18" charset="0"/>
              </a:rPr>
              <a:t>, is a third-generation passive PWR </a:t>
            </a:r>
            <a:r>
              <a:rPr lang="zh-CN" altLang="en-US" sz="1800" b="1" dirty="0">
                <a:solidFill>
                  <a:prstClr val="black"/>
                </a:solidFill>
                <a:latin typeface="Times New Roman" panose="02020603050405020304" pitchFamily="18" charset="0"/>
                <a:cs typeface="Times New Roman"/>
                <a:sym typeface="Times New Roman" panose="02020603050405020304" pitchFamily="18" charset="0"/>
              </a:rPr>
              <a:t>with completely independent intellectual property rights</a:t>
            </a:r>
            <a:r>
              <a:rPr sz="1800" b="0" dirty="0">
                <a:latin typeface="Times New Roman" panose="02020603050405020304" pitchFamily="18" charset="0"/>
                <a:cs typeface="Times New Roman"/>
                <a:sym typeface="Times New Roman" panose="02020603050405020304" pitchFamily="18" charset="0"/>
              </a:rPr>
              <a:t> developed by more than </a:t>
            </a:r>
            <a:r>
              <a:rPr lang="zh-CN" altLang="en-US" sz="1800" b="1" dirty="0">
                <a:solidFill>
                  <a:schemeClr val="tx1"/>
                </a:solidFill>
                <a:latin typeface="Times New Roman" panose="02020603050405020304" pitchFamily="18" charset="0"/>
                <a:cs typeface="Times New Roman"/>
                <a:sym typeface="Times New Roman" panose="02020603050405020304" pitchFamily="18" charset="0"/>
              </a:rPr>
              <a:t>30,000</a:t>
            </a:r>
            <a:r>
              <a:rPr sz="1800" b="0" dirty="0">
                <a:latin typeface="Times New Roman" panose="02020603050405020304" pitchFamily="18" charset="0"/>
                <a:cs typeface="Times New Roman"/>
                <a:sym typeface="Times New Roman" panose="02020603050405020304" pitchFamily="18" charset="0"/>
              </a:rPr>
              <a:t> technicians from more than 600 nuclear enterprises, scientific research institutes and equipment manufacturing enterprises in China. </a:t>
            </a:r>
            <a:r>
              <a:rPr lang="zh-CN" altLang="en-US" sz="1800" b="0" dirty="0">
                <a:latin typeface="Times New Roman" panose="02020603050405020304" pitchFamily="18" charset="0"/>
                <a:cs typeface="Times New Roman"/>
                <a:sym typeface="Times New Roman" panose="02020603050405020304" pitchFamily="18" charset="0"/>
              </a:rPr>
              <a:t>It is developed with the highest standards on safety, technology and environmental protection in the world, and the </a:t>
            </a:r>
            <a:r>
              <a:rPr lang="zh-CN" altLang="en-US" sz="1800" b="0" dirty="0">
                <a:solidFill>
                  <a:srgbClr val="FF0000"/>
                </a:solidFill>
                <a:latin typeface="Times New Roman" panose="02020603050405020304" pitchFamily="18" charset="0"/>
                <a:cs typeface="Times New Roman"/>
                <a:sym typeface="Times New Roman" panose="02020603050405020304" pitchFamily="18" charset="0"/>
              </a:rPr>
              <a:t>safety, economy and environmental compatibility </a:t>
            </a:r>
            <a:r>
              <a:rPr lang="zh-CN" altLang="en-US" sz="1800" b="0" dirty="0">
                <a:latin typeface="Times New Roman" panose="02020603050405020304" pitchFamily="18" charset="0"/>
                <a:cs typeface="Times New Roman"/>
                <a:sym typeface="Times New Roman" panose="02020603050405020304" pitchFamily="18" charset="0"/>
              </a:rPr>
              <a:t>have reached the advanced level of 3G nuclear power technology in the world.</a:t>
            </a:r>
          </a:p>
        </p:txBody>
      </p:sp>
      <p:sp>
        <p:nvSpPr>
          <p:cNvPr id="1048600" name="iṥḻîḍé"/>
          <p:cNvSpPr/>
          <p:nvPr/>
        </p:nvSpPr>
        <p:spPr>
          <a:xfrm>
            <a:off x="421640" y="2394932"/>
            <a:ext cx="620395" cy="372745"/>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spcBef>
                <a:spcPts val="10"/>
              </a:spcBef>
              <a:spcAft>
                <a:spcPts val="10"/>
              </a:spcAft>
            </a:pPr>
            <a:r>
              <a:rPr kumimoji="1" lang="en-US" altLang="zh-CN" sz="2000" b="1" dirty="0">
                <a:solidFill>
                  <a:srgbClr val="FFFFFF"/>
                </a:solidFill>
                <a:latin typeface="Times New Roman" panose="02020603050405020304" pitchFamily="18" charset="0"/>
                <a:ea typeface="宋体" panose="02010600030101010101" pitchFamily="2" charset="-122"/>
                <a:sym typeface="Times New Roman" panose="02020603050405020304" pitchFamily="18" charset="0"/>
              </a:rPr>
              <a:t>01</a:t>
            </a:r>
          </a:p>
        </p:txBody>
      </p:sp>
      <p:sp>
        <p:nvSpPr>
          <p:cNvPr id="7" name="矩形 6"/>
          <p:cNvSpPr/>
          <p:nvPr/>
        </p:nvSpPr>
        <p:spPr>
          <a:xfrm>
            <a:off x="1106463" y="2396837"/>
            <a:ext cx="3781425" cy="316865"/>
          </a:xfrm>
          <a:prstGeom prst="rect">
            <a:avLst/>
          </a:prstGeom>
        </p:spPr>
        <p:txBody>
          <a:bodyPr wrap="square">
            <a:spAutoFit/>
          </a:bodyPr>
          <a:lstStyle/>
          <a:p>
            <a:pPr>
              <a:spcBef>
                <a:spcPts val="10"/>
              </a:spcBef>
              <a:spcAft>
                <a:spcPts val="10"/>
              </a:spcAft>
            </a:pPr>
            <a:r>
              <a:rPr lang="zh-CN" altLang="en-US" sz="14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Utilization of the passive safety system</a:t>
            </a:r>
          </a:p>
        </p:txBody>
      </p:sp>
      <p:sp>
        <p:nvSpPr>
          <p:cNvPr id="16" name="矩形 15"/>
          <p:cNvSpPr/>
          <p:nvPr/>
        </p:nvSpPr>
        <p:spPr>
          <a:xfrm>
            <a:off x="1106463" y="4449859"/>
            <a:ext cx="4832350" cy="307777"/>
          </a:xfrm>
          <a:prstGeom prst="rect">
            <a:avLst/>
          </a:prstGeom>
        </p:spPr>
        <p:txBody>
          <a:bodyPr wrap="square">
            <a:spAutoFit/>
          </a:bodyPr>
          <a:lstStyle/>
          <a:p>
            <a:pPr>
              <a:spcBef>
                <a:spcPts val="10"/>
              </a:spcBef>
              <a:spcAft>
                <a:spcPts val="10"/>
              </a:spcAft>
            </a:pPr>
            <a:r>
              <a:rPr lang="zh-CN" altLang="en-US" sz="14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Independently developed control and protection systems</a:t>
            </a:r>
          </a:p>
        </p:txBody>
      </p:sp>
      <p:sp>
        <p:nvSpPr>
          <p:cNvPr id="19" name="矩形 18"/>
          <p:cNvSpPr/>
          <p:nvPr/>
        </p:nvSpPr>
        <p:spPr>
          <a:xfrm>
            <a:off x="1106463" y="2836199"/>
            <a:ext cx="4603750" cy="523220"/>
          </a:xfrm>
          <a:prstGeom prst="rect">
            <a:avLst/>
          </a:prstGeom>
        </p:spPr>
        <p:txBody>
          <a:bodyPr wrap="square">
            <a:spAutoFit/>
          </a:bodyPr>
          <a:lstStyle/>
          <a:p>
            <a:pPr>
              <a:spcBef>
                <a:spcPts val="10"/>
              </a:spcBef>
              <a:spcAft>
                <a:spcPts val="10"/>
              </a:spcAft>
            </a:pPr>
            <a:r>
              <a:rPr lang="zh-CN" altLang="en-US" sz="14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Extremely high anti-seismic and large aircraft impact resistance</a:t>
            </a:r>
          </a:p>
        </p:txBody>
      </p:sp>
      <p:sp>
        <p:nvSpPr>
          <p:cNvPr id="22" name="矩形 21"/>
          <p:cNvSpPr/>
          <p:nvPr/>
        </p:nvSpPr>
        <p:spPr>
          <a:xfrm>
            <a:off x="1106463" y="3344584"/>
            <a:ext cx="3567430" cy="523220"/>
          </a:xfrm>
          <a:prstGeom prst="rect">
            <a:avLst/>
          </a:prstGeom>
        </p:spPr>
        <p:txBody>
          <a:bodyPr wrap="square">
            <a:spAutoFit/>
          </a:bodyPr>
          <a:lstStyle/>
          <a:p>
            <a:pPr>
              <a:spcBef>
                <a:spcPts val="10"/>
              </a:spcBef>
              <a:spcAft>
                <a:spcPts val="10"/>
              </a:spcAft>
            </a:pPr>
            <a:r>
              <a:rPr lang="zh-CN" altLang="en-US" sz="14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Factory prefabrication and modular construction</a:t>
            </a:r>
          </a:p>
        </p:txBody>
      </p:sp>
      <p:sp>
        <p:nvSpPr>
          <p:cNvPr id="27" name="矩形 26"/>
          <p:cNvSpPr/>
          <p:nvPr/>
        </p:nvSpPr>
        <p:spPr>
          <a:xfrm>
            <a:off x="1106463" y="3964750"/>
            <a:ext cx="3567430" cy="307777"/>
          </a:xfrm>
          <a:prstGeom prst="rect">
            <a:avLst/>
          </a:prstGeom>
        </p:spPr>
        <p:txBody>
          <a:bodyPr wrap="square">
            <a:spAutoFit/>
          </a:bodyPr>
          <a:lstStyle/>
          <a:p>
            <a:pPr>
              <a:spcBef>
                <a:spcPts val="10"/>
              </a:spcBef>
              <a:spcAft>
                <a:spcPts val="10"/>
              </a:spcAft>
            </a:pPr>
            <a:r>
              <a:rPr lang="zh-CN" altLang="en-US" sz="14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Small work quantities and simplified system</a:t>
            </a:r>
          </a:p>
        </p:txBody>
      </p:sp>
      <p:sp>
        <p:nvSpPr>
          <p:cNvPr id="32" name="矩形 31"/>
          <p:cNvSpPr/>
          <p:nvPr/>
        </p:nvSpPr>
        <p:spPr>
          <a:xfrm>
            <a:off x="1106463" y="4866385"/>
            <a:ext cx="4352925" cy="523220"/>
          </a:xfrm>
          <a:prstGeom prst="rect">
            <a:avLst/>
          </a:prstGeom>
        </p:spPr>
        <p:txBody>
          <a:bodyPr wrap="square">
            <a:spAutoFit/>
          </a:bodyPr>
          <a:lstStyle/>
          <a:p>
            <a:pPr>
              <a:spcBef>
                <a:spcPts val="10"/>
              </a:spcBef>
              <a:spcAft>
                <a:spcPts val="10"/>
              </a:spcAft>
            </a:pPr>
            <a:r>
              <a:rPr lang="zh-CN" altLang="en-US" sz="14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Independently developed COSINE nuclear power design analysis software</a:t>
            </a:r>
          </a:p>
        </p:txBody>
      </p:sp>
      <p:sp>
        <p:nvSpPr>
          <p:cNvPr id="37" name="矩形 36"/>
          <p:cNvSpPr/>
          <p:nvPr/>
        </p:nvSpPr>
        <p:spPr>
          <a:xfrm>
            <a:off x="1106463" y="5506101"/>
            <a:ext cx="3147060" cy="307777"/>
          </a:xfrm>
          <a:prstGeom prst="rect">
            <a:avLst/>
          </a:prstGeom>
        </p:spPr>
        <p:txBody>
          <a:bodyPr wrap="square">
            <a:spAutoFit/>
          </a:bodyPr>
          <a:lstStyle/>
          <a:p>
            <a:pPr>
              <a:spcBef>
                <a:spcPts val="10"/>
              </a:spcBef>
              <a:spcAft>
                <a:spcPts val="10"/>
              </a:spcAft>
            </a:pPr>
            <a:r>
              <a:rPr lang="zh-CN" altLang="en-US" sz="14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Localization rate of more than 90%</a:t>
            </a:r>
          </a:p>
        </p:txBody>
      </p:sp>
      <p:sp>
        <p:nvSpPr>
          <p:cNvPr id="10" name="iṥḻîḍé"/>
          <p:cNvSpPr/>
          <p:nvPr/>
        </p:nvSpPr>
        <p:spPr>
          <a:xfrm>
            <a:off x="421640" y="2907377"/>
            <a:ext cx="620395" cy="372745"/>
          </a:xfrm>
          <a:prstGeom prst="rect">
            <a:avLst/>
          </a:prstGeom>
          <a:solidFill>
            <a:srgbClr val="0072B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spcBef>
                <a:spcPts val="10"/>
              </a:spcBef>
              <a:spcAft>
                <a:spcPts val="10"/>
              </a:spcAft>
            </a:pPr>
            <a:r>
              <a:rPr kumimoji="1" lang="en-US" altLang="zh-CN" sz="2000" b="1" dirty="0">
                <a:solidFill>
                  <a:srgbClr val="FFFFFF"/>
                </a:solidFill>
                <a:latin typeface="Times New Roman" panose="02020603050405020304" pitchFamily="18" charset="0"/>
                <a:ea typeface="宋体" panose="02010600030101010101" pitchFamily="2" charset="-122"/>
                <a:sym typeface="Times New Roman" panose="02020603050405020304" pitchFamily="18" charset="0"/>
              </a:rPr>
              <a:t>02</a:t>
            </a:r>
          </a:p>
        </p:txBody>
      </p:sp>
      <p:sp>
        <p:nvSpPr>
          <p:cNvPr id="23" name="iṥḻîḍé"/>
          <p:cNvSpPr/>
          <p:nvPr/>
        </p:nvSpPr>
        <p:spPr>
          <a:xfrm>
            <a:off x="421640" y="3419822"/>
            <a:ext cx="620395" cy="372745"/>
          </a:xfrm>
          <a:prstGeom prst="rect">
            <a:avLst/>
          </a:prstGeom>
          <a:solidFill>
            <a:srgbClr val="0072B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spcBef>
                <a:spcPts val="10"/>
              </a:spcBef>
              <a:spcAft>
                <a:spcPts val="10"/>
              </a:spcAft>
            </a:pPr>
            <a:r>
              <a:rPr kumimoji="1" lang="en-US" altLang="zh-CN" sz="2000" b="1" dirty="0">
                <a:solidFill>
                  <a:srgbClr val="FFFFFF"/>
                </a:solidFill>
                <a:latin typeface="Times New Roman" panose="02020603050405020304" pitchFamily="18" charset="0"/>
                <a:ea typeface="宋体" panose="02010600030101010101" pitchFamily="2" charset="-122"/>
                <a:sym typeface="Times New Roman" panose="02020603050405020304" pitchFamily="18" charset="0"/>
              </a:rPr>
              <a:t>03</a:t>
            </a:r>
          </a:p>
        </p:txBody>
      </p:sp>
      <p:sp>
        <p:nvSpPr>
          <p:cNvPr id="24" name="iṥḻîḍé"/>
          <p:cNvSpPr/>
          <p:nvPr/>
        </p:nvSpPr>
        <p:spPr>
          <a:xfrm>
            <a:off x="421640" y="3932267"/>
            <a:ext cx="620395" cy="372745"/>
          </a:xfrm>
          <a:prstGeom prst="rect">
            <a:avLst/>
          </a:prstGeom>
          <a:solidFill>
            <a:srgbClr val="0072B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spcBef>
                <a:spcPts val="10"/>
              </a:spcBef>
              <a:spcAft>
                <a:spcPts val="10"/>
              </a:spcAft>
            </a:pPr>
            <a:r>
              <a:rPr kumimoji="1" lang="en-US" altLang="zh-CN" sz="2000" b="1" dirty="0">
                <a:solidFill>
                  <a:srgbClr val="FFFFFF"/>
                </a:solidFill>
                <a:latin typeface="Times New Roman" panose="02020603050405020304" pitchFamily="18" charset="0"/>
                <a:ea typeface="宋体" panose="02010600030101010101" pitchFamily="2" charset="-122"/>
                <a:sym typeface="Times New Roman" panose="02020603050405020304" pitchFamily="18" charset="0"/>
              </a:rPr>
              <a:t>04</a:t>
            </a:r>
          </a:p>
        </p:txBody>
      </p:sp>
      <p:sp>
        <p:nvSpPr>
          <p:cNvPr id="30" name="iṥḻîḍé"/>
          <p:cNvSpPr/>
          <p:nvPr/>
        </p:nvSpPr>
        <p:spPr>
          <a:xfrm>
            <a:off x="421640" y="4444712"/>
            <a:ext cx="620395" cy="372745"/>
          </a:xfrm>
          <a:prstGeom prst="rect">
            <a:avLst/>
          </a:prstGeom>
          <a:solidFill>
            <a:srgbClr val="0072B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spcBef>
                <a:spcPts val="10"/>
              </a:spcBef>
              <a:spcAft>
                <a:spcPts val="10"/>
              </a:spcAft>
            </a:pPr>
            <a:r>
              <a:rPr kumimoji="1" lang="en-US" altLang="zh-CN" sz="2000" b="1" dirty="0">
                <a:solidFill>
                  <a:srgbClr val="FFFFFF"/>
                </a:solidFill>
                <a:latin typeface="Times New Roman" panose="02020603050405020304" pitchFamily="18" charset="0"/>
                <a:ea typeface="宋体" panose="02010600030101010101" pitchFamily="2" charset="-122"/>
                <a:sym typeface="Times New Roman" panose="02020603050405020304" pitchFamily="18" charset="0"/>
              </a:rPr>
              <a:t>05</a:t>
            </a:r>
          </a:p>
        </p:txBody>
      </p:sp>
      <p:sp>
        <p:nvSpPr>
          <p:cNvPr id="33" name="iṥḻîḍé"/>
          <p:cNvSpPr/>
          <p:nvPr/>
        </p:nvSpPr>
        <p:spPr>
          <a:xfrm>
            <a:off x="421640" y="4957157"/>
            <a:ext cx="620395" cy="372745"/>
          </a:xfrm>
          <a:prstGeom prst="rect">
            <a:avLst/>
          </a:prstGeom>
          <a:solidFill>
            <a:srgbClr val="0072B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spcBef>
                <a:spcPts val="10"/>
              </a:spcBef>
              <a:spcAft>
                <a:spcPts val="10"/>
              </a:spcAft>
            </a:pPr>
            <a:r>
              <a:rPr kumimoji="1" lang="en-US" altLang="zh-CN" sz="2000" b="1" dirty="0">
                <a:solidFill>
                  <a:srgbClr val="FFFFFF"/>
                </a:solidFill>
                <a:latin typeface="Times New Roman" panose="02020603050405020304" pitchFamily="18" charset="0"/>
                <a:ea typeface="宋体" panose="02010600030101010101" pitchFamily="2" charset="-122"/>
                <a:sym typeface="Times New Roman" panose="02020603050405020304" pitchFamily="18" charset="0"/>
              </a:rPr>
              <a:t>06</a:t>
            </a:r>
          </a:p>
        </p:txBody>
      </p:sp>
      <p:sp>
        <p:nvSpPr>
          <p:cNvPr id="40" name="iṥḻîḍé"/>
          <p:cNvSpPr/>
          <p:nvPr/>
        </p:nvSpPr>
        <p:spPr>
          <a:xfrm>
            <a:off x="421640" y="5469602"/>
            <a:ext cx="620395" cy="372745"/>
          </a:xfrm>
          <a:prstGeom prst="rect">
            <a:avLst/>
          </a:prstGeom>
          <a:solidFill>
            <a:srgbClr val="0072B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spcBef>
                <a:spcPts val="10"/>
              </a:spcBef>
              <a:spcAft>
                <a:spcPts val="10"/>
              </a:spcAft>
            </a:pPr>
            <a:r>
              <a:rPr kumimoji="1" lang="en-US" altLang="zh-CN" sz="2000" b="1" dirty="0">
                <a:solidFill>
                  <a:srgbClr val="FFFFFF"/>
                </a:solidFill>
                <a:latin typeface="Times New Roman" panose="02020603050405020304" pitchFamily="18" charset="0"/>
                <a:ea typeface="宋体" panose="02010600030101010101" pitchFamily="2" charset="-122"/>
                <a:sym typeface="Times New Roman" panose="02020603050405020304" pitchFamily="18" charset="0"/>
              </a:rPr>
              <a:t>07</a:t>
            </a:r>
          </a:p>
        </p:txBody>
      </p:sp>
      <p:grpSp>
        <p:nvGrpSpPr>
          <p:cNvPr id="2" name="组合 1">
            <a:extLst>
              <a:ext uri="{FF2B5EF4-FFF2-40B4-BE49-F238E27FC236}">
                <a16:creationId xmlns:a16="http://schemas.microsoft.com/office/drawing/2014/main" id="{FC0D4B2D-5631-601E-D347-81FE9A61050E}"/>
              </a:ext>
            </a:extLst>
          </p:cNvPr>
          <p:cNvGrpSpPr/>
          <p:nvPr/>
        </p:nvGrpSpPr>
        <p:grpSpPr>
          <a:xfrm>
            <a:off x="5170170" y="1997075"/>
            <a:ext cx="6446520" cy="3952240"/>
            <a:chOff x="6406" y="3256"/>
            <a:chExt cx="7937" cy="4683"/>
          </a:xfrm>
        </p:grpSpPr>
        <p:pic>
          <p:nvPicPr>
            <p:cNvPr id="3" name="图片 2">
              <a:extLst>
                <a:ext uri="{FF2B5EF4-FFF2-40B4-BE49-F238E27FC236}">
                  <a16:creationId xmlns:a16="http://schemas.microsoft.com/office/drawing/2014/main" id="{6A72B2E4-96AD-997C-89C7-A760B546DA79}"/>
                </a:ext>
              </a:extLst>
            </p:cNvPr>
            <p:cNvPicPr>
              <a:picLocks noChangeAspect="1"/>
            </p:cNvPicPr>
            <p:nvPr/>
          </p:nvPicPr>
          <p:blipFill>
            <a:blip r:embed="rId4"/>
            <a:stretch>
              <a:fillRect/>
            </a:stretch>
          </p:blipFill>
          <p:spPr>
            <a:xfrm>
              <a:off x="6746" y="3256"/>
              <a:ext cx="5782" cy="2911"/>
            </a:xfrm>
            <a:prstGeom prst="rect">
              <a:avLst/>
            </a:prstGeom>
          </p:spPr>
        </p:pic>
        <p:pic>
          <p:nvPicPr>
            <p:cNvPr id="9" name="Picture 2">
              <a:extLst>
                <a:ext uri="{FF2B5EF4-FFF2-40B4-BE49-F238E27FC236}">
                  <a16:creationId xmlns:a16="http://schemas.microsoft.com/office/drawing/2014/main" id="{7040B3F9-F8D0-C877-A77C-F38603C56612}"/>
                </a:ext>
              </a:extLst>
            </p:cNvPr>
            <p:cNvPicPr>
              <a:picLocks noChangeAspect="1" noChangeArrowheads="1"/>
            </p:cNvPicPr>
            <p:nvPr/>
          </p:nvPicPr>
          <p:blipFill>
            <a:blip r:embed="rId5" cstate="print"/>
            <a:srcRect l="2162" t="28854" r="7015" b="9316"/>
            <a:stretch>
              <a:fillRect/>
            </a:stretch>
          </p:blipFill>
          <p:spPr bwMode="auto">
            <a:xfrm>
              <a:off x="9183" y="6440"/>
              <a:ext cx="2578" cy="1462"/>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2" name="图片 11">
              <a:extLst>
                <a:ext uri="{FF2B5EF4-FFF2-40B4-BE49-F238E27FC236}">
                  <a16:creationId xmlns:a16="http://schemas.microsoft.com/office/drawing/2014/main" id="{75166875-DAC8-8B32-437A-B525CC222240}"/>
                </a:ext>
              </a:extLst>
            </p:cNvPr>
            <p:cNvPicPr>
              <a:picLocks noChangeAspect="1"/>
            </p:cNvPicPr>
            <p:nvPr>
              <p:custDataLst>
                <p:tags r:id="rId1"/>
              </p:custDataLst>
            </p:nvPr>
          </p:nvPicPr>
          <p:blipFill rotWithShape="1">
            <a:blip r:embed="rId6"/>
            <a:srcRect/>
            <a:stretch>
              <a:fillRect/>
            </a:stretch>
          </p:blipFill>
          <p:spPr>
            <a:xfrm>
              <a:off x="11851" y="6465"/>
              <a:ext cx="2464" cy="1474"/>
            </a:xfrm>
            <a:prstGeom prst="rect">
              <a:avLst/>
            </a:prstGeom>
            <a:effectLst/>
          </p:spPr>
        </p:pic>
        <p:pic>
          <p:nvPicPr>
            <p:cNvPr id="14" name="图片 13" descr="C:\Users\sqj88\Desktop\2023年4月 国资委调研材料编制\WPS图片编辑.pngWPS图片编辑">
              <a:extLst>
                <a:ext uri="{FF2B5EF4-FFF2-40B4-BE49-F238E27FC236}">
                  <a16:creationId xmlns:a16="http://schemas.microsoft.com/office/drawing/2014/main" id="{46A93380-3D22-3478-9140-E5D117F5D1A3}"/>
                </a:ext>
              </a:extLst>
            </p:cNvPr>
            <p:cNvPicPr>
              <a:picLocks noChangeAspect="1"/>
            </p:cNvPicPr>
            <p:nvPr>
              <p:custDataLst>
                <p:tags r:id="rId2"/>
              </p:custDataLst>
            </p:nvPr>
          </p:nvPicPr>
          <p:blipFill>
            <a:blip r:embed="rId7">
              <a:lum contrast="12000"/>
            </a:blip>
            <a:srcRect/>
            <a:stretch>
              <a:fillRect/>
            </a:stretch>
          </p:blipFill>
          <p:spPr>
            <a:xfrm>
              <a:off x="6406" y="6431"/>
              <a:ext cx="2686" cy="1481"/>
            </a:xfrm>
            <a:prstGeom prst="rect">
              <a:avLst/>
            </a:prstGeom>
            <a:ln>
              <a:noFill/>
            </a:ln>
          </p:spPr>
        </p:pic>
        <p:pic>
          <p:nvPicPr>
            <p:cNvPr id="15" name="图片 14">
              <a:extLst>
                <a:ext uri="{FF2B5EF4-FFF2-40B4-BE49-F238E27FC236}">
                  <a16:creationId xmlns:a16="http://schemas.microsoft.com/office/drawing/2014/main" id="{7C14479F-8573-F29C-E229-103411064EC8}"/>
                </a:ext>
              </a:extLst>
            </p:cNvPr>
            <p:cNvPicPr>
              <a:picLocks noChangeAspect="1"/>
            </p:cNvPicPr>
            <p:nvPr/>
          </p:nvPicPr>
          <p:blipFill>
            <a:blip r:embed="rId8"/>
            <a:stretch>
              <a:fillRect/>
            </a:stretch>
          </p:blipFill>
          <p:spPr>
            <a:xfrm>
              <a:off x="12643" y="3824"/>
              <a:ext cx="1700" cy="2073"/>
            </a:xfrm>
            <a:prstGeom prst="rect">
              <a:avLst/>
            </a:prstGeom>
          </p:spPr>
        </p:pic>
      </p:grpSp>
      <p:sp>
        <p:nvSpPr>
          <p:cNvPr id="5" name="文本框 4">
            <a:extLst>
              <a:ext uri="{FF2B5EF4-FFF2-40B4-BE49-F238E27FC236}">
                <a16:creationId xmlns:a16="http://schemas.microsoft.com/office/drawing/2014/main" id="{91EB30F4-0F89-F513-2976-94F95F59F425}"/>
              </a:ext>
            </a:extLst>
          </p:cNvPr>
          <p:cNvSpPr txBox="1"/>
          <p:nvPr/>
        </p:nvSpPr>
        <p:spPr>
          <a:xfrm>
            <a:off x="0" y="-2540"/>
            <a:ext cx="4272915"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Introduction to Guohe One Project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540"/>
            <a:ext cx="4272915"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Contents</a:t>
            </a:r>
          </a:p>
        </p:txBody>
      </p:sp>
      <p:sp>
        <p:nvSpPr>
          <p:cNvPr id="5" name="文本框 4"/>
          <p:cNvSpPr txBox="1"/>
          <p:nvPr/>
        </p:nvSpPr>
        <p:spPr>
          <a:xfrm>
            <a:off x="1201420" y="1094740"/>
            <a:ext cx="9646920" cy="3046095"/>
          </a:xfrm>
          <a:prstGeom prst="rect">
            <a:avLst/>
          </a:prstGeom>
          <a:noFill/>
        </p:spPr>
        <p:txBody>
          <a:bodyPr wrap="square" rtlCol="0">
            <a:noAutofit/>
          </a:bodyPr>
          <a:lstStyle/>
          <a:p>
            <a:pPr indent="0" fontAlgn="auto">
              <a:lnSpc>
                <a:spcPct val="200000"/>
              </a:lnSpc>
              <a:spcBef>
                <a:spcPts val="10"/>
              </a:spcBef>
              <a:spcAft>
                <a:spcPts val="10"/>
              </a:spcAft>
            </a:pPr>
            <a:r>
              <a:rPr lang="zh-CN" altLang="en-US" sz="2400" b="1" dirty="0">
                <a:latin typeface="Times New Roman" panose="02020603050405020304" pitchFamily="18" charset="0"/>
                <a:ea typeface="宋体" panose="02010600030101010101" pitchFamily="2" charset="-122"/>
                <a:cs typeface="Times New Roman"/>
                <a:sym typeface="Times New Roman" panose="02020603050405020304" pitchFamily="18" charset="0"/>
              </a:rPr>
              <a:t>I. Introduction to Guohe One</a:t>
            </a:r>
          </a:p>
          <a:p>
            <a:pPr indent="0" fontAlgn="auto">
              <a:lnSpc>
                <a:spcPct val="200000"/>
              </a:lnSpc>
              <a:spcBef>
                <a:spcPts val="10"/>
              </a:spcBef>
              <a:spcAft>
                <a:spcPts val="10"/>
              </a:spcAft>
            </a:pPr>
            <a:r>
              <a:rPr lang="zh-CN" altLang="en-US" sz="24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II. Operation Preparation Management Mode of Guohe One</a:t>
            </a:r>
          </a:p>
          <a:p>
            <a:pPr indent="0" fontAlgn="auto">
              <a:lnSpc>
                <a:spcPct val="200000"/>
              </a:lnSpc>
              <a:spcBef>
                <a:spcPts val="10"/>
              </a:spcBef>
              <a:spcAft>
                <a:spcPts val="10"/>
              </a:spcAft>
            </a:pPr>
            <a:r>
              <a:rPr lang="zh-CN" altLang="en-US" sz="2400" b="1" dirty="0">
                <a:latin typeface="Times New Roman" panose="02020603050405020304" pitchFamily="18" charset="0"/>
                <a:ea typeface="宋体" panose="02010600030101010101" pitchFamily="2" charset="-122"/>
                <a:cs typeface="Times New Roman"/>
                <a:sym typeface="Times New Roman" panose="02020603050405020304" pitchFamily="18" charset="0"/>
              </a:rPr>
              <a:t>III. Innovation and Practice for Guohe One Operation Preparations</a:t>
            </a:r>
            <a:endParaRPr lang="zh-CN" altLang="en-US" sz="2400" b="1" dirty="0">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1551971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540"/>
            <a:ext cx="589280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Operation Preparation Management Mode of Guohe One</a:t>
            </a:r>
          </a:p>
        </p:txBody>
      </p:sp>
      <p:sp>
        <p:nvSpPr>
          <p:cNvPr id="8" name="矩形 7"/>
          <p:cNvSpPr/>
          <p:nvPr/>
        </p:nvSpPr>
        <p:spPr>
          <a:xfrm>
            <a:off x="598805" y="2865755"/>
            <a:ext cx="1980565" cy="400050"/>
          </a:xfrm>
          <a:prstGeom prst="rect">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zh-CN" altLang="en-US" sz="14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New Technology</a:t>
            </a:r>
          </a:p>
        </p:txBody>
      </p:sp>
      <p:sp>
        <p:nvSpPr>
          <p:cNvPr id="10" name="矩形 9"/>
          <p:cNvSpPr/>
          <p:nvPr/>
        </p:nvSpPr>
        <p:spPr>
          <a:xfrm>
            <a:off x="598805" y="3370580"/>
            <a:ext cx="1980565" cy="400050"/>
          </a:xfrm>
          <a:prstGeom prst="rect">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zh-CN" altLang="en-US" sz="14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New System</a:t>
            </a:r>
          </a:p>
        </p:txBody>
      </p:sp>
      <p:sp>
        <p:nvSpPr>
          <p:cNvPr id="11" name="矩形 10"/>
          <p:cNvSpPr/>
          <p:nvPr/>
        </p:nvSpPr>
        <p:spPr>
          <a:xfrm>
            <a:off x="598805" y="3875405"/>
            <a:ext cx="1980565" cy="400050"/>
          </a:xfrm>
          <a:prstGeom prst="rect">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zh-CN" altLang="en-US" sz="14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New Equipment</a:t>
            </a:r>
          </a:p>
        </p:txBody>
      </p:sp>
      <p:sp>
        <p:nvSpPr>
          <p:cNvPr id="12" name="矩形 11"/>
          <p:cNvSpPr/>
          <p:nvPr/>
        </p:nvSpPr>
        <p:spPr>
          <a:xfrm>
            <a:off x="598805" y="4380230"/>
            <a:ext cx="1980565" cy="400050"/>
          </a:xfrm>
          <a:prstGeom prst="rect">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zh-CN" altLang="en-US" sz="14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New Manufacturer</a:t>
            </a:r>
          </a:p>
        </p:txBody>
      </p:sp>
      <p:sp>
        <p:nvSpPr>
          <p:cNvPr id="18" name="矩形 17"/>
          <p:cNvSpPr/>
          <p:nvPr/>
        </p:nvSpPr>
        <p:spPr>
          <a:xfrm>
            <a:off x="598805" y="4885055"/>
            <a:ext cx="1980565" cy="400050"/>
          </a:xfrm>
          <a:prstGeom prst="rect">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zh-CN" altLang="en-US" sz="14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New Construction Contractor</a:t>
            </a:r>
          </a:p>
        </p:txBody>
      </p:sp>
      <p:sp>
        <p:nvSpPr>
          <p:cNvPr id="22" name="矩形 21"/>
          <p:cNvSpPr/>
          <p:nvPr/>
        </p:nvSpPr>
        <p:spPr>
          <a:xfrm>
            <a:off x="598805" y="5389880"/>
            <a:ext cx="1980565" cy="400050"/>
          </a:xfrm>
          <a:prstGeom prst="rect">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zh-CN" altLang="en-US" sz="1400" b="1" dirty="0">
                <a:solidFill>
                  <a:srgbClr val="0072BB"/>
                </a:solidFill>
                <a:latin typeface="Times New Roman" panose="02020603050405020304" pitchFamily="18" charset="0"/>
                <a:ea typeface="宋体" panose="02010600030101010101" pitchFamily="2" charset="-122"/>
                <a:cs typeface="Times New Roman"/>
                <a:sym typeface="Times New Roman" panose="02020603050405020304" pitchFamily="18" charset="0"/>
              </a:rPr>
              <a:t>New Construction Methods</a:t>
            </a:r>
          </a:p>
        </p:txBody>
      </p:sp>
      <p:sp>
        <p:nvSpPr>
          <p:cNvPr id="23" name="文本框 22"/>
          <p:cNvSpPr txBox="1"/>
          <p:nvPr/>
        </p:nvSpPr>
        <p:spPr>
          <a:xfrm>
            <a:off x="366395" y="480060"/>
            <a:ext cx="11345545" cy="1938020"/>
          </a:xfrm>
          <a:prstGeom prst="rect">
            <a:avLst/>
          </a:prstGeom>
          <a:noFill/>
        </p:spPr>
        <p:txBody>
          <a:bodyPr wrap="square" rtlCol="0">
            <a:noAutofit/>
          </a:bodyPr>
          <a:lstStyle/>
          <a:p>
            <a:pPr indent="457200" fontAlgn="auto">
              <a:spcBef>
                <a:spcPts val="10"/>
              </a:spcBef>
              <a:spcAft>
                <a:spcPts val="10"/>
              </a:spcAft>
            </a:pPr>
            <a:r>
              <a:rPr lang="zh-CN" altLang="en-US" sz="2000" b="0" dirty="0">
                <a:latin typeface="Times New Roman" panose="02020603050405020304" pitchFamily="18" charset="0"/>
                <a:ea typeface="宋体" panose="02010600030101010101" pitchFamily="2" charset="-122"/>
                <a:cs typeface="Times New Roman"/>
                <a:sym typeface="Times New Roman" panose="02020603050405020304" pitchFamily="18" charset="0"/>
              </a:rPr>
              <a:t>As </a:t>
            </a:r>
            <a:r>
              <a:rPr lang="en-US" altLang="zh-CN" sz="2000" b="0" dirty="0">
                <a:latin typeface="Times New Roman" panose="02020603050405020304" pitchFamily="18" charset="0"/>
                <a:ea typeface="宋体" panose="02010600030101010101" pitchFamily="2" charset="-122"/>
                <a:cs typeface="Times New Roman"/>
                <a:sym typeface="Times New Roman" panose="02020603050405020304" pitchFamily="18" charset="0"/>
              </a:rPr>
              <a:t>FOAK project</a:t>
            </a:r>
            <a:r>
              <a:rPr lang="zh-CN" altLang="en-US" sz="2000" b="0" dirty="0">
                <a:latin typeface="Times New Roman" panose="02020603050405020304" pitchFamily="18" charset="0"/>
                <a:ea typeface="宋体" panose="02010600030101010101" pitchFamily="2" charset="-122"/>
                <a:cs typeface="Times New Roman"/>
                <a:sym typeface="Times New Roman" panose="02020603050405020304" pitchFamily="18" charset="0"/>
              </a:rPr>
              <a:t>, Guohe One, on one hand, focuses </a:t>
            </a:r>
            <a:r>
              <a:rPr lang="zh-CN" altLang="en-US" sz="2000" b="1" dirty="0">
                <a:latin typeface="Times New Roman" panose="02020603050405020304" pitchFamily="18" charset="0"/>
                <a:ea typeface="宋体" panose="02010600030101010101" pitchFamily="2" charset="-122"/>
                <a:cs typeface="Times New Roman"/>
                <a:sym typeface="Times New Roman" panose="02020603050405020304" pitchFamily="18" charset="0"/>
              </a:rPr>
              <a:t>on operation preparation management innovation</a:t>
            </a:r>
            <a:r>
              <a:rPr lang="zh-CN" altLang="en-US" sz="20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 based on practice </a:t>
            </a:r>
            <a:r>
              <a:rPr lang="zh-CN" altLang="en-US" sz="200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and improved work quality in various fields by grasping the objective laws of nuclear power construction and combining with peer management experience.</a:t>
            </a:r>
            <a:r>
              <a:rPr lang="zh-CN" altLang="en-US" sz="20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 </a:t>
            </a:r>
            <a:r>
              <a:rPr lang="zh-CN" altLang="en-US" sz="20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On the other hand, in combination with the</a:t>
            </a:r>
            <a:r>
              <a:rPr sz="20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 "Six New" challenges of </a:t>
            </a:r>
            <a:r>
              <a:rPr lang="en-US" sz="20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FOAK </a:t>
            </a:r>
            <a:r>
              <a:rPr sz="20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project, specific methods and strategies are analyzed on a case-by-case basis </a:t>
            </a:r>
            <a:r>
              <a:rPr lang="zh-CN" altLang="en-US" sz="2000" b="0"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to specifically solve the impacts and risks brought by the "Six New" challenges on operation preparation.</a:t>
            </a:r>
          </a:p>
        </p:txBody>
      </p:sp>
      <p:sp>
        <p:nvSpPr>
          <p:cNvPr id="24" name="圆角矩形 23"/>
          <p:cNvSpPr/>
          <p:nvPr/>
        </p:nvSpPr>
        <p:spPr>
          <a:xfrm>
            <a:off x="8368665" y="2846705"/>
            <a:ext cx="3343275" cy="400050"/>
          </a:xfrm>
          <a:prstGeom prst="roundRect">
            <a:avLst/>
          </a:prstGeom>
          <a:solidFill>
            <a:srgbClr val="0072B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indent="0" algn="ctr">
              <a:spcBef>
                <a:spcPts val="10"/>
              </a:spcBef>
              <a:spcAft>
                <a:spcPts val="10"/>
              </a:spcAft>
              <a:buFont typeface="Wingdings" panose="05000000000000000000" charset="0"/>
              <a:buNone/>
            </a:pPr>
            <a:r>
              <a:rPr lang="zh-CN" altLang="en-US" sz="1400" b="1" dirty="0">
                <a:solidFill>
                  <a:srgbClr val="FFC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Work safety organization construction and capability </a:t>
            </a:r>
          </a:p>
        </p:txBody>
      </p:sp>
      <p:sp>
        <p:nvSpPr>
          <p:cNvPr id="25" name="圆角矩形 24"/>
          <p:cNvSpPr/>
          <p:nvPr/>
        </p:nvSpPr>
        <p:spPr>
          <a:xfrm>
            <a:off x="8368665" y="3351530"/>
            <a:ext cx="3343275" cy="397510"/>
          </a:xfrm>
          <a:prstGeom prst="roundRect">
            <a:avLst/>
          </a:prstGeom>
          <a:solidFill>
            <a:srgbClr val="0072B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indent="0" algn="ctr">
              <a:spcBef>
                <a:spcPts val="10"/>
              </a:spcBef>
              <a:spcAft>
                <a:spcPts val="10"/>
              </a:spcAft>
              <a:buFont typeface="Wingdings" panose="05000000000000000000" charset="0"/>
              <a:buNone/>
            </a:pPr>
            <a:r>
              <a:rPr lang="zh-CN" altLang="en-US" sz="1400" b="1" dirty="0">
                <a:solidFill>
                  <a:srgbClr val="FFC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Staffing, training and authorization</a:t>
            </a:r>
          </a:p>
        </p:txBody>
      </p:sp>
      <p:sp>
        <p:nvSpPr>
          <p:cNvPr id="26" name="圆角矩形 25"/>
          <p:cNvSpPr/>
          <p:nvPr/>
        </p:nvSpPr>
        <p:spPr>
          <a:xfrm>
            <a:off x="8368665" y="4366895"/>
            <a:ext cx="3343275" cy="381000"/>
          </a:xfrm>
          <a:prstGeom prst="roundRect">
            <a:avLst/>
          </a:prstGeom>
          <a:solidFill>
            <a:srgbClr val="0072B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indent="0" algn="ctr">
              <a:spcBef>
                <a:spcPts val="10"/>
              </a:spcBef>
              <a:spcAft>
                <a:spcPts val="10"/>
              </a:spcAft>
              <a:buFont typeface="Wingdings" panose="05000000000000000000" charset="0"/>
              <a:buNone/>
            </a:pPr>
            <a:r>
              <a:rPr lang="zh-CN" altLang="en-US" sz="1400" b="1" dirty="0">
                <a:solidFill>
                  <a:srgbClr val="FFC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Preparation of procedure documents</a:t>
            </a:r>
          </a:p>
        </p:txBody>
      </p:sp>
      <p:sp>
        <p:nvSpPr>
          <p:cNvPr id="27" name="圆角矩形 26"/>
          <p:cNvSpPr/>
          <p:nvPr/>
        </p:nvSpPr>
        <p:spPr>
          <a:xfrm>
            <a:off x="8368665" y="3819525"/>
            <a:ext cx="3343275" cy="427990"/>
          </a:xfrm>
          <a:prstGeom prst="roundRect">
            <a:avLst/>
          </a:prstGeom>
          <a:solidFill>
            <a:srgbClr val="0072B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indent="0" algn="ctr">
              <a:spcBef>
                <a:spcPts val="10"/>
              </a:spcBef>
              <a:spcAft>
                <a:spcPts val="10"/>
              </a:spcAft>
              <a:buFont typeface="Wingdings" panose="05000000000000000000" charset="0"/>
              <a:buNone/>
            </a:pPr>
            <a:r>
              <a:rPr lang="zh-CN" altLang="en-US" sz="1400" b="1" dirty="0">
                <a:solidFill>
                  <a:srgbClr val="FFC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Infrastructure configuration</a:t>
            </a:r>
          </a:p>
        </p:txBody>
      </p:sp>
      <p:sp>
        <p:nvSpPr>
          <p:cNvPr id="28" name="圆角矩形 27"/>
          <p:cNvSpPr/>
          <p:nvPr/>
        </p:nvSpPr>
        <p:spPr>
          <a:xfrm>
            <a:off x="8368665" y="4822825"/>
            <a:ext cx="3343275" cy="427990"/>
          </a:xfrm>
          <a:prstGeom prst="roundRect">
            <a:avLst/>
          </a:prstGeom>
          <a:solidFill>
            <a:srgbClr val="0072B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indent="0" algn="ctr">
              <a:spcBef>
                <a:spcPts val="10"/>
              </a:spcBef>
              <a:spcAft>
                <a:spcPts val="10"/>
              </a:spcAft>
              <a:buFont typeface="Wingdings" panose="05000000000000000000" charset="0"/>
              <a:buNone/>
            </a:pPr>
            <a:r>
              <a:rPr lang="zh-CN" altLang="en-US" sz="1400" b="1" dirty="0">
                <a:solidFill>
                  <a:srgbClr val="FFC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Plant system equipment status</a:t>
            </a:r>
          </a:p>
        </p:txBody>
      </p:sp>
      <p:sp>
        <p:nvSpPr>
          <p:cNvPr id="29" name="圆角矩形 28"/>
          <p:cNvSpPr/>
          <p:nvPr/>
        </p:nvSpPr>
        <p:spPr>
          <a:xfrm>
            <a:off x="8368665" y="5365750"/>
            <a:ext cx="3343275" cy="407670"/>
          </a:xfrm>
          <a:prstGeom prst="roundRect">
            <a:avLst/>
          </a:prstGeom>
          <a:solidFill>
            <a:srgbClr val="0072B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indent="0" algn="ctr">
              <a:spcBef>
                <a:spcPts val="10"/>
              </a:spcBef>
              <a:spcAft>
                <a:spcPts val="10"/>
              </a:spcAft>
              <a:buFont typeface="Wingdings" panose="05000000000000000000" charset="0"/>
              <a:buNone/>
            </a:pPr>
            <a:r>
              <a:rPr lang="en-US" altLang="zh-CN" sz="1400" b="1" dirty="0">
                <a:solidFill>
                  <a:srgbClr val="FFC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License</a:t>
            </a:r>
            <a:r>
              <a:rPr lang="zh-CN" altLang="en-US" sz="1400" b="1" dirty="0">
                <a:solidFill>
                  <a:srgbClr val="FFC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 application and handling</a:t>
            </a:r>
          </a:p>
        </p:txBody>
      </p:sp>
      <p:sp>
        <p:nvSpPr>
          <p:cNvPr id="30" name="椭圆 29"/>
          <p:cNvSpPr/>
          <p:nvPr/>
        </p:nvSpPr>
        <p:spPr>
          <a:xfrm>
            <a:off x="3825240" y="3610610"/>
            <a:ext cx="2787015" cy="1628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sz="11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2" name="文本框 31"/>
          <p:cNvSpPr txBox="1"/>
          <p:nvPr/>
        </p:nvSpPr>
        <p:spPr>
          <a:xfrm>
            <a:off x="4113530" y="3850005"/>
            <a:ext cx="2209800" cy="521970"/>
          </a:xfrm>
          <a:prstGeom prst="rect">
            <a:avLst/>
          </a:prstGeom>
          <a:noFill/>
        </p:spPr>
        <p:txBody>
          <a:bodyPr wrap="square" rtlCol="0" anchor="ctr">
            <a:noAutofit/>
          </a:bodyPr>
          <a:lstStyle/>
          <a:p>
            <a:pPr algn="ctr">
              <a:spcBef>
                <a:spcPts val="10"/>
              </a:spcBef>
              <a:spcAft>
                <a:spcPts val="10"/>
              </a:spcAft>
            </a:pPr>
            <a:r>
              <a:rPr lang="zh-CN" altLang="en-US" sz="2000"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General management</a:t>
            </a:r>
          </a:p>
        </p:txBody>
      </p:sp>
      <p:sp>
        <p:nvSpPr>
          <p:cNvPr id="33" name="文本框 32"/>
          <p:cNvSpPr txBox="1"/>
          <p:nvPr/>
        </p:nvSpPr>
        <p:spPr>
          <a:xfrm>
            <a:off x="4208780" y="4519295"/>
            <a:ext cx="2019300" cy="521970"/>
          </a:xfrm>
          <a:prstGeom prst="rect">
            <a:avLst/>
          </a:prstGeom>
          <a:noFill/>
        </p:spPr>
        <p:txBody>
          <a:bodyPr wrap="square" rtlCol="0">
            <a:noAutofit/>
          </a:bodyPr>
          <a:lstStyle/>
          <a:p>
            <a:pPr algn="ctr">
              <a:spcBef>
                <a:spcPts val="10"/>
              </a:spcBef>
              <a:spcAft>
                <a:spcPts val="10"/>
              </a:spcAft>
            </a:pPr>
            <a:r>
              <a:rPr lang="zh-CN" altLang="en-US" sz="2000"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Special control</a:t>
            </a:r>
          </a:p>
        </p:txBody>
      </p:sp>
      <p:sp>
        <p:nvSpPr>
          <p:cNvPr id="34" name="右箭头 33"/>
          <p:cNvSpPr/>
          <p:nvPr/>
        </p:nvSpPr>
        <p:spPr>
          <a:xfrm>
            <a:off x="7086600" y="4104640"/>
            <a:ext cx="933450"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sz="11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5" name="右箭头 34"/>
          <p:cNvSpPr/>
          <p:nvPr/>
        </p:nvSpPr>
        <p:spPr>
          <a:xfrm>
            <a:off x="7086600" y="4662805"/>
            <a:ext cx="933450"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sz="11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5" name="文本框 44"/>
          <p:cNvSpPr txBox="1"/>
          <p:nvPr/>
        </p:nvSpPr>
        <p:spPr>
          <a:xfrm>
            <a:off x="7248525" y="4237355"/>
            <a:ext cx="904875" cy="368300"/>
          </a:xfrm>
          <a:prstGeom prst="rect">
            <a:avLst/>
          </a:prstGeom>
          <a:noFill/>
        </p:spPr>
        <p:txBody>
          <a:bodyPr wrap="square" rtlCol="0" anchor="ctr">
            <a:noAutofit/>
          </a:bodyPr>
          <a:lstStyle/>
          <a:p>
            <a:pPr>
              <a:spcBef>
                <a:spcPts val="10"/>
              </a:spcBef>
              <a:spcAft>
                <a:spcPts val="10"/>
              </a:spcAft>
            </a:pPr>
            <a:r>
              <a:rPr lang="zh-CN" altLang="en-US" sz="1400" b="0" dirty="0">
                <a:latin typeface="Times New Roman" panose="02020603050405020304" pitchFamily="18" charset="0"/>
                <a:ea typeface="宋体" panose="02010600030101010101" pitchFamily="2" charset="-122"/>
                <a:cs typeface="Times New Roman"/>
                <a:sym typeface="Times New Roman" panose="02020603050405020304" pitchFamily="18" charset="0"/>
              </a:rPr>
              <a:t>Coverage</a:t>
            </a:r>
          </a:p>
        </p:txBody>
      </p:sp>
      <p:sp>
        <p:nvSpPr>
          <p:cNvPr id="47" name="剪去对角的矩形 46"/>
          <p:cNvSpPr/>
          <p:nvPr/>
        </p:nvSpPr>
        <p:spPr>
          <a:xfrm>
            <a:off x="3242945" y="2681605"/>
            <a:ext cx="3950970" cy="400050"/>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r>
              <a:rPr lang="zh-CN" altLang="en-US" sz="14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Practical experience in nuclear power operation preparation + management innovation</a:t>
            </a:r>
          </a:p>
        </p:txBody>
      </p:sp>
      <p:sp>
        <p:nvSpPr>
          <p:cNvPr id="48" name="剪去对角的矩形 47"/>
          <p:cNvSpPr/>
          <p:nvPr/>
        </p:nvSpPr>
        <p:spPr>
          <a:xfrm>
            <a:off x="3242945" y="5768340"/>
            <a:ext cx="3950970" cy="400050"/>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10"/>
              </a:spcBef>
              <a:spcAft>
                <a:spcPts val="10"/>
              </a:spcAft>
              <a:buClrTx/>
              <a:buSzTx/>
              <a:buFontTx/>
            </a:pPr>
            <a:r>
              <a:rPr lang="en-US" altLang="zh-CN" sz="14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Key analysis and solution of TOP risks</a:t>
            </a:r>
          </a:p>
        </p:txBody>
      </p:sp>
      <p:cxnSp>
        <p:nvCxnSpPr>
          <p:cNvPr id="49" name="直接箭头连接符 48"/>
          <p:cNvCxnSpPr>
            <a:stCxn id="47" idx="1"/>
            <a:endCxn id="30" idx="0"/>
          </p:cNvCxnSpPr>
          <p:nvPr/>
        </p:nvCxnSpPr>
        <p:spPr>
          <a:xfrm>
            <a:off x="5218430" y="3081655"/>
            <a:ext cx="635" cy="52895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stCxn id="48" idx="3"/>
            <a:endCxn id="30" idx="4"/>
          </p:cNvCxnSpPr>
          <p:nvPr/>
        </p:nvCxnSpPr>
        <p:spPr>
          <a:xfrm flipV="1">
            <a:off x="5218430" y="5239385"/>
            <a:ext cx="635" cy="528955"/>
          </a:xfrm>
          <a:prstGeom prst="straightConnector1">
            <a:avLst/>
          </a:prstGeom>
          <a:ln w="19050">
            <a:solidFill>
              <a:srgbClr val="4472C4"/>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4810" y="510540"/>
            <a:ext cx="11566525" cy="1846580"/>
          </a:xfrm>
          <a:prstGeom prst="rect">
            <a:avLst/>
          </a:prstGeom>
          <a:noFill/>
        </p:spPr>
        <p:txBody>
          <a:bodyPr wrap="square" rtlCol="0" anchor="t">
            <a:noAutofit/>
          </a:bodyPr>
          <a:lstStyle/>
          <a:p>
            <a:pPr indent="457200" fontAlgn="auto">
              <a:spcBef>
                <a:spcPts val="10"/>
              </a:spcBef>
              <a:spcAft>
                <a:spcPts val="10"/>
              </a:spcAft>
            </a:pPr>
            <a:r>
              <a:rPr lang="en-US" altLang="zh-CN" sz="2000" b="0" dirty="0" err="1">
                <a:latin typeface="Times New Roman" panose="02020603050405020304" pitchFamily="18" charset="0"/>
                <a:ea typeface="宋体" panose="02010600030101010101" pitchFamily="2" charset="-122"/>
                <a:cs typeface="Times New Roman"/>
                <a:sym typeface="Times New Roman" panose="02020603050405020304" pitchFamily="18" charset="0"/>
              </a:rPr>
              <a:t>Guohe</a:t>
            </a:r>
            <a:r>
              <a:rPr lang="en-US" altLang="zh-CN" sz="2000" b="0" dirty="0">
                <a:latin typeface="Times New Roman" panose="02020603050405020304" pitchFamily="18" charset="0"/>
                <a:ea typeface="宋体" panose="02010600030101010101" pitchFamily="2" charset="-122"/>
                <a:cs typeface="Times New Roman"/>
                <a:sym typeface="Times New Roman" panose="02020603050405020304" pitchFamily="18" charset="0"/>
              </a:rPr>
              <a:t> One operation preparation is based on the project management mode, and we </a:t>
            </a:r>
            <a:r>
              <a:rPr lang="en-US" altLang="zh-CN" sz="2000" b="1" dirty="0">
                <a:latin typeface="Times New Roman" panose="02020603050405020304" pitchFamily="18" charset="0"/>
                <a:ea typeface="宋体" panose="02010600030101010101" pitchFamily="2" charset="-122"/>
                <a:cs typeface="Times New Roman"/>
                <a:sym typeface="Times New Roman" panose="02020603050405020304" pitchFamily="18" charset="0"/>
              </a:rPr>
              <a:t>work out the Operation Preparation Program </a:t>
            </a:r>
            <a:r>
              <a:rPr lang="en-US" altLang="zh-CN" sz="2000" dirty="0">
                <a:latin typeface="Times New Roman" panose="02020603050405020304" pitchFamily="18" charset="0"/>
                <a:ea typeface="宋体" panose="02010600030101010101" pitchFamily="2" charset="-122"/>
                <a:sym typeface="Times New Roman" panose="02020603050405020304" pitchFamily="18" charset="0"/>
              </a:rPr>
              <a:t>to determine </a:t>
            </a:r>
            <a:r>
              <a:rPr lang="zh-CN" altLang="en-US" sz="2000" b="1" dirty="0">
                <a:latin typeface="Times New Roman" panose="02020603050405020304" pitchFamily="18" charset="0"/>
                <a:ea typeface="宋体" panose="02010600030101010101" pitchFamily="2" charset="-122"/>
                <a:cs typeface="Times New Roman"/>
                <a:sym typeface="Times New Roman" panose="02020603050405020304" pitchFamily="18" charset="0"/>
              </a:rPr>
              <a:t>objectives</a:t>
            </a:r>
            <a:r>
              <a:rPr sz="2000" dirty="0">
                <a:latin typeface="Times New Roman" panose="02020603050405020304" pitchFamily="18" charset="0"/>
                <a:ea typeface="宋体" panose="02010600030101010101" pitchFamily="2" charset="-122"/>
                <a:sym typeface="Times New Roman" panose="02020603050405020304" pitchFamily="18" charset="0"/>
              </a:rPr>
              <a:t> </a:t>
            </a:r>
            <a:r>
              <a:rPr sz="2000" dirty="0">
                <a:latin typeface="Times New Roman" panose="02020603050405020304" pitchFamily="18" charset="0"/>
                <a:ea typeface="宋体" panose="02010600030101010101" pitchFamily="2" charset="-122"/>
                <a:cs typeface="Times New Roman"/>
                <a:sym typeface="Times New Roman" panose="02020603050405020304" pitchFamily="18" charset="0"/>
              </a:rPr>
              <a:t>of operation preparation, and establish a</a:t>
            </a:r>
            <a:r>
              <a:rPr lang="zh-CN" altLang="en-US" sz="2000" dirty="0">
                <a:latin typeface="Times New Roman" panose="02020603050405020304" pitchFamily="18" charset="0"/>
                <a:ea typeface="宋体" panose="02010600030101010101" pitchFamily="2" charset="-122"/>
                <a:cs typeface="Times New Roman"/>
                <a:sym typeface="Times New Roman" panose="02020603050405020304" pitchFamily="18" charset="0"/>
              </a:rPr>
              <a:t> </a:t>
            </a:r>
            <a:r>
              <a:rPr lang="zh-CN" altLang="en-US" sz="2000" b="1" dirty="0">
                <a:latin typeface="Times New Roman" panose="02020603050405020304" pitchFamily="18" charset="0"/>
                <a:ea typeface="宋体" panose="02010600030101010101" pitchFamily="2" charset="-122"/>
                <a:cs typeface="Times New Roman"/>
                <a:sym typeface="Times New Roman" panose="02020603050405020304" pitchFamily="18" charset="0"/>
              </a:rPr>
              <a:t>special operation preparation management organization</a:t>
            </a:r>
            <a:r>
              <a:rPr sz="2000" dirty="0">
                <a:latin typeface="Times New Roman" panose="02020603050405020304" pitchFamily="18" charset="0"/>
                <a:ea typeface="宋体" panose="02010600030101010101" pitchFamily="2" charset="-122"/>
                <a:sym typeface="Times New Roman" panose="02020603050405020304" pitchFamily="18" charset="0"/>
              </a:rPr>
              <a:t> to clarify the work management system.
 </a:t>
            </a:r>
            <a:r>
              <a:rPr lang="zh-CN" altLang="en-US" sz="2000" b="0" dirty="0">
                <a:latin typeface="Times New Roman" panose="02020603050405020304" pitchFamily="18" charset="0"/>
                <a:ea typeface="宋体" panose="02010600030101010101" pitchFamily="2" charset="-122"/>
                <a:cs typeface="Times New Roman"/>
                <a:sym typeface="Times New Roman" panose="02020603050405020304" pitchFamily="18" charset="0"/>
              </a:rPr>
              <a:t>According to the first-level </a:t>
            </a:r>
            <a:r>
              <a:rPr lang="en-US" altLang="zh-CN" sz="2000" b="0" dirty="0">
                <a:latin typeface="Times New Roman" panose="02020603050405020304" pitchFamily="18" charset="0"/>
                <a:ea typeface="宋体" panose="02010600030101010101" pitchFamily="2" charset="-122"/>
                <a:cs typeface="Times New Roman"/>
                <a:sym typeface="Times New Roman" panose="02020603050405020304" pitchFamily="18" charset="0"/>
              </a:rPr>
              <a:t>project </a:t>
            </a:r>
            <a:r>
              <a:rPr lang="zh-CN" altLang="en-US" sz="2000" b="0" dirty="0">
                <a:latin typeface="Times New Roman" panose="02020603050405020304" pitchFamily="18" charset="0"/>
                <a:ea typeface="宋体" panose="02010600030101010101" pitchFamily="2" charset="-122"/>
                <a:cs typeface="Times New Roman"/>
                <a:sym typeface="Times New Roman" panose="02020603050405020304" pitchFamily="18" charset="0"/>
              </a:rPr>
              <a:t>schedule and different work priorities in each stage, the operation preparation is carried out in three stages to ensure that the system management and resource allocation meet the requirements of the project progress.</a:t>
            </a:r>
          </a:p>
        </p:txBody>
      </p:sp>
      <p:sp>
        <p:nvSpPr>
          <p:cNvPr id="3" name="矩形 2"/>
          <p:cNvSpPr/>
          <p:nvPr/>
        </p:nvSpPr>
        <p:spPr>
          <a:xfrm>
            <a:off x="499745" y="3305175"/>
            <a:ext cx="4164330" cy="2779395"/>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endParaRPr lang="zh-CN" altLang="en-US">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394335" y="2609850"/>
            <a:ext cx="75565" cy="5334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endParaRPr lang="zh-CN" altLang="en-US" sz="24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4645660" y="2609850"/>
            <a:ext cx="75565" cy="5334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endParaRPr lang="zh-CN" altLang="en-US" sz="24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矩形 7"/>
          <p:cNvSpPr/>
          <p:nvPr/>
        </p:nvSpPr>
        <p:spPr>
          <a:xfrm>
            <a:off x="482600" y="2701290"/>
            <a:ext cx="4149725" cy="351155"/>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spcBef>
                <a:spcPts val="10"/>
              </a:spcBef>
              <a:spcAft>
                <a:spcPts val="10"/>
              </a:spcAft>
            </a:pPr>
            <a:r>
              <a:rPr lang="zh-CN" altLang="en-US" sz="14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Objectives of operation preparation</a:t>
            </a:r>
          </a:p>
        </p:txBody>
      </p:sp>
      <p:sp>
        <p:nvSpPr>
          <p:cNvPr id="11" name="文本框 10"/>
          <p:cNvSpPr txBox="1"/>
          <p:nvPr/>
        </p:nvSpPr>
        <p:spPr>
          <a:xfrm>
            <a:off x="499745" y="3305175"/>
            <a:ext cx="4251325" cy="2676525"/>
          </a:xfrm>
          <a:prstGeom prst="rect">
            <a:avLst/>
          </a:prstGeom>
          <a:noFill/>
        </p:spPr>
        <p:txBody>
          <a:bodyPr wrap="square" rtlCol="0" anchor="ctr">
            <a:noAutofit/>
          </a:bodyPr>
          <a:lstStyle/>
          <a:p>
            <a:pPr marL="171450" indent="-171450" fontAlgn="auto">
              <a:spcBef>
                <a:spcPts val="10"/>
              </a:spcBef>
              <a:spcAft>
                <a:spcPts val="10"/>
              </a:spcAft>
              <a:buFont typeface="Wingdings" panose="05000000000000000000" charset="0"/>
              <a:buChar char="Ø"/>
            </a:pPr>
            <a:r>
              <a:rPr lang="zh-CN" altLang="en-US" sz="1400" b="0" dirty="0">
                <a:latin typeface="Times New Roman" panose="02020603050405020304" pitchFamily="18" charset="0"/>
                <a:ea typeface="宋体" panose="02010600030101010101" pitchFamily="2" charset="-122"/>
                <a:cs typeface="Times New Roman"/>
                <a:sym typeface="Times New Roman" panose="02020603050405020304" pitchFamily="18" charset="0"/>
              </a:rPr>
              <a:t>Cultivate an operation team with a strong nuclear safety cultural quality and excellent technical capabilities;</a:t>
            </a:r>
          </a:p>
          <a:p>
            <a:pPr marL="171450" indent="-171450" fontAlgn="auto">
              <a:spcBef>
                <a:spcPts val="10"/>
              </a:spcBef>
              <a:spcAft>
                <a:spcPts val="10"/>
              </a:spcAft>
              <a:buFont typeface="Wingdings" panose="05000000000000000000" charset="0"/>
              <a:buChar char="Ø"/>
            </a:pPr>
            <a:r>
              <a:rPr lang="zh-CN" altLang="en-US" sz="1400" b="0" dirty="0">
                <a:latin typeface="Times New Roman" panose="02020603050405020304" pitchFamily="18" charset="0"/>
                <a:ea typeface="宋体" panose="02010600030101010101" pitchFamily="2" charset="-122"/>
                <a:cs typeface="Times New Roman"/>
                <a:sym typeface="Times New Roman" panose="02020603050405020304" pitchFamily="18" charset="0"/>
              </a:rPr>
              <a:t>Establish a sound work safety management system and determine the operation command system suitable for the management of large advanced PWR nuclear power plants;</a:t>
            </a:r>
          </a:p>
          <a:p>
            <a:pPr marL="171450" indent="-171450" fontAlgn="auto">
              <a:spcBef>
                <a:spcPts val="10"/>
              </a:spcBef>
              <a:spcAft>
                <a:spcPts val="10"/>
              </a:spcAft>
              <a:buFont typeface="Wingdings" panose="05000000000000000000" charset="0"/>
              <a:buChar char="Ø"/>
            </a:pPr>
            <a:r>
              <a:rPr lang="zh-CN" altLang="en-US" sz="1400" b="0" dirty="0">
                <a:latin typeface="Times New Roman" panose="02020603050405020304" pitchFamily="18" charset="0"/>
                <a:ea typeface="宋体" panose="02010600030101010101" pitchFamily="2" charset="-122"/>
                <a:cs typeface="Times New Roman"/>
                <a:sym typeface="Times New Roman" panose="02020603050405020304" pitchFamily="18" charset="0"/>
              </a:rPr>
              <a:t>Establish a standardized operation preparation management system for Guohe One through the construction and operation preparation of PWR demonstration projects.</a:t>
            </a:r>
          </a:p>
        </p:txBody>
      </p:sp>
      <p:sp>
        <p:nvSpPr>
          <p:cNvPr id="5" name="文本框 4"/>
          <p:cNvSpPr txBox="1"/>
          <p:nvPr/>
        </p:nvSpPr>
        <p:spPr>
          <a:xfrm>
            <a:off x="4914265" y="2609850"/>
            <a:ext cx="7037070" cy="1383665"/>
          </a:xfrm>
          <a:prstGeom prst="rect">
            <a:avLst/>
          </a:prstGeom>
          <a:solidFill>
            <a:srgbClr val="0072BB"/>
          </a:solidFill>
        </p:spPr>
        <p:txBody>
          <a:bodyPr wrap="square" rtlCol="0" anchor="t">
            <a:noAutofit/>
          </a:bodyPr>
          <a:lstStyle/>
          <a:p>
            <a:pPr marL="285750" indent="-285750" fontAlgn="auto">
              <a:spcBef>
                <a:spcPts val="10"/>
              </a:spcBef>
              <a:spcAft>
                <a:spcPts val="10"/>
              </a:spcAft>
              <a:buFont typeface="Wingdings" panose="05000000000000000000" charset="0"/>
              <a:buChar char="n"/>
            </a:pPr>
            <a:r>
              <a:rPr lang="en-US" altLang="zh-CN" sz="1400"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I. Planning stage: from the preliminary engineering preparation to pouring the first tank of concrete for the nuclear island foundation of Unit 1 (FCD)</a:t>
            </a:r>
          </a:p>
          <a:p>
            <a:pPr marL="285750" indent="-285750" fontAlgn="auto">
              <a:spcBef>
                <a:spcPts val="10"/>
              </a:spcBef>
              <a:spcAft>
                <a:spcPts val="10"/>
              </a:spcAft>
              <a:buFont typeface="Wingdings" panose="05000000000000000000" charset="0"/>
              <a:buChar char="n"/>
            </a:pPr>
            <a:r>
              <a:rPr lang="en-US" altLang="zh-CN" sz="1400"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II. Comprehensive implementation stage: from Unit 1 FCD to energization of 220kV auxiliary power supply</a:t>
            </a:r>
          </a:p>
          <a:p>
            <a:pPr marL="285750" indent="-285750" fontAlgn="auto">
              <a:spcBef>
                <a:spcPts val="10"/>
              </a:spcBef>
              <a:spcAft>
                <a:spcPts val="10"/>
              </a:spcAft>
              <a:buFont typeface="Wingdings" panose="05000000000000000000" charset="0"/>
              <a:buChar char="n"/>
            </a:pPr>
            <a:r>
              <a:rPr lang="en-US" altLang="zh-CN" sz="1400" b="1" dirty="0">
                <a:solidFill>
                  <a:schemeClr val="bg1"/>
                </a:solidFill>
                <a:latin typeface="Times New Roman" panose="02020603050405020304" pitchFamily="18" charset="0"/>
                <a:ea typeface="宋体" panose="02010600030101010101" pitchFamily="2" charset="-122"/>
                <a:cs typeface="Times New Roman"/>
                <a:sym typeface="Times New Roman" panose="02020603050405020304" pitchFamily="18" charset="0"/>
              </a:rPr>
              <a:t>III. Takeover and trial operation stage: from energization of the auxiliary power supply to the commercial operation of Unit 2</a:t>
            </a:r>
          </a:p>
        </p:txBody>
      </p:sp>
      <p:pic>
        <p:nvPicPr>
          <p:cNvPr id="14" name="图片 13"/>
          <p:cNvPicPr>
            <a:picLocks noChangeAspect="1"/>
          </p:cNvPicPr>
          <p:nvPr/>
        </p:nvPicPr>
        <p:blipFill>
          <a:blip r:embed="rId2"/>
          <a:stretch>
            <a:fillRect/>
          </a:stretch>
        </p:blipFill>
        <p:spPr>
          <a:xfrm>
            <a:off x="4914265" y="4255770"/>
            <a:ext cx="6924675" cy="1828800"/>
          </a:xfrm>
          <a:prstGeom prst="rect">
            <a:avLst/>
          </a:prstGeom>
        </p:spPr>
      </p:pic>
      <p:sp>
        <p:nvSpPr>
          <p:cNvPr id="9" name="文本框 8">
            <a:extLst>
              <a:ext uri="{FF2B5EF4-FFF2-40B4-BE49-F238E27FC236}">
                <a16:creationId xmlns:a16="http://schemas.microsoft.com/office/drawing/2014/main" id="{8614CCC0-B59F-89B7-C26A-0C84A5069881}"/>
              </a:ext>
            </a:extLst>
          </p:cNvPr>
          <p:cNvSpPr txBox="1"/>
          <p:nvPr/>
        </p:nvSpPr>
        <p:spPr>
          <a:xfrm>
            <a:off x="0" y="-2540"/>
            <a:ext cx="589280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Operation Preparation Management Mode of Guohe 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483631" y="1053783"/>
            <a:ext cx="11226800" cy="1014730"/>
          </a:xfrm>
          <a:prstGeom prst="rect">
            <a:avLst/>
          </a:prstGeom>
          <a:noFill/>
        </p:spPr>
        <p:txBody>
          <a:bodyPr wrap="square" rtlCol="0">
            <a:noAutofit/>
          </a:bodyPr>
          <a:lstStyle/>
          <a:p>
            <a:pPr indent="457200">
              <a:spcBef>
                <a:spcPts val="10"/>
              </a:spcBef>
              <a:spcAft>
                <a:spcPts val="10"/>
              </a:spcAft>
            </a:pPr>
            <a:r>
              <a:rPr lang="zh-CN" altLang="en-US" b="1" dirty="0">
                <a:latin typeface="Times New Roman" panose="02020603050405020304" pitchFamily="18" charset="0"/>
                <a:ea typeface="宋体" panose="02010600030101010101" pitchFamily="2" charset="-122"/>
                <a:cs typeface="Times New Roman"/>
                <a:sym typeface="Times New Roman" panose="02020603050405020304" pitchFamily="18" charset="0"/>
              </a:rPr>
              <a:t>In terms of organization and management of operation preparation, under the overall management of the Operation Preparation Committee and in combination with the characteristics of the operation preparation stage, the organizational structure of operation preparation management has been continuously optimized to ensure a smooth transition from operation preparation to maintenance.</a:t>
            </a:r>
          </a:p>
        </p:txBody>
      </p:sp>
      <p:sp>
        <p:nvSpPr>
          <p:cNvPr id="2" name="文本框 1"/>
          <p:cNvSpPr txBox="1"/>
          <p:nvPr/>
        </p:nvSpPr>
        <p:spPr>
          <a:xfrm>
            <a:off x="613409" y="655955"/>
            <a:ext cx="7251937" cy="398780"/>
          </a:xfrm>
          <a:prstGeom prst="rect">
            <a:avLst/>
          </a:prstGeom>
          <a:noFill/>
        </p:spPr>
        <p:txBody>
          <a:bodyPr wrap="square" rtlCol="0">
            <a:noAutofit/>
          </a:bodyPr>
          <a:lstStyle/>
          <a:p>
            <a:pPr indent="0">
              <a:spcBef>
                <a:spcPts val="10"/>
              </a:spcBef>
              <a:spcAft>
                <a:spcPts val="10"/>
              </a:spcAft>
              <a:buFont typeface="Wingdings" panose="05000000000000000000" charset="0"/>
              <a:buNone/>
            </a:pPr>
            <a:r>
              <a:rPr lang="en-US" altLang="zh-CN" sz="20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1. Organization and management of operation preparation</a:t>
            </a:r>
          </a:p>
        </p:txBody>
      </p:sp>
      <p:sp>
        <p:nvSpPr>
          <p:cNvPr id="89" name="文本框 88"/>
          <p:cNvSpPr txBox="1"/>
          <p:nvPr/>
        </p:nvSpPr>
        <p:spPr>
          <a:xfrm>
            <a:off x="471805" y="2237105"/>
            <a:ext cx="5102225" cy="506730"/>
          </a:xfrm>
          <a:prstGeom prst="rect">
            <a:avLst/>
          </a:prstGeom>
          <a:noFill/>
        </p:spPr>
        <p:txBody>
          <a:bodyPr wrap="square" rtlCol="0" anchor="ctr">
            <a:noAutofit/>
          </a:bodyPr>
          <a:lstStyle/>
          <a:p>
            <a:pPr indent="457200" fontAlgn="auto">
              <a:spcBef>
                <a:spcPts val="10"/>
              </a:spcBef>
              <a:spcAft>
                <a:spcPts val="10"/>
              </a:spcAft>
              <a:buFont typeface="Wingdings" panose="05000000000000000000" charset="0"/>
              <a:buNone/>
            </a:pPr>
            <a:r>
              <a:rPr lang="en-US" altLang="zh-CN" b="1" dirty="0">
                <a:solidFill>
                  <a:srgbClr val="FF0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1) Stages I and II</a:t>
            </a:r>
          </a:p>
        </p:txBody>
      </p:sp>
      <p:sp>
        <p:nvSpPr>
          <p:cNvPr id="90" name="文本框 89"/>
          <p:cNvSpPr txBox="1"/>
          <p:nvPr/>
        </p:nvSpPr>
        <p:spPr>
          <a:xfrm>
            <a:off x="422275" y="2769870"/>
            <a:ext cx="5179318" cy="2999740"/>
          </a:xfrm>
          <a:prstGeom prst="rect">
            <a:avLst/>
          </a:prstGeom>
          <a:noFill/>
        </p:spPr>
        <p:txBody>
          <a:bodyPr wrap="square" rtlCol="0" anchor="t">
            <a:noAutofit/>
          </a:bodyPr>
          <a:lstStyle/>
          <a:p>
            <a:pPr indent="457200" fontAlgn="auto">
              <a:spcBef>
                <a:spcPts val="10"/>
              </a:spcBef>
              <a:spcAft>
                <a:spcPts val="10"/>
              </a:spcAft>
              <a:buFont typeface="Wingdings" panose="05000000000000000000" charset="0"/>
              <a:buNone/>
            </a:pPr>
            <a:r>
              <a:rPr 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In the stage of operation preparation planning and full implementation, a three-level organizational structure of </a:t>
            </a:r>
            <a:r>
              <a:rPr 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 Preparation Committee, Operation Preparation Working Group and Operation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Departments </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is established to form a three-level management of decision-making, management and execution. It mainly focuses on </a:t>
            </a:r>
            <a:r>
              <a:rPr 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system planning, organization construction, staff skill training, allocation of documents and materials, involvement, etc. The </a:t>
            </a:r>
            <a:r>
              <a:rPr lang="en-US" sz="1600"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system construction is basically completed before the unit cold test to ensure the unit is qualified for </a:t>
            </a:r>
            <a:r>
              <a:rPr 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a:t>
            </a:r>
            <a:r>
              <a:rPr 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with start of </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transition to daily </a:t>
            </a:r>
            <a:r>
              <a:rPr 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 management.</a:t>
            </a:r>
          </a:p>
        </p:txBody>
      </p:sp>
      <p:sp>
        <p:nvSpPr>
          <p:cNvPr id="3" name="矩形 2"/>
          <p:cNvSpPr/>
          <p:nvPr/>
        </p:nvSpPr>
        <p:spPr>
          <a:xfrm>
            <a:off x="5569808" y="2721610"/>
            <a:ext cx="6400800" cy="296850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sz="12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3" name="矩形 42"/>
          <p:cNvSpPr/>
          <p:nvPr/>
        </p:nvSpPr>
        <p:spPr>
          <a:xfrm>
            <a:off x="9323534" y="2963545"/>
            <a:ext cx="2488331" cy="246634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sz="12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5751041" y="2964180"/>
            <a:ext cx="3165231" cy="24657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endParaRPr lang="zh-CN" altLang="en-US" sz="120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6918562" y="3121660"/>
            <a:ext cx="1893570" cy="518795"/>
          </a:xfrm>
          <a:prstGeom prst="rect">
            <a:avLst/>
          </a:prstGeom>
          <a:noFill/>
          <a:ln>
            <a:solidFill>
              <a:schemeClr val="tx1"/>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zh-CN" altLang="en-US" sz="12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Operation Preparation Committee</a:t>
            </a:r>
          </a:p>
        </p:txBody>
      </p:sp>
      <p:sp>
        <p:nvSpPr>
          <p:cNvPr id="7" name="矩形 6"/>
          <p:cNvSpPr/>
          <p:nvPr/>
        </p:nvSpPr>
        <p:spPr>
          <a:xfrm>
            <a:off x="6918562" y="3950970"/>
            <a:ext cx="1893570" cy="492125"/>
          </a:xfrm>
          <a:prstGeom prst="rect">
            <a:avLst/>
          </a:prstGeom>
          <a:noFill/>
          <a:ln>
            <a:solidFill>
              <a:schemeClr val="tx1"/>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zh-CN" altLang="en-US" sz="12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Operation Preparation Working Group</a:t>
            </a:r>
          </a:p>
        </p:txBody>
      </p:sp>
      <p:sp>
        <p:nvSpPr>
          <p:cNvPr id="8" name="矩形 7"/>
          <p:cNvSpPr/>
          <p:nvPr/>
        </p:nvSpPr>
        <p:spPr>
          <a:xfrm>
            <a:off x="6956027" y="4753610"/>
            <a:ext cx="1866900" cy="492125"/>
          </a:xfrm>
          <a:prstGeom prst="rect">
            <a:avLst/>
          </a:prstGeom>
          <a:noFill/>
          <a:ln>
            <a:solidFill>
              <a:schemeClr val="tx1"/>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algn="ctr">
              <a:spcBef>
                <a:spcPts val="10"/>
              </a:spcBef>
              <a:spcAft>
                <a:spcPts val="10"/>
              </a:spcAft>
            </a:pPr>
            <a:r>
              <a:rPr lang="zh-CN" altLang="en-US" sz="12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Operation </a:t>
            </a:r>
            <a:r>
              <a:rPr lang="en-US" altLang="zh-CN" sz="12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Departments</a:t>
            </a:r>
            <a:endParaRPr lang="zh-CN" altLang="en-US" sz="12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endParaRPr>
          </a:p>
        </p:txBody>
      </p:sp>
      <p:cxnSp>
        <p:nvCxnSpPr>
          <p:cNvPr id="9" name="直接箭头连接符 8"/>
          <p:cNvCxnSpPr>
            <a:stCxn id="6" idx="2"/>
            <a:endCxn id="7" idx="0"/>
          </p:cNvCxnSpPr>
          <p:nvPr/>
        </p:nvCxnSpPr>
        <p:spPr>
          <a:xfrm>
            <a:off x="7865347" y="3640455"/>
            <a:ext cx="0" cy="3105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stCxn id="7" idx="2"/>
          </p:cNvCxnSpPr>
          <p:nvPr/>
        </p:nvCxnSpPr>
        <p:spPr>
          <a:xfrm>
            <a:off x="7865347" y="4443095"/>
            <a:ext cx="0" cy="3105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9416881" y="3121661"/>
            <a:ext cx="2293551" cy="518794"/>
          </a:xfrm>
          <a:prstGeom prst="rect">
            <a:avLst/>
          </a:prstGeom>
          <a:noFill/>
          <a:ln>
            <a:solidFill>
              <a:schemeClr val="tx1"/>
            </a:solidFill>
          </a:ln>
          <a:extLst>
            <a:ext uri="{909E8E84-426E-40DD-AFC4-6F175D3DCCD1}">
              <a14:hiddenFill xmlns:a14="http://schemas.microsoft.com/office/drawing/2010/main">
                <a:solidFill>
                  <a:srgbClr val="0072B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r>
              <a:rPr lang="zh-CN" altLang="en-US" sz="12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Milestone, overall plan</a:t>
            </a:r>
          </a:p>
        </p:txBody>
      </p:sp>
      <p:sp>
        <p:nvSpPr>
          <p:cNvPr id="16" name="矩形 15"/>
          <p:cNvSpPr/>
          <p:nvPr/>
        </p:nvSpPr>
        <p:spPr>
          <a:xfrm>
            <a:off x="9416882" y="3950970"/>
            <a:ext cx="2293550" cy="492125"/>
          </a:xfrm>
          <a:prstGeom prst="rect">
            <a:avLst/>
          </a:prstGeom>
          <a:noFill/>
          <a:ln>
            <a:solidFill>
              <a:schemeClr val="tx1"/>
            </a:solidFill>
          </a:ln>
          <a:extLst>
            <a:ext uri="{909E8E84-426E-40DD-AFC4-6F175D3DCCD1}">
              <a14:hiddenFill xmlns:a14="http://schemas.microsoft.com/office/drawing/2010/main">
                <a:solidFill>
                  <a:srgbClr val="0072B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r>
              <a:rPr lang="zh-CN" altLang="en-US" sz="12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Annual plan and indicators</a:t>
            </a:r>
          </a:p>
        </p:txBody>
      </p:sp>
      <p:sp>
        <p:nvSpPr>
          <p:cNvPr id="18" name="矩形 17"/>
          <p:cNvSpPr/>
          <p:nvPr/>
        </p:nvSpPr>
        <p:spPr>
          <a:xfrm>
            <a:off x="9416880" y="4753610"/>
            <a:ext cx="2293551" cy="492125"/>
          </a:xfrm>
          <a:prstGeom prst="rect">
            <a:avLst/>
          </a:prstGeom>
          <a:noFill/>
          <a:ln>
            <a:solidFill>
              <a:schemeClr val="tx1"/>
            </a:solidFill>
          </a:ln>
          <a:extLst>
            <a:ext uri="{909E8E84-426E-40DD-AFC4-6F175D3DCCD1}">
              <a14:hiddenFill xmlns:a14="http://schemas.microsoft.com/office/drawing/2010/main">
                <a:solidFill>
                  <a:srgbClr val="0072B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0"/>
              </a:spcBef>
              <a:spcAft>
                <a:spcPts val="10"/>
              </a:spcAft>
            </a:pPr>
            <a:r>
              <a:rPr lang="zh-CN" altLang="en-US" sz="1200" b="1" dirty="0">
                <a:solidFill>
                  <a:schemeClr val="tx1"/>
                </a:solidFill>
                <a:latin typeface="Times New Roman" panose="02020603050405020304" pitchFamily="18" charset="0"/>
                <a:ea typeface="宋体" panose="02010600030101010101" pitchFamily="2" charset="-122"/>
                <a:cs typeface="Times New Roman"/>
                <a:sym typeface="Times New Roman" panose="02020603050405020304" pitchFamily="18" charset="0"/>
              </a:rPr>
              <a:t>Annual plan, monthly implementation plan</a:t>
            </a:r>
          </a:p>
        </p:txBody>
      </p:sp>
      <p:cxnSp>
        <p:nvCxnSpPr>
          <p:cNvPr id="19" name="直接箭头连接符 18"/>
          <p:cNvCxnSpPr/>
          <p:nvPr/>
        </p:nvCxnSpPr>
        <p:spPr>
          <a:xfrm>
            <a:off x="10563657" y="3640454"/>
            <a:ext cx="0" cy="3105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连接符 19"/>
          <p:cNvCxnSpPr>
            <a:stCxn id="16" idx="2"/>
            <a:endCxn id="18" idx="0"/>
          </p:cNvCxnSpPr>
          <p:nvPr/>
        </p:nvCxnSpPr>
        <p:spPr>
          <a:xfrm rot="5400000">
            <a:off x="10408400" y="4598352"/>
            <a:ext cx="310515" cy="1"/>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8981042" y="4077970"/>
            <a:ext cx="219075" cy="9525"/>
          </a:xfrm>
          <a:prstGeom prst="straightConnector1">
            <a:avLst/>
          </a:prstGeom>
          <a:ln w="28575">
            <a:solidFill>
              <a:srgbClr val="0072BB"/>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8974057" y="4300220"/>
            <a:ext cx="219075" cy="9525"/>
          </a:xfrm>
          <a:prstGeom prst="straightConnector1">
            <a:avLst/>
          </a:prstGeom>
          <a:ln w="28575">
            <a:solidFill>
              <a:srgbClr val="0072BB"/>
            </a:solidFill>
            <a:tailEnd type="arrow"/>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5775991" y="3233539"/>
            <a:ext cx="1123494" cy="769441"/>
          </a:xfrm>
          <a:prstGeom prst="rect">
            <a:avLst/>
          </a:prstGeom>
        </p:spPr>
        <p:txBody>
          <a:bodyPr wrap="square">
            <a:normAutofit/>
          </a:bodyPr>
          <a:lstStyle/>
          <a:p>
            <a:pPr algn="ctr">
              <a:spcBef>
                <a:spcPts val="10"/>
              </a:spcBef>
              <a:spcAft>
                <a:spcPts val="10"/>
              </a:spcAft>
            </a:pPr>
            <a:r>
              <a:rPr lang="zh-CN" altLang="en-US" sz="1200" b="1" dirty="0">
                <a:latin typeface="Times New Roman" panose="02020603050405020304" pitchFamily="18" charset="0"/>
                <a:ea typeface="宋体" panose="02010600030101010101" pitchFamily="2" charset="-122"/>
                <a:cs typeface="Times New Roman"/>
                <a:sym typeface="Times New Roman" panose="02020603050405020304" pitchFamily="18" charset="0"/>
              </a:rPr>
              <a:t>Management level</a:t>
            </a:r>
          </a:p>
        </p:txBody>
      </p:sp>
      <p:sp>
        <p:nvSpPr>
          <p:cNvPr id="32" name="矩形 31"/>
          <p:cNvSpPr/>
          <p:nvPr/>
        </p:nvSpPr>
        <p:spPr>
          <a:xfrm>
            <a:off x="5705733" y="4012366"/>
            <a:ext cx="1314441" cy="769441"/>
          </a:xfrm>
          <a:prstGeom prst="rect">
            <a:avLst/>
          </a:prstGeom>
        </p:spPr>
        <p:txBody>
          <a:bodyPr wrap="square">
            <a:normAutofit/>
          </a:bodyPr>
          <a:lstStyle/>
          <a:p>
            <a:pPr algn="ctr">
              <a:spcBef>
                <a:spcPts val="10"/>
              </a:spcBef>
              <a:spcAft>
                <a:spcPts val="10"/>
              </a:spcAft>
            </a:pPr>
            <a:r>
              <a:rPr lang="zh-CN" altLang="en-US" sz="1200" b="1" dirty="0">
                <a:latin typeface="Times New Roman" panose="02020603050405020304" pitchFamily="18" charset="0"/>
                <a:ea typeface="宋体" panose="02010600030101010101" pitchFamily="2" charset="-122"/>
                <a:cs typeface="Times New Roman"/>
                <a:sym typeface="Times New Roman" panose="02020603050405020304" pitchFamily="18" charset="0"/>
              </a:rPr>
              <a:t>Decision-making level</a:t>
            </a:r>
          </a:p>
        </p:txBody>
      </p:sp>
      <p:sp>
        <p:nvSpPr>
          <p:cNvPr id="33" name="矩形 32"/>
          <p:cNvSpPr/>
          <p:nvPr/>
        </p:nvSpPr>
        <p:spPr>
          <a:xfrm>
            <a:off x="5869699" y="4815006"/>
            <a:ext cx="1086328" cy="338554"/>
          </a:xfrm>
          <a:prstGeom prst="rect">
            <a:avLst/>
          </a:prstGeom>
        </p:spPr>
        <p:txBody>
          <a:bodyPr wrap="none">
            <a:noAutofit/>
          </a:bodyPr>
          <a:lstStyle/>
          <a:p>
            <a:pPr algn="ctr">
              <a:spcBef>
                <a:spcPts val="10"/>
              </a:spcBef>
              <a:spcAft>
                <a:spcPts val="10"/>
              </a:spcAft>
            </a:pPr>
            <a:r>
              <a:rPr lang="zh-CN" altLang="en-US" sz="1200" b="1" dirty="0">
                <a:latin typeface="Times New Roman" panose="02020603050405020304" pitchFamily="18" charset="0"/>
                <a:ea typeface="宋体" panose="02010600030101010101" pitchFamily="2" charset="-122"/>
                <a:cs typeface="Times New Roman"/>
                <a:sym typeface="Times New Roman" panose="02020603050405020304" pitchFamily="18" charset="0"/>
              </a:rPr>
              <a:t>Execution level</a:t>
            </a:r>
          </a:p>
        </p:txBody>
      </p:sp>
      <p:sp>
        <p:nvSpPr>
          <p:cNvPr id="10" name="文本框 9">
            <a:extLst>
              <a:ext uri="{FF2B5EF4-FFF2-40B4-BE49-F238E27FC236}">
                <a16:creationId xmlns:a16="http://schemas.microsoft.com/office/drawing/2014/main" id="{3321E774-AA55-5C6C-A646-6633642FC7A7}"/>
              </a:ext>
            </a:extLst>
          </p:cNvPr>
          <p:cNvSpPr txBox="1"/>
          <p:nvPr/>
        </p:nvSpPr>
        <p:spPr>
          <a:xfrm>
            <a:off x="0" y="-2540"/>
            <a:ext cx="589280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Operation Preparation Management Mode of Guohe One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文本框 88"/>
          <p:cNvSpPr txBox="1"/>
          <p:nvPr/>
        </p:nvSpPr>
        <p:spPr>
          <a:xfrm>
            <a:off x="471805" y="683260"/>
            <a:ext cx="5102225" cy="506730"/>
          </a:xfrm>
          <a:prstGeom prst="rect">
            <a:avLst/>
          </a:prstGeom>
          <a:noFill/>
        </p:spPr>
        <p:txBody>
          <a:bodyPr wrap="square" rtlCol="0" anchor="t">
            <a:noAutofit/>
          </a:bodyPr>
          <a:lstStyle/>
          <a:p>
            <a:pPr indent="457200" fontAlgn="auto">
              <a:spcBef>
                <a:spcPts val="10"/>
              </a:spcBef>
              <a:spcAft>
                <a:spcPts val="10"/>
              </a:spcAft>
              <a:buFont typeface="Wingdings" panose="05000000000000000000" charset="0"/>
              <a:buNone/>
            </a:pPr>
            <a:r>
              <a:rPr lang="en-US" altLang="zh-CN" b="1" dirty="0">
                <a:solidFill>
                  <a:srgbClr val="FF0000"/>
                </a:solidFill>
                <a:latin typeface="Times New Roman" panose="02020603050405020304" pitchFamily="18" charset="0"/>
                <a:ea typeface="宋体" panose="02010600030101010101" pitchFamily="2" charset="-122"/>
                <a:cs typeface="Times New Roman"/>
                <a:sym typeface="Times New Roman" panose="02020603050405020304" pitchFamily="18" charset="0"/>
              </a:rPr>
              <a:t>2) Stage III</a:t>
            </a:r>
          </a:p>
        </p:txBody>
      </p:sp>
      <p:sp>
        <p:nvSpPr>
          <p:cNvPr id="5" name="文本框 4"/>
          <p:cNvSpPr txBox="1"/>
          <p:nvPr/>
        </p:nvSpPr>
        <p:spPr>
          <a:xfrm>
            <a:off x="471805" y="2931160"/>
            <a:ext cx="4015423" cy="2999740"/>
          </a:xfrm>
          <a:prstGeom prst="rect">
            <a:avLst/>
          </a:prstGeom>
          <a:noFill/>
        </p:spPr>
        <p:txBody>
          <a:bodyPr wrap="square" rtlCol="0" anchor="t">
            <a:noAutofit/>
          </a:bodyPr>
          <a:lstStyle/>
          <a:p>
            <a:pPr indent="457200" fontAlgn="auto">
              <a:spcBef>
                <a:spcPts val="10"/>
              </a:spcBef>
              <a:spcAft>
                <a:spcPts val="10"/>
              </a:spcAft>
              <a:buFont typeface="Wingdings" panose="05000000000000000000" charset="0"/>
              <a:buNone/>
            </a:pPr>
            <a:r>
              <a:rPr lang="zh-CN"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In combination with the takeover of systems and sub-projects, a daily operation management team will be set up as early as possible and it is responsible for the overall management of </a:t>
            </a:r>
            <a:r>
              <a:rPr lang="en-US" altLang="zh-CN"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operation</a:t>
            </a:r>
            <a:r>
              <a:rPr lang="zh-CN" sz="1600" b="1" dirty="0">
                <a:solidFill>
                  <a:srgbClr val="0070C0"/>
                </a:solidFill>
                <a:latin typeface="Times New Roman" panose="02020603050405020304" pitchFamily="18" charset="0"/>
                <a:ea typeface="宋体" panose="02010600030101010101" pitchFamily="2" charset="-122"/>
                <a:cs typeface="Times New Roman"/>
                <a:sym typeface="Times New Roman" panose="02020603050405020304" pitchFamily="18" charset="0"/>
              </a:rPr>
              <a:t> activities after the takeover of system equipment, buildings and structures with reference to the operation management mode of commercial power stations. </a:t>
            </a:r>
            <a:r>
              <a:rPr lang="zh-CN" altLang="en-US"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At the same time, it will be responsible for the </a:t>
            </a:r>
            <a:r>
              <a:rPr lang="zh-CN" altLang="en-US"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daily management of operation preparation and coordinate the implementation of operation preparation work.</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文本框 2"/>
          <p:cNvSpPr txBox="1"/>
          <p:nvPr/>
        </p:nvSpPr>
        <p:spPr>
          <a:xfrm>
            <a:off x="325120" y="1177925"/>
            <a:ext cx="11492230" cy="1753235"/>
          </a:xfrm>
          <a:prstGeom prst="rect">
            <a:avLst/>
          </a:prstGeom>
          <a:noFill/>
        </p:spPr>
        <p:txBody>
          <a:bodyPr wrap="square" rtlCol="0" anchor="t">
            <a:noAutofit/>
          </a:bodyPr>
          <a:lstStyle/>
          <a:p>
            <a:pPr indent="457200" fontAlgn="auto">
              <a:spcBef>
                <a:spcPts val="10"/>
              </a:spcBef>
              <a:spcAft>
                <a:spcPts val="10"/>
              </a:spcAft>
              <a:buFont typeface="Wingdings" panose="05000000000000000000" charset="0"/>
              <a:buNone/>
            </a:pPr>
            <a:r>
              <a:rPr lang="zh-CN"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In the takeover and trial operation stage, the operation preparation mainly focuses on three main aspects: </a:t>
            </a:r>
            <a:r>
              <a:rPr 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handover and takeover,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license</a:t>
            </a:r>
            <a:r>
              <a:rPr 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 application and unit start-up. </a:t>
            </a:r>
            <a:r>
              <a:rPr sz="1600" b="0" dirty="0">
                <a:latin typeface="Times New Roman" panose="02020603050405020304" pitchFamily="18" charset="0"/>
                <a:ea typeface="宋体" panose="02010600030101010101" pitchFamily="2" charset="-122"/>
                <a:cs typeface="Times New Roman"/>
                <a:sym typeface="Times New Roman" panose="02020603050405020304" pitchFamily="18" charset="0"/>
              </a:rPr>
              <a:t>Personnel capacity training, technical system construction and material preparation are carried out in an orderly manner and continuously improved according to the commissioning and takeover progress. </a:t>
            </a:r>
            <a:r>
              <a:rPr 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The verification and optimization of the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a:t>
            </a:r>
            <a:r>
              <a:rPr 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 system will be fully completed before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fuel </a:t>
            </a:r>
            <a:r>
              <a:rPr 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loading. All activities of the unit will be incorporated into the </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operation</a:t>
            </a:r>
            <a:r>
              <a:rPr 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 system to realize the shift from operation preparation to operation and maintenance. The power plant has the ability to fully assume the nuclear safety responsibility of the unit after</a:t>
            </a:r>
            <a:r>
              <a:rPr lang="en-US" alt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 fuel</a:t>
            </a:r>
            <a:r>
              <a:rPr lang="zh-CN" sz="1600" b="1" dirty="0">
                <a:latin typeface="Times New Roman" panose="02020603050405020304" pitchFamily="18" charset="0"/>
                <a:ea typeface="宋体" panose="02010600030101010101" pitchFamily="2" charset="-122"/>
                <a:cs typeface="Times New Roman"/>
                <a:sym typeface="Times New Roman" panose="02020603050405020304" pitchFamily="18" charset="0"/>
              </a:rPr>
              <a:t> loading.</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p:txBody>
      </p:sp>
      <p:graphicFrame>
        <p:nvGraphicFramePr>
          <p:cNvPr id="6" name="对象 5">
            <a:hlinkClick r:id="" action="ppaction://ole?verb=0"/>
          </p:cNvPr>
          <p:cNvGraphicFramePr>
            <a:graphicFrameLocks noChangeAspect="1"/>
          </p:cNvGraphicFramePr>
          <p:nvPr>
            <p:extLst>
              <p:ext uri="{D42A27DB-BD31-4B8C-83A1-F6EECF244321}">
                <p14:modId xmlns:p14="http://schemas.microsoft.com/office/powerpoint/2010/main" val="2860847188"/>
              </p:ext>
            </p:extLst>
          </p:nvPr>
        </p:nvGraphicFramePr>
        <p:xfrm>
          <a:off x="4487228" y="3072130"/>
          <a:ext cx="7556500" cy="2637155"/>
        </p:xfrm>
        <a:graphic>
          <a:graphicData uri="http://schemas.openxmlformats.org/presentationml/2006/ole">
            <mc:AlternateContent xmlns:mc="http://schemas.openxmlformats.org/markup-compatibility/2006">
              <mc:Choice xmlns:v="urn:schemas-microsoft-com:vml" Requires="v">
                <p:oleObj r:id="rId3" imgW="8085455" imgH="2677160" progId="Visio.Drawing.15">
                  <p:embed/>
                </p:oleObj>
              </mc:Choice>
              <mc:Fallback>
                <p:oleObj r:id="rId3" imgW="8085455" imgH="2677160" progId="Visio.Drawing.15">
                  <p:embed/>
                  <p:pic>
                    <p:nvPicPr>
                      <p:cNvPr id="0" name="图片 1024"/>
                      <p:cNvPicPr/>
                      <p:nvPr/>
                    </p:nvPicPr>
                    <p:blipFill>
                      <a:blip r:embed="rId4"/>
                      <a:stretch>
                        <a:fillRect/>
                      </a:stretch>
                    </p:blipFill>
                    <p:spPr>
                      <a:xfrm>
                        <a:off x="4487228" y="3072130"/>
                        <a:ext cx="7556500" cy="2637155"/>
                      </a:xfrm>
                      <a:prstGeom prst="rect">
                        <a:avLst/>
                      </a:prstGeom>
                    </p:spPr>
                  </p:pic>
                </p:oleObj>
              </mc:Fallback>
            </mc:AlternateContent>
          </a:graphicData>
        </a:graphic>
      </p:graphicFrame>
      <p:sp>
        <p:nvSpPr>
          <p:cNvPr id="2" name="文本框 1">
            <a:extLst>
              <a:ext uri="{FF2B5EF4-FFF2-40B4-BE49-F238E27FC236}">
                <a16:creationId xmlns:a16="http://schemas.microsoft.com/office/drawing/2014/main" id="{1863E2D0-3C63-CBDF-3524-5AB24B254FD2}"/>
              </a:ext>
            </a:extLst>
          </p:cNvPr>
          <p:cNvSpPr txBox="1"/>
          <p:nvPr/>
        </p:nvSpPr>
        <p:spPr>
          <a:xfrm>
            <a:off x="0" y="-2540"/>
            <a:ext cx="5892800" cy="455930"/>
          </a:xfrm>
          <a:prstGeom prst="rect">
            <a:avLst/>
          </a:prstGeom>
          <a:solidFill>
            <a:srgbClr val="0072BB"/>
          </a:solidFill>
        </p:spPr>
        <p:txBody>
          <a:bodyPr wrap="square" rtlCol="0" anchor="ctr">
            <a:noAutofit/>
          </a:bodyPr>
          <a:lstStyle/>
          <a:p>
            <a:pPr algn="ctr">
              <a:spcBef>
                <a:spcPts val="10"/>
              </a:spcBef>
              <a:spcAft>
                <a:spcPts val="10"/>
              </a:spcAft>
            </a:pPr>
            <a:r>
              <a:rPr lang="zh-CN" altLang="en-US" b="1"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Operation Preparation Management Mode of Guohe One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Tg5MzM0NDU1YzM2MjQ5NmVmYmYwNWJiNzBiNzI1M2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TABLE_ENDDRAG_ORIGIN_RECT" val="270*143"/>
  <p:tag name="TABLE_ENDDRAG_RECT" val="418*328*270*143"/>
</p:tagLst>
</file>

<file path=ppt/tags/tag14.xml><?xml version="1.0" encoding="utf-8"?>
<p:tagLst xmlns:a="http://schemas.openxmlformats.org/drawingml/2006/main" xmlns:r="http://schemas.openxmlformats.org/officeDocument/2006/relationships" xmlns:p="http://schemas.openxmlformats.org/presentationml/2006/main">
  <p:tag name="TABLE_ENDDRAG_ORIGIN_RECT" val="270*190"/>
  <p:tag name="TABLE_ENDDRAG_RECT" val="666*120*270*190"/>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VALUE" val="899*899"/>
  <p:tag name="KSO_WM_UNIT_HIGHLIGHT" val="0"/>
  <p:tag name="KSO_WM_UNIT_COMPATIBLE" val="0"/>
  <p:tag name="KSO_WM_UNIT_DIAGRAM_ISNUMVISUAL" val="0"/>
  <p:tag name="KSO_WM_UNIT_DIAGRAM_ISREFERUNIT" val="0"/>
  <p:tag name="KSO_WM_UNIT_TYPE" val="h_d"/>
  <p:tag name="KSO_WM_UNIT_INDEX" val="1_1"/>
  <p:tag name="KSO_WM_UNIT_ID" val="diagram202285563_1*h_d*1_1"/>
  <p:tag name="KSO_WM_TEMPLATE_CATEGORY" val="diagram"/>
  <p:tag name="KSO_WM_TEMPLATE_INDEX" val="202285563"/>
  <p:tag name="KSO_WM_UNIT_LAYERLEVEL" val="1_1"/>
  <p:tag name="KSO_WM_TAG_VERSION" val="1.0"/>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577*28"/>
  <p:tag name="TABLE_ENDDRAG_RECT" val="336*211*577*28"/>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6350" cap="flat">
          <a:gradFill>
            <a:gsLst>
              <a:gs pos="0">
                <a:srgbClr val="0072BB">
                  <a:alpha val="0"/>
                </a:srgbClr>
              </a:gs>
              <a:gs pos="100000">
                <a:srgbClr val="00833E"/>
              </a:gs>
            </a:gsLst>
            <a:lin ang="16200000" scaled="0"/>
          </a:gradFill>
          <a:prstDash val="solid"/>
          <a:miter lim="800000"/>
        </a:ln>
      </a:spPr>
      <a:bodyPr vert="horz" wrap="square" lIns="91440" tIns="45720" rIns="91440" bIns="45720" numCol="1" anchor="t" anchorCtr="0" compatLnSpc="1"/>
      <a:lstStyle>
        <a:defPPr>
          <a:defRPr lang="zh-CN" altLang="en-US"/>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MTgxODMwMjAzODEwIiwKCSJHcm91cElkIiA6ICI2MTgyNjUyMDAiLAoJIkltYWdlIiA6ICJpVkJPUncwS0dnb0FBQUFOU1VoRVVnQUFBOThBQUFGMUNBWUFBQUR4NjFrUkFBQUFDWEJJV1hNQUFBc1RBQUFMRXdFQW1wd1lBQUFnQUVsRVFWUjRuT3pkZFhoVDF4dkE4VytrU29zVmQ1ZWh4UVpqd3gyR0QzZTM0Y1BkM2QySHU3dHNNTnlLdXhWcEM3U0ZVa3ZhMk8rUDBMUnAwbElZK3pIWSszbWVQY3U5OTl5Ym00YW1lYzk1ejN0QU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0NDR0VFRUlJSVlRUVFnZ2hoQkJDQ0NHRUVFSUlJWVFRUWdnaGhCQkNDQ0dFRUVJSUlZUVFRZ2doaEJCQ2lNOUs4YVZ2NE8vWTdSOThES2p3cGU5RENDRVN6blNoZHNvazMzL3B1L2pTVEpldnkrZTMrSGFaVEJjVXhRcjlKMzdQbi83aEo3L0xRb2l2eVlYTUZkSitzYzluNVpkNjRzOUVQdXlGRUY4WlJZa3ZmUWYvRXZMNUxiNWRpdi9VNzduOExnc2h2aVpmOVBQNWF3KytoUkJDQ0NHRUVFS0lmejBKdm9VUVFnZ2hoQkJDaUgrWUJOOUNDQ0dFRUVJSUljUS9USUp2SVlRUVFnZ2hoQkRpSHliQnR4QkNDQ0dFRUVJSThRK1Q0RnVJZjhqRFN4Y3dtVXlXYlpQSnhNTkxGNzdnSFFraGhCQkNmTDEwZXQzZk90OWdOSHltT3hIaTAwandMZjQxVENZam10Q1FMMzBibjgzYW9RTXdHWTJXYlpQUnlOcWhBejc3ODBSb3dqLzdOWVVRUWdqeDVSa01lcWF1bWNoVFAyL0x2amtiWjhSN3pvSFRlOWx5ZEtQVnZoR0xocUEzNkMzYjcwS0Q0ancvWEJ2T3hzUHJFblIvZjF3OHlvbkxmeWFvN2Q5MTYvRk5Pb3h0UlhCWWNMenQxaDljWS9Yeml2TFV6NXY1bTJmSGVkNkdRMnR0OWhrTWV2YWMzR24xczR1TE5sSkxnd0UvZjdDZCtHOVRmK2tiRU4rT1VWWEw0WllzMlFmYmhiNTl5NmhEeDNuNTZDR1ByMTdtalk4UC9rKzllZTM5aFB6bEtsRHoxejcvMlAyNUprNGM1L0h3NEdCR0hUcHUyWjVRcDFxQ3J0dG8rQmh5RkN2QmxjTUhPTFppaWRXeEdjMGIyclNmMXFTZTVYSC9qVHNZVmJWY2dwNG5UYmJzZEZtNG5NZFhMblBuOUVuZXZYcko2NmZlSkVxU2xJNXpGekc2V25tU3BFeGxkVTV3WUFBajloOUwwUFdGRUVJSThlK3k0ZEE2d2pYaFpFaWQwYkx2ejB2SDZObWtMM3FEbmlYYkY1SWpZMDZxbERSL1oza1YrSklkeDdjeHNjYzBqbC8rZ3dJNUN1R1J4SU83M3JjeG1ZemNlWEtMallmWG80M1VNcW5ITkJRS2hjMXphaUxDMlhSNFBVMnFOSS8zM2d4R0Erc1BycWI3TDcwUzlGcWFEMnVVNE5lZDFEMHA4d2N1d1dnMDBtVmlld0RDdFdIbzlYcjZ6N0ordnBSSlV6SysreFRMZHE1TXVSbTVlQ2c5R3ZWaXpmNVZWbTM5QXZ4NDlPS2haVHQ5cWd3TWFEVUVnTjBuZHRDMGFndXI5aXFWbXFlKzNtei9Zd3VOS2plTi82Wk5Kb3d4QmwzaVVxOS96USsyQWFoYXFqcGRHdlJJVUZ2eDlaRGdXM3cyU3FXUy9odDNmTERkbU9vVkFERG9kUmgwZWpMbEw4RFZ3d2NZdEgwZmFrZEhqQVlEWTJwVXhEbFJJc3M1MnJBd1J1dy9obEtsK2x2M09HREw3amlQeFE2Q2grdzYrRkhYOXF4U0hjOHExVEVhRENoVktrWlZMVWZmZFZzdDl4ejF1bUwvakdJSHgwR3ZYekduVFRQYm9QbjlIOGhFU1pPUnpiTW91NlpQb3YrbW5hZ2RIQUJ3Y0hLaTk1cE5WcWVNcTFYNW8xNkRFRUlJSWY0ZC9yeDBqTzEvYm1IOStLMm9sTmJmZng0K3Y4L0NyZlBJa1RFbjVZcWF2MWVGYThPWnRuWVNuZXQzd3lPSkJ5YVRpUVZiNWpDOHcyZ0FCczdwaHdrVGRjczJvRWplWW5ZRDc0Um9OS2d1WUE2K1RTWVRFMWVOQmN3cDRRNXFCNXYyNDd0TklXZW1YS3didDlteWI4L0puVnk2ZlpIUm5jZkgrMXdtVFBpL2ZjMk9hZnU0OCtRVzZWS21KNGxiVXN2eDEyOWVNWFhOSkt0emluMVhnaUh0UnBESUpSR3oreS9nekxWVDVNeWNtOEZ6KzdGNTBnNDZqRzNGdUc2VDBVWnF5WkkycTgxekJvZStvOWYwYmdCRTZzeHA3ZzVxQnc2YzJXdHBzM0RRTXBvT2JZaXpvN1BOK1UySE5MRGExa1pxMlRwbHQ5VjdPTFBmUE5Ja1R4UHZhMWVwSkV6N0ZzbTdLajY3T1cyYVdSNi84Mzl0TlJwYnVHcDF5K1AwdWZPU1BuZGVBSGJQbUlMYTBkSHFPb08yNzdNOFR1am84SWZFSEhYK0o1aE1KcGIxNmtyNTF1M3B1MjZMVldlQlVxV2k3N290TnVmRTdsQlFLcFYyOTBkSm5UVWJxYk5tWTgrc3FaYkFXd2doaEJEZmp0MG5kbkQwd21FQVM0Qm5NQnE0OGZBYUFITTN6YUo5blU0VXpGbVlkNkZCT0RvNHN2bklCbno5ZmRoNmJCT3I5aTVIcDRza0pEeUVNOWRPQWRENjUvWVV5bGtZZ0VtcnhsRzFaSFU4OHhTbFh2K2EvRDU2QTRrVHhaMGRlUC9wWGFhdG5jeVNvU3ZaUEdrbkFQMW45YUw2RHpXcFdLSUtZQjdSWFRaOGRielhBWE13dXZ2RVRvYTJHL2xSUDVQRDV3NXkrdG9wc21mSVFibWk1YWxhcWdhaG1sQ1N1Q1d4dEhrWEdzVGI0TGZreXBRYm5WN0h5dDFMdVh6M2tzMXp2WHJ6aWxucnA5R3hiaGRXN0RabkxVYm9JdWd3dGhXRDJneGo1Y2gxaElTSDBITnFWMFozSGsrbU5Ka0pEZ3ZHM2RVZGhVS0JOa0lEd0lZSjI2SmZWNFNHcGtNYjJ0MFhtNU9ERTg1T0xoLzErc1czUVlKdjhkbjFYTFhlOG5oUy9acFcyd0RIVjY4RVlPdUVNZmpldjR0QnI4ZWcxMXVDOWg3TDEveGo5eGJmeVB6bkNQQVZDZ1ZsbXJWaTY0UXhOQnd5Z3NRcFV0cE5QUWNGdlZkdi9LU1IvQU1MNS9MZy9GbkNnNE9aMTc0bFlQNlo2U0lpbU5XeXNWWGJoS1EvQ1NHRUVPTGZ3MlF5OGVENWZVWjNIaytIY2ExNTZ1Zk41aU1idVA3d0dobFRad0pnWnQ5NWxzNzZSZHZtVTd0TVhlcVdxOCtQaGN1UTFEMHBTZHlTNEtCMnhDL0Fsd2ZQN3VHZ2RpQmR5dlNBZVlUNjJjdW5KRXVTL0pQdjhlcDlMNExEZ2kyajdoOWozWUhWVkNoZWlTenBiRWVkNDlPcmFUODYxdXZDMFF0SENBZ0t3R2cwY3VuMkJkS255bUJwNHhmZ3k2UlY0K25Tc0FldkF2MElDQXBnU3MrWnVEcTdVdkI5eDBQQm5JVXBsTE13SXp1T1pjMytWU3dadWdwdnZ5Y01uVCtBWmNOWFc2NjFjdmRTcXBTc1JxWTBtVEdaVEV4YU5ZNktKU3BUc2Joa0ZZcFBKOEczK0dJYURoa0J3QisvTCtmTWxvMldJTjFvaUxzU3BTWTBCSjFXKzFIUGt6aEZTZ0JhVFpvZWI3c3VDNVpaSHNjMTN6dFNxOFhSMlRiRnFFajFXcFJ1MUpTSEY4L2pXYlVHTGNaUEpsbGE4eCs1NElBQXE3bmt1b2dJcHZ4Uys1TlQ2S3QzL1pVY3hVcXdidGhBcTQ2S0JvT0hrNytzOVIvQkczL0tmRzhoaEJEaWE2SlFLT2pYWXFCbE8xM0s5T1RQVVpBMlA3Y25aYkpVTkJwVWw5ZHZYNUhHSXkxaG1qQWUrendpUStwTXVMdTYwM1ZpQjlLa1NHczU5MlhnU3phTTM4cXJONjhZdG1DZ1pSV1cvTmtMa0RsTmxrKyt4NjNITmxPL2ZNT1BUbzIrZHY4SyswN3R4dG5SbWIwbjdVOEZWQ21WckI2ejBlNHhWK2RFNU1tY2gvRXJ4M0Qwd2lFeXA4MUt6eVo5TGNmelpQbU9JZTFHTUczTkpLYjFtc1diZDRFTW50ZmZjcnpYdEc2Vy82dFZhcWIzbVFQQTZhdC9BUkFVOHBhazdzazRkdkVJTngvZG9GK0xnVngvY0pXcjk2K2dOK2hzT2h2YWpvNmVGeCsxd0kyOWZkSGI1aDFLNWQrYlJpbStYaEo4aTg4dVp0cDVSTGpHYXJ2anZNVldiY1BlQmVGMVlCOG1rNGx0azhieWMrL2Y0azJsUHJSb1BsZVBmTnhjN0I4Yk5jUHI0RjZNQmdNUjRScGMzTjArZUU3VWZPOElUVGhPTHE2Vy9hT3FscVAzNmsyNEprbGlFNGkvODMvTnBiMjdlWEwxQ25YNkRVU2x0di9yRlJFZWhuT2lEOTlEZkc0ZS93T0ZRc25lT1RNbzE3SU5LL3FZQzNMOHNYSVpiL3g4U1o0Mm5WWDdBdVVyL3EzbkUwSUlJY1NYNGFCMm9Qb1AwVVc2NnBWdnlORDVBekNhaktpVUtpcVdxSUs3cXp0Z1R1bWUyWGVlcFcxVTllMDlmKzIwQ21qdlA3Mzd5WE8rQVc0OXVzRTk3enVzMkwzVWFuK0hzYTJzdHF1VnFrRzdPcDBBOEhuOWdzWGJGd0N3ZnZ6V09LOXRyMko0cC9GdHJiYWRISndBOFBYM1lkRGNmZ0JNN3pNSGQxZDNjbVhLemZ5QmkzRlFPOUsyZHNjNG55ZHE3cm8yVW92WHZjc1lqQVlHei91Tk9tWHJjZVQ4SWR4YzNOaHlkQ012WGo4bklsTExsRjZ6OExwN0NZUEJRT0ZjbmdDc0hCbGRGVDRxeGR6ZXZpaDZnM2tPdWFPZHVmSGl2MEdDYi9IWnhVNDdiemR6SHZ2bnphSk8vMEZXZ1N5WWcrbENsYXB3ZnVjMjB1Zk95NmJSdzJnMmRsTHNTMXJVN1QrSXV2MEhmZlE5VldyZmlUOVhyMEFURWtLTjdnbXJ5Z213WWNSZ2l0YjRtUUxsSzFudER3NElZRm12THJRWVA1VlVXY3hwVTBsU3BxTHQ5RGxjMnJjYmZXU0VUZkN0RFEzRjJjME4zd2YzU1J5ckt2bkhDSDM3RnYrblQzQnhkeU9iWjFHMlR4N1ByeXZYV2Y2SWpxcGFqaDdMMS96dDRuUkNDUEc1aEdrMEpITDV1UG1Oa1hvOWpuRjBZZ3J4WDlHNWZuZkxZNFBSUU1NQnRka3hiWjlOVmU2WVlsWURqNXArRnFZTkE4RGI5d2xyOXEvaTVxUHJ6T28zbjdRcDB0bTl4b2ZzbUxhUGtQQVFYSnhjVUw4Zi9ZNmE4KzN1Nm83SlpMS2t4UVA0K0w5ZzVPS2gvTnE0TjJPV2pVanc4NmlVS25aTU05Y0EybmRxTnpWL3JHMjNYWU1CUDFzQ2NvQnpOODVTS0pjbkQ1N2RZOHJxQ2FUeFNHdjNQREIzVEJUN3JnUXZBL3dZMkdZb1YrNWVabHB2ODVKa3UwNXM1OUdMQjR6c05BNXRoSWE1RzJjeW9QWFFCTjkvYk1GaDVpVjEzVnovM2lDTStIckpYelh4ajNOTGxweGMzLzlBd0xPbmxnSnJBRmNQSCtUcHpldDBXN0tTOHp1M1ViSmVRMUpseWZxM2VtTGo4L0x4STN6dTN1YjJ5ZU4yajRjRnZhUHpncVdreVpZZEFLK0Q1Zy83L09Wc1I0MFRwMGhCNVE1ZFdEdjBOOXJQbkUrU1ZLa0JVRHM2a3VlSEg1bmJyZ1U5bHEzQjJTMzZ3L1gzZ1gxNTlmZ2hqcTZ1MU8wLzJPNElkVUtjV1BjN0JTcFU1dVNHTlh6M1UxbnkvdmdUVzhhUDR1WERCNVkyVVhQQkFaczU5MEtJZjliQVJmT1ozS1c3elg2anlVVFAyVE9ZMTd1ZnpiRzFodzlTbzlRUEpIZVBMbFIwOFB3NW5yejBwV3VkK3YvWXZWNitkNWZUTjYvVHMwSDhTd0FOV2JLUVhKa3kwYVphd3BiSWljazNNSUFtbzRlelljUVkwcitmQnZRaHI5NitvZTJrY1d3Y01aYkVNVmErRU9LL0ptb0pzWThSRlRpQzlTanltR1VqZVBEc1BsVytyMHJQSm4yc3FvWi9ySEJ0T0NNWERhSFM5MVdvVWRwNnBQcmcyZjJjdTNHR2ZpMEdXb3F2T2FvZGFWR2pOWVhlanhnblZOdlJ6UzBqeVN0Mkw3VUt2cU9PUmEzQjdlaGdMdHlyMDBleVlNc2NwdmVady9XSDEvaWg0SS8wYW1yN3VSc1VFb1RCYU9EZ21YM002RHVYdlgvdElrdmFyR1JKbTVXWGdYNHMzcmFBZ0hmK1RPZytGYVZTeGZBRkEybFV1U241c3hld0ZGeUxYZGs4cm4xR296bEx3ZGZmQjQ4a0hqaW9IVzNhaVA4R0NiN0ZaeGN6emR3MWNSS3JiWlZEOUlmTjh6dTNhREJ3bU5Wb2VEYlBvdkhPK2Y0N21vNktlemtMazhuSXhIbzFMY0h3V3o5ZlRxeGJUZHRwcytQc0RDaFF2aEl2SHoxay9ZZ2h0Sjg1RDhmM296cUhseXdnZjdtS1ZvRTNRT2Y1U3pEb2RhamVweHF0R3o2SXhpUEdmblRGY2hjM2Q0cFdyOFhKRGViNTNncUZra2JEUmx1T3k4aTMrSC95OVBTc0NPaXZYTGx5R3RCLzZmdjUzSXAyYkpPZ2RnM0tsbWRJaTlZQW5MNTUzVzRiazhuSTJWczNiUFo3di9SajNaRkROS3BnbldHVE4wc1dwbXhjUzRrODMxRTBkNTZQdS9FRXlwa2hJOE9XTGFabXFkSmtUNWZlYnBzbGUzWnk2T0o1N2p6MVp2L1pNNWI5R1ZPblpucTNuaDk4am5RZUtTanZXWlJqbHkvUktzYUtGekUxSHpzU25kNzZuOC9iNEdDYWpCNk9XNndSY3dlMW1uWERSL090eVo4L2YwWkhSOGNhWGw1ZWl6L2NXbnpyWXM0YlRzaXhnYTJIa1NlTGVZREQzc2czd0krRnlqQ285VEFjSFJ6WmVYd2JoWEo1a2pWZHRvKytOMjJFaHZITFI1RTdTMTZid0J2TXFlYkJvZS9vUDdNbmc5b09KMXY2N0tSTWx1cVRpck9GYWNJK2VDeE1FNHBMak1yaFhuY3ZreTVsZW5PQk9aT0p4ejZQTEhPOVkzb2IvSWJmUjI5Z1dJZlJWaDBSNncrdVllZng3WlF2Vm9HQnJZZmdHK0RMK09XanlKK2pFTFYrcW1OMWpROVZPNDh5Zi9Oc1BITVg1ZDZ6dStUTm1pL2hQd0R4elpIZ1czeDJIeHBwalZybnUrYXZmYXhTa21LYjhvdjkxS0xQSVR3NEdDZFhGMVJxQjR4R0kxY1BIeUJabW5TV0FQckF3cm5VNk42THBLblRFS0VKeDhISm1lQUFmd0FVcXVoN3J0aXVFMjk4ZlhsMjZ3WTVpcFhnOXNrVFBMOXpteDc5b2d1bEtGVXF3b09EY1UyYzJCSjRSMmpDaVF3UC82U2x3c3EzYnZlUFpRY0k4UW1xS3hTS2ZwNmVubStBVGNEMmtKQ1FrdzhmUG96NDBqZjJ1V3djT1piMEtlTWZzVlhIVTNUSUx6Q1F0QjRlY1I1ZmMrZ0FyYXZYeEZHdHBuSS9jekNyMXhzd21vdzRPamd3YU1rQ1M5c1JyZHZ4VThIQ0gva0t6RUxDd3luWHE1dmRWTzRXWTYyWDRYRjBjT0RQMlF1WXQzMExWeDdjNTgvWjgwbnNtc2h5blM3VEoxTzVXQW1iNjF4LzlKQnVNNmZhN0RjYVRSeFRLbGl5WjZmTnNWUHpGdlBZMTRlekM4MUZML1VHQXd0MmJxUFR6M1Z4ZHJRZEhTclZ0VVBDWHZCWG9HalJvdG1OUm1OTmhVTFJEUGorL1c0SnZvWFZ2T0VvVVdubjlvN0ZGRFh5YlRLWkxDUGZLcVdhSHd1WHNZd09uNzErbW16cHMzLzBmWVZyd3htOWREalowMmVuWTcydWFDSTBPS2dkQ0FneWYwZFNxMVFvRkFvYVYybEdxdVNwR2I1d01NTTdqTFowREVScFBpeitiSnNvS1pPbHNzejM5a2lTZ2s3ajIySTBHbEVxRktSTVpwN0NkLzdtT1ZMSFdEUDd5UGxEbEM1Y0JpRGVPZDh6MWsxQm9WRFlkRUJVTGxtTllubUxrek5UYnZhZjNzdmFBNzlUbzNRdGpsODZ4b0V6KzZqK1EwMmNuVnpZT3NXNllKeGE3WUJDb1NBNExOaHF1YlZ3YlRqWEgxNmpTTjdpSERsM2tOOWFEVW5RYXhmZkpnbSt4V2RqTkJvVHRJNTJWQzlzZklFM3dJQXQwUjlxbjJ1ZDd5aUx1M1dJRHFhVlNqelNaNlIyMzk4c3gzOFpPaElISjNNeHRXMFR4bkQvd2puQVBETHY0dVp1YWFkVUttazhZb3hsKyt6MkxWVHYxaE1uMStnMFNjOHExWm5icmdVcWRkUkl0QUtsU2tXRjF1M2pmVjMyanJXWk9vc3NzYjU0UDc5emkxM1RyT2ZKTCtqVXhtcjduMXkrVFFnQWhVS1JIT2dLZEUyY09IR3dwNmZuVnBQSnRPMzE2OWZIZlgxOXc3LzAvZjBkem82T3VEclpybktRVVBXSERiUUVsckg1K1B0eitmNDlCalp2eGNyOWU5a3llanhKM2R3WjgvdHk3anoxWnUyd1VhaVVLZ3hHQTZyUFZCMDM5cjBZVFNhVXNUcjBJdlY2ZXN5Y3h2UFhyMUNwVkhTWVBNRnlMQ2dzbEhDdGxoWDc5ckJpM3g0QU5vODJaeFlWeko2RFV6RUtheGJ2M0k1RDAyWlpwZFBiYzNEcUxNdmpYYWYrNHJiM0U3dUJkK3kyWDZNaVJZcmtOUnFOdFJRS1JUT1R5VlJZT2xQRlAySE94aG5jOWI1anFhcGR4ck1zSGNlM3dVR2x4bUEwa2lKcENuSy9ENGdkMUE0MmhkSWMxQTZXZ21SZ0R1U1RKVTZPazRNajFVclZvSHd4ODVTODFmdFdjdkRNUGhRS0JTWHlsY1RWT2ZyN1QvbGlGY21ZT2hOWjA5dU9ycThidHpuT2U0K1pLajkvNEJLYjQxZnVYbWJzOHBHb1ZlWjdUT1RpUm85RzV0RituVjZILzl2WGxDNzRvODE1aDg4ZFpPMytWYWpWRHBoTVJtcVd0ai9Ja3pKcFNueGZ2MkRBbkQ2RWhBVXp2TU5vdnN1YWowb2xxakJ5MFJCZUJiNmtkYTEyTnAvSmFwV2FuMytxUTllSjdhMHlEb3dtSTBYeUZNUHI3aVZ5WmNxTlorNGljYjUyOGUyVDRGdDhOaWt5WkV4UWtCYzdNSXhOb1ZSUUpOYTh3aUxWYXFKUWZyNHZLSDNXbWovMGpVWWpDb1U1ZFRzbWh4aGZ0SDhaTmdwZFJDUXF0Y29xcUxhbnpkU1psdEh0S0QvMzdzL1B2ZnZiYlYrNHlzZlA1WXFTczNoSkFETG16U2ZCOWRkTlllZXh2WDBBaXFKRml3S2cxV29WQUJFUkVaYmplcjNlN3VQVXFWTmJIdXQwT2dXQXdXQ3cyelpxdjRlSGg5MzlNYzh6R28wS2s4bmtiQ2Q0U0t4UUtOb3BGSXAyYWRLa0NVdVRKczFPZzhHd1c2bFUvbm5seWhYL09IOFNYN241TzdheDRkaGhOQkVSL05pak00QlZJQm9sYXVUV3pkV1ZRdGx6MHVubk9qeDQ4Wno5NTgvUXNtcDFMdCs3eTVGTEYxa3hjQ2dxcFlxZzBCQituVDJEbFlPR29mNE0wMG5laEFSejc5bFRTdVVyd0VPZkZ3eGR1b2hObzhZQjhQejFLNlp2MnNDTUhyM28xYkFSdVRObC91RDFvbDVyYkRxOUhxUFJtS0NPaTdhVHpjOGZFaDZPTmlLU2xNbVNVbjk0ZEhITnB5OWZranA1Y3B3ZEhWRXJWWlpnLzJ0UnVIRGgwZ3FGb3Z6N0VlNjg4WFUrRnloUUlCbUFTcVd5TEZJVTlWaXRWcHNDQXdOdDlzVnU1K0RnWU5uMzZ0VXJxM1l4MnpzNU9aa0FuSjJkVFFDWEwxOEdpRG9lYzVHaytQYUoveE1GQ3RLbnpQRGhob0N6b3pONmc1NXFwV29BMEtOeDd6amJicDVrbTVFUzIyT2ZSeXpjT2hlVlNtMEp2QUU2MWV0Syt6cWRVQ2dVZGpzSWMyVE1hYk92UjZPNDd3WE1LZlR4OGN4VGxHMVQ5cURUdjY4Y0htTktvNFBhZ2RuOUY5ZzlyMHJKYWxUK3ZpcDZneDYxU2gxbkZ1RVQzOGNzM0RxWENzVXJVN2RjQTh2MTA2Wkl4L2p1VXpoOEx1NVZkOXJXN2hqbmFIdVlKb3dJM1RlVEZDWSswVmZkM2JyYlAxZysrTDhSUnFQeGd5UGhRbndMVENZVG82dVYvOUszOGFWb1RTYlRYcFBKdFBtdnVZczJ1N3U2ZnZpTUw4aGtNbEdzVTF0MlQ1eWE0RUpoWUE1R1l3YmRwYnAyNE96Q1pSaU1Ca3AwYnMvbHBhc0E4NGh6cllIOWNISnc0RVdBUDhzR0RDRmp5bFMwbmpDRzM1cTJvRXlod3BoTUppTDFPZ1l1V2tDUlhMbHBWYlU2d2VGaGFDSSs3Z3RjNm1USkxXbm42NGVQcHNlczZSeWFOZ3U5MFVpWlg3dXdhOElVVWlkTHpwYmp4emg0L2p6TEI1clRJdGNmUGN6T2t5Zml2ZllUUDE4dUxsbHBzejlVbzZGc3o2NjRPRG5aT1F2V0RCMUoxaGhGSjBNMUd0cE1IRXZwQWdWcFVia2FLWk1tSlVJWHlZek5HM25pNTh1ODN2Mi9tdXJuNy8vdEZET1pUTFVWQ2tWejRPUHplNzhTYld0M3BIYVp1aDl1S0lRUS94S1pLNlQ5WWpIdzEvRlhUSHp6SlBBVy94WHZlOXBqVmhXTWF5VEpaREtaYlBZckZJbzQyOXM3OFdQT2ZYL2FCNjhmNnpxdVFJTFdrREtaVE1yMzZlbHBEREZTOHY2dG9ncUFPWDFDYllhRVVDb1U3Sjh5ZzAxL0hNWHZUU0NGc3VkZ3hJb2x1THU2TW5yVmNpTDFPdFFxRmNGaFllUkluNEZWQng5U3UvU1B6Tnl5aWIxblRuM1VjMTFldXNyU3laazdVMmJVS2hYWEhqM0VNMmN1OG1iT3dwWDc5Nm4yZlVuTzNicEZtVUxSVTF1YVZhcENzMHBWNHIxMlhDUGZyOSsrSlgyS2xPeWVhRHNIdkZTM2pyZzZXNCtJdTdtNE1MMTdUODdjdkU3YlNXTnhkSEFnSkR3Y2QxZFhKblRzK2xsRy9mOWZUQ1lUQm9NaHNWS3BUQmRIZGtoOEF0OWY0NE5aTWUrdmF6ZFRKbzd6TFNmWk84L2VPYkdldy9ZNGZEMXZqQkJDZkdFU2ZJdi9GSlBKUk9DTDU2VEltT2xMMzRwRndJdm5wTWlRMGJJZG9Ra25QQ2lJWkord0RObS9qVjZuKzZTaWN0ODZMeSt2YithejE5UFRjNXBDb2JCZHd5V2FCamdCN05UcjladHYzTGp4RmlDcG05dWMvOHNOL2cxQllhRUFsa0pqLzRUVE42K3o4ZGdSQmpWdnhaNHpweGpVckJXdXpzNlU3TnFCTS9PWG9GUXFLZDY1SFp0R2plUEc0MGNrZGszRTZMWWRHTjMyNDR1T2hVZEVrT2g5d0Z1NlFFRk9YcitLWjg1YzVNNlltUnRQSGxHaGFESE8zN2xGejRiUmhaRDZ6SnZGMDFjdjQ3MnVOakxTN3Y1cmp4NlF5ODVuclU2dkoxS25JMmJtdys4SDkzUHYyVk84WC9vUnB0VlNPRWN1c3FSSlMvRThlYmw0N3c2enRtemtrWThQZVRKbjVyZW1MY2owZm5uSGZ5dWxVc20xYTlmK0JQNEVGSVVMRi81QnFWUTJNNWxNTlJRS1JaYjR6dlh5OGtyeC83akh6MlhIdExxZkxRdFJHNm5GMmZIVDZ5dUlmNWNyZHk5VE9IY1JTM3EzeVdUaTZqMHZQUE1VL2NKMzl1bE1KaE8rL2o2a1Q1V3c5UC8vQngvL0YxYlRFVFFSR29KRDM1SGFJMDA4WjMwZGRIb2REdXB2NjN1a0REZUt6K0pUS3BPZldMZWFRSjhYSDNYT3JobFRQdnA1WWpMb2RNenIwT3FEN2Y1Y2JadENhZERyT2Jkaks0YjNjNHcrNVBLQnZRbHF0NkJqYTZ2dCsrZk9zR1BheEFTZEMrQjkvU3BIbG4rNE9PN1dpV000dGZuVDF2eldSMGJHK1ovMUlHdTA0QUIvNXJadGppWWsrSk9lVTN5OVRDWlRHTERIYURTMmlZaUlTT1hsNVZYZHk4dHJjVlRnL2JWNDl2SWxxWkltdy9FVE9wQk9Yci9LbU4rWGZ6QncvZXZhVlRLbVRzMWYxNi95TGl3VVJ3Y0hYcjRKSkttYm0wMUdVSUZzMmY5V2x0Q3J0NEdrU3BZY2dPSjV2K1BNVGZPeVp6a3laT0R1MDZkY3ZIdWJkQjRweUp6YS9JWHRUWEF3NVQyTHNuM3NKS29XTDhuMnNaTW9rQzBIamN0WFl2dllTWmIvcWhRclFhVE85bk54NThtL0tGdllkazNmZDJHaE9LalZWblBCODJUS1RKMmZ5akN2ZDM5MlRaakN1QTZkMmZUblVRcmx5RW1IbXJWWjFHOGdleVpObzFtbEtxVHorS3BpVXdEVDFhdFhUM3Q1ZVhXL2N1VktWcFBKVkJ5WVpUS1o3bi9wRy91M0diMWtHQ2V2eEQvTjRkWWoyK1g2RWlJa1BJUkx0eTk4MHJreGVkMjl4SUV6KytJOGZ2cmFTY3RqazhuRWxidVhpZEJGOERiNERjOWVQclY3em9aRGEyMzJHUXg2OXB6Y2FWbkRPajdhU0sxVmtiSi9pekhMUm1BMFdSY2VHN05zeEdkL0hzMzdOYmNUWXQ3bTJSOXVGQSs5UVVlUEtmYXpmV0w2dSs4cHdKSHpjYzh0ajZubjFLNVcyeGR2bjJmMnhoa0pPaGZnNXFNYnJONW4rNzAzdHVscko3UDl6NjBKdm01TU9uMWtuUC9GOVQweThGMEEzU1oxSkRRODVKT2U4OS9xbXhsOSthOHhtWXc4djNXTDI2ZE9VTGxERjFUeHpJTmJPM1FBV1FzWG9mUXZUUWowZWNHeEZVdDRjdlVLdWdndEdmTVZvSGJ2L2xhanJLT3Fsc00xY2R5VmFjT0RneGwxNkhpY3g0MUdJeE5xVjdYWlAyenZFY3RqLzJmZWVCM1l5dzh4UmxoR1ZTMkhXN0prVnVkb1EwT3R6cnR6NmdSMStnNWcwNWpoUEw5OTA3cHRXQmdHblk2UkIvK004OTRTNnV5MlRaUnYxZFpxbjBxdDV0WGpSNXphdEo2eXphTUQ1cVU5dTJMUTJZNzh2SHJ5aEl1N2Q5anNMOXVpRFhsTC94VG5jeis5Y1oyTWVSTytCbVRxck5uWVBua2NoU3BWSlZYbUxIYmJIRis3aXB2SC84RHZ3WDJ1SHoxczJaODhmUWFhakJ4bjFYWkc4NGFXeDVGYUxXbXo1K1RkNjFlQU9lODQ2S1VmeWRLa3RiUnBNbW84cWJKa1pYSDNUalkvaDdDZ3R5enMwaDduUk5Zamh5b0hSenJQdDYxZ0tyNXF3Y0JSazhtMHhkL2ZmOUdmbGZnQUFDQUFTVVJCVk5lTEZ5OFMvbTNvWCtyazlXc1V6cGtyd2UwZitieGc2NGsvaVlpTVpPNjJMZFFvOVFNcEVpZUo5NXpCelZzUnJ0WHk0TVZ6N2oxL2huOVFFRWN1WGFCZ3RodzJiZis2ZHBYZzhEQnFsU3I5MGE4RjRMYTNON25lWjlrVXo1MlhGZnYyRUtuVFVhbG9NY29WOW1UaHp1MVd5NGNkdW5pT0J5K2VVN3YwVHl6WnM1UE90ZXZTdjNFekJpNmFUN1VTSmJuMjZDRzNuandtY1NJM0pxOWZ3L0RXN1N6bjdqNTlFditndDFRdFVkTG1QdnlEZ2tqcTVtYloxdW4xVEZqN3UxV2J3T0IzYUNJaUtONnBMZW5zekxkZk0yemtQNXFSOEUrNmN1WEtKZUFTMEtkbzBhSUZqRVpqYzZDV1FxSDRUeTMrMjJPeWJRQVRIUGFPaFZ2bnN1bXdiVWR4alI5clVmbjdxcXpadjRwMEtkUFQvWmVlcUZScTZ2OVd5MnFacWVockJWdFYxRDUzNHpRbnZJNVQ3RHZiSmZKaWV4bm94eDhYajlLMGFndXJvbHhobWpBV2JKbUxRcUhndTZ6NXlKdzJpODI1QzdiTXBYUWg4OS80R3crdk1XdkROQllOV2NHTDE4OVp0bk14TS92T3MrbEUyMzFpQjAycnRyRGFwMUtwZWVycnpmWS90dENvY3RQNGI5aGtzcXF1SFpkNi9XdCtzQTFBMVZMVjZkS2dCMDJITkVoUSt3R3RodUNacHlqSExoNWg3ZjVWVnNkaVYxRUg2M1hLVjQ1Y2wrRDd5cEl1S3pQN3p1UGFnNnVjdjNHRzEyOWY4L3pWTXhJblNzTFVYak9wLzFzdFVpUzEvcng0OHk3UWFrbXdzOWRQMDZOUkx5YXZHc2ZkcDNlczJvWnB3dEViZEd5Zm1yREJrL2g4ekhzNllFNGZTL0c0bUo3NmViUC90TzI5Tks3U25KTDVTOFg1M0xjZjN5SjM1andKdnRjc2FiTXdhLzFVeWhXdFFLWTA5b3RzYmpxOG5sTlgvK0xSaTRlY3VQeUhaWC9hRk9rWTFNYTZRRjdNOTF3YnFTVmIrdXo0dnpYWFdqVmg0dldiVjFhL3M0UGJEaWRUbXN6MG05blRwbVBpWFdnUXZhZjNJSkdMOWVlOVdxVm1lcDkvZlFLZFhSSjhmNldtTjIySVFxRWc1RTBnbGRwMWlyTmRvTThMbnQyOFRvUEJ3d0c0ZC9ZMFdRcDU4bk9mM3pEbzlPeWFQb250azhmVGZ0WjhxL05pTHZNVjJ3ZVgvVEtaME90MGxnRGRhREF3cGtaRnF5WW4xcTZtWXR1T1JJUnIyRFY5Q2hYYmRrRHQ0RUQvamRiQjZyaGFsZTArUmVNUll5MlBkUkZhVHF4ZHpZT0w1NmpSdlZlQ3pvKzlYKzNveUtEdHRqM1pZZStDV05qWkhJVHIzNmRXcWh3Y3VSaGpyZHJZOXh4bFV2MmFkRm00M082eHVKaE1SdTZmUDBPZHZnUHRIdGVHaGpLcFFTMjdxZHhMdWx0WDExUTdPakp3Mng2T3JsaktzeHZYR2JodGoyV1pORzFvS0w4UDdFdStNcmFGdjM1ZHNZNjdaMDZTSm50T3RrMGNRNlgyblVpZjI3d2NTYURQQzNaTW5VQ0hXYmFWUlAyZlByRjBsQmowZXY3NGZUbmxXclMycWh3ZkphNzNSWHlWemhxTnhubzZuVzcvclZ1MzdPY2ZmNFVDM2dXeC9lUnhwblRwbnVCekx0Ky9oOUZrWXRXUUVlVExrdldEN1kxR0k4M0hqVVN0VXBNdlN6YnlaYzNLMVlmM1diWnZOd3Y3UkM5OXFFQ0J3V2pBKzZYZjM1cjNmUFRTQlJxVnJ3UkE4c1NKTFJYT0hSMGNpTlRwT09aMWlUVkR6ZXQ5RzR3R05odzd3b1NPWFFCd1VLc0oxV2h3ZDNWbHdmdGxHUy9kdTRPTGt4TzlmMmxNbzFGRHVmdnNLWGt5WmViOG5WdE0yYkNXcVYxNzRLaFdFNm5UNFI4VWhFZVNKS2lVU3ZhZFBVUG1HQjE0RG1vMXV5YVlzNXFldjM3RjZrTUhpTlRyT1hIVmk3by9sZVhtNDBjMHFWaVpjb1dMZkZYenZoUGk4dVhMTjRCQndLQkNoUXJsVWlxVnpUOTB6cmRpM3NCUFc4NThUSmVKVEYwemtYTTN6MUs2MEUrNE9MbXljTER0VW42eDE1SCs4OUlmdkg3enlySm1kRng2TmVsTDF2VFo4THA3aVplQmZ2UnUyaCtsVW9uSlpHTG0rcWxVS1ZtTjdCbHlNR1BkRk1aM240S2JpMXVjMTlwN2NqZE5xcmJBeGNtRkFqa0trVDk3UVh6OFg1QXh0ZjJwYjhHaDcrZzF2UnVBSlp2RVFlM0FnVFBSQWRqQ1FjdG9PclNoM2ZUODJNR3lObExMMWltN3JhcVF6K3czanpSMk9pdGlVcW5NNGNHR0NkdmliUmRieGVLVnFWaThzbVZweEhyOWE3SnMrR3JMODhlMVRubnM5Ykw5Mzc2bTY4UU9OdnNWNzBzT0pIVkxTc0ZjbnN6ZE9KTlZvOVpaMHBLZEhKeFlNdFI2QkRmbWNta3hEWXdSTUVib0l0aDhlRDJYNzE2aVl6M3JVZVM0em8rOTMwSHRhSGY1dElTOHAzR3QyOTU4V0NObTlwMW45MWhjVENZVGwyNmZqN082ZlpnbWpCYkRHOWxONWU0L3kvbzd0SVBha2JWak43Rm0veXB1UDc3Sm1yR2JMUC9ld3pSaGpGZzAyTkxSRk5PQ1FjczRkL01NMmRKbFovcTZ5YlNzMFphY21jd2QyWDRCdnN6YU1KM0p2MDYzT2UvNXEyZVd5dnNHZzU1MUI5ZlF1RW96bkJ4c2kzYkc5YjU4RFNUNC9rbzFIemNKZzA3UHN0N2Q0bTEzWWRkMkNsU29iQW02U3RiL3hhckh0VlNEUnF3WjNOK20ybmhDMXVzRzJEOS9OZzh2bmljOE9KZzViWm9CSDE1VDJ2djZOVUxmQmxLd1ltVjJ6NXJLNjZkUFNKd3lWYnpuUktXMVI0U0hNK1dYMnJTWk9wdFVXYkp5OTh3cERpOWRTSUh5RmVrNGQ3Rk5VS3JYNlJpMjV6RHE5K3ZGQmdjRXNLQlRhNnRBV3hzYWFubTlVYU8rdW9nSVpqUnZTT09SNCtpL2NRZmh3Y0VzNk5TR1ZwT21reXBMVnNMZnZjTWxjV0tySHZGeHRTcVRMbGR1eTNha1JzT0t2ajBzMjBHdlh0SjNuVGxkWjFMOTZGNWVvOUZvMmE3VXZqTmhRVUhzbWpIWmZQK1JrVVNFYTBpZUxqM2QzMWRJQnVzc0FqQUg3YkdYUzlQcmRLd1ovQnR2ZkgxUXFsU3M3UHVyNVZoNGNEQ1JtbkJPYmxqRHlRM205NnZiRXZQMTFZNE8zRHorQjlzblQ2RFZwR21Xd0h0V3k4Ym9kVG9pdFJwbXRXd01nTXJSa1YvZnY5OTkxMGYva2I1eWFEKys5Ky9aRGJ4anR4VmZ0eXRYcm55VGIrYkNYVHNva0RVN3BmSVZTUEE1amNwSGR6TDZCd1ZSYjVpNUUwMmxVbG1La3JrNE9Wa1ZLRHMrZTRFbG9CeTVZaWtYN3R4bWFwY2U1TXNhdlM3dUQva0xVTFYvYnhRS0JZdjdSUysvOVRHT1gvSENOekNBQ2tXS1dwWTZpODFnTk5GbzVGREw5dUFXcmNtZjFWeWt1MDdwbjZnOTVEZWMzbjloTTJIQ3pjV1YrYjM3NCt6b3lJYmhZMGprNHNLVkIvZnBNM2MyZzF1MHN2enN0THBJNmcwYmhNRm9yak9ZSWtsU3BuU04vbXdNRGd0ano1bFRuTGgyaFNTSkV0RzJlaTIreTVLVnl2MTYwcnRoWS95RGd0aHkvQmhMOSt3aVUrclVGTWlXZzU5LytKRms3dTZmOUxQNHQ3cDI3ZHA5WU9TWHZvLy90K2JER3BFcXVmM3ZBTDcrUG15YUdOM0JIYW1MeEdneU1xVHRDTXZmWDAxRXVOMVI5SmdlK3p3aVRCUEswbUdyNGx4ZUtyWVJIY1l3ZnVVWS9BSjlTWlVzTlhNM3pVU2xWRksyYUFWU0owL05ZNTlIakY0eWpFRnRodUdSSklWbE5GY1RFVTdiMGMycFY2NGhsKzVjd052dkNUdmVwK3I2djMzTnhkdm5BVmd5ZEtWbGhEQkNGMEdIc2EwWTFHWVlLMGV1SXlROGhKNVR1eks2ODNneXBjbE1jRmd3N3E3dUtCUUt0TzlUckdNR3h0b0lEVTJITnJTN0x6WW5CeWVjblJKVUkvT1RtRXdtQnM3cFM3TnFMVmsyL0hlcndGK2xWTEZzK084MjU4UmVva3o1L3Z1TXZhWExBREtuelVMbXRGbFlvSnlkNFBuQXJVWTBBY3p2VDZzUlRSalhiVEtaMG1UbS9NMnovTDUzQlQ5NWxtVnFyMWsyMTlQcGRXeWV0QU1IdGZsN1pPQzdRSHBPN1dvVmFJZHB3aXp2LzZlOHAxRWFEYXBMOWd6UlM3TnBJelVNbmhmZEVldi85aFhMaHE4R3JEdVhqRWFqWmJ0VnpUWUVoYjVqM3FaWmdQbDNSaE9oSVcyS2RNejViYUhsbk5qTHk1bE1KcHZmRFoxZXgrZ2x3L0FMOUVPbFZERjAvZ0RMc2VDd1lMUVJHclllMjhUV1k1c0FMRXU4T2FnZE9IWGxMMmF0bjhib3p1TXRnWGVuOFczUjZYVm9JN1dXVGpBSHRZTmxMZmZsSTZMamg2TVhqdkR3K1FPN2dYZnN0bDhiQ2I2L1VtbHo1T0xGbmR2eHRvblFoSFAxeUNHclVlM1lxVTZoYjkrUUtHbFNtLzF4amVhQzljaDNqZTY5ZVBYa01RdTd0S1BuS25PYW1ORmdpT05Ncy9NN3QvSEcxNWRGM1RydzJ2c0o3YWJQUmFWV1k5QWJXRC9jL2hmTHFKSDRTZlZyTW1ETGJ0Nis5R1A5OEVGb1FrTnBPbm84S1RObGlmYzVvL2cvODQ2M2tGbmZkVnZ4ZTNpZmxmMTZXZ0psZ01OTEZsQzBSaTFTWmNtS3lXUmk0NWhoZUZhdGdXZVY2Z2w2M3RoaUJ2OWpxbGV3YksvNnJSZXVTWkphbnR2cjRENGVYcnBBbzJHanJjNFBDM3FMMzhPSDVDaFduRmRQSHJOOThqaTZMbG9Cd0J0Zkh3NHVta2ZUMGVPcDNLRUxhWFBZcnJFWjI0UTYwZXVOS3hSSzZnOGF4cktlWFhGTmt0U3lQMUtyWWNDVzNXakR3aXhwNURIbitxL29ZeDRoMUlhRkVxblZrdGdqQmZQYXQ3UWNEM2p4bkNRcFUrSGc1SVJTcGJJRSswTDhHL1Z1MkRqT1FtSUprVEpwVXJ0cmZNZW40ODkxR05xeWpjMGM4MW0veHI4bWJrTGt6cFNaNGEzYjRlamd3Tm1GdHFPRUh6SzRSV3NHdDJnZDUvRkVMdVl2ODRWeTVPVDNJY1BKR2FPSVpHTFhSRnhZdkp3SVhTUjZ2UUZYWjJlckwza09halU2dlo0eDdUcVNKcm1IemJWVEprMUt0N29ONkZxblByZWZlblB1MXMwNGx5OFRYeCtkUGpMTzBiM1lvMXNucnh4bng1L2IrSzNWWUV2S3Q0dVRxOTFSOUpqQnlib0RxNmxTc2hyZEp0bGZmemxLVlBvclFHSzNKRXorZFRxUGZSNHhlRjUvMG5pazVkY21mZWsvc3lmZEcvWGlsMHBOVUtDZzc0eGZhVmlwTVV1SC9ZNWFwYWI1c0Vhc0dMR1dzY3ZNSFFReFIySWJEYXBydGIxcytHb2UrenhpNlB3QmxxQUtZT1h1cFZRcFdZMU1hVEpqTXBtWXRHb2NGVXVZUjVYLzdSUUtCYjlVYXNMMHRaUHAxMklnSGtsUzJFMDlCd1dMaDY2SU04Q096N0tkaTdsODV5SWg0U0dXanBkNUF4Y1RvWXV3eVd5SVNzZGZQV1lqWVA1M3NYck1SbDY5ZWNXNDVhTUkwNFF5dU8zd09MTVJZbnZ4NmhscDRpbGs5djk2VDJNRy93MEcvR3paSHJad0VFa1NKYlk4OTlFTGg3bHk5eksvdFJwc2RmNjcwQ0FlK3p6R00zY1JudnA1TTNQOVZHYjFNOGNMZmdHK3JOaTlsQ0Z0UjlDcVZqdXlwZi93U29reHN5NFVDZ1Y5bXYvR2dEbDlTSndvZXVxVk5rTEQ2akViQ2RlRzRlcHMvaDRaMVNrQ01IaHVmd0RDdEtGb0l5UHdTT3hoMWJIbTQvK0NGRWxUNHVUZ2hFcWxpbk05OTM4N0NiNi9ZVmNQSHlSZHJ0eHh6Z00yNlBXYzI3NkZvaldzaTZXMW1tU2JDaEpUbHdYV1g5eHV2MThEOXR5T3JSU3VYQTFIbC9oN1ZPditOZ2lWMm9GMXd3YnlmZDBHWk1qN0hRQktsWXBLN2ExN3I1ZjBzSjlTZjNyekJoNWZ1WXhDcVdKbHY1NllqT2I1VGlxMUNyMU94OEN0ZSt6T2c3L3g1MUhlK1BodzY2L2o1Q3RUenU2MWI1MDREcGc3SnR5U0plZks0UU40WDd0Q2d5RWplSHpGaTBkZUZ6SG85QlNxYUwzOFRvN2kzMXZObjU1VXZ5YnRaa1Ivb2Rnd2NraThQNWZ3NEdDeUZQVGtuYjgvSVc4Q2NVL3VnZCtEKzZTT01RSVdKVGdnZ0IxVEo5QnZ3elk4TW1RazRQbHpnZ1A4U1p3aUpZOHVYMFFiRm9wQ29TUnRqcHljMjdFVnJ3OFVmOU5GUkFjWlVhUC9JWUdCckJzMmdOQzNiNjFleDZ5V2pleW02UGRZdmdadFdCakxlM2VqWUlVcWxHcndDKzRlS2RCRlJIQjR5UUxja252UVlzSlVxWDR1dmdydXJxNzh2OWNoei9DQkRLQy9JNjJIQjJrOWJBUGJ6MDJwVUZnRjNqRTVPVGppWk9mWDM4WEppVGJWYmVkOEhwbHVQWjlQb1ZDUUwwdldCS1gwaTY5TG54azk3TzZQUGYrellva3FhQ0kwakZveWxFVkRWdURrNElRbUlweXVFK091L3YvZzJYMkN3NEtwVWZwbmF2NzQ4Y1ZoajU0L1JCblBjdnhjcHU3N29HSUFrMWFOWSs2QVJUU3MxSmljbVhOeit1cGZWa0ZrbUNhVURLa3ljdlBSRFhwTmk4NVExQnYwOUpyV2pSd1pjL0pyNHo0QW5MNzZGd0JCSVc5SjZwNk1ZeGVQY1BQUkRmcTFHTWoxQjFlNWV2OEtlb09PY2tVcldOMVh6SG5UVWZXcTdPMkwzamJ2VUNZdzJJMXJ2bmRjRmVrcmZWK1YrdVViNG5YM0VoVkxWR0Y0aHpHazhUQlBMd2w4RjhpT2FkSGZHeUoxa2JRYzBmaVRBbStBRG5VN1V5UlBVY1l1RzJuVjhkSzMrUUIrTEZ6R3FtMWNCZngyL0xtVjZ3K3VvbFFvR1RwL0FDYVRDYVBKaUVxcFFtZlFzM2JNUmt2NmZVeC9YVG1PWDRBdlo2NmQ0b2RDUDlxOTlxZStwMFh5RkxPYVA5MThXQ01tOW9oZXFuSENpakh4L2x4Q3drUEluNzBBQVVIK3ZBMStRN0xFeVhuMDRxSGQyZ1NCN3dLWnZXRTZLMGFzSVYzSzlQaThma0hndXdBOGtxVGc2djByaEduQ1VDZ1VaRXVmblQwbmQzTDAvR0hiSjR3aFFoZGhlUnpWMmZJbStBMWpsNDBnS0NTSUNURmVSOGR4YmUybTZNOGJ1Smh3YlJnRDUvYWpiSkVLMUM1YmorU0preE9waTJUbG5tVWtTNXlNRVIzSGZ2WFZ6eVg0L2thWlRDWXU3TjVCNVE1ZDRteXpiOTVNRkVvVlB6VTFGNFE0dW53SlhnZjNZalFZaUFqWDRPSWU5enltS1AwMmJPUHhsY3U0dUNmR1pEU3l0R2NYMms2Zmd6S2VlWGxPTHE3Y1BQRUgydEFRS3JXTDdvVldLQ0JWQXI5VTFlclpsOEtWcTdGM3puUzZMRnpPNmMwYjBJU0VVS2w5SnliVnIyazM4TDcxMTNIdW5qNUowekVUMkROckdpL3UzcmI1K1VScXRUeThkQjZqd2NDS1BqMG8xYkF4WGdmMjRlenV6c24xYS9CLy9neWRWa1BIT1l0NGNQRThSb09lSktuU3NIZjJOTUM2c3lCU283SGFmdVByWS9WY1VhbnVScU9SYVUzcW9YWndwUGVhVFFTOWVzbmRNNmNvV3IwVzk4NmRwdEd3NkEvYnFPa0JhWFBrUktWVzhmejJUVExuTDBpNm5MbDRldU1hQmNwWDR0SGxpK1QrL2dmTE9TWHJOYVJrUGR2VXM1aGlqbnhIamJwUHFGT05ucXMyTUtOWkErdjNKWjZVUGVkRWlXZ3ljaHdQTHA1bmVlL3VxQjBkMFlhRjRweklqUWFEaDZOU2YxdnpOWVVRUXZ3OWMzOWJGT2VTU0s4Q2JWY0xxUFZUSFg0c1hNYVNqdHF3WW1PYVZXdHAweTZxYUZ1bXRKbnAyckFISGNmRm5ia0J0Z0Vpd0owbnQraFF0NHRWZG1EdXpIa1kxMjJTWmU1cm9aeUZLWlN6c05WNWJxN3V0SzNka1lObjkxdU56alVhVk5kcVd4dXB4ZXZlWlF4R0E0UG4vVWFkc3ZVNGN2NFFiaTV1YkRtNmtSZXZueE1ScVdWS3IxbDQzYjJFd1dDZ2NDN3pDZ0l4NXdsSHBaamIyeGRGYnpEUE4zWk1ZT0FTbGNLdWlkRGdFaU5OdlY3L21pd2V1cExFaVJMYkJPSUJRZjRjUEh1QTZ3K3YwN054Yjd2QkswQzROb3hFOGN5VlQ0aFRWLzlDb1ZDd2FOdDhtbFJwWmtuUFhuZGdOUzhEL1N5QmY1U2ZQTXRhYlhkcDBKMEt4U3F5Y05zOFp2YWR4NDQvdHhJYUhrTExtbTFwUHF5UjNYcy9jKzBVNTI2Y1pVaTdrU3pZTW9kN3orN1N1bVk3cXphZjhwNm1USmFLaFZ2bkF0YnpycldSR3F0dHZ3QS9xK2VLNm13eEdvMjBIZDBjQjdValM0YXU1UFdiVjV5L2VaYktKYXR4OGRZNUJyU0tIdnd4bXN6Zkk3T2x6NDVhcGVMdTB6dDhselVmMlRQazROYmptNVR4TE1mVmUxNFVqMUdZOE9lZjZ2THpUL0hQc1k3WldSTTE2dDUwU0FNV0RsNU8rekV0clFxNXhUZnp3OVU1RVlQYkRNZnI3aVVHemUySG85cVJNRzBvaVp6ZDZOdGlBT280L2sxOVRiNytWeURzZW5UNUlnYWRqdHdsN1ZkRFBMUmtBVTl2WEtmZDlEbVdrY2hLN1R0UnFYMG4vbHk5QWsxSWlFM3hNbnZPNzlwT05zK2lCTDU0UnFrR2pjaFY4Z2NVQ29WTmRldVlBbjFlc0cvdUxFbzNhc0w1WGR2QkJEODBiSnpnMS9iV3p4ZTM1QjVjMkwwRHo2bzFBTGgzN2pSbFc3VEJhRENnakJWNDYzVTZUbTFlejltdG0yazBZZ3haQ2hhbS9hd0ZyQjh4aVBYREIvSno3K2o1Tk9lMmJ5SFg5ei93eHRlSHhpUEg4dkRpQlRyTld3UW9PTE4xRTc0UDd0Rnk0alFpdFJwMlRaOUVvK0ZqU0pjekY1M20yVmJ1bmxTL3B0WCsyUFBvWTFkeWp5cENWcUJDSmZiTm5ZbFJyOGZaemQyU0dRRG0xRy9IOTZOeE9ZdVg1UDc1czJUT1g1QTBPWEx5NHU0ZDh2NVlsc2RYTGx0MUttd1lPWVRBRjgvai9abnFJaUxzN24vcjUwT1I2clZ3ZEk3KzR4clh5UFhwelJ2d2UvU0FnT2ZQaUF3UEoxUCtnbmhreUVqV3drWHd2bmFGdzBzWDhkcjdDV2x6NUtSNnQ1NTRwUC8zckpFcGhCRGkvNi8rYjdVU2xPNzcrczByU3pENExqU0k0NWYvb0c2NUJuUWEzeGFqMGNDaHMvc3RvMkZSNndMcjlEcExzYVpzNmJOYnBRREhaaktacVA5YkxhdDk0ZG93aGkwY3hQTGhhK2c2c2IzZDgvUUdQV3ExQXh2RzJ5Ni9sSkM1NVh2KzJrbXg3MHJ3TXNDUGdXMkdjdVh1WmFiMU5pK0Z0ZXZFZGg2OWVNRElUdVBRUm1pWXUzRW1BMW9QL2NBVjR4WWNabDZ1eWMzMTQ0TGU4U3RHVTZWa05jcDRsclBhSC9ndWtJRnorakNpNDFoTFlKVWlhVW9tZEovTXdiUDdpZEJGNGhvclVBclRoSkhJSlJHUFhqd2tSZEpQWHpJd0tDU0laeStmNHViaVJzR2NoWmkxZmhvTEJpMjEvTXpyOWEvSnZJR0w0eHhaZnhYNGttU0prN1B2OUY0cWxUQm5NVjY0ZFo0bVZacGhNQnBzQ2p2cTlEcTIvN0dWWFNlMk03RDFVUEpuTDhEa25qTVl0M3dVNDVhUHBOc3ZQUzF0UCtVOXpaNGhoNlZOVE0ySE5iTGFIek96QWN3L3o1aHp0Nk9tYVpRdFVwN0YyeGRnTUJwSTVPSkdyaGlWejdVeE9sT0s1Q25PcGRzWCtDNXJQcktsejg3OXAvY29WYUEwMXg5Y3BYV3Q2RTZGQ1N2RzRPdHZQWUFVVzh5Ujc1aGVCdnBSdVdRMXEwNmF1RWF1ZC95NWxjYytqL0I1L1FKTmhJYThXZk9SUG1WNkN1WXN4STJIMTFtMVp6blBYajRsVzRic2RLemJoYlFwNHA1RyttOG13ZmMzNnZ5dTdaU29YYyttQ0JmQXNaVkxlWERoSEcybXppSlIwbVEyeDE4K2ZvVFAzZHZjUG5uYzdyWERndDdSZWNGUzBtVExqdjlUYnlxMDZjREZQZVk1NGg3cE0vRDRpaGZKNHdpczdwMDlUYVJHUTdwY3VRbjI5eWRabXJTa2ZWK2tUSy9UV1FwNXhXWXlHWGw2NHpvUjRScjJ6SjVPb2NwVjhYdjRnTnA5Qi9EczFrMkNBd0xJV3JnSTJwQVFuR010UDNONDZRSmUzTGxObTJtekxmT2ZYUk1ucHRYRTZXd2NQWlJuTjY4RDVybnFGL2Z1b3N1Q3BaemJzWVhVV2JPVE9tdDIzdmo1c20vdVRJTDlYOU51eGp3VVNpV3JmdXRObVdhdHlGS3dNSXU2MnYrakhCR3VzVG9XSGh6TW9xN3RLVkc3UGtYc3BGaEd5VjZrR0c3SmtuRncwVHlhajV0c2RTejQ5V3NTdjE5MkoydmhJcHpjdUk3SzdUdVRPbXMycnY5eGhDZFh2VWlhT2cwZTc5TStROSsrSlUvcG4vQ3NVcDNqYTFaUnJtVWJkazZiUkxwY3VTbFJPN296WU92RU1lZ2pJeTJGNmFLa3pKVEZxcHArU0dBQUh1bnRwNVNteVpHVHREbHprU3BMTnN1U2NkT2ExS05zODFaa3lwZWZNczFhb292UTh2VEdEWkttanIvU3FoQkNpRytmV3FWbWR2OEZqRnc4bE9Dd2R6YkhvK2FDeHh4VnUvUGtObWV1bjZKdXVRYUVoQVd6WWNJMm1nOXJ4TytqTndCWUhuOU1OV1NGUW9GU3FUUUgwKzhEeGx1UGI1STVUUmFTdWllMVcvWDdUZkFiaHM0ZlFLMmY2dGk5cGwrQUwwQ2NhZWZkZnVuSndUUDdtTkYzTG52LzJrV1d0Rm5Ka2pZckx3UDlXTHh0QVFIdi9KblFmU3BLcFlyaEN3YlNxSEpUOG1jdllDbTRaaTh0M040K285R2NTdTNyNzROSEVnOUw0YkNFT0hyQm5HcjhVK0d5TnNjOGtualFxbFk3eGl3ZHpzUmZwNVB5L1JKZkRtcEh2czlYaXU2VE96SnZ3QktySmFKR0xCcU10OThUWEp4YzZObWtyOTBSNm9UWWZHUTlaWXFVWit2UmpmeFE4RWRLRlNqTnREV1RlT3p6eU5JbTVsemhoWU9YWVRLWnVQWDRKcHFJY0JadW5VdTVZaFY1NHZPSUhvMTZjZGY3Tm0rQ0F5bVFveENobWxETGZPUW9xL1lzNTk3VHU0enJOdGt5LzluZDFaM1JuY1l4Y2RVNGJqKzVCWmlydVgvS2V4clh0QXROUkxqVnNaQ3dFUHJNNkVHTjBqOVQrWHZiSlgyakZNcmxTUkszcEN6ZnRZVGg3YTFyQmdVRStlT1J4Tnp4VVRCbkliWWQyMHlybW0zSm5EWUxKN3lPYytQaE5WSWxUMDI2bE9rQmMwZkg5d1ZLVWJGNFpUWWVYa2VUS3MyWnMzRUdPVExtcEVicDZMWGxwNitkakU0ZmFmUHZLMlBxVExTczBjYXkvU2I0RGVsU3BMZDczOW5TWnlkYmhoeVczenN3ZHpnMHF0eVVQRm0rNDVkS1RZalFSWEQ3OFMxU0pmdm5wbW45MHlUNC9nYTk4ZlhoNlkxck5CZzR6T2JZOFRXcnVIdm1ORzJtenJaWlV6dEswMUhqNDd5MnlXUmtZcjJhSkg5ZnRLeEc5MTQyS2VhM1R4NG5TNEhDOWs3bjVvay8rTzZuc3JTY1lKNzdFZnIyTGY3UHZBSHppR3J2Tlp1czJvK3JWUm05VHNlQ1RtMUluenN2bmVjdklUdzRtRDJ6cDlGODdDUU1laDI3WjA2aGNvZk9LSlZLTktFaE9MdFo5K3BXYnQ4Wko5ZEVOdmZwNk9KQ3Ewa3owSWFHQXVZNTU4M0hUckxxa1BqajkrV2MyYnFKUXBXcTBuajRHQUo5WHJCK3hHQ3lGdkswcEhMWDZONmJnNHZtMnJ4V2hRS2I1MHpJMG1PUkdzMzdrV2dGb1cvZVdCM3pmWENQTk8vWC84MVN5Sk9URzllaWo0emt1eC9Ma3J0VWFmNzhmUVg1eWtZdkgzYnorREZlUFhsc0RyN1htb1B2YWwxNnNIbmNTUEtYcThqejJ6Znh1WGNIRi9mRTdKOC9tOW94bGplS3JVYjMzdHc1ZlpMWDNrL3d2bjZOTEFVTFVhTzd1UkNVUWE5ajM1d1pWdTFEMzc0aFVxdGxkTFVLSkV0akcyeDNuTGZZVW9WZkNDSEVmOWV6bDk0Mnl5M0ZMTVFVMHgzdjIrVExsdit6MzRPYnF6dWg0YUVjUG5lQVJwV2JjdjNCTlR6ekZBVWdYQnZPNFhNSHFGcXFCaTVPTGdTRnZHWEVvc0ZVTGxtTm1qK2FBNUNna0NCdVA3bEpSS1NXVHVQYWtEU3grYnRFZkdubnd6cU1Kb2xiZEdIVDlRZlhzUFA0ZHNvWHE4REExa1B3RGZCbC9QSlI1TTlSeUNiSS8xQzE4eWp6TjgvR00zZFI3ajI3Uzk2c0NWOUsvbFhnU3pZZlhzKzRicFBqSE1VdjQxbU9KejZQbWJCOE5CTjdUTFZVVVYrMWR6ay9GaTVyc3piejlENXpyRG80eGkwZnhjRFdRejk2RG04aVZ6ZXFmRitWclVmTlJkUVVDb1ZWUWJIWUk5ODZ2WTVlMDdxUk0yTXVwdmVaUTBoWU1BdTJ6bVY0KzlIb0RYcm1iWjVOcTVwdFVTcVZoR2xDYmU2N1ZjMjJ1RGk3Mm95a096dTVNTHJ6ZU1JMFlZQzVPdnVudktlZDZuVmwrUzdiREVxRlFtSHpuQWxaZWt3Ym9TSHkvVWowMjVDM1ZzY2V2bmhBbG5UbVdrTDVzeGRrNjdGTjZQU1JsQ3I0SXlYeWxXVDl3VFZXeTRlZHVub0Niejl2S2hhdnpLYkQ2MmxTcFRudDYzUm02dW9KL09SWmpydmV0M253N0Q3dXJ1NHMyYjZRN28zaXpwcnRWTDhiNTIrYzRkbkxwOXg2ZElOODJRdlFxYjY1YzBwdjBMTm9tL1d5eDBFaGI5RkdhcW4vV3kycmRjR2pUTzA5Szk2bC92NnRKUGorU3NXc09EN3U1K2pDWDZNT0hlZkM3aDBVckZEWkpnZ0ZPTDUyRldDYkFoMXpPYTZZd29PRGNYSjFRYVYyd0dnMGN2WHdBWktsU1djcHFoWTd1UFIvNXMyMW80ZnB2R0NwWlo5Q3FUQXZqeEVXeG10dmIxSm16c3FGWFgwSUR2REgzY09EREhueWtiV1FaNXl2VmUzZ1FPZjVTM0I2UDZMOXgrL0xhVEYrQ2k3dWlWazNkQUNaQ3hRaVovR1NBRHk1NmtXU1ZOYS9vQTVPempiM2FUSVowUVNINEpRb0VVR3ZYcUp5TUwvMk5ObHpXTFVyV3IwV3VVcVVJbjJlUEZ6WXZaTmpLNWRTb25ZOXJoMDl6TVU5T3luK2MxMHk1UzlnUCsyOFFTMnIvWXRqcmNPdDEra3N4YzJpaEFXOVpjT29vYVRNbklXS2JUdXhaZHhJWG5zL29YenJkamc0T1hIcnIrT1VxRzN1elhkTGxzeFM0Vnp0NklnK01wTGJwMDdRYWE2NStJalJZT0Q4cnUwMEdHUmU0MTJsZGpCWEtuZHpzeFRWODc1MkJVY1hGNnAwN01LQ2lZd3p6QUFBSUFCSlJFRlV6dTN3ZTNpZnREbHkyWDBmMHVYT3c5WUpvMms4Y2l5N3BrK2lmS3QyRkt4WTJYTHRxR3IzYjN4OU9MMWxJd2FkanJ0blQxR2tXazE4N3Q3aCs3b055RjJxdE4zNStFSUlJZjdiWW8vK1JTMU5GOXUxKzFkb1h0MWU5ZXkvSjNYeTFEejFlOElmbDQ3U3FISlRMdDQrVC9mMzZjU1J1Z2lldjNwRzE0a2RxUFZUYlk1Zi9vTXludVdvWDk3OE4xd2JxYVg3NUU3a3lwU2J0clU3VURoM0VkS256UERCMGZlczZhd0xxbFl1V1kxaWVZdVRNMU51OXAvZXk5b0R2MU9qZEMyT1h6ckdnVFA3cVA1RFRaeWRYR3pXdjFhckhWQW9GQVNIQlpNNFVXTEwvbkJ0T05jZlhxTkkzdUljT1hlUTMxckZYL2cxcG1XN0Z0T3hmbGRTSlUrTkprS0RrNE1UZ2U4Q0FPdVZjMXJXYU1QTFFEL3VQTG1OWjU2aW5MbCtpbnZlZDVnN0lMb1Fta3FwSWlROEJIZFhkMHZnclluUW9OR0dmMUx4ckdaVld5WjR5VGd3cHpsUDZ6MGJWMmZ6dEwzMUI5Y3dzdU5ZM0Z6ZEdiTjBCUG15NWFkb25tSUFYSDl3alpTeFJsV2RISjFzZ21DVHlVUkllQWlKbkYxNS9mYVY1WFY4eW51YU4ycyt1Mm5uTFlaYnA1MzNtOW5UNnJoT3I3T3BKUDh1TklnSks4ZVNNVTBtV3RSb3c5VFZFM2oyOGluTnFyWEUwY0dSTTlkT1ViMjBlWXBGVXZla2xncm5EbXBIZFBwSXp0NDR6ZFJlNW1YS0RFWURlMC90cG05ejh4SmphcFg2L1h6OVJJenFiQjZvdS9ud09zNU9MclQrdVQyOXBuWGpzYytqT0t1ajU4aVlrK2xySnpPd3pURG1icHBKMDZvdEtWdTB2T1hhQ3dlYkN6cjdCZml5OC9nMmRIb2RGMjZkby9MM1Zibi85QjQxZjZyTjkvbEt4bGxMNEd2eGRkLzlmOWlvUThmdDdvL1VhTGg2K0FEdFpzNjNlenl1OCtLeXVGc0hnZ1A4QVZBb2xYaWt6MGp0dnZaSFI3V2hvYXdiTm9qaXRlcVFJa2ExVzRWQ1NZN2kzek81UVMweTVQbU8vR1hMazc5Y0Jjdm8rYlFtOWJoNjVBQjZuYzZtVTBDdjA3RnUrQ0NhajUxazJWZWhkWHQwRVZvV2RtbFBqbUlscU5hbEIxTWExU0VpTEF5MzVCNDBHamJxZzYvTFpJS1pMUnVqaTlDaVVqdFFzcjc5Z21SSlVxVW00TVZ6bHZic2lpWTRtT2JqSnBNNWYwRThxOVpnOWFCK3ZQWHpvM0xITHBZL0F0clFVQlFxSlNFQkFUYnA3NTNuTDdYYXpseWdFRzJuUlgrb0JyNTR6cEpmdTFDa1drM0tORFAvWVdrM2N4N2JKbzdoa2RjbHlyWnNUZENybCtRdFhlWi83TjE1Z0l6MUE4Znh6OHpPSG5aWjdMcnYrK2lRTXluOTNGZEpSRWdSSWtjU1NlNWJjbE9VQ0pIazZIS21VanFJQ3BFamhMTHUrOWkxNTh6TzgvdGpOZTNhZGU3T1Byc3o3OWRmTTgvenRYMitNYlB6bWVkNXZvL3IrdkRyT1oxT3ZmdGlSOWZ6eDN1L3FrTGxFdTdUWGFsUkU3M2Q4Um5YbHl5R2tiQkEyblBqSnNuWFAwRGQzMzFmL29GQmlvMk9rajBtTnNtS0dQczNiOUw2dWUrcDFlRGh5bCtxakRwUG5hRWxJNGNvT2lKYzFadTNWSFJFdUhhdS8xb0h0dnlzTE5tQzlXamJaMVdnVEZsTmJ0dENEYnYyVU1TRjg5cTZlcVYrWEx4UUlRVUtxVkQ1ZTFTeFlXTUZKYnFWR1FEQU8zVjR2TFBxVksyWFpOdm1QemJwM09WemNqanM4cnYyQmZuNXkrZDA5SFNZY3VmTW93N0QyeW9tTGtZZGhyZDEzYnRaK3U4K3puYUhYUjJHdDNYZFl1cFd5aGU3UjkvOCtwWHloZVRUMGROaHVoUitVZVdLSmF5NWtpTmJUcjNjcHE5T25EMnVSVjh1ME5tTFo1VWpXMDdYSXFnQmZnSDZjTlRIS1phQ3hLZWQ1ODlWd1BWOFdKZFJ5blh0Vk8xLzVjNlJXeWZQSHRmcmIvZFZSR1M0aG5VWnBYdUszNnY2RHpiVWlQY0c2OHlGMDNxK2FlZGtSZERtWTlNVGp6NnBIbSsrNExxMWxwU3d1RmJsY2xYMSsvNXRLbE9rckNxVnJYeGIveThrNmJYMkExMkwyazM1YUlLMjc5c3FLV0dCdWNSSEc2MVdxd1lrdWhaOTlVOHIxS1Y1ZDFmUmxhUzYxUnFvNS9pdWlhNmxUamlpMjY1eGU3VjQ3Y2FYNGFXMGIweVA4YnF2NVAxSnRoMEkyNjhaUzZjbDJmYktwSjVKbmlkZUZiMWQ0L2FLdGNlcTc1UmVxbFMyaWpvLzJWWFBqM2hHVVRGUnlwa3Q1MjE5U1dFWWhsNGMyMUd4OXRpRS8vLy9TL21MbHR2OU8vMzNjMlJrZEtTc1Zxc3VYcm1RN1BUM0tYMlQzZ0hpM2hMM2FXelAveTVQUEhudWhQcFA3NlA2MVJzbDNBclBZdEdidlNacjZ1S0ordU92SFdyVHNKM09YanlqR3ZjL2ZNTXZocHhPWjVKL3M5MWF2cVF5UlJJdUQ2MzNZRU4xSC9lQzYvVm9HSVlDc3dScFJOY3g4dmYxMTlTK014UVlFS2pvMkdqRnhpWDlIUG52L2RSZmF6OVFKUXFXMUxoZWsvWG1CNk4xTlRwQ2o5ZHNwcXRSRWRxdzdUdHQzZnVMc2dabVU4dTZyVldxY0dsMUd2V3NubS82Z2k2R1g5UzZ6V3UwZlAwUzVjOVZRR1dMbGxQZHF2VVZuRFc3TXB2Yi85b29BMXAxTHR5NDlTaWtCYWZUS1l0RktWNURMa2w3ZnRpZysyclgxWUV0UDZ0MDlScko3aHZ1RHBmUG5sR09QSG1UWkx6K3YzdjV6R2xsejVQM2h0K1FHb1pUa2lYWi9uRlBOdGJnbFYvcDlPRkRXalo2bUNvMmJLS0hXN1dSYjZKN3kxNCtlMGJidjF5dHVzKy80UHJ6KzM3K1NTdW5USkRGNnFOYXozYTQ1U3JqaWNVNzdEb1hGcGJzNkh1OHc2RkxwMDdLNXUrdmMyRkhWTHBhOWR2K21YZGpTcnRXc3NmR3FGTERKbXJVN1NWdFhiTlN2Njc0VEsySGprcXk2bmxjZExTV2p4MmhGdjBIeVRjZ2kzNWIrYm51cjFOUDJSUDluVXh1MnlMSlBlTU53OURKZ3dkMGVQdFcxWGpxYWZuNko3OWRpVGRvbGpzNFU3LzNwZ1ZqK3k3ZXYrSFJMRlVxZU1YclBHekRxYnQrTGJjZTJEekpnbEdKVFY4eVdUc08vQzVmSDVzZXE5bE1UOVZwcGVqWWFPMDZ1RlBWNzB0NU1kblVPSDdtbUFiTzdLZU9UM1JScmNxMXRmL0lmdDFmcWtLS1kvY2MzcTE1SzJhcmRZTm5WS1BDSXpmOG1jUGZHNnpSM2NmZDhyLzl6T0NXV2pMdU0vMXo4bTlOV0RCV2RhczFVUFBhTFYwbFI1TE9YVHFyYjM3NVN1MGEzOWxSWHltaDBNWGFZeFVTSEhKSGYrNWZzZlpZeGRuajVHUDFTVktxVTVMNHRISjNlMnZKRkwzeVRMKzcvdlBuTHAxTmNwUTdwYytSWnkrZVVlNmNlVzd5T1RMaG4vLzErKy8yNy9TWDNaczFZOWwwV2ExV3RXN1E5cGFyakNmbWlIZm8ySm1qeVk2K3g4YzdkUHJDYWZuNSt1blltYU9xZk8wb3Y3dThNRHJoeTQxNjFSb2tyUHEvZWEzV2JGcWwxenNNVHJMcWVVeHN0Q1l1ZWxPdnRIMVYvbjRCK25MVGFqMWF1YlpyL1FBcDRacnZ4SmVrR0lhaHc4Y1BhdWVCSFhxaVZuUFhGMFIzcW1qZC9LYTlQMmZxWHd5VWI4RDlETU9wZUxzanhjc1NETU80NHc4Qm9IeExsRzk0UHNxM1orUDNIM0I3RE1PUUk5NmU0bUovWnIyT3pDemY3ajg4Q1NCVHMxaXNLUmJ2aEgxODhBQUFlQjkrL3dHM3gyS3gzSENWZlc5OEhWRytBUUFBQUFCd004bzNBQUFBQUFCdVJ2a0dBQUFBQU1ETk1ubjVObjR6T3dFQTNCRkRlOHlPa0NFWXZIL0RneG1HTjczT2VTMER5RXk4NmYwWnlCd3FWNjVzVks1YzJTdFhjQVhnZVhoUEE1Q1o4SjRGVDVYSmozd0RBQUFBQUpEeFViNEJBQUFBQUhBenlqY0FBQUFBQUc1RytRWUFBQUFBd00wbzN3QUFBQUFBdUJubEd3QUFBQUFBTjZOOEF3QUFBQURnWnBSdkFBQUFBQURjalBJTkFBQUFBSUNiVWI0QkFBQUFBSEF6eWpjQUFBQUFBRzVHK1FZQUFBQUF3TTBvM3dBQUFBQUF1Qm5sR3dBQUFBQUFONk44QXdBQUFBRGdacFJ2QUFBQUFBRGNqUElOQUFBQUFJQ2JVYjRCQUFBQUFIQXp5amNBQUFBQUFHNUcrUVlBQUFBQXdNMG8zd0FBQUFBQXVCbmxHd0FBQUFBQU42TjhBd0FBQUFEZ1pwUnZBQUFBQUFEY2pQSU5BQUFBQUlDYlViNEJBQUFBQUhBenlqY0FBQUFBQUc1RytRWUFBQUFBd00wbzN3QUFBQUFBdUpuTjdBQUFBR1JFRlN0V2ZOcGlzVlEzTzBkYXFsU3AwbVN6TTZRRnd6QjI3OXk1YzZIWk9RQUF1Qk9VYndBQVVtQzFXaitXaC8yZXRGZ3MvY3pPa0JZc0Zvc2tVYjRCQUptS1IzMm9BTzVXcFVxVjZrbHFrc0wyeEVlSnR1ellzZU96OUVzRndHUTJTVElNd3hNSzZ4U0x4ZUlSYzdGWUxGUE16Z0FBd04yZ2ZBTUpIQ2tkRVVxOExUNCsvcW4walFRZ0k5aXhZOGRVc3pPa1Z1WEtsYWRJbmpVWEFBQXlHeFpjQXlUdDJMSGpaOE13THQ1a1NMakQ0VmliYm9FQUFBQUFlQlRLTjVEQUlXblpUZlovdTNmdjNyajBDZ01BQUFEQXMxQytnZjk4ZnFNZGhtRjhrcDVCQUFBQUFIZ1d5amR3VFVSRXhFWko0ZGR2Tnd3ajh0S2xTeXRNaUFRQUFBREFRMUMrZ1dzT0hUb1VheGpHcDlkdnQxZ3NHNDRjT1JKalJpWUFBQUFBbm9IeURTUmlHRWF5VzRrNW5VNXVMd1lBQUFBZ1ZTamZRQ0puejU3OVFWSmtvazNSZHJ1ZDhnMEFBQUFnVlNqZlFDSW5UNTZNa3BUNCt1NGY5KzdkZTlXc1BBQUFBQUE4QStVYnVJN1Q2VXg4M1RjTHJRRUFBQUJJTmNvM2NKM282T2p2Sk1VWWhoRm50OXVYbTUwSEFBQUFRT1pIK1FhdWMrREFnUWpETU5aWUxKWk51M2Z2dm1SMkhnQUFBQUNabjgzc0FFQkdaQmpHY2tuNXpNNEJBQURnNlNwVnFsUlBVcE1VdGs5TzlIVExqaDA3V0FRWG1ScmxHeDVuMWJudzd5VFZUYzNQaUxsNlZVNW52QUtEczc5OTl6L0YrSzFaN3V6VlU1TURBQURBQ3pnc0ZrdS82emNtM2hZZkgvOVUra1lDMGg2bm5jTVRwYXA0UzFKQTFxd0tETTZleXA5aWVUQzFPUUFBQUR6ZGpoMDdmallNNCtKTmhvUTdISTYxNlJZSWNCUEtOd0FBQUFBek9TUXR1OG4rYi9mdTNSdVhYbUVBZCtHMGN3QUE1Rm5YSERJWEFKblE1NUo2cExURE1JeFAwamtMNEJhVWJ3QUFFbmpTTllmTUJVQ21FaEVSc1RFNE9EaGNVbkRpN1laaFJGNjZkR21GU2JHQU5NVnA1d0FBeUxPdU9XUXVBREtiUTRjT3hScUc4ZW4xMnkwV3k0WWpSNDdFbUpFSlNHdVVid0FBRW5qU05ZZk1CVUNtWXhoR3NzdEhuRTRubDVUQVkxQytBUUQ0eitjMzJwRUpyemxrTGdBeWxiTm56LzRnS1RMUnBtaTczVTc1aHNlZ2ZBTUFjRTFFUk1SR1NlSFhiOCtNMXh3eUZ3Q1p6Y21USjZNa0pYNU4vN2gzNzk2clp1VUIwaHJsR3dDQWF6enBta1BtQWlBemNqcWRpVi9yZkxrR2owTDVCZ0FnRVUrNjVwQzVBTWhzb3FPanY1TVVZeGhHbk4xdVgyNTJIaUF0VWI0QkFFakVrNjQ1WkM0QU1wc0RCdzVFR0lheHhtS3hiTnE5ZS9jbHMvTUFhWW55RFFCQUlwNTB6U0Z6QVpBWkdZYXgzREFNVGptSHg3R1pIUUFBZ0l6RzZYUithclZhbjczMk5GTi9BR1F1QU5KYjJJWlQzMG1xZTdkL1BqSTZVdkhPZUFVSEJiK2R5aWkvRmEyYnYzb3Fmd2FRWmpqeURRREFkVHpwbWtQbUFzQUVkMTI4SlNrb1M1Q0NnNExUSXNlRGFmRkRnTFJDK1FZQTREcWVkTTBoY3dFQUlHUGd0SE1BQUZKZ0dNWnlTZm5NenBFV21Bc0FBT2FqZkFNQVBJNnhmVmVxcmplVXBJaW9LTVU3bmNxUk5ldmRYM05vR0w5WnFqNlFxdXNObVV0U0dXVXVBQURjS2NvM0FNQVRwYXJnU1ZLMndNRFVwN0JZMHVKNlErYVNTQWFhQ3dBQWQ0UnJ2Z0VBQUFBQWNEUEtOd0FBQUFBQWJrYjVCZ0FBQUFEQXpTamZBQUFBQUFDNEdlVWJBQUFBQUFBM28zd0RBQUFBQU9CbWxHOEFBQUFBQU55TThnMEFBQUFBZ0p0UnZnRUFBQUFBY0RQS053QUFBQUFBYmtiNUJnQUFBQURBelNqZkFBQUFBQUM0R2VVYkFBQUFBQUEzbzN3REFBQUFBT0JtbEc4QUFBQUFBTnlNOGcwQUFBQUFnSnZaekE0QUFFQkdVS1ZyeDlzYTE3SldIUTErN25uM2hra2xUNW9MQUFDZWd2SU5BTUExUzBlTVVjSGN1Vzg2eHVhVE9YNTFldEpjQUFEd0JQeldCUURnbWdBL1B3WDZCNWdkSTAxNDBsd0FBUEFFWFBNTkFBQUFBSUNiVWI0QkFGN1BNQXhKa3RXYStYOHRldEpjQUFEd0pQeG1CZ0I0UGJ2RElVbnk5L1UxT1VucWVkSmNBQUR3SkpSdkFJRFh1eHg1VlpJVUhCaGtjcExVODZTNUFBRGdTU2pmQUFDdmQvVDBhZVhKa1ZOK0huQzAySlBtQWdDQUo2RjhBd0M4M3NaZGY2aGk2VEpteDBnVG5qUVhBQUE4Q2VVYkFPRFZ6bCs1ck04My9xQm1qOVEwTzBxcWVkSmNBQUR3TkpSdkFJQlhtN1h5QzkxZnZLUnEzSHUvMlZGU3paUG1BZ0NBcDdHWkhRQUFBRFAxYWRWR01YRnhac2RJRTU0MEZ3QUFQQTNsR3dEZzFiSUZCaXBiWUtEWk1kS0VKODBGQUFCUHcybm5BQUFBQUFDNEdVZStnZXM0Ym5MS3BvK3ZyeXdXU3pxbUFRQUFBT0FKS04vd2FsT2ZiZVY2SEJjVG8vd2xTK3ZLMlRPU0pFUFM1ZE9ubEROZmZ0ZVl0aVBmVUo1aXhkTTdKb0IwTU9DOWR6U2grMHZKdGpzTlE3M2ZtcXFaZmZxWmtPcnVlTkpjcnJmOXdINzl2R2VYZXJkc2JYWVVBQUR1Q09VYlh1M2wrWXUxZi9ORzVTdFpXcCs5T1ZyMVgzaFJCY3VXbHlSZE9IRmNYMHdhcHk3VDN6VTVKWUQwOFBPZVhTbHVOd3ludHV6ZG5jNXBVc2VUNW5LOTBvVUthK2pjMlhxOHhpTXFXYUNnMlhFQUFMaHRsRzk0Tlp1ZnIvYjhzRUdmVHhpbkR1TW51NHIzOVBadDVMRGJGUmNUcmVudDIwaVNmUHo4OVBLOFJXYkdCWkNPVGwyNG9QeWhvV2JIU0JPWmRTNFJVVkdxL1VwUCtkbVNmMXg1YnN5SUpNLzlmSDMxNDl1ejBpc2FBQUIzalBJTnIyYXhXUFhVd0tHYTI3dUhBclBuY0cyUGk0blc2NStzVWt4a3BBS0NnaVJKRTU5dVpsWk1BQ1o0YXVnQWJaazExK3dZYVNLenorWDY3RTdEa0pYMU53QUFtUXlybmNPclRYMjJsZDdwMGtIbmp4M1Y0cUd2YS9SajlYUjgvejdYL3VudHVhWVE4SFR2ZlBHWmF2YnFwdWpZV05YczFVMDFlM1ZMY1Z5TkhsMVVvMGNYTmVqWE81MFQzajVQbWt0aUZ5UENYYWZMSHpweFhNK01HdWJhZCt6c0dmV1pNVjFPd3pBckhnQUF0NFVqMy9CcXJ5NytWSkkwN3NuRzZyMWdpYWEyYTVsMFFUV09yQUFlNzZVV0xmVlNpNWFxMmF1Yk5zMmNmY054bWVISXNTZk5KYkZ6bHk1cCtMejM5ZlhrNlNxU041L0N6cHpXbVVzWGxUZG5pSDc1YzQ4aW9xSTRFZzRBeVBBNDhnMWNjK25VQ1ZWdTBsUitBUUd1YlRaZlh4TVRBWUIzY3pxZHNscXRLbHVrcUd3K1B2cmo4Q0g1Mld3cVg3U1lkdnoxbHlUcGw3MTc5YjhIS3BxY0ZBQ0FXNk44QTlma0xsSk05VHUvNkhvZWNlRzhRZ3NXTmpFUkFIaTNxTmhZQlYzN1F2U1IreXRvNDY2ZGtxU3loWXRxOXorSEZlZHc2TmQ5ZTFXN1VtVXpZd0lBY0ZzbzMwQUtIbnVwai9iOXZGRm5qL3lqSTd2K2NHMEQ0TmsyN3RxcDBRdm5LZXpNYWJPanBKb256T1hNcFF2S2t6TkVrbFN0L0QzYXZDZmh1dTlTaFFwcGYxaVl0dTcvVXdWQ2M2bG8zbnhteGdRQTRMWlF2b0VVRkNoYlRqdlhmNlUySThabzVaVHgydlhkZXQxWHU2N1pzUUM0d2VFVHh6WGg0MFdLall2VGpNOCtVWkc4K1pRck9MdlpzZTZLSjgxRmt2NDhja1JsQ2lXY2dWU3RiSGtaaHFFNHUxMzFxMVRWaE80OXRXSDdOaldvK3FESktRRUF1RDBzdUFhdkZoc2RKWHRNYkpLRjFmWnYzcVQxYzk5VHE4SERsYjlVR1hXZU9rTkxSZzVSZEVTNHFqZHZhV0phQU82dy9hOERjaHFHRmd3ZXJuc1RMN2lZQ1huU1hDVHAyMjIvcVhXZCtwS2trT0JnTFJzNVZsTENQYjNqN0haOTkvczJMUm95NG1ZL0FnQ0FESU9sUWVGeFZwMEx2KzM3elV4cDEwcjIyQmhWYXRoRWpicTlwSzFyVnVyWEZaK3A5ZEJSU1ZZOWo0dU8xdkt4STlTaS95QUY1Y2g1MjFtYTVRN21OUWFZd05pKzY2N3VPM1h1OG1XMUdEcmdsdU51dHBMNDlTeFZLcVRxZmNCYjUvTERqdDgxL3VNUHRXcmNKTlhxM1NQRk1mRk9RejdXL3lMZHlTcnVxWjBMZ0JzTDIzQXF3OXo3cjJqZC9MeldrV0h3anhFZTUwN0s5L1VNdzZsNHUwTTJQNzhVOWhteTNPR3RiQ2pmZ0RudXRyQzZnMW5sMngzU2N5Nm5MbHpRMzZkTzZKSDdLcVRtUDNsRGxHL0FmVkpidnUyT3VCdnVzL240M3RIbk1jbzNNaEpPT3djU3NWaXNLUmJ2aEgyOGR3TkFlc2tmR3FyOG9hRm14d0RnWmwzR2RIQTlqb21MVVltQ0pYWHUwamxKa2lGRFp5K2VVZDZRL3haVkhOUnBtSXJrSzVydU9ZRzBRUGtHVXVDdzI3bkhOd0FBZ0p1OU8zQ3VmdG16V1NVS2xOU1V4UlBVL3JGT0tsMmtqQ1RwMVBtVG1yNWtpaWE4UE1Ya2xFRGFvSHdEMXdrL2YwN3orcnlrN3JQbUtrdTJZTFBqQUFBQWVDeGZtNjgyN2ZoSjB6K2VyRkhkM25BVjd4ZmY2Q1M3dzY2WXVCaTkrRVluMTloM0Jzd3hNeTZRS3BSdmVMM1pMNzJvZUh2U2E0c2lMMS9Tck80dktDQW9LTWwySDE4L2RYdUhOMzNBRTMzMHpWZDZyTWJEQ2tuMHBkdFh2LzZpZjA2ZlZJOG5uekl4MlozenBMbEkwdUE1czFTbVNCRjFiUHk0MlZFQXBER0x4YUsrei9iWDYyLzNWWERRZjdkR2pJbU4xb2VqbHlvcUpsS0JBUW1meHpvTWIydFdUQ0JOVUw3aDljNkYvYU9oYTlaTGt1SWREbTFZT0UrMW4zdGV2djRCeWNhT2Jkb2d2ZU1CU0FkSFRwL1M0dlZmcTNYZCtrbTJseTlXVEJPWGZxUUh5OTJqS21YTG1aVHV6bmpTWENScHp1b1YrbnJycjlvWGRrUmZidG5zMmw0NGIxNU42ZG5ieEdRQTBzSy8xM3hmREwrb01YT0g2M0xFWlkzck5jbTF2K3ZZVGxvOGRybFo4WUEwUmZtRzEzdjE0ODljajNkOC9hVk8vblVneGVKOS9WZ0FubVBSMSt2MGZKUEg1V2V6cVVHL2hFTG5jTVRMYVRqbDUrdXJnWFBlZFkwZC9ueG5QVnFob2xsUmI4bFQ1dUkwRE0zOC9CUHRPUGlYdm4vckhRVUhKaHo1aW9pS1V2Y3BFOVNnNm9NbUp3U1FGdVlPKzFDUzlNemdscG8xYUo1ZUdOMCt5WUpxckhjTFQwTDVodGViMy9jbFNWSk01RlhGeGNRb09EU1hacjdRM3JYLy9QRmp5cDQ3ajN6OS9XWDE4VkhQT1F0TVNnckFIVTZjTzZmdGZ4M1FnR2M3NklNdjEraVRVVzhvUjlac0dyMXdudmFGSGRGSFEwZkt4K3FqZUdlOGZLdytac2U5S1UrYVM2OXBrM1hzN0JuNStQaW95NFJ4cnUyWEk2OHFLaVpHODlldTF2eTFxeVZKeTBlOVlWWk1BR25vOUlWVGF2QlFZd1g0L1hjUXhOZkdBcmp3SEpSdmVMMWU4eFlwSmpKUzgvcjBWSVc2RFZXajVkUEtGcHBMOXRoWWZUUG5YV1VOQ2RWejR5YXgram5nb2FaOXNsUXZQdkdrRGg0L3BpOS8zYXoyalpwbys0SDlXcjl0cStZUEdDSWZxNDh1WDQzUXkyOU4xUWNEaDhybWszRkxxeWZONVpWV3JWVzJ5SzF2SjFTelY3ZDBTQU1nUFJUT1cwVHRIK3ZvZW40eC9LSUs1Q3BvWGlBZ2pWRytBVWtCUVVGcU8yS3NEbTc5VmZQNnZDU2JuNTlpSXE4cUlDaXJXZzRhSmg5Ynh2MkFDaUIxL2p6eWp3NmZPSzdqNTg5cDd1dURGUjRacVpFZnpOVWJYYnFyZEtIQ01neERXZno5RlJxY1hSOS8rNDA2TkdwaWR1UWI4cVM1bEMxU1ZCOS8rNDFXYlB6eHB1Tmk0K0p1dWg5QTV2VGlVejMxNis3Tk9ubzZUSHNQNzlhOUplL1hpMC8xTkRzV2tDcVViM2k5bjVjdjBhbkRCM1grMkZIRlJVV3B5SDBWRkZxb3NJcFhyS3dqZit6UU4rKy9wN05IL2xIK1VxWFZwR2R2aFJZc1pIWmtBR25veTRsVHRXekR0enAxOFlJZUtGbEt3K2ZQVWJiQVFJMWFNRTl4RHJ0c1BqNEtqNHhVcVlLRnRPQ3JRMnIyU0UzbHlKck43TmdwOHFTNVNGSzcrZzNWcm43RG00N2h5RGZnbVVvVkxxMHBIMDNRZ0k1RE5XUFpORDNUcUwxcVZhbGpkaXdnVlNqZjhIcjVTcFZXL3RKbGxLZFlDV1hObVZPU05MbHRDOVY2dG9PSzNIdWYvdGV1dmV5eE1RcmJ2VnM1OHVZek9TMkF0UGJ6bmwxYSt0MTZEWHkyZzFadjNxU0I3VG9vTUNCQUQvWG9vczN2ekpIVmFsVzFicDIxYk9SWTdmNzdzR3ZocjR6SWsrWWlTWDFuVGxmWW1kTTNIUlBEa1c4Z1U0dU9qVlpzWEd5U2xkViszYk5GQzlmTTEydnRCNnBFd1pJYTEydXkzdnhndEs1R1IranhtczFNVEF1a0R1VWJYaTNlWWRmYXQ2Y20yWGIxMGtYRnhjUm9WT082eXBrdmVkbnV2ZURqOUlvSElCMzg5TWRPRmM2YlZ6L3QycW44b2FIeTgvWFY2WXNYbENOclZsbXQxaVJqN3k5UjBxU1V0OGVUNW5JeFBGeDFLbFZSczBjZTFleFZLOVN0V1hPTitHQ3U3aWxhVEcwUzNVWnQ4SnhaaXJQYjVjZTZIRUNtMUd2Q2k0cTF4NnBoOVVhU3BLODJyOVdhVGFzMHNPTlExNnJuSWNFaEd0UDlUVTFjOUtacVZ2eWZzbWZOWVdaazRLNVJ2dUhWZkd5K3JqSjk4ZVFKL2Z6SlVzWGI3ZHEvWlpNcU4zNWNKL2J2VS9YbUxWVzJ4aVB5c2ZGeUFUelJvR2M3S0NvbVJnZVBIOU9CWTBkMTd2SmxyZC8ybXlxVUtKVnM3RTkvN0ZSNFZLU2ExbmpFaEtTMzVrbHorWHJyTHpwNC9KaWFQZktvNXF4T0tOK3Z0V21uQWUrOW84WVBQcVEvRGgvUzNuLytWbkJRVmszNGVKR0dQZC9aN01nQTdzSzg0WXVTUEc5VTR6SFZlN0NCZkcxK1NiWUgrR2ZSc0JkR3ljSzl4NUNKMFNiZzFhSWp3clZ6L2RjNnNPVm5aY2tXckVmYlBxc0NaY3BxY3RzV2F0aTFoeUl1bk5mVzFTdjE0K0tGQ2lsUVNJWEszNk5Ibm01cmRtd0FhZWlaMGNOazg3SHAzbUlsZEcveDR0cDU2Qy9OWGJ0S3MvcjJkNDJ4eUtKNFo3eU9uRDZWb1ZjSTk2UzVMUGx1dmNaMTdTNUo4clhaZERVNld0a0NBL1h1cXdsejJYWmduN0w0KzZ2UDAyM1VldVFRN1Q4YXBuSzNzVG82Z0l6TllyRWtLOTZKOXdHWkdlVWJYczNIMTAveGRydGE5QitrN0hueUp0dWZMVFNYNm5aOFFYV2U3NnlUQncvbzhQYXRKcVFFNEU2TGhveDBsZEFSODkvWGIvdisxS1R1dlhSdjhSS3VNUS9mZDc4YXZkWkhGb3RGcy9zTk5DdnFMWG5TWFBxMWFhZjdpaWVjR3Yva0k0K3EyZUQrOHI5MnYxOURockptQ2RRN2ZWNVRnSitmbGd3YnJhQXNXY3lNQ3lDTjJSMTI3dkVOajhQWFIvQTRxODZGRzJabitGZXozTUc4eGdBVEdOdDMzZFg3d1BGelo1VW5SODQwdlg3WVVxVkNxdDRIbUl0N3BIWXVBRzRzYk1PcFZMM1dMMXc1cjRFelh0TzBWMmNvYTJEcTdzaFF0RzUrWHV2SU1EanlEUURBTllWeTV6RTdRcHJ4cExrQThHejlwdldXSTk2UlpOdVZxNWZWWjBvdkJXVkplbGNHbTQ5TlUvcStuWjd4Z0RSRCtRWUFBQUJnbW1ObmptcjUrQldTcFBoNGh4Wi90VWh0R3JhVHY2OS9zckd0QnpaUDczaEFtckhlZWdqZytiYXVXWm5rK2JhMXF4VHZzSnVVQmdBQXdIc2tYdkg4MjkvVzY5Q3hneWtXNyt2SEFwa05SNzRCU2QvTm42TnFUWjkwUGY5Mi9oeFZxTnRBUGl6MEFRQUE0RmFEWnJ3bVNZcU11YXFZdUZpRkJvZXExNFJ1cnYwbnpoMVhyaHk1NWUvckx4OGZINzMxMnJ0bVJRVlNoZklOcENEZTdwREZ5b2toQUdDV2o5Wi9wZmxmcmtteUxjNXVUL1RZSVQvZi96N0diSm81TzkyeUFVaGJNd2ZNVmxSTXBBYk02S2RhbGV1cVdhMFdDZ2tPVVp3OVRoK3NucXVjd1RrMXZPc1lWajlIcHNmcWYvQTRkN0xhK2NTbm0wbVNvaU1pbENWYk5yMzAva0pOZTY2MUhIYTdiSWxXQ0k1M09EVGlxKy92T0F1cm5RUG04S1JWdGIxOUxsVzZkdFQyOXhjazJYYmh5aFcxSEQ1STMwNmRjZGYzS21lMWM4Qjk3bmExODVQblR1ajMvZHUwNnFjVjhyUDVLVExtcW9JQ3N1clY1MTVYOFFJbDd1byszNngyam95RUk5L3dhcTkvc2txU05QNnB4MTJQaDZ6K1JtODgwVkJEMTZ4M2pSdmRwSzRwK1FBQXlYMzMrelk5V082ZXV5N2VBREtXTDc3L1ZIK2ZPS3dUWjQ4ck9qWmE1WXZmcTRLNUM2cEM2UWUwKzlBdUxWZzlUMGRQaDZsRW9aTHEycnk3OHVjcVlIWms0SzVRdm9IclJJVmZrVitXTEVtMldmbUFCd0FaeHRvdG0vVnNnNFpteHdDUVJrb1VMS2tTaFVxcGFMNWl5cEV0aHlTcDA2aG4xYnJUWkd0YUFBQWdBRWxFUVZUQk15cFg3QjQ5WGIrdFl1MngrdlB2dmNxVGs5c29Jdk9pZk1PcjJXTmpkZmJJMzNMRXhXblJvTmRVb1Y0RC9iQm9nYktHaENZWlo3RlN2Z0ZQRlI0VnFlalkyRHY2TTNsemhyZ3BUZXA0MGx5Ky9HV3pKaS83V0pKVXQyOHYrVml0V2ovbGJlMDZmRWhIejV6V29EbXpKRW5WeTkrcjdGbXptaGtWUUNvNDRoMTY3N04za215N0hIRkpNWEV4ZXFwL1UrVU55WmZzejh3YU5EZTk0Z0ZwaXZJTnJ6YTVUUXZsTDExYUZxdFZkVHQxVWNFeTVSUno5YXErZWY4OWZmUCtMUDN2bWZZS3lKcVZJOStBQjV1eWJJbldiTjUwUjMvbSttdVFNd3BQbXN0akR6MnN4eDU2V0ZXNmR0U0dhVE5kMno5WXQwYXQ2OVRUM0xXcmRPYmlSVTFjK3BIZTZOTGR4S1FBVXNQbVkzT1Y2VlBuVDJyRkQ1L0o3ckRydDcyL3FFSDFSdm9yN0lBZWY3U1pxdC83a0h4OHFDN0kzUGdYREs4MjRMUFZzdnI0YVB4VGo2dGdtWEtTcEpqSVNEM1VvcVVpTGx6UThyRWoxR0g4RkJtR1U1SVVGeE1qdjRBQU15TURTR09qT25YUnFFNWR6STZSSmp4cExpbjViZCtmMm5ud29FWjE3cXE1YTFlcFhZT0dhamQ2aERidCtrTTFLenhnZGp3QWQrRnFWSVEyYlB0T1cvZitvcXlCMmRTeWJtdVZLbHhhblVZOXErZWJ2cUNMNFJlMWJ2TWFMVisvUlBsekZWRFpvdVhVdkhaTHMyTURkNFh5RGE5Mi9SRnR3M0JxNS9xdjFHNzBPT1V1VWt6eERvY2t5ZWJycTlqb0tMMzlmRHYxWDc3Q2pLZ0E0SFhzMTk2RDU2NVpwVU1uanV2UWllUHExcXk1Z2dPREpFaytWaCs5L3N4ekd2bkJYRlVyWDE3K3ZuNW14Z1Z3RjJ3Mlh6a2NkdlYrcHA5eTU4aWRiSDlJY0lpZWJkeEI3UnExMStIakI3WHp3QTRUVWdKcGcvSU5KTEoxOVVvRmgrWlM3aUxGSkVrK3RvU1hTSER1UE5yend3WUY1MmFSRHdCSUQwdS9XNjlaS3o5WCthTEZKSXQwOXZJbFpRc01WT3U2OVpPTXExSzJuRW9YS3F3dGUvYW9kcVhLNW9RRmNOY0MvQUwwVk4ybmsyMy9ZTVRpSk04dEZvdEtGUzZqVW9YTHBGYzBJTTFSdnVIVnJwdzlJNXUvdjZ3Mm0wNGQra3Zmelg5ZjdjZFBTVGF1UXQwR1dqMTlzaHE4ME0yRWxBRGdmU3FYS2FlbEk4WXFmMmpDQXBqWmc0SlU4LzZLc3Fad245ODN1L1hncURjQUlNT2pmTU9yTFI0MlVGZk9ubFhGQm8xMExpeE1Eei9kVm9YS2xVODI3dUZXYlhSZjdYb0t6cFhMaEpRQTRIM0tGQzZjNVBuVHRldmRjQ3pGR3dDUUdWQys0ZFY2enY3QTlkZ3dERmxTT0tMeUw0bzNBR1FjaGJnTUNQQW9YMjFlcThZUFArNTYvdldXZGFyM1lBUFpXT0VjSHNScWRnQWdvN2haOFFZQVpDd3J4MDAwT3dLQU5MVG95NFhYUGY5QURvZmRwRFNBZTFDK0FRQUFBR1FvRG9kRFZxdlByUWNDbVFqbmNRQ1NZcU1pdFh6TUNEWG8wbDM1U3BZeU93NEE0QmFjVHFlc1ZvNGhBSmxkaCtGdEpVblJzVkhxTUx5dFpyeitucnFPN1NpN3c2N25oclYyalhQRU8vVDVwRFZteFFUU0JPVWJYczh3REsyY09sR1JWeTRyVitFaSt1cTltZnA5WGNwdjdvTlhmcFhPNlFDWVpmdUIvZnA1enk3MWJ0bjYxb016dU13OGw2WUQrMm5OZFhlaHVIRGxpcnBNSEtkbG85NlFuNDJQTWtCbTl1SG9wWktrWjRlMmRqMWU5dVlYYWpPb2haYVBYK0VhMS9MMUowekpCNlFsZm1QQjYzMDkreDJkMkw5UEwweC9WelkvUHpYdTNrdU51L2N5T3hZQWs1VXVWRmhENTg3VzR6VWVVY2tDQmMyT2t5cVplUzVSc2JHdXg4K05IZWw2ZlByU1JUMHphcGl5K1B0TGtocFhmMGpQTldpY3p1a0F1RU5FWkxnQy9BS1NiUFBoRkhSNEFNbzN2TnFxYVpQMDkrL2IxSEhTZEIzOGJZdXloZVpTbWVvMXpJNEZJSjFGUkVXcDlpczlVenlLK3R5WUVVbWUrL242NnNlM1o2Vlh0RHZtU1hPNTNrZERSMnJvM05scVc2Kys3aXRlVWxldVh0WG9oZk0xNWFYZVprY0RjSmZpN0hFS08zVkVka2VjUnM0WnFscVY2MmpaTjR1Vk16Z2t5VGlyaGN0TWtQbFJ2dUhWOHBVc3Bib2RYMUIwUklTK2VtK21XZzhkWlhZa0FDYmFNbXR1a3VkT3c1QTFrOTRKSWJQUDViTWZ2OWZjTmFzVUVSbXBKdjM3YXZKTHZYVnZzZUo2b0ZRcHJmdGxpKzRyWGxLTHYvMWE1WW9VTlRzcWdGVG9PTEtkU2hRcUpZdkZvdWVhZEZDcHdtVVVGUk9wQmF2bmFlR2FlV3BWcjYyQ3NnVEp4NGNqMzhqOEtOL3dhZzgyYTZHNG1CaDlPT0JWMVc3ZlNjVXJWZEc0SjVPZXRoZ1hFeU8vZ1A5T2ZlSzZiOEJ6WFl3STE0R2pZYXB4Ny8wNmRPSzRocnovbnBhTkhDdEpPbmIyaktZc1c2S3B2VjdKRkNVMnM4K2xaYTA2YWxtcmp1cjI3YVYxazZacDU2Ry9rcHgybnZqeGozL3NrSlJ3WkJ4QTVySm96REw1V0gzMDdORFdLbFc0akNRcE1qcFNUUjk5VWhmREwyclNoK00wc3RzYmNocUdKQ2ttTGliWktlbEFaa0g1aGxlTGQ5aTFmTXd3blEwN29tcE5uNVROMXpkWnVSN1pxTGI2ZkxoTWdkbXptNVFTUUhvNWQrbVNoczk3WDE5UG5xNGllZk1wN014cG5ibDBVWGx6aHVpWFAvY29JaW9xdzViVjYzblNYQ1NwWXFreU43em1NeVE0bTZiMTZwUE9pUUNraGV0ZjE0WmhhTU8yYnpXazh3Z1Z6bHRFOGZFT1NaS3ZqMDNSc2RIcS91WUxXamp5WXpPaUFxbEcrWVpYV3p4MGdJSnk1RFE3QmdDVC9YdmJxckpGaXNybTQ2TS9EaDlTcGRKbFZMNW9NZTM0Nnk4MXJ2NlFmdG03Vi85N29LTFpVVy9KaytaeXZRdmhsNU90ZkM0bHJJZ093RE9zMjd4R29jR2hLcHkzaUNUSnh5ZWhydVRLa1Z1YmR2Nm9YTmx6bVJrUFNCWEtON3hhdFNkYXFOekRqMmozOTkrWkhRV0FpYUppWXhWMDdmS1NSKzZ2b0kyN2RxcFM2VElxVzdpb2R2OXpXSFdyVk5XdisvYXFkNnVNZjZzdVQ1ckw5UzVjdWFMT0U5NUl0dDNwTkV4SUF5QXRuTHQ4VHY0MlA5bDhmUFQzaWNQNjZNdUZHdGt0K2V2OGY1WHI2TjFQWnFqRDQ1MU1TQW1rRGNvM3ZGcjVSeDQxT3dLQURPRE1wUXZLa3pOaFpkMXE1ZS9SQjErdVVlK1dyVldxVUNHdCsyV0x0dTcvVXdWQ2M2bG8zbndtSjcwMVQ1ckx2K0tkOFlxSWlsSm85dXlhUDJCSXN2MGMrUVl5cjdGelIrajg1WE9xVTdXZWpwMCtxdWExVzZwTWtiTEp4ald2L1pRZXJWUkxvZGxEVFVnSnBBM0tONUNDdU9obzJmejlGWDd1ckNUSnlncWJnRWY3ODhnUmxTbFVXSkpVcld4NXpWKzdXbkYydStwWHFhcmFGU3RwMW9yUDFhRHFneWFudkQyZU1wZkRKNDVyNi81OXVob1ZyVmJEQnV2NXhvK3BXcmw3OVBTSXdUcDE0WUtLNWN1dnY0NGRVNW5DaGRXbzJrUGFlZWd2VlN4Vnh1ellBTzdRVzYrOTYzcHNHSVlzTjFtTGd1S056STd5RGFSZzlWdVRYYWVpbDZoVVJRRlpzNXFjQ0lBN2ZidnRON1d1VTErU0ZCSWM3Rm9WM00vWFYzRjJ1Nzc3ZlpzV0RSbHhzeCtSWVhqS1hIeDlmWFZQc2VMNmR0cmJDZzRNa2lRMXJGWmRFejVlcEpyM1A2QlhXclZSdmI0djY2T2hJK1YwT2xXdjc4djYvcTEzVEU0TklEVnVWcndCVDBENUJpUjFuRFJkTm45LzEvUG1ydzNTRTMzNnkycTF5dWJuWjJJeUFPNzJ3NDdmZGZMQ2VkV3RYRVUxZW5SSmNVeTgwMURyRWYrZDduejlQYlF6Q2srYVM1RThlVlVrVDE1SjB1WTl1N1hncTdVNmRmNjhtajVjVTUwZmF5cEpLcDQvdjVvTjdxLzRlS2NlS0ZYYXpMZ0FBTndTWHkvQjQ2dzZGNTVoVnQ1cGxqdVkxeGhnQW1QN3J0dCtIemgxNFlMK1BuVkNqOXhYd1MxWkxGVXFwT3A5d0Z2bmt0alY2R2lGblRtdDhrV0xwZG50MFZJN0Z3QTNGcmJoMUIyLzFxTmlvalR4dzNGNnZtbG5GUzlRSXMyeUZLMmJuOWM2TWd5T2ZBTUF2RnIrMEZEbEQvV002d2c5YVM2SlpjMlNSZmNXSzI1MkRBQnVZaGlHM2xuK2xzS3ZYbEdoUElVMGIrVWNmZnZyMXltT1hUTHVzM1JPQjZRZHlqY0FBQUFBMDh4ZjliNytPbnBBNDErZUlsK2JuMTU0OGtXOThPU0xac2NDMHB6VjdBQkFSaEliSFdWMkJBQUFBSy94enZLMzlPdWVMUnJiWTd5Mjc5dXFiWC8rWm5Za3dHMDQ4ZzJ2OXZlTzdkcjM4MFpkT1hOYVo4T09LQ2g3RG5XZDhaNUdOYTZqN0xuekpCa2JmdUc4aG4vNW5VbEpBYVNId1hObXFVeVJJdXJZK0hHem82U2FKOHpGNlhUS2FrMDRUakJ0K1ZMMWJkM1d0Vy9HWjUrb2RaMTZ5aHNTWWxZOEFHbWdSTUdTZXJaSkIxMk51cXA1SzJmcjlRNkR6WTRFdUEzbEcxNHRLRWRPbGFoVVJTdW5qTmRyeTFiSTV1c3JTZkwxOTFlZlJjdVNqQjNidElFWkVRR2trem1yVitqcnJiOXFYOWdSZmJsbHMydDc0Yng1TmFWbmJ4T1QzVGxQbWN2L2V2ZlFwcG16SlVtZi9mUzlxM3h2LzJ1L3Z2dDltMTVxMGRMTWVBRFNRSk5IbWlvbUxrWWpaZy9STTQyZVU0WFNGZlhNNEtTdjdaaTRHQVg0QmJpZWM5MDNNaXZLTjd4YTN1SWxsTGQ0Q2EyZVBzbFZ2QUY0RjZkaGFPYm5uMmpId2IvMC9WdnZ1TzRwSFJFVnBlNVRKcWhCMVFkTlRuajdQR2t1TitKME9qVmwyUkpGUmtmcjhRSDlYTnZ6aG9Sb3dhQmhKaVlEY0RjYzhRNU5YUGlHanA0T1UrTWFqOG5YNXB1c1hMZDQ3WEhOSHZLQmdvT0NUVW9KcEEzS043emF1bGt6ZFBEWExZb0tEOWZNRjlwTGtuck5XeVI3Ykt5bXQyK1RaS3pUNlRRaklnQTM2elZ0c282ZFBTTWZIeDkxbVRET3RmMXk1RlZGeGNSby90clZtcjkydFNScCthZzN6SXA1V3p4cExqY3laODFLMlh4OHRHN1NOQjA5YzBZbENoUXdPeEtBVkJnemQ0U3laODF1ZGd3Z1hWQys0ZFdhOUhoWnBhbytxTVZEQjZqWHZFV3U3UzBIRGROOXRlb21HYnY3ZTY3M0JqelJLNjFhcTJ5Um9yY2NWN05YdDNSSWt6cWVOSmVVL0x4N2x6NzY1aXN0SERSTXg4NmVVYzlwRTlXdWZpTjFhTlRFN0dnQTdsS1RSNXFxK3IwUGFlT09IODJPQXJnZDVSdGViODhQRzJTeFdMWG03YW1xM2I2ajV2ZnRKVW5hOE1GY1hUeDFVaUg1a3g1VnViOU9QVE5pQW5DVHNrV0s2dU52djlHS2pUZi80QmNiRjVkT2llNmVKODBsSmRYdnVWZHpYeCtza2dVTFNaSVdEQnFtVjk2ZXBuMWhSelN1YTNkWkxCYVRFd0s0VXcvZFY4UHNDRUM2b1h6RHExMjlkRW5ud3Y1UmxteFpWYUpTRlgwKzRRMjkvTUZpMXdlNGtZMXFxOWU4UmJMNitKaWNGSUE3dGF2ZlVPM3FON3pwbU14eXROaVQ1dkp1My81Sm50dDhmRlF1MFpIOWZDR2htamRnaURidCtvUGlEWGlZbU5obytmbjY2L3psYzVJa0h5dWZ4WkQ1VWI3aDFYNWN2RkQzMTIyZ2pVc1c2WjVIYTZsOHpVZjF5UnNqZGZyUVFkZVlmNjhGbDZUZUN6NDJJeVlBTitzN2M3ckN6cHkrNlppWVRISzAySlBtVXFGa0tUWHAzMWVTbEMxTG9Pdng5Zng4ZmRXNCtrUHBHUTJBbTczNzZRelhxZWdQbEs2b29DeEJKaWNDVW8veURhK1dKV3MyVlduU1ZCdVhKRnp2YmJGWTFYcm9LTmQram53RG51OWllTGpxVktxaVpvODhxdG1yVnFoYnMrWWE4Y0ZjM1ZPMG1OclVyZThhTjNqT0xNWFo3ZkxMd0hkRzhLUzUvT3Z5MVFodG1UVlhrbFNyZHcvOStQYXNaSTlyOU9oaVdqNEFhV05Nai9IeTgvVjNQWCtsN2F2cStYUnYrVml0OHJYNW1aZ01TRHRXc3dNQVpxcnpmR2Y1WmNsaWRnd0FKdnA2NnkvYWVlZ3ZTUW4zeDVhazE5cTAwNDg3ZCtqSzFhdjY2WStkbXJYaWN3VUhaZFdFanhmZDdFZVp6cFBtQXNDNzNGZnlmbG10LzFVVEh4K2JBdndDS043d0tCejVobGU3L2hyQlkvdjJhdVhrOFVtMnZmdGl4eVRQRTYrS0RpRHpXL0xkZW8zcjJsMlM1R3V6NldwMHRMSUZCdXJkVnhPdU45NTJZSit5K1B1cno5TnQxSHJrRU8wL0dwYmt1dU9NeEpQbUFnQ0FwMkYxRW5pY1ZlZkNqVHY5TTE5TUhLY1dydzlPOHl6TmNnZnpHZ05NWUd6ZmRkdnZBei8rc1VPMUhxZ2tTWHJ6bzRWYXYzMnIvRzBKcDJNYk1wUTFTNkRlNmZPYThvYUVLREk2V2tGM2VMYU1wVXFGVkwwUGVPdGNGbjI5VGg5K3MwNFh3OE1WRWh3c1Nib1VFYUdjMmJJbGUvenZtUFZUM3I3dExLbWRDNEFiQzl0dzZvNC9pN2xMMGJyNWVhMGp3K0FmSXp6TzNaUnZkNkY4QSthNGs1TG5idWxaV04yTnVRQzRIYWtwMzlHeDBjcmluM2FYQkZLK2taRncyamtBQUFBQVUveHhjS2QrM2IxWlp5K2QxYkV6UnhVY2xGMlRYcG1tcC9vM1ZhNGN1Wk9NdlhqbGdqNmR1TXFrcEVEcVViNEJBQUFBbUNKSDFoeXFVS2FTWml5ZHBnVWpGOHYzMnFVeS9yNyttalBrZ3lSald3OXNia1pFSU0ydzJqbVFnb2lMRjdScCtjY3lqQXh6aGlRQUFJREhLWnEvbUI2NnI4YTFXNHBsL05zZkFxbkJrVzhnQlg1WnN1ajNkV3VWdjFRWmxheGMxZXc0QU5KQjEwbHY2dG42alZTN1VtWFh0aXRYcjZyNWtBRmFQSHlVQ29UbU1qRmQ2bDJNQ05kblAzeXZyazg4YVhhVTJ4SnJqNU92elZkV3k2MHYxOXk2ZjUrcWxTdWZEcWtBcExXNUsyWnIrNzZ0aW9pS1VLOEozU1JKTXdmTVZxdzlWaSsrMFNuSldLZlRhVVpFSU0xUXZ1SDFZcTVlMWZpV1RSVjRiVFhkeEQ1N2MzU3liYTkvd3JWR2dLZjVZZWZ2Mm5ud0wxMk5qdExzMVY5SWtoNG9XVVkrUGxiRjJ1M3E5ODViU2NZdkdUN0dqSmkzNWNLVks2N0hvZG16dXg1djJMNU52cmJNODJ0LzFjOGI5ZTMyYlhyenhSNXFNM0tvYkZZZjF6NkhNMTdycDd5dDFaczM2WW1IYTJyQTdIZTBZZHBNRTlNQ3VGdGRtbmRUNVhKVk5HYnVDTTBjTU51MS9kVm5YMWZOaXY5TE1uYmpqaC9UT3g2UXBqTFBiMkhBelNqVmdIYzZkZUdDcG4reVRLdkhUOWJyczJicXpXNDlsVE5iTnYxKzRJRGVYUHloVm82YnFIN3Z2cTIzWHU3cnVyVlZSdmI0d0g0cVc3aW9EaHdMMHkrejVxcitxeThyS09DL2xZTy8ySmp3NGZYa2hmUGFPbnUrV1RGdjZlbmE5UlFSRmFVUHYxNG5TVm8zYVpxY1RxZXNWcXNhOU9zdFNYcjNpOC8weE1NMXpZd0pJQTFzMnZtVExCYUwzdnZzSGJWdDJFNkRadmFYSkMxZTk2Rk9YemlsZktINWs0eC90Rkl0TTJJQ3FVYjVCaEtaK0hTekZMZkhSa1VwM3VIUThIVWJaTFd5VkFMZ1NhNUVYdFdMVHp5cGZDR2hhbDIzdm5ZYy9FdGxDaFhScUlYenRIVDRHSVZtejY0V2o5YlNvUlBITThXcHpUbXpadFBDd2NQVXBIOWZTWkt2ajAwcngwMU1OdTdmL1JsVnJEMU9uUjk3UW9aaGFPMldueVZKOWZ2MTVnZzM0R0V1UjF6VzBkTmh5cG9scXlxVWZrRFRQNTZzZHdlK0w4dTFTMDVhdlBhNFpnNllMWjlFWjc4QW1SWGxHMGprOVU5VzZjclpNMXJ6OWxROTNLcU5RZ3NWMXZjTDUrdjhzYU5xMExVSHhSdndRT1dLRk5XelkwWm93YnExU2JibnpKcE5QYVltTDYzL25ENlZvWThZMzhnem80ZTVIbWZrMCtiLzFXcllZSTNvK0lLcVpvSXZQQURjdmVYclA5Yi9LdGZScDk4dTFjTVZhcXJHL1k5bzhxTHgrdnZFWWRlWWY2OEZsNlJaZythYUVSTklFNVJ2ZUQxRFJwSlNuVDFQWGpWOHNhZld2ejlMaDdadlZlUHV2ZFRzMWRkZDM4QUM4RHgrTnB1V2ozcmp0c2JXNk5IRnpXbmNJeUlxU212R1Q5R1RnMTgzTzhwdEdkSHhCZlYvYjZZK0dqclM3Q2dBM0Nnb01Lc2FWbStrVDc5ZEtrbXlXQ3pxMzJHUWF6OUh2dUZKS04vd2VuSFIwZkxMa2tXcjM1cWl2VDl1U0xMUEdSK3ZEUXZtYXNPQ3VYTEd4eXN1SmtZanYvN0JuS0FBM0diTHJMbXExcTJ6eWhZdWt1TCsvVWZEdEczT0I2NnhjTCtxNWNycjAxSGpraXdhWnhGZmdnS2VwbDJqOWh6Z2dOZWdmTVByWFRselJ0bno1TlVUci9UVEU2LzBjMjEzeE1WcDdCTU5OZkR6aEZOUnY1MDNSNWRPbnpJckpvQjBjS09qckpuMWFIZG05L2Vway9MMzg1TWtHWVloUHA4RG51ZjY0bjBnYkw5bUxKMldaTnNyazNvbWVaNTRWWFFnTTZGOHcrc2QzLytuQ3BRdWU5TXhobUhvL1BHamVyeFhuM1JLQmNBTXo0MGRtZUoyZTN4OHV1WkFnc2xMRit2Vk5zOUlrczVldnFUY09YS1luQWlBdTFRcFgwMlNWTFpvT2NvMVBCYXJSOEdyT1oxTzdmaDZuY3JYL084K2t2YllHQm1Hb2VpSWNGa3NDUzhSaThXaXRpUEdLbHRvTHJPaUFqQlJuaHc1YjFqTU01cno0VmZVZEdBL25RKy9rbVI3d2R4NTlNem9ZUW9NOERjcDJaMkppbzNSMFRPblZhRkVLWDA5YWJxMjdOMmpXTHRkbHlJaTlQV2s2V2JIQTVER1hubW0zNjBIQVprY1I3N2gxWTc5dVVjMlB6K1ZmckM2YTl1NmQyZG81emZyWkxINnFFTGQraWFtQTVEZWJyYTRWMlk1OWZ6ZVlzVzFZTkF3dmJGb1FaTHRzL3NOTUNmUVhmcmowRUdWS1Z4VVdmejlGUkVWcFhsclZxbEN5VkxxTkg2c1p2YnBwMEs1ODJqZHBHbTMva0VBQUdRUWxHOTR0YUwzVmREekU2ZTVqbkJMVXJPKy9kV3NiMzhUVXdFd1Mrc1JRMjY0TDdPY2VyNWdVTUl0eFlhMDc1aHNYN3d6WG5GMmgrS2RUc1U2N09tYzdNNzh2SHUzS3BjcG80c1I0WHAxNWx1cVc2V3ErajdkVnN1Ly8wNHZUQmludDE5NVZjWHk1Vk5FVkpSc1BxeUNEQURJK0NqZjhIb0JRVUZtUndDUUFiU3IxMUI5VzdlOTRmNFpuMytTam1uY0l5SXFTazhQSHlJZkg2dWVxRkhUN0RnM0ZSVWJyVWZMVmxTWGllTlV2MG8xOVhqeUtVbFM2enIxbEQxclZ2blpiS3JicDVlY2hxSFd0ZXVabkJaQVdyc1VmbEhmYjkrZ0ZyVmJzaG82UEFiL2t1RnhWcDBMTjh6TzhLOW11WU41alFFbU1MYnZ5akR2QTVZcUZWTDFQcERhdVZ5S2lGRE9iTmxTOHlOY3pKaExlRlNrZ2dQVC9rdlMxTTRGd0kyRmJUaVY2dmZnNk5obzladldXOTJlNnFrSHlsUzY2NTlUdEc1K1h1dklNRGp5RFFDQUIwdXI0bTBXZHhSdkFCbExaSFNrbmh2V1d0a0NrNzlmVGZsb1FySnRINDVlbWg2eGdEUkgrUVlBQUpsR1pIUzBnckprTVRzR0FEZWdWTVBUVWI0QkFQQncydy9zMTg5N2RxbDN5OVptUjBtVmt4Zk9xKzJvWVZveWZMUUs1c3B0ZGh3QWJ0QmhlTXByYjBURlJpcyszcUhQSnE2VzFjcmRrcEU1VWI0QkFGN3QyMjFiTldYWngwbTJSY1hHS0VmV2hOTWZUNXcvNXlwNko4K2YwOVk1SDZSN3h0UXFYYWl3aHM2ZHJjZHJQS0tTQlFxYUhlZXVGUWpOcFRxVnF1aTc3ZHZVb1ZFVHMrTUFjSU1QUnkvVnVjdm45TjZuTTlXODlsTXFrTHVnbG56MWtZNmZQYWFPVDd4QThVYW1SdmtHQUhpMStsV3JxWDdWYXFyVnU0ZCtmSHVXSktsVzd4NWFPVzZpSktsbXIyNnV4N1Y2OXpBdDUrMktpSXBTN1ZkNnlzK1cvRmY4YzJOR0pIbnU1K3ZybW5OR3MrdndJZldjTmluWmRxZlQwSGRXaSthc1hwRnMzNmFaczlNakdvQTBac2hJVXFwejU4aXRUazkwMFlJMTg3VHp3Ty9xL0dSWHZkVDZGVlk5UjZaSCtRWUFJQVgvM3ZNN05pN085VGdxSnNiTVNIZGt5Nnk1U1o0N0RVUFdUUFRCdFVMSlVrbktkTFZ1bmZYMTVPa0t5UlpzWWlvQTdoQVRHNjBBdnl5YTlla01iZHE1TWNtK2VHZThGcTlicE1YckZzbnBqRmRNWEl5K21MeldwS1JBNmxDK0FRQkl3ZkpSYjBoS09QTDk3K1BNY09UN1h4Y2p3blhnYUpocTNIdS9EcDA0cmlIdnY2ZGxJOGRLa282ZFBhTXB5NVpvYXE5WE1rVWh0enNjY2pxZEN2UVBNRHNLQURjNGQrbXNjdWZNclI2dFhsYVBWaSs3dHRzZGNXbzlzSVVXajEwdVNWcTA5Z09kdVhqR3JKaEFxbEcrQVFCZWJkZmhReHJ3M2p1S2pJbFJrLzU5bFN0SERyTWpwWWx6bHk1cCtMejM5ZlhrNlNxU041L0N6cHpXbVVzWGxUZG5pSDc1YzQ4aW9xSXlSZkdXcEZpN1haSlUvOVdYVTl5L2FNZ0lGYzlmSUQwakFVaERCOElPcUZTaDBqY2RZeGlHVHB3N29SZWY2cGxPcVlDMFIva0dBSGkxQ2lWTGFkMmthYXJWdTRmV1Rab21LZUVJOTVPRFg1Y2t4Y1RGdVI1bmh0UE9uVTZuckZhcnloWXBLcHVQai80NGZFaVZTcGRSK2FMRnRPT3Z2OVM0K2tQNlplOWUvZStCaW1aSHZXMW5MMTFTd1Z5NXRlck41TmVBMStqWlZZRUJIQkVITWl1bjA2a05XOWVydytPZFhOdGk3Ykh5cy9rcEl1cXE2enB2aThXaWdSMkhtaFVUU0JPVWJ3QUFydE8yYmdQMWFQNlVwS1FMcnMxYThibVpzVzVMVkd5c2dxNlYwVWZ1cjZDTnUzYXFVdWt5S2x1NHFIYi9jMWgxcTFUVnIvdjJxbmVyekhQYnNUOE9IMVNad2tXU2JiYzdISXF6MjVVdE1OQ0VWQURTd3Y2d2ZmSzErYXBLK1dxdWJYTy9lRThidG4wcnE4V3FXcFhybUpnT1NGdVVid0FBcnZOdjhiN2Q3Um5KbVVzWGxDZG5pQ1NwV3ZsNzlNR1hhOVM3Wld1VktsUkk2Mzdab3EzNy8xU0IwRndxbWplZnlVbHYzNHFOUDZsVjdlUWZ3SzlFWHBXdnpjYTE0RUFtZGsveGV6V214NXRKVmpKL3FmVXJlcW4xS3lhbUF0eUQ4ZzBBd0RWT3c5Q1ppeGZWZWZ4WTE3YVl1RGcxNmQvWDlieG5pNVo2NHVHYVpzUzdMWDhlT2FJeWhRcExrcXFWTGEvNWExY3J6bTVYL1NwVlZidGlKYzFhOGJrYVZIM1E1SlMzYjlYUEczWHU4aVUxZXZDaFpQdk9YYjZzSEZtem1wQUtRRm9LREFneU93S1FMaWpmQUFDdjl1ZVJmN1R5NTQyS2N6alVlZnhZbFM1VTJIWHR0NVJ3Mm5uaTV4bmR0OXQrVStzNjlTVkpJY0hCcmhYTy9YeDlGV2UzNjd2ZnQyblJrQkUzK3hFWnhxLzc5bXJpa284MHFVY3YrZGxzaXJQYmRlN3laWVZtenk0ZnExVnJ0MnhXMFh6NXpZNEpBTUJ0b1h3REFMeGFTSEN3R2xaOVVIMWF0VkVXZjMrTlhqaFBUUWYyYysyUGlZdEw4bHlTMW95Zmt0NHhiOHNQTzM3WHlRdm5WYmR5RmRYbzBTWEZNZkZPdzNYZmNpbjUvY0F6aWgwSC8xTGZHVzlwMEhNZFZPUGUreVZKTWZZNHRSZzZVUEhPZUVsU3J1dzVOTEZITHpOakFnQncyekxIUFVhQU83RHFYTGhoZG9aL05jc2R6R3NNTUlHeGZWZUdlUit3VkttUXF2ZUJPNW5McVFzWDlQZXBFM3JrdmdxcCtVL2VVSHJPeFdrWU9ueml1RXBmTzRVK3NWaDduQnlPZUFVR0JDUzVUdlJPcEhZdUFHNHNiTU9wRFBNZVhMUnVmbDdyeURBNDhnMEFnSWZJSHhxcS9LR2hac2RJRTFhTEpjWGlMVW4rdm43eTkwM25RQUFBcEpMVjdBQUFBQUFBQUhnNnlqY0FBTWcwNGh3T3N5TUFBSEJYS044QUFDUVNGUk5qZG9SVWk0eU9WczlwazNUZzJGR3pvNlNwTTVjdXF2bVExeFVlR1dsMkZBQUE3aGpYZkFNQXZOcXYrL2JxKzk5LzE2bUw1L1gzaVJQS21TMmJQaHd5UWxWZjdLUjhJU0ZKeHA2OWRGbS96WjVuVXRMYll4aUdSaStjcjhzUkVTcWVMNzhtTC8xWUt6YjltT0xZVFRObnAzTzZPL1BzbUJHeVgzZWsrMUo0dU5xT0dxYXNXYklrMmU1cnMybnhzRkhwR1E4QWdEdEMrUVlBZUxYUTRPeXFmczg5R3ZuQlhLMmZPa04rdG9SZmpRRitmc2x1S1hhajIzZGxKRk9XTGRIdWZ3NXJ3YUJoOHZQMTFXdHQyK20xdHUzTWpuVlgvajU1d25Vck5FZDh2TjVkOFpsZWZLSzVBdno4a28zTkRIODNBQUR2eG1ubkFBQ3ZWcXBnSWRXcFZFVStQajZ1NHAxWmpWazRYei9zM0s3M1h4dWtUYnYrME1aZE84Mk9sQ3BmVFpydWVyeHkwMC82ODhnL0tSYnY2OGNDQUpBUlplNVBHUUFBcE5La3BZdTFhZGNmdW5MMXFwNGFObENTOVBtWThZcUppMVBUZ2YyU2pJMTNacGhiMTZhb2JKR2k2dG04cGNLaklqVjU2Y2VhMUtPWDJaRlNwZE9Fc1pLa2lLZ294Y1RHS1hmT0hLNi9JMGtLTzMxYWVVTkNGT0RuSjV2VlI4dEh2V0ZXVkFBQWJvbnlEUUR3YXYzYlBxdUg3N3RmdmQrYXFzL0hqSGR0SDllMXV4cFdxNTVrN0ZlLy9aTGU4ZTVJNnpyMUZCMGJxeDVUSjZyN2t5MVVyZnc5cXRtclc1SXgwYkd4eXVMdjczcWVrYS83L256TWVGMk5qbGJITjhmb3NZY3E2TGtHalpVN1J3N0YydU0wZGZsUzVjcWVRelA3dkpicHoxZ0FBSGdIZmxzQkFMemVONy85S3F2Rm9qYy9XcWdYbjJpdXpwL0hRdGNBQUFmYVNVUkJWQk1TanFDKzg4Vm5Pbjd1ckFybHpwTmtmT01ISHpJajVpM1pIUTcxbnpWVGgwK2VVS3ZhZGVSbnN5VXIxMVc2ZHRTYThaT1ZJMnMyazFMZW1heFpzbWpLUzcyMWVjOHVkUm8vUm42K3ZvcUlpbEsyd0VDTjY5cEROaDhmc3lNQ0FIQmJLTjhBQUs5Mk1UeGNoMCtlVUxhZ0lGVXJmNCtHelp1akZXOU1rTVZpa1pSUVZqOGYrNlo4ckJtLzVQVitlNnBDc2dXYkhTUE5MUHpxU3gwNEdxWWpwMDhwTWlaR0ZVdVZVYkY4K1ZXdFhIbHRQYkJQMHo5WnFzTW5UcWhjMGFMcS84eHpLcElucjltUkFRQzRJY28zQU1DcnpWbTlVazJxMTlDOEwxZXJmcFZxcWx1NXFnYk9mbGY3ajRhNXhqdzFkSkRyOGNweEU4MkllVnRhMTZtbldoVXJaL2pUNDI5WHVTSkZWYTVvVVpVdVdGZ2h3UWxmS2pUbzExdGRtamJUQTZWS3E4dmp6UlFURjZjZEJ3K29RR2d1azlNQ0FIQnpsRzhBZ0ZjTERncFVpLy9WMHJ3dlYwdVNyQmFMSm5SL3liVS9NeDM1cmxPcGl0a1Iwb3pkNGRDNGp4WW0yWFloL0lxaVkyTlY3Y1ZPS3BBcmQ3SS9rNUcvR0FFQWdQSU5BUEJxUFo1OHluV0t1YWVLaW8xUmdLK2ZUbCs2S0VtWjRvc0VYNXZOVmFhUG5UMmpENzllcHppSFF6L3UvRjNOSDYybFBYOGZWdHQ2RFZTN1ltV3Urd1lBWkFxVWJ3Q0FWN3UrZU84NmZFZ2pGOHhOc3UzcEVVT1NQRSs4S25wbThNYUhDMXlub2xjdmY2K3lCUWFhbk9qV3dpTWp0WHJ6SnYzNHh3NWxEd3BTcHlaTmRVK3g0bXJRcjdmNnRHcWpjNWN2NjVNZnZ0UDdxMWVxU042OHVyOUVLWFZvMU1UczJBQUEzQkRsR3dBQVNUWHZyeUJKcWxDeVZLWXIxOWViODlwQUJmajZ1WjZQNnR4VlF6dDBrby9WS2o5Zlh4T1QzVDVmbTAxMmgwT2pPM2RWdnBEUVpQdHo1OGlobnMxYnFzZVRUK25Qc0NQNlplOGVFMUlDQUhEN1BQczhPM2lsVmVmQ0RiTXovS3RaN21CZVk0QUpqTzI3TXN6N2dLVktoVlM5RHpBWDkwanRYQURjV05pR1V4bm10VjYwYm41ZTY4Z3dyR1lIQUFBQUFBREEwMUcrQVFBQUFBQndNOG8zQUFBcE9IL2xzaFo4dFZhR2tXSE9ua3dWcDJGb3pNTDVjbnJJZkFBQXlHeFljQTBBZ0JRRStnZG94Y2FmVkw1SU1WVy81MTZ6NDl5V2l4SGhhakZrUUxMdFA3NDlTMDZuVXlzMi9hUWhIVHFaa0F3QUFGQytBUUJlTHlJcVNyVmY2YW5zV2JNbTJ6Zm8vVm5KdG0yWU5qTTlZdDJ4a0d6Qit2SHQ1SG1saENQZkZvdEZWZysvcHprQUFCa1Y1UnNBZ0dzeWFxbE9qZjFIdzlUcHpUR1NKTU13VktOSEYwbFNuTU9oTHlkTVZkNlFFRFBqQVFEZ05TamZBQUFrVXJkdnJ4UzNSMFpIeXhFZnI2Mno1OHRxelR4THBwUXJVbFJiWnMxVlJGU1VIbnY5VlcyYytaNmtoSG42MnZnWUFBQkFldUczTGdBQWlXeVlObE9uTDE3UXVFVUwxYjVSRXhYSm0xZnZyZnhDUjA2ZlVwOVdiVEowOGE3VnU0Y2tLYzV1bHlISjM5ZFhrclJzNUZoWlpGR0F2NTlyckNNK1hqYWJqeGt4QVFEd1NwUnZBSURYTTJRa0tkWDVRa0xWdDNWYlRmOTBtYmJzMmFOK2JaN1I4T2M3eTVMQnI1Zis5M3J2RnllUDE5TzE2NnBCMVFkZCsvYjhjMWdoMllKZHorME9oNnVjQXdBQTk2TjhBd0M4WG5STXJBTDkvZlhHb2dYNlp1dXZTZmJGTytQMTdvclA5TzZLenhUdmRDbzZOdmIvN2QxUGlGVmxIQWJnOTg2OXQ4bXNLMHdFV1lnVjVDSW9CNDFNZ2dnTkljRTJRYVlnU05IR2hadHA1OUpkRVVIU0twQUV3V0J3STBTN0ZwVktna3lOQTlGTVF5clZNQ2tEU1RiT0grZTBNSWIrVU9NMGMrYmNacDVuZHorK3hmc3REcGVYSDk4NU9mLytCOVVFdlExOVE0TVpIUnZMdGsyYjgrYUo0K25adlNmMWpucSt1WHc1anp6d1lKSmJkNytucDZmVGJDamZBTEJVbEc4QVZyeVJzYXU1dit2ZUhOcTNQNGYyN1o5ZG41eWF5dFlEcjg5T2xJK2M3TTBQVjY5VWxISnVNMFdSZDNvL3pLczdkNlhlVWMvRTVHUk9YN2lRWnpkMjU5UCtML05jOTZZa3lmakVSSnFOcGplZkE4QVNhdCtMYXdDd1JDNE1EK2V4aHg3KzF6MUZVZVRpNkVoNmR1OWRvbFR6ZC9qWTBYeC81YWQwdGU3SlIyZlBwRkd2NStNdnp1YTdrUi9UTnpTWTdadWZUSkw4T25FamQ5M1pXWEZhQUZoWlRMNVpob3B6U2UycHVmZVZIU01EVlVjQTVqWXpNNU5UWno3THdaZGVubDI3TVRtWnptWXpQMSsvUGpzZHJ0VnFlZnZBd2FwaTNwWU42OVpsK3ViTjlBME5wcXZWU3Zlakd6STZOcGJEeDQ1bTcvTTcwdGxzWm1wNk9sOWZ1cGl1MXBxcTR3TEFpcUo4cyt5OGVOK2FMVlZuQVA0L3ZocitObmMwbW5ubThZMnphMitkT0o1VFp6NVB2YU1qTHp5OXRjSjA4N05uKzQ2L3JSMDUyWnVab3Nock8zZmw5RUIvZXQ1N040MTZQVys4MHI0VGZBQllqbHoyQW1EWktjNzNGL1BaLzh2NGVPNWV0YXFVTExYTlR5em92M2ErWi9tcnNXdlgwcWpYMDFxOU9zbXRUNHgxMUdyLzZaTnBWWjlsTVMzMExNQS91L1RKU05zODYrdTNyZldzMHpaTXZnRlk4Y29xM3UyZ3E5WDYwKzlHM2JlOUFhQUtYcmdHQUFBQUpWTytBUUFBb0dUS053QUFBSlJNK1FZQUFJQ1NLZDhBQUFCUU11VWJBQUFBU3FaOEF3QUFRTW1VYndBQUFDaVo4ZzBBQUFBbFU3NEJBSURGZEs3cUFMOGJxRG9BL0ZHajZnQUFBTUR5c1g3YjJpMVZaNEIyWlBJTkFBQUFKVk8rQVFBQW9HVEtOd0RMVDFHMHgzM0RvbGo0ZlVObldYeUxjUllBQUFBQUFBQUFBQUFBQUFBQUFBQUFBQUFBQUFBQUFBQUFBQUFBQUFBQUFBQUFBQUFBQUFBQUFBQUFBQUFBQUFBQUFBQUFBQUFBQUFBQUFBQUFBQUFBQUFBQUFBQUFBQUFBQUFBQUFBQUFBQUFBQUFBQUFBQUFBQUFBQUFBQUFBQUFBQUFBQUFBQUFBQUFBQUFBQUFBQUFBQUFBQUFBQUFCb1g3OEJNbldWU09waHV4VUFBQUFBU1VWT1JLNUNZSUk9IiwKCSJUaGVtZSIgOiAiIiwKCSJUeXBlIiA6ICJmbG93IiwKCSJWZXJzaW9uIiA6ICIiCn0K"/>
    </extobj>
  </extobjs>
</s:customData>
</file>

<file path=customXml/itemProps1.xml><?xml version="1.0" encoding="utf-8"?>
<ds:datastoreItem xmlns:ds="http://schemas.openxmlformats.org/officeDocument/2006/customXml" ds:itemID="{50FA8DA7-621D-4A64-BE5F-7605E73C4BEB}">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181</TotalTime>
  <Words>4596</Words>
  <Application>Microsoft Office PowerPoint</Application>
  <PresentationFormat>宽屏</PresentationFormat>
  <Paragraphs>303</Paragraphs>
  <Slides>30</Slides>
  <Notes>5</Notes>
  <HiddenSlides>0</HiddenSlides>
  <MMClips>0</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30</vt:i4>
      </vt:variant>
    </vt:vector>
  </HeadingPairs>
  <TitlesOfParts>
    <vt:vector size="38" baseType="lpstr">
      <vt:lpstr>微软雅黑 Light</vt:lpstr>
      <vt:lpstr>Arial</vt:lpstr>
      <vt:lpstr>Calibri</vt:lpstr>
      <vt:lpstr>Calibri Light</vt:lpstr>
      <vt:lpstr>Times New Roman</vt:lpstr>
      <vt:lpstr>Wingdings</vt:lpstr>
      <vt:lpstr>Office Theme</vt:lpstr>
      <vt:lpstr>Visio.Drawing.15</vt:lpstr>
      <vt:lpstr>Guohe One Operation Preparations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Schlosman</dc:creator>
  <cp:lastModifiedBy>1154279696@qq.com</cp:lastModifiedBy>
  <cp:revision>319</cp:revision>
  <dcterms:created xsi:type="dcterms:W3CDTF">2021-04-28T15:23:00Z</dcterms:created>
  <dcterms:modified xsi:type="dcterms:W3CDTF">2024-04-14T14:36:00Z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0x0101005BBCA211D28BBC4DA87AF10D63B137E3</vt:lpwstr>
  </property>
  <property fmtid="{D5CDD505-2E9C-101B-9397-08002B2CF9AE}" pid="3" name="ICV">
    <vt:lpwstr>A9F7D0661D2C430D85279A0601697387</vt:lpwstr>
  </property>
  <property fmtid="{D5CDD505-2E9C-101B-9397-08002B2CF9AE}" pid="4" name="KSOProductBuildVer">
    <vt:lpwstr>2052-12.1.0.16120</vt:lpwstr>
  </property>
</Properties>
</file>