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  <p:sldMasterId id="2147483656" r:id="rId4"/>
  </p:sldMasterIdLst>
  <p:notesMasterIdLst>
    <p:notesMasterId r:id="rId12"/>
  </p:notesMasterIdLst>
  <p:handoutMasterIdLst>
    <p:handoutMasterId r:id="rId35"/>
  </p:handoutMasterIdLst>
  <p:sldIdLst>
    <p:sldId id="256" r:id="rId5"/>
    <p:sldId id="458" r:id="rId6"/>
    <p:sldId id="379" r:id="rId7"/>
    <p:sldId id="263" r:id="rId8"/>
    <p:sldId id="532" r:id="rId9"/>
    <p:sldId id="378" r:id="rId10"/>
    <p:sldId id="333" r:id="rId11"/>
    <p:sldId id="334" r:id="rId13"/>
    <p:sldId id="383" r:id="rId14"/>
    <p:sldId id="461" r:id="rId15"/>
    <p:sldId id="511" r:id="rId16"/>
    <p:sldId id="459" r:id="rId17"/>
    <p:sldId id="406" r:id="rId18"/>
    <p:sldId id="407" r:id="rId19"/>
    <p:sldId id="408" r:id="rId20"/>
    <p:sldId id="460" r:id="rId21"/>
    <p:sldId id="358" r:id="rId22"/>
    <p:sldId id="359" r:id="rId23"/>
    <p:sldId id="342" r:id="rId24"/>
    <p:sldId id="360" r:id="rId25"/>
    <p:sldId id="376" r:id="rId26"/>
    <p:sldId id="409" r:id="rId27"/>
    <p:sldId id="343" r:id="rId28"/>
    <p:sldId id="345" r:id="rId29"/>
    <p:sldId id="346" r:id="rId30"/>
    <p:sldId id="290" r:id="rId31"/>
    <p:sldId id="291" r:id="rId32"/>
    <p:sldId id="434" r:id="rId33"/>
    <p:sldId id="292" r:id="rId34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1" autoAdjust="0"/>
    <p:restoredTop sz="94660"/>
  </p:normalViewPr>
  <p:slideViewPr>
    <p:cSldViewPr snapToGrid="0">
      <p:cViewPr varScale="1">
        <p:scale>
          <a:sx n="81" d="100"/>
          <a:sy n="81" d="100"/>
        </p:scale>
        <p:origin x="1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9" Type="http://schemas.openxmlformats.org/officeDocument/2006/relationships/tags" Target="tags/tag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rgbClr val="FFFFFF">
        <a:alpha val="90000"/>
      </a:srgbClr>
    </dgm:fillClrLst>
    <dgm:linClrLst meth="repeat">
      <a:srgbClr val="00AAE8"/>
    </dgm:linClrLst>
    <dgm:effectClrLst/>
    <dgm:txLinClrLst/>
    <dgm:txFillClrLst meth="repeat">
      <a:srgbClr val="004A86"/>
    </dgm:txFillClrLst>
    <dgm:txEffectClrLst/>
  </dgm:styleLbl>
  <dgm:styleLbl name="alignAccFollowNode1">
    <dgm:fillClrLst meth="repeat">
      <a:srgbClr val="00AAE8">
        <a:alpha val="90000"/>
        <a:tint val="40000"/>
      </a:srgbClr>
    </dgm:fillClrLst>
    <dgm:linClrLst meth="repeat">
      <a:srgbClr val="00AAE8">
        <a:alpha val="90000"/>
        <a:tint val="40000"/>
      </a:srgbClr>
    </dgm:linClrLst>
    <dgm:effectClrLst/>
    <dgm:txLinClrLst/>
    <dgm:txFillClrLst meth="repeat">
      <a:srgbClr val="004A86"/>
    </dgm:txFillClrLst>
    <dgm:txEffectClrLst/>
  </dgm:styleLbl>
  <dgm:styleLbl name="alignImgPlace1">
    <dgm:fillClrLst meth="repeat">
      <a:srgbClr val="00AAE8">
        <a:tint val="50000"/>
      </a:srgbClr>
    </dgm:fillClrLst>
    <dgm:linClrLst meth="repeat">
      <a:srgbClr val="FFFFFF"/>
    </dgm:linClrLst>
    <dgm:effectClrLst/>
    <dgm:txLinClrLst/>
    <dgm:txFillClrLst meth="repeat">
      <a:srgbClr val="FFFFFF"/>
    </dgm:txFillClrLst>
    <dgm:txEffectClrLst/>
  </dgm:styleLbl>
  <dgm:styleLbl name="alignNode1">
    <dgm:fillClrLst meth="repeat">
      <a:srgbClr val="00AAE8"/>
    </dgm:fillClrLst>
    <dgm:linClrLst meth="repeat">
      <a:srgbClr val="00AAE8"/>
    </dgm:linClrLst>
    <dgm:effectClrLst/>
    <dgm:txLinClrLst/>
    <dgm:txFillClrLst/>
    <dgm:txEffectClrLst/>
  </dgm:styleLbl>
  <dgm:styleLbl name="asst0">
    <dgm:fillClrLst meth="repeat">
      <a:srgbClr val="00AAE8"/>
    </dgm:fillClrLst>
    <dgm:linClrLst meth="repeat">
      <a:srgbClr val="FFFFFF"/>
    </dgm:linClrLst>
    <dgm:effectClrLst/>
    <dgm:txLinClrLst/>
    <dgm:txFillClrLst/>
    <dgm:txEffectClrLst/>
  </dgm:styleLbl>
  <dgm:styleLbl name="asst1">
    <dgm:fillClrLst meth="repeat">
      <a:srgbClr val="00AAE8"/>
    </dgm:fillClrLst>
    <dgm:linClrLst meth="repeat">
      <a:srgbClr val="FFFFFF"/>
    </dgm:linClrLst>
    <dgm:effectClrLst/>
    <dgm:txLinClrLst/>
    <dgm:txFillClrLst/>
    <dgm:txEffectClrLst/>
  </dgm:styleLbl>
  <dgm:styleLbl name="asst2">
    <dgm:fillClrLst meth="repeat">
      <a:srgbClr val="00AAE8"/>
    </dgm:fillClrLst>
    <dgm:linClrLst meth="repeat">
      <a:srgbClr val="FFFFFF"/>
    </dgm:linClrLst>
    <dgm:effectClrLst/>
    <dgm:txLinClrLst/>
    <dgm:txFillClrLst/>
    <dgm:txEffectClrLst/>
  </dgm:styleLbl>
  <dgm:styleLbl name="asst3">
    <dgm:fillClrLst meth="repeat">
      <a:srgbClr val="00AAE8"/>
    </dgm:fillClrLst>
    <dgm:linClrLst meth="repeat">
      <a:srgbClr val="FFFFFF"/>
    </dgm:linClrLst>
    <dgm:effectClrLst/>
    <dgm:txLinClrLst/>
    <dgm:txFillClrLst/>
    <dgm:txEffectClrLst/>
  </dgm:styleLbl>
  <dgm:styleLbl name="asst4">
    <dgm:fillClrLst meth="repeat">
      <a:srgbClr val="00AAE8"/>
    </dgm:fillClrLst>
    <dgm:linClrLst meth="repeat">
      <a:srgbClr val="FFFFFF"/>
    </dgm:linClrLst>
    <dgm:effectClrLst/>
    <dgm:txLinClrLst/>
    <dgm:txFillClrLst/>
    <dgm:txEffectClrLst/>
  </dgm:styleLbl>
  <dgm:styleLbl name="bgAcc1">
    <dgm:fillClrLst meth="repeat">
      <a:srgbClr val="FFFFFF">
        <a:alpha val="90000"/>
      </a:srgbClr>
    </dgm:fillClrLst>
    <dgm:linClrLst meth="repeat">
      <a:srgbClr val="00AAE8"/>
    </dgm:linClrLst>
    <dgm:effectClrLst/>
    <dgm:txLinClrLst/>
    <dgm:txFillClrLst meth="repeat">
      <a:srgbClr val="004A86"/>
    </dgm:txFillClrLst>
    <dgm:txEffectClrLst/>
  </dgm:styleLbl>
  <dgm:styleLbl name="bgAccFollowNode1">
    <dgm:fillClrLst meth="repeat">
      <a:srgbClr val="00AAE8">
        <a:alpha val="90000"/>
        <a:tint val="40000"/>
      </a:srgbClr>
    </dgm:fillClrLst>
    <dgm:linClrLst meth="repeat">
      <a:srgbClr val="00AAE8">
        <a:alpha val="90000"/>
        <a:tint val="40000"/>
      </a:srgbClr>
    </dgm:linClrLst>
    <dgm:effectClrLst/>
    <dgm:txLinClrLst/>
    <dgm:txFillClrLst meth="repeat">
      <a:srgbClr val="004A86"/>
    </dgm:txFillClrLst>
    <dgm:txEffectClrLst/>
  </dgm:styleLbl>
  <dgm:styleLbl name="bgImgPlace1">
    <dgm:fillClrLst meth="repeat">
      <a:srgbClr val="00AAE8">
        <a:tint val="50000"/>
      </a:srgbClr>
    </dgm:fillClrLst>
    <dgm:linClrLst meth="repeat">
      <a:srgbClr val="FFFFFF"/>
    </dgm:linClrLst>
    <dgm:effectClrLst/>
    <dgm:txLinClrLst/>
    <dgm:txFillClrLst meth="repeat">
      <a:srgbClr val="FFFFFF"/>
    </dgm:txFillClrLst>
    <dgm:txEffectClrLst/>
  </dgm:styleLbl>
  <dgm:styleLbl name="bgShp">
    <dgm:fillClrLst meth="repeat">
      <a:srgbClr val="00AAE8">
        <a:tint val="40000"/>
      </a:srgbClr>
    </dgm:fillClrLst>
    <dgm:linClrLst meth="repeat">
      <a:srgbClr val="00AAE8"/>
    </dgm:linClrLst>
    <dgm:effectClrLst/>
    <dgm:txLinClrLst/>
    <dgm:txFillClrLst meth="repeat">
      <a:srgbClr val="004A86"/>
    </dgm:txFillClrLst>
    <dgm:txEffectClrLst/>
  </dgm:styleLbl>
  <dgm:styleLbl name="bgSibTrans2D1">
    <dgm:fillClrLst meth="repeat">
      <a:srgbClr val="00AAE8">
        <a:tint val="60000"/>
      </a:srgbClr>
    </dgm:fillClrLst>
    <dgm:linClrLst meth="repeat">
      <a:srgbClr val="00AAE8">
        <a:tint val="60000"/>
      </a:srgbClr>
    </dgm:linClrLst>
    <dgm:effectClrLst/>
    <dgm:txLinClrLst/>
    <dgm:txFillClrLst/>
    <dgm:txEffectClrLst/>
  </dgm:styleLbl>
  <dgm:styleLbl name="callout">
    <dgm:fillClrLst meth="repeat">
      <a:srgbClr val="00AAE8"/>
    </dgm:fillClrLst>
    <dgm:linClrLst meth="repeat">
      <a:srgbClr val="00AAE8">
        <a:tint val="50000"/>
      </a:srgbClr>
    </dgm:linClrLst>
    <dgm:effectClrLst/>
    <dgm:txLinClrLst/>
    <dgm:txFillClrLst meth="repeat">
      <a:srgbClr val="004A86"/>
    </dgm:txFillClrLst>
    <dgm:txEffectClrLst/>
  </dgm:styleLbl>
  <dgm:styleLbl name="conFgAcc1">
    <dgm:fillClrLst meth="repeat">
      <a:srgbClr val="FFFFFF">
        <a:alpha val="90000"/>
      </a:srgbClr>
    </dgm:fillClrLst>
    <dgm:linClrLst meth="repeat">
      <a:srgbClr val="00AAE8"/>
    </dgm:linClrLst>
    <dgm:effectClrLst/>
    <dgm:txLinClrLst/>
    <dgm:txFillClrLst meth="repeat">
      <a:srgbClr val="004A86"/>
    </dgm:txFillClrLst>
    <dgm:txEffectClrLst/>
  </dgm:styleLbl>
  <dgm:styleLbl name="dkBgShp">
    <dgm:fillClrLst meth="repeat">
      <a:srgbClr val="00AAE8">
        <a:shade val="80000"/>
      </a:srgbClr>
    </dgm:fillClrLst>
    <dgm:linClrLst meth="repeat">
      <a:srgbClr val="00AAE8"/>
    </dgm:linClrLst>
    <dgm:effectClrLst/>
    <dgm:txLinClrLst/>
    <dgm:txFillClrLst meth="repeat">
      <a:srgbClr val="FFFFFF"/>
    </dgm:txFillClrLst>
    <dgm:txEffectClrLst/>
  </dgm:styleLbl>
  <dgm:styleLbl name="fgAcc0">
    <dgm:fillClrLst meth="repeat">
      <a:srgbClr val="FFFFFF">
        <a:alpha val="90000"/>
      </a:srgbClr>
    </dgm:fillClrLst>
    <dgm:linClrLst meth="repeat">
      <a:srgbClr val="00AAE8"/>
    </dgm:linClrLst>
    <dgm:effectClrLst/>
    <dgm:txLinClrLst/>
    <dgm:txFillClrLst meth="repeat">
      <a:srgbClr val="004A86"/>
    </dgm:txFillClrLst>
    <dgm:txEffectClrLst/>
  </dgm:styleLbl>
  <dgm:styleLbl name="fgAcc1">
    <dgm:fillClrLst meth="repeat">
      <a:srgbClr val="FFFFFF">
        <a:alpha val="90000"/>
      </a:srgbClr>
    </dgm:fillClrLst>
    <dgm:linClrLst meth="repeat">
      <a:srgbClr val="00AAE8"/>
    </dgm:linClrLst>
    <dgm:effectClrLst/>
    <dgm:txLinClrLst/>
    <dgm:txFillClrLst meth="repeat">
      <a:srgbClr val="004A86"/>
    </dgm:txFillClrLst>
    <dgm:txEffectClrLst/>
  </dgm:styleLbl>
  <dgm:styleLbl name="fgAcc2">
    <dgm:fillClrLst meth="repeat">
      <a:srgbClr val="FFFFFF">
        <a:alpha val="90000"/>
      </a:srgbClr>
    </dgm:fillClrLst>
    <dgm:linClrLst meth="repeat">
      <a:srgbClr val="00AAE8"/>
    </dgm:linClrLst>
    <dgm:effectClrLst/>
    <dgm:txLinClrLst/>
    <dgm:txFillClrLst meth="repeat">
      <a:srgbClr val="004A86"/>
    </dgm:txFillClrLst>
    <dgm:txEffectClrLst/>
  </dgm:styleLbl>
  <dgm:styleLbl name="fgAcc3">
    <dgm:fillClrLst meth="repeat">
      <a:srgbClr val="FFFFFF">
        <a:alpha val="90000"/>
      </a:srgbClr>
    </dgm:fillClrLst>
    <dgm:linClrLst meth="repeat">
      <a:srgbClr val="00AAE8"/>
    </dgm:linClrLst>
    <dgm:effectClrLst/>
    <dgm:txLinClrLst/>
    <dgm:txFillClrLst meth="repeat">
      <a:srgbClr val="004A86"/>
    </dgm:txFillClrLst>
    <dgm:txEffectClrLst/>
  </dgm:styleLbl>
  <dgm:styleLbl name="fgAcc4">
    <dgm:fillClrLst meth="repeat">
      <a:srgbClr val="FFFFFF">
        <a:alpha val="90000"/>
      </a:srgbClr>
    </dgm:fillClrLst>
    <dgm:linClrLst meth="repeat">
      <a:srgbClr val="00AAE8"/>
    </dgm:linClrLst>
    <dgm:effectClrLst/>
    <dgm:txLinClrLst/>
    <dgm:txFillClrLst meth="repeat">
      <a:srgbClr val="004A86"/>
    </dgm:txFillClrLst>
    <dgm:txEffectClrLst/>
  </dgm:styleLbl>
  <dgm:styleLbl name="fgAccFollowNode1">
    <dgm:fillClrLst meth="repeat">
      <a:srgbClr val="00AAE8">
        <a:alpha val="90000"/>
        <a:tint val="40000"/>
      </a:srgbClr>
    </dgm:fillClrLst>
    <dgm:linClrLst meth="repeat">
      <a:srgbClr val="00AAE8">
        <a:alpha val="90000"/>
        <a:tint val="40000"/>
      </a:srgbClr>
    </dgm:linClrLst>
    <dgm:effectClrLst/>
    <dgm:txLinClrLst/>
    <dgm:txFillClrLst meth="repeat">
      <a:srgbClr val="004A86"/>
    </dgm:txFillClrLst>
    <dgm:txEffectClrLst/>
  </dgm:styleLbl>
  <dgm:styleLbl name="fgImgPlace1">
    <dgm:fillClrLst meth="repeat">
      <a:srgbClr val="00AAE8">
        <a:tint val="50000"/>
      </a:srgbClr>
    </dgm:fillClrLst>
    <dgm:linClrLst meth="repeat">
      <a:srgbClr val="FFFFFF"/>
    </dgm:linClrLst>
    <dgm:effectClrLst/>
    <dgm:txLinClrLst/>
    <dgm:txFillClrLst meth="repeat">
      <a:srgbClr val="FFFFFF"/>
    </dgm:txFillClrLst>
    <dgm:txEffectClrLst/>
  </dgm:styleLbl>
  <dgm:styleLbl name="fgShp">
    <dgm:fillClrLst meth="repeat">
      <a:srgbClr val="00AAE8">
        <a:tint val="60000"/>
      </a:srgbClr>
    </dgm:fillClrLst>
    <dgm:linClrLst meth="repeat">
      <a:srgbClr val="FFFFFF"/>
    </dgm:linClrLst>
    <dgm:effectClrLst/>
    <dgm:txLinClrLst/>
    <dgm:txFillClrLst meth="repeat">
      <a:srgbClr val="004A86"/>
    </dgm:txFillClrLst>
    <dgm:txEffectClrLst/>
  </dgm:styleLbl>
  <dgm:styleLbl name="fgSibTrans2D1">
    <dgm:fillClrLst meth="repeat">
      <a:srgbClr val="00AAE8">
        <a:tint val="60000"/>
      </a:srgbClr>
    </dgm:fillClrLst>
    <dgm:linClrLst meth="repeat">
      <a:srgbClr val="00AAE8">
        <a:tint val="60000"/>
      </a:srgbClr>
    </dgm:linClrLst>
    <dgm:effectClrLst/>
    <dgm:txLinClrLst/>
    <dgm:txFillClrLst/>
    <dgm:txEffectClrLst/>
  </dgm:styleLbl>
  <dgm:styleLbl name="lnNode1">
    <dgm:fillClrLst meth="repeat">
      <a:srgbClr val="00AAE8"/>
    </dgm:fillClrLst>
    <dgm:linClrLst meth="repeat">
      <a:srgbClr val="FFFFFF"/>
    </dgm:linClrLst>
    <dgm:effectClrLst/>
    <dgm:txLinClrLst/>
    <dgm:txFillClrLst/>
    <dgm:txEffectClrLst/>
  </dgm:styleLbl>
  <dgm:styleLbl name="node0">
    <dgm:fillClrLst meth="repeat">
      <a:srgbClr val="00AAE8"/>
    </dgm:fillClrLst>
    <dgm:linClrLst meth="repeat">
      <a:srgbClr val="FFFFFF"/>
    </dgm:linClrLst>
    <dgm:effectClrLst/>
    <dgm:txLinClrLst/>
    <dgm:txFillClrLst/>
    <dgm:txEffectClrLst/>
  </dgm:styleLbl>
  <dgm:styleLbl name="node1">
    <dgm:fillClrLst meth="repeat">
      <a:srgbClr val="00AAE8"/>
    </dgm:fillClrLst>
    <dgm:linClrLst meth="repeat">
      <a:srgbClr val="FFFFFF"/>
    </dgm:linClrLst>
    <dgm:effectClrLst/>
    <dgm:txLinClrLst/>
    <dgm:txFillClrLst/>
    <dgm:txEffectClrLst/>
  </dgm:styleLbl>
  <dgm:styleLbl name="node2">
    <dgm:fillClrLst meth="repeat">
      <a:srgbClr val="00AAE8"/>
    </dgm:fillClrLst>
    <dgm:linClrLst meth="repeat">
      <a:srgbClr val="FFFFFF"/>
    </dgm:linClrLst>
    <dgm:effectClrLst/>
    <dgm:txLinClrLst/>
    <dgm:txFillClrLst/>
    <dgm:txEffectClrLst/>
  </dgm:styleLbl>
  <dgm:styleLbl name="node3">
    <dgm:fillClrLst meth="repeat">
      <a:srgbClr val="00AAE8"/>
    </dgm:fillClrLst>
    <dgm:linClrLst meth="repeat">
      <a:srgbClr val="FFFFFF"/>
    </dgm:linClrLst>
    <dgm:effectClrLst/>
    <dgm:txLinClrLst/>
    <dgm:txFillClrLst/>
    <dgm:txEffectClrLst/>
  </dgm:styleLbl>
  <dgm:styleLbl name="node4">
    <dgm:fillClrLst meth="repeat">
      <a:srgbClr val="00AAE8"/>
    </dgm:fillClrLst>
    <dgm:linClrLst meth="repeat">
      <a:srgbClr val="FFFFFF"/>
    </dgm:linClrLst>
    <dgm:effectClrLst/>
    <dgm:txLinClrLst/>
    <dgm:txFillClrLst/>
    <dgm:txEffectClrLst/>
  </dgm:styleLbl>
  <dgm:styleLbl name="parChTrans1D1">
    <dgm:fillClrLst meth="repeat">
      <a:srgbClr val="00AAE8"/>
    </dgm:fillClrLst>
    <dgm:linClrLst meth="repeat">
      <a:srgbClr val="00AAE8">
        <a:shade val="60000"/>
      </a:srgbClr>
    </dgm:linClrLst>
    <dgm:effectClrLst/>
    <dgm:txLinClrLst/>
    <dgm:txFillClrLst meth="repeat">
      <a:srgbClr val="004A86"/>
    </dgm:txFillClrLst>
    <dgm:txEffectClrLst/>
  </dgm:styleLbl>
  <dgm:styleLbl name="parChTrans1D2">
    <dgm:fillClrLst meth="repeat">
      <a:srgbClr val="00AAE8"/>
    </dgm:fillClrLst>
    <dgm:linClrLst meth="repeat">
      <a:srgbClr val="00AAE8">
        <a:shade val="60000"/>
      </a:srgbClr>
    </dgm:linClrLst>
    <dgm:effectClrLst/>
    <dgm:txLinClrLst/>
    <dgm:txFillClrLst meth="repeat">
      <a:srgbClr val="004A86"/>
    </dgm:txFillClrLst>
    <dgm:txEffectClrLst/>
  </dgm:styleLbl>
  <dgm:styleLbl name="parChTrans1D3">
    <dgm:fillClrLst meth="repeat">
      <a:srgbClr val="00AAE8"/>
    </dgm:fillClrLst>
    <dgm:linClrLst meth="repeat">
      <a:srgbClr val="00AAE8">
        <a:shade val="80000"/>
      </a:srgbClr>
    </dgm:linClrLst>
    <dgm:effectClrLst/>
    <dgm:txLinClrLst/>
    <dgm:txFillClrLst meth="repeat">
      <a:srgbClr val="004A86"/>
    </dgm:txFillClrLst>
    <dgm:txEffectClrLst/>
  </dgm:styleLbl>
  <dgm:styleLbl name="parChTrans1D4">
    <dgm:fillClrLst meth="repeat">
      <a:srgbClr val="00AAE8"/>
    </dgm:fillClrLst>
    <dgm:linClrLst meth="repeat">
      <a:srgbClr val="00AAE8">
        <a:shade val="80000"/>
      </a:srgbClr>
    </dgm:linClrLst>
    <dgm:effectClrLst/>
    <dgm:txLinClrLst/>
    <dgm:txFillClrLst meth="repeat">
      <a:srgbClr val="004A86"/>
    </dgm:txFillClrLst>
    <dgm:txEffectClrLst/>
  </dgm:styleLbl>
  <dgm:styleLbl name="parChTrans2D1">
    <dgm:fillClrLst meth="repeat">
      <a:srgbClr val="00AAE8">
        <a:tint val="60000"/>
      </a:srgbClr>
    </dgm:fillClrLst>
    <dgm:linClrLst meth="repeat">
      <a:srgbClr val="00AAE8">
        <a:tint val="60000"/>
      </a:srgbClr>
    </dgm:linClrLst>
    <dgm:effectClrLst/>
    <dgm:txLinClrLst/>
    <dgm:txFillClrLst meth="repeat">
      <a:srgbClr val="FFFFFF"/>
    </dgm:txFillClrLst>
    <dgm:txEffectClrLst/>
  </dgm:styleLbl>
  <dgm:styleLbl name="parChTrans2D2">
    <dgm:fillClrLst meth="repeat">
      <a:srgbClr val="00AAE8"/>
    </dgm:fillClrLst>
    <dgm:linClrLst meth="repeat">
      <a:srgbClr val="00AAE8"/>
    </dgm:linClrLst>
    <dgm:effectClrLst/>
    <dgm:txLinClrLst/>
    <dgm:txFillClrLst meth="repeat">
      <a:srgbClr val="FFFFFF"/>
    </dgm:txFillClrLst>
    <dgm:txEffectClrLst/>
  </dgm:styleLbl>
  <dgm:styleLbl name="parChTrans2D3">
    <dgm:fillClrLst meth="repeat">
      <a:srgbClr val="00AAE8"/>
    </dgm:fillClrLst>
    <dgm:linClrLst meth="repeat">
      <a:srgbClr val="00AAE8"/>
    </dgm:linClrLst>
    <dgm:effectClrLst/>
    <dgm:txLinClrLst/>
    <dgm:txFillClrLst meth="repeat">
      <a:srgbClr val="FFFFFF"/>
    </dgm:txFillClrLst>
    <dgm:txEffectClrLst/>
  </dgm:styleLbl>
  <dgm:styleLbl name="parChTrans2D4">
    <dgm:fillClrLst meth="repeat">
      <a:srgbClr val="00AAE8"/>
    </dgm:fillClrLst>
    <dgm:linClrLst meth="repeat">
      <a:srgbClr val="00AAE8"/>
    </dgm:linClrLst>
    <dgm:effectClrLst/>
    <dgm:txLinClrLst/>
    <dgm:txFillClrLst meth="repeat">
      <a:srgbClr val="FFFFFF"/>
    </dgm:txFillClrLst>
    <dgm:txEffectClrLst/>
  </dgm:styleLbl>
  <dgm:styleLbl name="revTx">
    <dgm:fillClrLst meth="repeat">
      <a:srgbClr val="FFFFFF">
        <a:alpha val="0"/>
      </a:srgbClr>
    </dgm:fillClrLst>
    <dgm:linClrLst meth="repeat">
      <a:srgbClr val="004A86">
        <a:alpha val="0"/>
      </a:srgbClr>
    </dgm:linClrLst>
    <dgm:effectClrLst/>
    <dgm:txLinClrLst/>
    <dgm:txFillClrLst meth="repeat">
      <a:srgbClr val="004A86"/>
    </dgm:txFillClrLst>
    <dgm:txEffectClrLst/>
  </dgm:styleLbl>
  <dgm:styleLbl name="sibTrans1D1">
    <dgm:fillClrLst meth="repeat">
      <a:srgbClr val="00AAE8"/>
    </dgm:fillClrLst>
    <dgm:linClrLst meth="repeat">
      <a:srgbClr val="00AAE8"/>
    </dgm:linClrLst>
    <dgm:effectClrLst/>
    <dgm:txLinClrLst/>
    <dgm:txFillClrLst meth="repeat">
      <a:srgbClr val="004A86"/>
    </dgm:txFillClrLst>
    <dgm:txEffectClrLst/>
  </dgm:styleLbl>
  <dgm:styleLbl name="sibTrans2D1">
    <dgm:fillClrLst meth="repeat">
      <a:srgbClr val="00AAE8">
        <a:tint val="60000"/>
      </a:srgbClr>
    </dgm:fillClrLst>
    <dgm:linClrLst meth="repeat">
      <a:srgbClr val="00AAE8">
        <a:tint val="60000"/>
      </a:srgbClr>
    </dgm:linClrLst>
    <dgm:effectClrLst/>
    <dgm:txLinClrLst/>
    <dgm:txFillClrLst/>
    <dgm:txEffectClrLst/>
  </dgm:styleLbl>
  <dgm:styleLbl name="solidAlignAcc1">
    <dgm:fillClrLst meth="repeat">
      <a:srgbClr val="FFFFFF"/>
    </dgm:fillClrLst>
    <dgm:linClrLst meth="repeat">
      <a:srgbClr val="00AAE8"/>
    </dgm:linClrLst>
    <dgm:effectClrLst/>
    <dgm:txLinClrLst/>
    <dgm:txFillClrLst meth="repeat">
      <a:srgbClr val="004A86"/>
    </dgm:txFillClrLst>
    <dgm:txEffectClrLst/>
  </dgm:styleLbl>
  <dgm:styleLbl name="solidBgAcc1">
    <dgm:fillClrLst meth="repeat">
      <a:srgbClr val="FFFFFF"/>
    </dgm:fillClrLst>
    <dgm:linClrLst meth="repeat">
      <a:srgbClr val="00AAE8"/>
    </dgm:linClrLst>
    <dgm:effectClrLst/>
    <dgm:txLinClrLst/>
    <dgm:txFillClrLst meth="repeat">
      <a:srgbClr val="004A86"/>
    </dgm:txFillClrLst>
    <dgm:txEffectClrLst/>
  </dgm:styleLbl>
  <dgm:styleLbl name="solidFgAcc1">
    <dgm:fillClrLst meth="repeat">
      <a:srgbClr val="FFFFFF"/>
    </dgm:fillClrLst>
    <dgm:linClrLst meth="repeat">
      <a:srgbClr val="00AAE8"/>
    </dgm:linClrLst>
    <dgm:effectClrLst/>
    <dgm:txLinClrLst/>
    <dgm:txFillClrLst meth="repeat">
      <a:srgbClr val="004A86"/>
    </dgm:txFillClrLst>
    <dgm:txEffectClrLst/>
  </dgm:styleLbl>
  <dgm:styleLbl name="trAlignAcc1">
    <dgm:fillClrLst meth="repeat">
      <a:srgbClr val="FFFFFF">
        <a:alpha val="40000"/>
      </a:srgbClr>
    </dgm:fillClrLst>
    <dgm:linClrLst meth="repeat">
      <a:srgbClr val="00AAE8"/>
    </dgm:linClrLst>
    <dgm:effectClrLst/>
    <dgm:txLinClrLst/>
    <dgm:txFillClrLst meth="repeat">
      <a:srgbClr val="004A86"/>
    </dgm:txFillClrLst>
    <dgm:txEffectClrLst/>
  </dgm:styleLbl>
  <dgm:styleLbl name="trBgShp">
    <dgm:fillClrLst meth="repeat">
      <a:srgbClr val="00AAE8">
        <a:tint val="50000"/>
        <a:alpha val="40000"/>
      </a:srgbClr>
    </dgm:fillClrLst>
    <dgm:linClrLst meth="repeat">
      <a:srgbClr val="00AAE8"/>
    </dgm:linClrLst>
    <dgm:effectClrLst/>
    <dgm:txLinClrLst/>
    <dgm:txFillClrLst meth="repeat">
      <a:srgbClr val="FFFFFF"/>
    </dgm:txFillClrLst>
    <dgm:txEffectClrLst/>
  </dgm:styleLbl>
  <dgm:styleLbl name="vennNode1">
    <dgm:fillClrLst meth="repeat">
      <a:srgbClr val="00AAE8">
        <a:alpha val="50000"/>
      </a:srgbClr>
    </dgm:fillClrLst>
    <dgm:linClrLst meth="repeat">
      <a:srgbClr val="FFFFFF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23A598-046A-4B6E-8B33-AB614C6AFAFA}" type="doc">
      <dgm:prSet loTypeId="cycle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26522C78-6582-4C7D-B198-BAB84C972AE1}">
      <dgm:prSet phldrT="[文本]" phldr="0" custT="1"/>
      <dgm:spPr>
        <a:xfrm>
          <a:off x="1454097" y="1020860"/>
          <a:ext cx="909742" cy="909742"/>
        </a:xfrm>
        <a:prstGeom prst="ellipse">
          <a:avLst/>
        </a:prstGeom>
        <a:solidFill>
          <a:srgbClr val="0069A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00" dirty="0">
              <a:solidFill>
                <a:srgbClr val="FFFFFF"/>
              </a:solidFill>
              <a:ea typeface="黑体" panose="02010609060101010101" charset="-122"/>
              <a:cs typeface="+mn-lt"/>
            </a:rPr>
            <a:t>Asset Management Program</a:t>
          </a:r>
          <a:r>
            <a:rPr sz="6500">
              <a:cs typeface="+mn-lt"/>
            </a:rPr>
            <a:t/>
          </a:r>
          <a:endParaRPr sz="6500">
            <a:cs typeface="+mn-lt"/>
          </a:endParaRPr>
        </a:p>
      </dgm:t>
    </dgm:pt>
    <dgm:pt modelId="{E4B2C233-B10E-406F-A7E5-9E1C60770B53}" cxnId="{21B3AC25-8A51-416F-83B6-1822B6EDFB48}" type="parTrans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3BB724-3ED7-4C79-B9BB-064C2194E4D2}" cxnId="{21B3AC25-8A51-416F-83B6-1822B6EDFB48}" type="sibTrans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9EEA0A-A83F-48C9-AE77-7D720AC1D505}">
      <dgm:prSet phldrT="[文本]" phldr="0" custT="1"/>
      <dgm:spPr>
        <a:xfrm>
          <a:off x="1598792" y="23455"/>
          <a:ext cx="636819" cy="636819"/>
        </a:xfrm>
        <a:prstGeom prst="ellipse">
          <a:avLst/>
        </a:prstGeom>
        <a:solidFill>
          <a:srgbClr val="0069A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800" dirty="0">
              <a:solidFill>
                <a:srgbClr val="FFFFFF"/>
              </a:solidFill>
              <a:ea typeface="黑体" panose="02010609060101010101" charset="-122"/>
              <a:cs typeface="+mn-lt"/>
            </a:rPr>
            <a:t>Strategic Plan</a:t>
          </a:r>
          <a:r>
            <a:rPr sz="6100">
              <a:cs typeface="+mn-lt"/>
            </a:rPr>
            <a:t/>
          </a:r>
          <a:endParaRPr sz="6100">
            <a:cs typeface="+mn-lt"/>
          </a:endParaRPr>
        </a:p>
      </dgm:t>
    </dgm:pt>
    <dgm:pt modelId="{2F1D2832-29EF-40E1-ABC9-71008D797926}" cxnId="{DB5D4F13-3B41-4BB2-85F6-83A594EF18BE}" type="parTrans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8D145E-22C2-472C-94A9-AAEE7FF8C023}" cxnId="{DB5D4F13-3B41-4BB2-85F6-83A594EF18BE}" type="sibTrans">
      <dgm:prSet/>
      <dgm:spPr>
        <a:xfrm>
          <a:off x="747904" y="318889"/>
          <a:ext cx="2360326" cy="2360326"/>
        </a:xfrm>
        <a:prstGeom prst="blockArc">
          <a:avLst>
            <a:gd name="adj1" fmla="val 16167721"/>
            <a:gd name="adj2" fmla="val 19196166"/>
            <a:gd name="adj3" fmla="val 3885"/>
          </a:avLst>
        </a:prstGeom>
        <a:solidFill>
          <a:srgbClr val="0069AC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9FE279-3607-41C3-8850-5D63ED01BBA8}">
      <dgm:prSet phldrT="[文本]" phldr="0" custT="1"/>
      <dgm:spPr>
        <a:xfrm>
          <a:off x="2495323" y="435796"/>
          <a:ext cx="636819" cy="636819"/>
        </a:xfrm>
        <a:prstGeom prst="ellipse">
          <a:avLst/>
        </a:prstGeom>
        <a:solidFill>
          <a:srgbClr val="0069A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800" dirty="0">
              <a:solidFill>
                <a:srgbClr val="FFFFFF"/>
              </a:solidFill>
              <a:ea typeface="黑体" panose="02010609060101010101" charset="-122"/>
              <a:cs typeface="+mn-lt"/>
            </a:rPr>
            <a:t>Generation Plan</a:t>
          </a:r>
          <a:r>
            <a:rPr sz="6100">
              <a:cs typeface="+mn-lt"/>
            </a:rPr>
            <a:t/>
          </a:r>
          <a:endParaRPr sz="6100">
            <a:cs typeface="+mn-lt"/>
          </a:endParaRPr>
        </a:p>
      </dgm:t>
    </dgm:pt>
    <dgm:pt modelId="{BC066DEF-1849-4BCB-8884-6F95FD488E5E}" cxnId="{326951BA-C59B-40F3-B617-5795E71B6626}" type="parTrans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6AD83F-C304-4704-BC0F-A87797AAA2C3}" cxnId="{326951BA-C59B-40F3-B617-5795E71B6626}" type="sibTrans">
      <dgm:prSet/>
      <dgm:spPr>
        <a:xfrm>
          <a:off x="728805" y="295568"/>
          <a:ext cx="2360326" cy="2360326"/>
        </a:xfrm>
        <a:prstGeom prst="blockArc">
          <a:avLst>
            <a:gd name="adj1" fmla="val 19285714"/>
            <a:gd name="adj2" fmla="val 771429"/>
            <a:gd name="adj3" fmla="val 3885"/>
          </a:avLst>
        </a:prstGeom>
        <a:solidFill>
          <a:srgbClr val="0069AC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8C0D08-8CBF-4F18-AA7F-EC7264030DB7}">
      <dgm:prSet phldrT="[文本]" phldr="0" custT="1"/>
      <dgm:spPr>
        <a:xfrm>
          <a:off x="2718782" y="1414831"/>
          <a:ext cx="636819" cy="636819"/>
        </a:xfrm>
        <a:prstGeom prst="ellipse">
          <a:avLst/>
        </a:prstGeom>
        <a:solidFill>
          <a:srgbClr val="0069A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800" dirty="0">
              <a:solidFill>
                <a:srgbClr val="FFFFFF"/>
              </a:solidFill>
              <a:ea typeface="黑体" panose="02010609060101010101" charset="-122"/>
              <a:cs typeface="+mn-lt"/>
            </a:rPr>
            <a:t>Outage Plan</a:t>
          </a:r>
          <a:r>
            <a:rPr sz="6100">
              <a:cs typeface="+mn-lt"/>
            </a:rPr>
            <a:t/>
          </a:r>
          <a:endParaRPr sz="6100">
            <a:cs typeface="+mn-lt"/>
          </a:endParaRPr>
        </a:p>
      </dgm:t>
    </dgm:pt>
    <dgm:pt modelId="{29AD863F-8413-424F-86D2-EB1C266D2F99}" cxnId="{F328F738-D91A-45B3-90AF-66ADCB150BAB}" type="parTrans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735D6F-F078-46E8-9D87-279A0FA6717A}" cxnId="{F328F738-D91A-45B3-90AF-66ADCB150BAB}" type="sibTrans">
      <dgm:prSet/>
      <dgm:spPr>
        <a:xfrm>
          <a:off x="728805" y="295568"/>
          <a:ext cx="2360326" cy="2360326"/>
        </a:xfrm>
        <a:prstGeom prst="blockArc">
          <a:avLst>
            <a:gd name="adj1" fmla="val 771429"/>
            <a:gd name="adj2" fmla="val 3857143"/>
            <a:gd name="adj3" fmla="val 3885"/>
          </a:avLst>
        </a:prstGeom>
        <a:solidFill>
          <a:srgbClr val="0069AC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3B01F0-5725-4628-B305-D43D86086FE6}">
      <dgm:prSet phldrT="[文本]" phldr="0" custT="1"/>
      <dgm:spPr>
        <a:xfrm>
          <a:off x="2092665" y="2199957"/>
          <a:ext cx="636819" cy="636819"/>
        </a:xfrm>
        <a:prstGeom prst="ellipse">
          <a:avLst/>
        </a:prstGeom>
        <a:solidFill>
          <a:srgbClr val="0069A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800" dirty="0">
              <a:solidFill>
                <a:srgbClr val="FFFFFF"/>
              </a:solidFill>
              <a:ea typeface="黑体" panose="02010609060101010101" charset="-122"/>
              <a:cs typeface="+mn-lt"/>
            </a:rPr>
            <a:t>Financial Plan</a:t>
          </a:r>
          <a:r>
            <a:rPr sz="6100">
              <a:cs typeface="+mn-lt"/>
            </a:rPr>
            <a:t/>
          </a:r>
          <a:endParaRPr sz="6100">
            <a:cs typeface="+mn-lt"/>
          </a:endParaRPr>
        </a:p>
      </dgm:t>
    </dgm:pt>
    <dgm:pt modelId="{BCEB4BC9-82E1-40E2-92F6-32F7C718BDCF}" cxnId="{8FECAC3B-97E5-4E45-A888-0EC72DF531FC}" type="parTrans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4CE3B1-A7A6-4E9B-968C-5023A1A1776D}" cxnId="{8FECAC3B-97E5-4E45-A888-0EC72DF531FC}" type="sibTrans">
      <dgm:prSet/>
      <dgm:spPr>
        <a:xfrm>
          <a:off x="728805" y="295568"/>
          <a:ext cx="2360326" cy="2360326"/>
        </a:xfrm>
        <a:prstGeom prst="blockArc">
          <a:avLst>
            <a:gd name="adj1" fmla="val 3857143"/>
            <a:gd name="adj2" fmla="val 6942857"/>
            <a:gd name="adj3" fmla="val 3885"/>
          </a:avLst>
        </a:prstGeom>
        <a:solidFill>
          <a:srgbClr val="0069AC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EDBB86-FB43-4D33-BC7C-FC004457A98C}">
      <dgm:prSet phldrT="[文本]" phldr="0" custT="1"/>
      <dgm:spPr>
        <a:xfrm>
          <a:off x="1088451" y="2199957"/>
          <a:ext cx="636819" cy="636819"/>
        </a:xfrm>
        <a:prstGeom prst="ellipse">
          <a:avLst/>
        </a:prstGeom>
        <a:solidFill>
          <a:srgbClr val="0069A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800" dirty="0">
              <a:solidFill>
                <a:srgbClr val="FFFFFF"/>
              </a:solidFill>
              <a:ea typeface="黑体" panose="02010609060101010101" charset="-122"/>
              <a:cs typeface="+mn-lt"/>
            </a:rPr>
            <a:t>Maintenance Plan</a:t>
          </a:r>
          <a:r>
            <a:rPr sz="6100">
              <a:cs typeface="+mn-lt"/>
            </a:rPr>
            <a:t/>
          </a:r>
          <a:endParaRPr sz="6100">
            <a:cs typeface="+mn-lt"/>
          </a:endParaRPr>
        </a:p>
      </dgm:t>
    </dgm:pt>
    <dgm:pt modelId="{74D6EFAD-FF05-4FA2-A0EF-FDA5CBFF32B5}" cxnId="{69FD5812-43B5-4A0F-BD56-9403322DE7CD}" type="parTrans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72BF53-17C0-45DE-9CE6-F2BB0ACDC516}" cxnId="{69FD5812-43B5-4A0F-BD56-9403322DE7CD}" type="sibTrans">
      <dgm:prSet/>
      <dgm:spPr>
        <a:xfrm>
          <a:off x="728805" y="295568"/>
          <a:ext cx="2360326" cy="2360326"/>
        </a:xfrm>
        <a:prstGeom prst="blockArc">
          <a:avLst>
            <a:gd name="adj1" fmla="val 6942857"/>
            <a:gd name="adj2" fmla="val 10028571"/>
            <a:gd name="adj3" fmla="val 3885"/>
          </a:avLst>
        </a:prstGeom>
        <a:solidFill>
          <a:srgbClr val="0069AC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76E239-AC91-473F-A054-EF762D54B042}">
      <dgm:prSet phldrT="[文本]" phldr="0" custT="1"/>
      <dgm:spPr>
        <a:xfrm>
          <a:off x="462334" y="1414831"/>
          <a:ext cx="636819" cy="636819"/>
        </a:xfrm>
        <a:prstGeom prst="ellipse">
          <a:avLst/>
        </a:prstGeom>
        <a:solidFill>
          <a:srgbClr val="0069A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800" dirty="0">
              <a:solidFill>
                <a:srgbClr val="FFFFFF"/>
              </a:solidFill>
              <a:ea typeface="黑体" panose="02010609060101010101" charset="-122"/>
              <a:cs typeface="+mn-lt"/>
            </a:rPr>
            <a:t>Modification Plan</a:t>
          </a:r>
          <a:r>
            <a:rPr sz="6100">
              <a:cs typeface="+mn-lt"/>
            </a:rPr>
            <a:t/>
          </a:r>
          <a:endParaRPr sz="6100">
            <a:cs typeface="+mn-lt"/>
          </a:endParaRPr>
        </a:p>
      </dgm:t>
    </dgm:pt>
    <dgm:pt modelId="{B95A4D56-AF9E-41A4-8403-E1653C064E84}" cxnId="{0FC1F72A-ED52-4DF8-B659-B7455827D652}" type="parTrans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F4ACCB-FFFC-4035-B27C-9F3B244ED2BF}" cxnId="{0FC1F72A-ED52-4DF8-B659-B7455827D652}" type="sibTrans">
      <dgm:prSet/>
      <dgm:spPr>
        <a:xfrm>
          <a:off x="728805" y="295568"/>
          <a:ext cx="2360326" cy="2360326"/>
        </a:xfrm>
        <a:prstGeom prst="blockArc">
          <a:avLst>
            <a:gd name="adj1" fmla="val 10028571"/>
            <a:gd name="adj2" fmla="val 13114286"/>
            <a:gd name="adj3" fmla="val 3885"/>
          </a:avLst>
        </a:prstGeom>
        <a:solidFill>
          <a:srgbClr val="0069AC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0CD3C2-6B0F-42F6-9312-FD013DC7C782}">
      <dgm:prSet phldrT="[文本]" phldr="0" custT="1"/>
      <dgm:spPr>
        <a:xfrm>
          <a:off x="685793" y="435796"/>
          <a:ext cx="636819" cy="636819"/>
        </a:xfrm>
        <a:prstGeom prst="ellipse">
          <a:avLst/>
        </a:prstGeom>
        <a:solidFill>
          <a:srgbClr val="0069A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800" dirty="0">
              <a:solidFill>
                <a:srgbClr val="FFFFFF"/>
              </a:solidFill>
              <a:ea typeface="黑体" panose="02010609060101010101" charset="-122"/>
              <a:cs typeface="+mn-lt"/>
            </a:rPr>
            <a:t>Procurement Plan</a:t>
          </a:r>
          <a:r>
            <a:rPr sz="6100">
              <a:cs typeface="+mn-lt"/>
            </a:rPr>
            <a:t/>
          </a:r>
          <a:endParaRPr sz="6100">
            <a:cs typeface="+mn-lt"/>
          </a:endParaRPr>
        </a:p>
      </dgm:t>
    </dgm:pt>
    <dgm:pt modelId="{E3AE0D42-2CFA-4AC4-A98F-1520EA546E9E}" cxnId="{1597C966-EBC5-4FAD-971F-A217CA31403A}" type="parTrans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C0879E-AC78-4909-9A9D-84C61ED460F8}" cxnId="{1597C966-EBC5-4FAD-971F-A217CA31403A}" type="sibTrans">
      <dgm:prSet/>
      <dgm:spPr>
        <a:xfrm>
          <a:off x="709929" y="318622"/>
          <a:ext cx="2360326" cy="2360326"/>
        </a:xfrm>
        <a:prstGeom prst="blockArc">
          <a:avLst>
            <a:gd name="adj1" fmla="val 13202799"/>
            <a:gd name="adj2" fmla="val 16280539"/>
            <a:gd name="adj3" fmla="val 3885"/>
          </a:avLst>
        </a:prstGeom>
        <a:solidFill>
          <a:srgbClr val="0069AC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95053F-E581-478B-BFF1-067B0F6B1537}" type="pres">
      <dgm:prSet presAssocID="{4A23A598-046A-4B6E-8B33-AB614C6AFAF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D46434C-257B-4B8C-987F-EF4B4A87EB96}" type="pres">
      <dgm:prSet presAssocID="{26522C78-6582-4C7D-B198-BAB84C972AE1}" presName="centerShape" presStyleLbl="node0" presStyleIdx="0" presStyleCnt="1"/>
      <dgm:spPr/>
    </dgm:pt>
    <dgm:pt modelId="{63D9D3A9-0E69-4C96-989A-747ECC0BC49F}" type="pres">
      <dgm:prSet presAssocID="{3B9EEA0A-A83F-48C9-AE77-7D720AC1D505}" presName="node" presStyleLbl="node1" presStyleIdx="0" presStyleCnt="7" custRadScaleRad="97983" custRadScaleInc="2427">
        <dgm:presLayoutVars>
          <dgm:bulletEnabled val="1"/>
        </dgm:presLayoutVars>
      </dgm:prSet>
      <dgm:spPr/>
    </dgm:pt>
    <dgm:pt modelId="{23B13C4B-5DC2-4253-8E89-96D1186C757D}" type="pres">
      <dgm:prSet presAssocID="{3B9EEA0A-A83F-48C9-AE77-7D720AC1D505}" presName="dummy" presStyleCnt="0"/>
      <dgm:spPr/>
    </dgm:pt>
    <dgm:pt modelId="{519C0B8A-EF01-406B-9F75-B65BEABB4647}" type="pres">
      <dgm:prSet presAssocID="{228D145E-22C2-472C-94A9-AAEE7FF8C023}" presName="sibTrans" presStyleLbl="sibTrans2D1" presStyleIdx="0" presStyleCnt="7"/>
      <dgm:spPr/>
    </dgm:pt>
    <dgm:pt modelId="{357A6857-BFF2-4410-8D69-B8D109AB84B1}" type="pres">
      <dgm:prSet presAssocID="{819FE279-3607-41C3-8850-5D63ED01BBA8}" presName="node" presStyleLbl="node1" presStyleIdx="1" presStyleCnt="7" custScaleX="102750">
        <dgm:presLayoutVars>
          <dgm:bulletEnabled val="1"/>
        </dgm:presLayoutVars>
      </dgm:prSet>
      <dgm:spPr/>
    </dgm:pt>
    <dgm:pt modelId="{39CE018E-5AD2-4F70-9FA5-FD75DCA8C759}" type="pres">
      <dgm:prSet presAssocID="{819FE279-3607-41C3-8850-5D63ED01BBA8}" presName="dummy" presStyleCnt="0"/>
      <dgm:spPr/>
    </dgm:pt>
    <dgm:pt modelId="{755F10A5-A8A6-4C87-A739-41F50B78A150}" type="pres">
      <dgm:prSet presAssocID="{066AD83F-C304-4704-BC0F-A87797AAA2C3}" presName="sibTrans" presStyleLbl="sibTrans2D1" presStyleIdx="1" presStyleCnt="7"/>
      <dgm:spPr/>
    </dgm:pt>
    <dgm:pt modelId="{B80328B2-DF5E-4EBA-816C-85ADAF121AC4}" type="pres">
      <dgm:prSet presAssocID="{0A8C0D08-8CBF-4F18-AA7F-EC7264030DB7}" presName="node" presStyleLbl="node1" presStyleIdx="2" presStyleCnt="7">
        <dgm:presLayoutVars>
          <dgm:bulletEnabled val="1"/>
        </dgm:presLayoutVars>
      </dgm:prSet>
      <dgm:spPr/>
    </dgm:pt>
    <dgm:pt modelId="{97F8310C-531F-4332-A93A-B43A77829446}" type="pres">
      <dgm:prSet presAssocID="{0A8C0D08-8CBF-4F18-AA7F-EC7264030DB7}" presName="dummy" presStyleCnt="0"/>
      <dgm:spPr/>
    </dgm:pt>
    <dgm:pt modelId="{E6307CB4-D8D8-4A98-B970-E4A31CEC7C5B}" type="pres">
      <dgm:prSet presAssocID="{86735D6F-F078-46E8-9D87-279A0FA6717A}" presName="sibTrans" presStyleLbl="sibTrans2D1" presStyleIdx="2" presStyleCnt="7"/>
      <dgm:spPr/>
    </dgm:pt>
    <dgm:pt modelId="{1080FF5C-C8B5-424F-9F0B-F9D7BA3C2565}" type="pres">
      <dgm:prSet presAssocID="{F63B01F0-5725-4628-B305-D43D86086FE6}" presName="node" presStyleLbl="node1" presStyleIdx="3" presStyleCnt="7">
        <dgm:presLayoutVars>
          <dgm:bulletEnabled val="1"/>
        </dgm:presLayoutVars>
      </dgm:prSet>
      <dgm:spPr/>
    </dgm:pt>
    <dgm:pt modelId="{9549267E-C134-4DB7-BC99-15F001B3AC37}" type="pres">
      <dgm:prSet presAssocID="{F63B01F0-5725-4628-B305-D43D86086FE6}" presName="dummy" presStyleCnt="0"/>
      <dgm:spPr/>
    </dgm:pt>
    <dgm:pt modelId="{148426A7-F8E9-4762-BB27-19FCC99EE7AF}" type="pres">
      <dgm:prSet presAssocID="{7F4CE3B1-A7A6-4E9B-968C-5023A1A1776D}" presName="sibTrans" presStyleLbl="sibTrans2D1" presStyleIdx="3" presStyleCnt="7"/>
      <dgm:spPr/>
    </dgm:pt>
    <dgm:pt modelId="{ADC702E4-26AD-4454-B960-909D3145553F}" type="pres">
      <dgm:prSet presAssocID="{03EDBB86-FB43-4D33-BC7C-FC004457A98C}" presName="node" presStyleLbl="node1" presStyleIdx="4" presStyleCnt="7">
        <dgm:presLayoutVars>
          <dgm:bulletEnabled val="1"/>
        </dgm:presLayoutVars>
      </dgm:prSet>
      <dgm:spPr/>
    </dgm:pt>
    <dgm:pt modelId="{94D88CBC-8828-4A9C-A239-5DAE2D271240}" type="pres">
      <dgm:prSet presAssocID="{03EDBB86-FB43-4D33-BC7C-FC004457A98C}" presName="dummy" presStyleCnt="0"/>
      <dgm:spPr/>
    </dgm:pt>
    <dgm:pt modelId="{A60F792D-45C8-41F2-87A8-2BD0961EE3E5}" type="pres">
      <dgm:prSet presAssocID="{FB72BF53-17C0-45DE-9CE6-F2BB0ACDC516}" presName="sibTrans" presStyleLbl="sibTrans2D1" presStyleIdx="4" presStyleCnt="7"/>
      <dgm:spPr/>
    </dgm:pt>
    <dgm:pt modelId="{A4743637-E15D-4361-BD6C-63D6CDCC9428}" type="pres">
      <dgm:prSet presAssocID="{2F76E239-AC91-473F-A054-EF762D54B042}" presName="node" presStyleLbl="node1" presStyleIdx="5" presStyleCnt="7">
        <dgm:presLayoutVars>
          <dgm:bulletEnabled val="1"/>
        </dgm:presLayoutVars>
      </dgm:prSet>
      <dgm:spPr/>
    </dgm:pt>
    <dgm:pt modelId="{DCDB758D-E86D-40AC-999C-17578FE722BA}" type="pres">
      <dgm:prSet presAssocID="{2F76E239-AC91-473F-A054-EF762D54B042}" presName="dummy" presStyleCnt="0"/>
      <dgm:spPr/>
    </dgm:pt>
    <dgm:pt modelId="{76D95C8C-9FB2-4650-B9A2-F535ADF6B184}" type="pres">
      <dgm:prSet presAssocID="{DDF4ACCB-FFFC-4035-B27C-9F3B244ED2BF}" presName="sibTrans" presStyleLbl="sibTrans2D1" presStyleIdx="5" presStyleCnt="7"/>
      <dgm:spPr/>
    </dgm:pt>
    <dgm:pt modelId="{3C658B25-2670-46F9-944E-C5CF80CBDF32}" type="pres">
      <dgm:prSet presAssocID="{B50CD3C2-6B0F-42F6-9312-FD013DC7C782}" presName="node" presStyleLbl="node1" presStyleIdx="6" presStyleCnt="7">
        <dgm:presLayoutVars>
          <dgm:bulletEnabled val="1"/>
        </dgm:presLayoutVars>
      </dgm:prSet>
      <dgm:spPr/>
    </dgm:pt>
    <dgm:pt modelId="{222DAE22-DD8B-4492-9AFD-45000CD24835}" type="pres">
      <dgm:prSet presAssocID="{B50CD3C2-6B0F-42F6-9312-FD013DC7C782}" presName="dummy" presStyleCnt="0"/>
      <dgm:spPr/>
    </dgm:pt>
    <dgm:pt modelId="{B3DA1B0D-4637-4460-98B1-50AB8439E7FD}" type="pres">
      <dgm:prSet presAssocID="{60C0879E-AC78-4909-9A9D-84C61ED460F8}" presName="sibTrans" presStyleLbl="sibTrans2D1" presStyleIdx="6" presStyleCnt="7"/>
      <dgm:spPr/>
    </dgm:pt>
  </dgm:ptLst>
  <dgm:cxnLst>
    <dgm:cxn modelId="{21B3AC25-8A51-416F-83B6-1822B6EDFB48}" srcId="{4A23A598-046A-4B6E-8B33-AB614C6AFAFA}" destId="{26522C78-6582-4C7D-B198-BAB84C972AE1}" srcOrd="0" destOrd="0" parTransId="{E4B2C233-B10E-406F-A7E5-9E1C60770B53}" sibTransId="{313BB724-3ED7-4C79-B9BB-064C2194E4D2}"/>
    <dgm:cxn modelId="{DB5D4F13-3B41-4BB2-85F6-83A594EF18BE}" srcId="{26522C78-6582-4C7D-B198-BAB84C972AE1}" destId="{3B9EEA0A-A83F-48C9-AE77-7D720AC1D505}" srcOrd="0" destOrd="0" parTransId="{2F1D2832-29EF-40E1-ABC9-71008D797926}" sibTransId="{228D145E-22C2-472C-94A9-AAEE7FF8C023}"/>
    <dgm:cxn modelId="{326951BA-C59B-40F3-B617-5795E71B6626}" srcId="{26522C78-6582-4C7D-B198-BAB84C972AE1}" destId="{819FE279-3607-41C3-8850-5D63ED01BBA8}" srcOrd="1" destOrd="0" parTransId="{BC066DEF-1849-4BCB-8884-6F95FD488E5E}" sibTransId="{066AD83F-C304-4704-BC0F-A87797AAA2C3}"/>
    <dgm:cxn modelId="{F328F738-D91A-45B3-90AF-66ADCB150BAB}" srcId="{26522C78-6582-4C7D-B198-BAB84C972AE1}" destId="{0A8C0D08-8CBF-4F18-AA7F-EC7264030DB7}" srcOrd="2" destOrd="0" parTransId="{29AD863F-8413-424F-86D2-EB1C266D2F99}" sibTransId="{86735D6F-F078-46E8-9D87-279A0FA6717A}"/>
    <dgm:cxn modelId="{8FECAC3B-97E5-4E45-A888-0EC72DF531FC}" srcId="{26522C78-6582-4C7D-B198-BAB84C972AE1}" destId="{F63B01F0-5725-4628-B305-D43D86086FE6}" srcOrd="3" destOrd="0" parTransId="{BCEB4BC9-82E1-40E2-92F6-32F7C718BDCF}" sibTransId="{7F4CE3B1-A7A6-4E9B-968C-5023A1A1776D}"/>
    <dgm:cxn modelId="{69FD5812-43B5-4A0F-BD56-9403322DE7CD}" srcId="{26522C78-6582-4C7D-B198-BAB84C972AE1}" destId="{03EDBB86-FB43-4D33-BC7C-FC004457A98C}" srcOrd="4" destOrd="0" parTransId="{74D6EFAD-FF05-4FA2-A0EF-FDA5CBFF32B5}" sibTransId="{FB72BF53-17C0-45DE-9CE6-F2BB0ACDC516}"/>
    <dgm:cxn modelId="{0FC1F72A-ED52-4DF8-B659-B7455827D652}" srcId="{26522C78-6582-4C7D-B198-BAB84C972AE1}" destId="{2F76E239-AC91-473F-A054-EF762D54B042}" srcOrd="5" destOrd="0" parTransId="{B95A4D56-AF9E-41A4-8403-E1653C064E84}" sibTransId="{DDF4ACCB-FFFC-4035-B27C-9F3B244ED2BF}"/>
    <dgm:cxn modelId="{1597C966-EBC5-4FAD-971F-A217CA31403A}" srcId="{26522C78-6582-4C7D-B198-BAB84C972AE1}" destId="{B50CD3C2-6B0F-42F6-9312-FD013DC7C782}" srcOrd="6" destOrd="0" parTransId="{E3AE0D42-2CFA-4AC4-A98F-1520EA546E9E}" sibTransId="{60C0879E-AC78-4909-9A9D-84C61ED460F8}"/>
    <dgm:cxn modelId="{526D099A-56A6-4ACD-A25A-3C52D328A44C}" type="presOf" srcId="{4A23A598-046A-4B6E-8B33-AB614C6AFAFA}" destId="{0795053F-E581-478B-BFF1-067B0F6B1537}" srcOrd="0" destOrd="0" presId="urn:microsoft.com/office/officeart/2005/8/layout/radial6#1"/>
    <dgm:cxn modelId="{49AC711F-A39C-4540-B1EF-98BFFC9678BD}" type="presParOf" srcId="{0795053F-E581-478B-BFF1-067B0F6B1537}" destId="{4D46434C-257B-4B8C-987F-EF4B4A87EB96}" srcOrd="0" destOrd="0" presId="urn:microsoft.com/office/officeart/2005/8/layout/radial6#1"/>
    <dgm:cxn modelId="{C4811354-BB43-4ABC-A754-DE19E0791E32}" type="presOf" srcId="{26522C78-6582-4C7D-B198-BAB84C972AE1}" destId="{4D46434C-257B-4B8C-987F-EF4B4A87EB96}" srcOrd="0" destOrd="0" presId="urn:microsoft.com/office/officeart/2005/8/layout/radial6#1"/>
    <dgm:cxn modelId="{FE17E33B-EA43-412E-AA4E-1D08BA0A7844}" type="presParOf" srcId="{0795053F-E581-478B-BFF1-067B0F6B1537}" destId="{63D9D3A9-0E69-4C96-989A-747ECC0BC49F}" srcOrd="1" destOrd="0" presId="urn:microsoft.com/office/officeart/2005/8/layout/radial6#1"/>
    <dgm:cxn modelId="{FE4EC877-F674-4F00-A1C9-8F8BB1CED0E9}" type="presOf" srcId="{3B9EEA0A-A83F-48C9-AE77-7D720AC1D505}" destId="{63D9D3A9-0E69-4C96-989A-747ECC0BC49F}" srcOrd="0" destOrd="0" presId="urn:microsoft.com/office/officeart/2005/8/layout/radial6#1"/>
    <dgm:cxn modelId="{7BD272DC-6C91-4960-86A6-C147EF360195}" type="presParOf" srcId="{0795053F-E581-478B-BFF1-067B0F6B1537}" destId="{23B13C4B-5DC2-4253-8E89-96D1186C757D}" srcOrd="2" destOrd="0" presId="urn:microsoft.com/office/officeart/2005/8/layout/radial6#1"/>
    <dgm:cxn modelId="{2D5EFB4E-EFE3-4D92-AE41-AE0D1D0BAFC2}" type="presParOf" srcId="{0795053F-E581-478B-BFF1-067B0F6B1537}" destId="{519C0B8A-EF01-406B-9F75-B65BEABB4647}" srcOrd="3" destOrd="0" presId="urn:microsoft.com/office/officeart/2005/8/layout/radial6#1"/>
    <dgm:cxn modelId="{C2A73AAA-349F-42EE-8D9E-8E4D6D601886}" type="presOf" srcId="{228D145E-22C2-472C-94A9-AAEE7FF8C023}" destId="{519C0B8A-EF01-406B-9F75-B65BEABB4647}" srcOrd="0" destOrd="0" presId="urn:microsoft.com/office/officeart/2005/8/layout/radial6#1"/>
    <dgm:cxn modelId="{880B9220-28CF-4964-9D38-7AD1D8EA6D65}" type="presParOf" srcId="{0795053F-E581-478B-BFF1-067B0F6B1537}" destId="{357A6857-BFF2-4410-8D69-B8D109AB84B1}" srcOrd="4" destOrd="0" presId="urn:microsoft.com/office/officeart/2005/8/layout/radial6#1"/>
    <dgm:cxn modelId="{5C454F7B-3B5A-44F2-BED7-2F0312C34ED2}" type="presOf" srcId="{819FE279-3607-41C3-8850-5D63ED01BBA8}" destId="{357A6857-BFF2-4410-8D69-B8D109AB84B1}" srcOrd="0" destOrd="0" presId="urn:microsoft.com/office/officeart/2005/8/layout/radial6#1"/>
    <dgm:cxn modelId="{F40FE92C-7E70-4B15-A408-3CB019CA153A}" type="presParOf" srcId="{0795053F-E581-478B-BFF1-067B0F6B1537}" destId="{39CE018E-5AD2-4F70-9FA5-FD75DCA8C759}" srcOrd="5" destOrd="0" presId="urn:microsoft.com/office/officeart/2005/8/layout/radial6#1"/>
    <dgm:cxn modelId="{F5E9D1DF-FDBD-4E8E-BA20-1C0DD6D5C62B}" type="presParOf" srcId="{0795053F-E581-478B-BFF1-067B0F6B1537}" destId="{755F10A5-A8A6-4C87-A739-41F50B78A150}" srcOrd="6" destOrd="0" presId="urn:microsoft.com/office/officeart/2005/8/layout/radial6#1"/>
    <dgm:cxn modelId="{053DE5A0-D090-4C9A-B795-E7CE802E9548}" type="presOf" srcId="{066AD83F-C304-4704-BC0F-A87797AAA2C3}" destId="{755F10A5-A8A6-4C87-A739-41F50B78A150}" srcOrd="0" destOrd="0" presId="urn:microsoft.com/office/officeart/2005/8/layout/radial6#1"/>
    <dgm:cxn modelId="{919BDA85-0934-44AA-8327-D532C1930599}" type="presParOf" srcId="{0795053F-E581-478B-BFF1-067B0F6B1537}" destId="{B80328B2-DF5E-4EBA-816C-85ADAF121AC4}" srcOrd="7" destOrd="0" presId="urn:microsoft.com/office/officeart/2005/8/layout/radial6#1"/>
    <dgm:cxn modelId="{1A8EC78E-7DCB-4676-8D71-E97317868B59}" type="presOf" srcId="{0A8C0D08-8CBF-4F18-AA7F-EC7264030DB7}" destId="{B80328B2-DF5E-4EBA-816C-85ADAF121AC4}" srcOrd="0" destOrd="0" presId="urn:microsoft.com/office/officeart/2005/8/layout/radial6#1"/>
    <dgm:cxn modelId="{2557C069-4830-40AA-9EFD-D5D3DCD1FC12}" type="presParOf" srcId="{0795053F-E581-478B-BFF1-067B0F6B1537}" destId="{97F8310C-531F-4332-A93A-B43A77829446}" srcOrd="8" destOrd="0" presId="urn:microsoft.com/office/officeart/2005/8/layout/radial6#1"/>
    <dgm:cxn modelId="{CE1F6179-5D68-458A-91F3-05898D15E184}" type="presParOf" srcId="{0795053F-E581-478B-BFF1-067B0F6B1537}" destId="{E6307CB4-D8D8-4A98-B970-E4A31CEC7C5B}" srcOrd="9" destOrd="0" presId="urn:microsoft.com/office/officeart/2005/8/layout/radial6#1"/>
    <dgm:cxn modelId="{250B715C-1C4E-495D-B4B6-8DA031A0BD0D}" type="presOf" srcId="{86735D6F-F078-46E8-9D87-279A0FA6717A}" destId="{E6307CB4-D8D8-4A98-B970-E4A31CEC7C5B}" srcOrd="0" destOrd="0" presId="urn:microsoft.com/office/officeart/2005/8/layout/radial6#1"/>
    <dgm:cxn modelId="{A73E95FC-D667-41DD-B2F5-396F3F3AEB1A}" type="presParOf" srcId="{0795053F-E581-478B-BFF1-067B0F6B1537}" destId="{1080FF5C-C8B5-424F-9F0B-F9D7BA3C2565}" srcOrd="10" destOrd="0" presId="urn:microsoft.com/office/officeart/2005/8/layout/radial6#1"/>
    <dgm:cxn modelId="{7967BBF7-BE97-4F85-949C-697F210515AC}" type="presOf" srcId="{F63B01F0-5725-4628-B305-D43D86086FE6}" destId="{1080FF5C-C8B5-424F-9F0B-F9D7BA3C2565}" srcOrd="0" destOrd="0" presId="urn:microsoft.com/office/officeart/2005/8/layout/radial6#1"/>
    <dgm:cxn modelId="{DF0C8C45-23A6-438B-B563-78CA98B6D9C0}" type="presParOf" srcId="{0795053F-E581-478B-BFF1-067B0F6B1537}" destId="{9549267E-C134-4DB7-BC99-15F001B3AC37}" srcOrd="11" destOrd="0" presId="urn:microsoft.com/office/officeart/2005/8/layout/radial6#1"/>
    <dgm:cxn modelId="{17758C6B-38F8-44E5-B0FE-67A07E2C9448}" type="presParOf" srcId="{0795053F-E581-478B-BFF1-067B0F6B1537}" destId="{148426A7-F8E9-4762-BB27-19FCC99EE7AF}" srcOrd="12" destOrd="0" presId="urn:microsoft.com/office/officeart/2005/8/layout/radial6#1"/>
    <dgm:cxn modelId="{569051C8-B72F-4311-9114-5513A998472C}" type="presOf" srcId="{7F4CE3B1-A7A6-4E9B-968C-5023A1A1776D}" destId="{148426A7-F8E9-4762-BB27-19FCC99EE7AF}" srcOrd="0" destOrd="0" presId="urn:microsoft.com/office/officeart/2005/8/layout/radial6#1"/>
    <dgm:cxn modelId="{6C0B62F6-A6FB-46AE-87B9-EDA60A1275BA}" type="presParOf" srcId="{0795053F-E581-478B-BFF1-067B0F6B1537}" destId="{ADC702E4-26AD-4454-B960-909D3145553F}" srcOrd="13" destOrd="0" presId="urn:microsoft.com/office/officeart/2005/8/layout/radial6#1"/>
    <dgm:cxn modelId="{9C8E4CE0-338A-48DC-A6D9-33A45F2F4235}" type="presOf" srcId="{03EDBB86-FB43-4D33-BC7C-FC004457A98C}" destId="{ADC702E4-26AD-4454-B960-909D3145553F}" srcOrd="0" destOrd="0" presId="urn:microsoft.com/office/officeart/2005/8/layout/radial6#1"/>
    <dgm:cxn modelId="{800E9549-CA65-410E-80C0-17C2E3CE30FD}" type="presParOf" srcId="{0795053F-E581-478B-BFF1-067B0F6B1537}" destId="{94D88CBC-8828-4A9C-A239-5DAE2D271240}" srcOrd="14" destOrd="0" presId="urn:microsoft.com/office/officeart/2005/8/layout/radial6#1"/>
    <dgm:cxn modelId="{445FE496-4965-4B59-98B2-4F805DDC3D0B}" type="presParOf" srcId="{0795053F-E581-478B-BFF1-067B0F6B1537}" destId="{A60F792D-45C8-41F2-87A8-2BD0961EE3E5}" srcOrd="15" destOrd="0" presId="urn:microsoft.com/office/officeart/2005/8/layout/radial6#1"/>
    <dgm:cxn modelId="{15414A88-8408-4203-863C-B5D2A8E172C6}" type="presOf" srcId="{FB72BF53-17C0-45DE-9CE6-F2BB0ACDC516}" destId="{A60F792D-45C8-41F2-87A8-2BD0961EE3E5}" srcOrd="0" destOrd="0" presId="urn:microsoft.com/office/officeart/2005/8/layout/radial6#1"/>
    <dgm:cxn modelId="{98C09690-F506-4E08-A3BE-9EED4D779E0A}" type="presParOf" srcId="{0795053F-E581-478B-BFF1-067B0F6B1537}" destId="{A4743637-E15D-4361-BD6C-63D6CDCC9428}" srcOrd="16" destOrd="0" presId="urn:microsoft.com/office/officeart/2005/8/layout/radial6#1"/>
    <dgm:cxn modelId="{F3C8B439-DA0A-4A71-8B43-BEEA4860D16B}" type="presOf" srcId="{2F76E239-AC91-473F-A054-EF762D54B042}" destId="{A4743637-E15D-4361-BD6C-63D6CDCC9428}" srcOrd="0" destOrd="0" presId="urn:microsoft.com/office/officeart/2005/8/layout/radial6#1"/>
    <dgm:cxn modelId="{025E1825-64E2-40C2-94C2-334BEA60EA1C}" type="presParOf" srcId="{0795053F-E581-478B-BFF1-067B0F6B1537}" destId="{DCDB758D-E86D-40AC-999C-17578FE722BA}" srcOrd="17" destOrd="0" presId="urn:microsoft.com/office/officeart/2005/8/layout/radial6#1"/>
    <dgm:cxn modelId="{39B694E6-9FF5-4892-89F6-F7C7C74B77BF}" type="presParOf" srcId="{0795053F-E581-478B-BFF1-067B0F6B1537}" destId="{76D95C8C-9FB2-4650-B9A2-F535ADF6B184}" srcOrd="18" destOrd="0" presId="urn:microsoft.com/office/officeart/2005/8/layout/radial6#1"/>
    <dgm:cxn modelId="{B8AB0608-8218-48EF-8722-6FAD350C170B}" type="presOf" srcId="{DDF4ACCB-FFFC-4035-B27C-9F3B244ED2BF}" destId="{76D95C8C-9FB2-4650-B9A2-F535ADF6B184}" srcOrd="0" destOrd="0" presId="urn:microsoft.com/office/officeart/2005/8/layout/radial6#1"/>
    <dgm:cxn modelId="{AB47567A-804C-4CD8-B1E4-744E75A92545}" type="presParOf" srcId="{0795053F-E581-478B-BFF1-067B0F6B1537}" destId="{3C658B25-2670-46F9-944E-C5CF80CBDF32}" srcOrd="19" destOrd="0" presId="urn:microsoft.com/office/officeart/2005/8/layout/radial6#1"/>
    <dgm:cxn modelId="{A0B7E1BC-9758-4E61-BF58-2041F507CF9F}" type="presOf" srcId="{B50CD3C2-6B0F-42F6-9312-FD013DC7C782}" destId="{3C658B25-2670-46F9-944E-C5CF80CBDF32}" srcOrd="0" destOrd="0" presId="urn:microsoft.com/office/officeart/2005/8/layout/radial6#1"/>
    <dgm:cxn modelId="{654E2D6A-EAB7-475D-B388-81C999C9A3EC}" type="presParOf" srcId="{0795053F-E581-478B-BFF1-067B0F6B1537}" destId="{222DAE22-DD8B-4492-9AFD-45000CD24835}" srcOrd="20" destOrd="0" presId="urn:microsoft.com/office/officeart/2005/8/layout/radial6#1"/>
    <dgm:cxn modelId="{64EAD50E-E5E5-43C0-AE21-A763F1F17D62}" type="presParOf" srcId="{0795053F-E581-478B-BFF1-067B0F6B1537}" destId="{B3DA1B0D-4637-4460-98B1-50AB8439E7FD}" srcOrd="21" destOrd="0" presId="urn:microsoft.com/office/officeart/2005/8/layout/radial6#1"/>
    <dgm:cxn modelId="{6368AA6F-54D6-477B-BCE6-355958E17CCB}" type="presOf" srcId="{60C0879E-AC78-4909-9A9D-84C61ED460F8}" destId="{B3DA1B0D-4637-4460-98B1-50AB8439E7FD}" srcOrd="0" destOrd="0" presId="urn:microsoft.com/office/officeart/2005/8/layout/radial6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A1B0D-4637-4460-98B1-50AB8439E7FD}">
      <dsp:nvSpPr>
        <dsp:cNvPr id="0" name=""/>
        <dsp:cNvSpPr/>
      </dsp:nvSpPr>
      <dsp:spPr>
        <a:xfrm>
          <a:off x="801269" y="338982"/>
          <a:ext cx="2497503" cy="2497503"/>
        </a:xfrm>
        <a:prstGeom prst="blockArc">
          <a:avLst>
            <a:gd name="adj1" fmla="val 13202799"/>
            <a:gd name="adj2" fmla="val 16280539"/>
            <a:gd name="adj3" fmla="val 3885"/>
          </a:avLst>
        </a:prstGeom>
        <a:solidFill>
          <a:srgbClr val="0069AC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rgbClr val="FFFFFF"/>
        </a:fontRef>
      </dsp:style>
    </dsp:sp>
    <dsp:sp modelId="{76D95C8C-9FB2-4650-B9A2-F535ADF6B184}">
      <dsp:nvSpPr>
        <dsp:cNvPr id="0" name=""/>
        <dsp:cNvSpPr/>
      </dsp:nvSpPr>
      <dsp:spPr>
        <a:xfrm>
          <a:off x="821241" y="314589"/>
          <a:ext cx="2497503" cy="2497503"/>
        </a:xfrm>
        <a:prstGeom prst="blockArc">
          <a:avLst>
            <a:gd name="adj1" fmla="val 10028571"/>
            <a:gd name="adj2" fmla="val 13114286"/>
            <a:gd name="adj3" fmla="val 3885"/>
          </a:avLst>
        </a:prstGeom>
        <a:solidFill>
          <a:srgbClr val="0069AC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rgbClr val="FFFFFF"/>
        </a:fontRef>
      </dsp:style>
    </dsp:sp>
    <dsp:sp modelId="{A60F792D-45C8-41F2-87A8-2BD0961EE3E5}">
      <dsp:nvSpPr>
        <dsp:cNvPr id="0" name=""/>
        <dsp:cNvSpPr/>
      </dsp:nvSpPr>
      <dsp:spPr>
        <a:xfrm>
          <a:off x="821241" y="314589"/>
          <a:ext cx="2497503" cy="2497503"/>
        </a:xfrm>
        <a:prstGeom prst="blockArc">
          <a:avLst>
            <a:gd name="adj1" fmla="val 6942857"/>
            <a:gd name="adj2" fmla="val 10028571"/>
            <a:gd name="adj3" fmla="val 3885"/>
          </a:avLst>
        </a:prstGeom>
        <a:solidFill>
          <a:srgbClr val="0069AC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rgbClr val="FFFFFF"/>
        </a:fontRef>
      </dsp:style>
    </dsp:sp>
    <dsp:sp modelId="{148426A7-F8E9-4762-BB27-19FCC99EE7AF}">
      <dsp:nvSpPr>
        <dsp:cNvPr id="0" name=""/>
        <dsp:cNvSpPr/>
      </dsp:nvSpPr>
      <dsp:spPr>
        <a:xfrm>
          <a:off x="821241" y="314589"/>
          <a:ext cx="2497503" cy="2497503"/>
        </a:xfrm>
        <a:prstGeom prst="blockArc">
          <a:avLst>
            <a:gd name="adj1" fmla="val 3857143"/>
            <a:gd name="adj2" fmla="val 6942857"/>
            <a:gd name="adj3" fmla="val 3885"/>
          </a:avLst>
        </a:prstGeom>
        <a:solidFill>
          <a:srgbClr val="0069AC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rgbClr val="FFFFFF"/>
        </a:fontRef>
      </dsp:style>
    </dsp:sp>
    <dsp:sp modelId="{E6307CB4-D8D8-4A98-B970-E4A31CEC7C5B}">
      <dsp:nvSpPr>
        <dsp:cNvPr id="0" name=""/>
        <dsp:cNvSpPr/>
      </dsp:nvSpPr>
      <dsp:spPr>
        <a:xfrm>
          <a:off x="821241" y="314589"/>
          <a:ext cx="2497503" cy="2497503"/>
        </a:xfrm>
        <a:prstGeom prst="blockArc">
          <a:avLst>
            <a:gd name="adj1" fmla="val 771429"/>
            <a:gd name="adj2" fmla="val 3857143"/>
            <a:gd name="adj3" fmla="val 3885"/>
          </a:avLst>
        </a:prstGeom>
        <a:solidFill>
          <a:srgbClr val="0069AC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rgbClr val="FFFFFF"/>
        </a:fontRef>
      </dsp:style>
    </dsp:sp>
    <dsp:sp modelId="{755F10A5-A8A6-4C87-A739-41F50B78A150}">
      <dsp:nvSpPr>
        <dsp:cNvPr id="0" name=""/>
        <dsp:cNvSpPr/>
      </dsp:nvSpPr>
      <dsp:spPr>
        <a:xfrm>
          <a:off x="821241" y="314589"/>
          <a:ext cx="2497503" cy="2497503"/>
        </a:xfrm>
        <a:prstGeom prst="blockArc">
          <a:avLst>
            <a:gd name="adj1" fmla="val 19285714"/>
            <a:gd name="adj2" fmla="val 771429"/>
            <a:gd name="adj3" fmla="val 3885"/>
          </a:avLst>
        </a:prstGeom>
        <a:solidFill>
          <a:srgbClr val="0069AC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rgbClr val="FFFFFF"/>
        </a:fontRef>
      </dsp:style>
    </dsp:sp>
    <dsp:sp modelId="{519C0B8A-EF01-406B-9F75-B65BEABB4647}">
      <dsp:nvSpPr>
        <dsp:cNvPr id="0" name=""/>
        <dsp:cNvSpPr/>
      </dsp:nvSpPr>
      <dsp:spPr>
        <a:xfrm>
          <a:off x="841450" y="339264"/>
          <a:ext cx="2497503" cy="2497503"/>
        </a:xfrm>
        <a:prstGeom prst="blockArc">
          <a:avLst>
            <a:gd name="adj1" fmla="val 16167721"/>
            <a:gd name="adj2" fmla="val 19196166"/>
            <a:gd name="adj3" fmla="val 3885"/>
          </a:avLst>
        </a:prstGeom>
        <a:solidFill>
          <a:srgbClr val="0069AC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rgbClr val="FFFFFF"/>
        </a:fontRef>
      </dsp:style>
    </dsp:sp>
    <dsp:sp modelId="{4D46434C-257B-4B8C-987F-EF4B4A87EB96}">
      <dsp:nvSpPr>
        <dsp:cNvPr id="0" name=""/>
        <dsp:cNvSpPr/>
      </dsp:nvSpPr>
      <dsp:spPr bwMode="white">
        <a:xfrm>
          <a:off x="1588376" y="1081724"/>
          <a:ext cx="963234" cy="963234"/>
        </a:xfrm>
        <a:prstGeom prst="ellipse">
          <a:avLst/>
        </a:prstGeom>
        <a:solidFill>
          <a:srgbClr val="0069A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rgbClr val="FFFFFF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000" kern="1200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rPr>
            <a:t>Asset Management Program</a:t>
          </a:r>
        </a:p>
      </dsp:txBody>
      <dsp:txXfrm>
        <a:off x="1729438" y="1222786"/>
        <a:ext cx="681110" cy="681110"/>
      </dsp:txXfrm>
    </dsp:sp>
    <dsp:sp modelId="{63D9D3A9-0E69-4C96-989A-747ECC0BC49F}">
      <dsp:nvSpPr>
        <dsp:cNvPr id="0" name=""/>
        <dsp:cNvSpPr/>
      </dsp:nvSpPr>
      <dsp:spPr bwMode="white">
        <a:xfrm>
          <a:off x="1741573" y="26460"/>
          <a:ext cx="674263" cy="674263"/>
        </a:xfrm>
        <a:prstGeom prst="ellipse">
          <a:avLst/>
        </a:prstGeom>
        <a:solidFill>
          <a:srgbClr val="0069A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rgbClr val="FFFFFF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800" kern="1200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rPr>
            <a:t>Strategic Plan</a:t>
          </a:r>
        </a:p>
      </dsp:txBody>
      <dsp:txXfrm>
        <a:off x="1840317" y="125204"/>
        <a:ext cx="476775" cy="476775"/>
      </dsp:txXfrm>
    </dsp:sp>
    <dsp:sp modelId="{357A6857-BFF2-4410-8D69-B8D109AB84B1}">
      <dsp:nvSpPr>
        <dsp:cNvPr id="0" name=""/>
        <dsp:cNvSpPr/>
      </dsp:nvSpPr>
      <dsp:spPr bwMode="white">
        <a:xfrm>
          <a:off x="2680926" y="462759"/>
          <a:ext cx="692806" cy="674263"/>
        </a:xfrm>
        <a:prstGeom prst="ellipse">
          <a:avLst/>
        </a:prstGeom>
        <a:solidFill>
          <a:srgbClr val="0069A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rgbClr val="FFFFFF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800" kern="1200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rPr>
            <a:t>Generation Plan</a:t>
          </a:r>
        </a:p>
      </dsp:txBody>
      <dsp:txXfrm>
        <a:off x="2782385" y="561503"/>
        <a:ext cx="489888" cy="476775"/>
      </dsp:txXfrm>
    </dsp:sp>
    <dsp:sp modelId="{B80328B2-DF5E-4EBA-816C-85ADAF121AC4}">
      <dsp:nvSpPr>
        <dsp:cNvPr id="0" name=""/>
        <dsp:cNvSpPr/>
      </dsp:nvSpPr>
      <dsp:spPr bwMode="white">
        <a:xfrm>
          <a:off x="2926639" y="1498681"/>
          <a:ext cx="674263" cy="674263"/>
        </a:xfrm>
        <a:prstGeom prst="ellipse">
          <a:avLst/>
        </a:prstGeom>
        <a:solidFill>
          <a:srgbClr val="0069A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rgbClr val="FFFFFF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800" kern="1200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rPr>
            <a:t>Outage Plan</a:t>
          </a:r>
        </a:p>
      </dsp:txBody>
      <dsp:txXfrm>
        <a:off x="3025383" y="1597425"/>
        <a:ext cx="476775" cy="476775"/>
      </dsp:txXfrm>
    </dsp:sp>
    <dsp:sp modelId="{1080FF5C-C8B5-424F-9F0B-F9D7BA3C2565}">
      <dsp:nvSpPr>
        <dsp:cNvPr id="0" name=""/>
        <dsp:cNvSpPr/>
      </dsp:nvSpPr>
      <dsp:spPr bwMode="white">
        <a:xfrm>
          <a:off x="2264142" y="2329426"/>
          <a:ext cx="674263" cy="674263"/>
        </a:xfrm>
        <a:prstGeom prst="ellipse">
          <a:avLst/>
        </a:prstGeom>
        <a:solidFill>
          <a:srgbClr val="0069A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rgbClr val="FFFFFF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800" kern="1200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rPr>
            <a:t>Financial Plan</a:t>
          </a:r>
        </a:p>
      </dsp:txBody>
      <dsp:txXfrm>
        <a:off x="2362886" y="2428170"/>
        <a:ext cx="476775" cy="476775"/>
      </dsp:txXfrm>
    </dsp:sp>
    <dsp:sp modelId="{ADC702E4-26AD-4454-B960-909D3145553F}">
      <dsp:nvSpPr>
        <dsp:cNvPr id="0" name=""/>
        <dsp:cNvSpPr/>
      </dsp:nvSpPr>
      <dsp:spPr bwMode="white">
        <a:xfrm>
          <a:off x="1201580" y="2329426"/>
          <a:ext cx="674263" cy="674263"/>
        </a:xfrm>
        <a:prstGeom prst="ellipse">
          <a:avLst/>
        </a:prstGeom>
        <a:solidFill>
          <a:srgbClr val="0069A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rgbClr val="FFFFFF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800" kern="1200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rPr>
            <a:t>Maintenance Plan</a:t>
          </a:r>
        </a:p>
      </dsp:txBody>
      <dsp:txXfrm>
        <a:off x="1300324" y="2428170"/>
        <a:ext cx="476775" cy="476775"/>
      </dsp:txXfrm>
    </dsp:sp>
    <dsp:sp modelId="{A4743637-E15D-4361-BD6C-63D6CDCC9428}">
      <dsp:nvSpPr>
        <dsp:cNvPr id="0" name=""/>
        <dsp:cNvSpPr/>
      </dsp:nvSpPr>
      <dsp:spPr bwMode="white">
        <a:xfrm>
          <a:off x="539083" y="1498681"/>
          <a:ext cx="674263" cy="674263"/>
        </a:xfrm>
        <a:prstGeom prst="ellipse">
          <a:avLst/>
        </a:prstGeom>
        <a:solidFill>
          <a:srgbClr val="0069A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rgbClr val="FFFFFF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800" kern="1200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rPr>
            <a:t>Modification Plan</a:t>
          </a:r>
        </a:p>
      </dsp:txBody>
      <dsp:txXfrm>
        <a:off x="637827" y="1597425"/>
        <a:ext cx="476775" cy="476775"/>
      </dsp:txXfrm>
    </dsp:sp>
    <dsp:sp modelId="{3C658B25-2670-46F9-944E-C5CF80CBDF32}">
      <dsp:nvSpPr>
        <dsp:cNvPr id="0" name=""/>
        <dsp:cNvSpPr/>
      </dsp:nvSpPr>
      <dsp:spPr bwMode="white">
        <a:xfrm>
          <a:off x="775525" y="462759"/>
          <a:ext cx="674263" cy="674263"/>
        </a:xfrm>
        <a:prstGeom prst="ellipse">
          <a:avLst/>
        </a:prstGeom>
        <a:solidFill>
          <a:srgbClr val="0069A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rgbClr val="FFFFFF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800" kern="1200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rPr>
            <a:t>Procurement Plan</a:t>
          </a:r>
        </a:p>
      </dsp:txBody>
      <dsp:txXfrm>
        <a:off x="874269" y="561503"/>
        <a:ext cx="476775" cy="476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#1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004A86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353" y="841013"/>
            <a:ext cx="6183166" cy="1342522"/>
          </a:xfrm>
        </p:spPr>
        <p:txBody>
          <a:bodyPr anchor="t" anchorCtr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353" y="2568168"/>
            <a:ext cx="6183166" cy="13425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" name="灯片编号占位符 3"/>
          <p:cNvSpPr txBox="1"/>
          <p:nvPr userDrawn="1"/>
        </p:nvSpPr>
        <p:spPr>
          <a:xfrm>
            <a:off x="9965422" y="59205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29AB36CB-BA1E-4311-A694-2F8DFF99593F}" type="slidenum">
              <a:rPr lang="zh-CN" altLang="en-US" sz="900" smtClean="0"/>
            </a:fld>
            <a:endParaRPr lang="zh-CN" altLang="en-US" sz="9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灯片编号占位符 3"/>
          <p:cNvSpPr txBox="1"/>
          <p:nvPr userDrawn="1"/>
        </p:nvSpPr>
        <p:spPr>
          <a:xfrm>
            <a:off x="9965422" y="59205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29AB36CB-BA1E-4311-A694-2F8DFF99593F}" type="slidenum">
              <a:rPr lang="zh-CN" altLang="en-US" sz="900" smtClean="0"/>
            </a:fld>
            <a:endParaRPr lang="zh-CN" altLang="en-US" sz="9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353" y="841013"/>
            <a:ext cx="6183166" cy="1342522"/>
          </a:xfrm>
        </p:spPr>
        <p:txBody>
          <a:bodyPr anchor="t" anchorCtr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353" y="2568168"/>
            <a:ext cx="6183166" cy="13425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353" y="841013"/>
            <a:ext cx="6183166" cy="1342522"/>
          </a:xfrm>
        </p:spPr>
        <p:txBody>
          <a:bodyPr anchor="t" anchorCtr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353" y="2568168"/>
            <a:ext cx="6183166" cy="13425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" name="灯片编号占位符 3"/>
          <p:cNvSpPr txBox="1"/>
          <p:nvPr userDrawn="1"/>
        </p:nvSpPr>
        <p:spPr>
          <a:xfrm>
            <a:off x="9965422" y="59205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29AB36CB-BA1E-4311-A694-2F8DFF99593F}" type="slidenum">
              <a:rPr lang="zh-CN" altLang="en-US" sz="900" smtClean="0"/>
            </a:fld>
            <a:endParaRPr lang="zh-CN" altLang="en-US" sz="9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jpeg"/><Relationship Id="rId7" Type="http://schemas.openxmlformats.org/officeDocument/2006/relationships/image" Target="../media/image36.pn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9.jpe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.bin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8.png"/><Relationship Id="rId1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7.png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1.jpeg"/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7695" y="776652"/>
            <a:ext cx="6425619" cy="20301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>
                <a:cs typeface="+mj-lt"/>
              </a:rPr>
              <a:t>Proactive Aging Management Practices in Daya Bay NPP</a:t>
            </a:r>
            <a:endParaRPr lang="en-US" dirty="0">
              <a:cs typeface="+mj-lt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601345" y="3305810"/>
            <a:ext cx="6182995" cy="883920"/>
          </a:xfrm>
        </p:spPr>
        <p:txBody>
          <a:bodyPr>
            <a:noAutofit/>
          </a:bodyPr>
          <a:lstStyle/>
          <a:p>
            <a:r>
              <a:rPr lang="en-US" sz="2800" dirty="0" err="1">
                <a:latin typeface="+mj-lt"/>
                <a:ea typeface="+mj-ea"/>
                <a:cs typeface="+mj-lt"/>
                <a:sym typeface="+mn-ea"/>
              </a:rPr>
              <a:t>Daya</a:t>
            </a:r>
            <a:r>
              <a:rPr lang="en-US" sz="2800" dirty="0">
                <a:latin typeface="+mj-lt"/>
                <a:ea typeface="+mj-ea"/>
                <a:cs typeface="+mj-lt"/>
                <a:sym typeface="+mn-ea"/>
              </a:rPr>
              <a:t> Bay Nuclear Power Operations and Management Co., Ltd. (DNMC)</a:t>
            </a:r>
            <a:r>
              <a:rPr lang="zh-CN" sz="1400" dirty="0">
                <a:latin typeface="+mj-lt"/>
                <a:ea typeface="方正兰亭中黑_GBK" panose="02000000000000000000" pitchFamily="2" charset="-122"/>
                <a:cs typeface="+mj-lt"/>
                <a:sym typeface="+mn-ea"/>
              </a:rPr>
              <a:t> </a:t>
            </a:r>
            <a:endParaRPr lang="zh-CN" altLang="en-US" sz="1400" dirty="0">
              <a:latin typeface="+mj-lt"/>
              <a:ea typeface="方正兰亭中黑_GBK" panose="02000000000000000000" pitchFamily="2" charset="-122"/>
              <a:cs typeface="+mj-lt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4300" y="227330"/>
            <a:ext cx="11179175" cy="671830"/>
            <a:chOff x="2045" y="0"/>
            <a:chExt cx="4184092" cy="514717"/>
          </a:xfrm>
        </p:grpSpPr>
        <p:sp>
          <p:nvSpPr>
            <p:cNvPr id="29" name="五边形 28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30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lstStyle/>
            <a:p>
              <a:pPr lvl="0" algn="l" defTabSz="889000">
                <a:spcAft>
                  <a:spcPct val="35000"/>
                </a:spcAft>
                <a:buClrTx/>
                <a:buSzTx/>
                <a:buFontTx/>
              </a:pP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P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roactive Ageing Management Strategy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–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</a:t>
              </a:r>
              <a:r>
                <a:rPr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Industry Exchange</a:t>
              </a:r>
              <a:r>
                <a:rPr 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s</a:t>
              </a:r>
              <a:endParaRPr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762635" y="977900"/>
            <a:ext cx="10638790" cy="33720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Adhering to the philosophy of benchmarking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against excellent performers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 and innovative development,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DNMC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 actively engage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s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 in technical exchanges on ageing management with the industry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 by inviting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 experts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from abroad and benchmarking with excellent NPPs to 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broaden our horizons and enhance our understanding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,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thereby sharing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information and experience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 and learning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 from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each other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.</a:t>
            </a:r>
            <a:endParaRPr lang="zh-CN" altLang="en-US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+mn-ea"/>
            </a:endParaRPr>
          </a:p>
          <a:p>
            <a:pPr indent="0"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endParaRPr lang="zh-CN" altLang="en-US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+mn-ea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The plant 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actively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 strengthens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 cooperation with industry organizations such as China Nuclear Energy Association(CNEA), International Atomic Energy Agency (IAEA), World Association of Nuclear Operators (WANO), Electricité de France (EDF) and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Framatome Owners Group (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FROG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)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to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 learn from their experiences, proactively conduct peer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review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s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, share good practices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 and 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develop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improvement actions, thereby continuously improving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 the company's performance.</a:t>
            </a:r>
            <a:endParaRPr lang="zh-CN" altLang="en-US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4300" y="227330"/>
            <a:ext cx="11179175" cy="671830"/>
            <a:chOff x="2045" y="0"/>
            <a:chExt cx="4184092" cy="514717"/>
          </a:xfrm>
        </p:grpSpPr>
        <p:sp>
          <p:nvSpPr>
            <p:cNvPr id="5" name="五边形 4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6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p>
              <a:pPr lvl="0" algn="l" defTabSz="889000">
                <a:spcAft>
                  <a:spcPct val="35000"/>
                </a:spcAft>
                <a:buClrTx/>
                <a:buSzTx/>
                <a:buFontTx/>
              </a:pP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P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roactive Ageing Management Strategy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–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</a:t>
              </a:r>
              <a:r>
                <a:rPr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Industry Exchange</a:t>
              </a:r>
              <a:r>
                <a:rPr 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s</a:t>
              </a:r>
              <a:endParaRPr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41300" y="1541780"/>
            <a:ext cx="11059160" cy="4108450"/>
            <a:chOff x="366" y="2457"/>
            <a:chExt cx="17416" cy="6470"/>
          </a:xfrm>
        </p:grpSpPr>
        <p:grpSp>
          <p:nvGrpSpPr>
            <p:cNvPr id="36" name="组合 35"/>
            <p:cNvGrpSpPr/>
            <p:nvPr/>
          </p:nvGrpSpPr>
          <p:grpSpPr>
            <a:xfrm>
              <a:off x="366" y="2457"/>
              <a:ext cx="17417" cy="6471"/>
              <a:chOff x="726" y="3730"/>
              <a:chExt cx="17417" cy="6471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4890" y="3751"/>
                <a:ext cx="5321" cy="2710"/>
                <a:chOff x="7662" y="1667"/>
                <a:chExt cx="5945" cy="3688"/>
              </a:xfrm>
            </p:grpSpPr>
            <p:pic>
              <p:nvPicPr>
                <p:cNvPr id="9" name="图片 8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8379" y="1667"/>
                  <a:ext cx="4199" cy="2482"/>
                </a:xfrm>
                <a:prstGeom prst="rect">
                  <a:avLst/>
                </a:prstGeom>
              </p:spPr>
            </p:pic>
            <p:sp>
              <p:nvSpPr>
                <p:cNvPr id="10" name="文本框 9"/>
                <p:cNvSpPr txBox="1"/>
                <p:nvPr/>
              </p:nvSpPr>
              <p:spPr>
                <a:xfrm>
                  <a:off x="7662" y="4434"/>
                  <a:ext cx="5945" cy="92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>
                    <a:buClrTx/>
                    <a:buSzTx/>
                    <a:buFontTx/>
                  </a:pPr>
                  <a:r>
                    <a:rPr lang="zh-CN" altLang="en-US" sz="1100" b="1" dirty="0">
                      <a:solidFill>
                        <a:srgbClr val="FF0000"/>
                      </a:solidFill>
                      <a:ea typeface="微软雅黑" panose="020B0503020204020204" charset="-122"/>
                      <a:cs typeface="+mn-lt"/>
                    </a:rPr>
                    <a:t>IAEA </a:t>
                  </a: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</a:rPr>
                    <a:t>National Workshop on </a:t>
                  </a: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  <a:sym typeface="+mn-ea"/>
                    </a:rPr>
                    <a:t>Ageing and</a:t>
                  </a:r>
                  <a:endParaRPr lang="en-US" altLang="zh-CN" sz="1100" b="1" dirty="0">
                    <a:solidFill>
                      <a:srgbClr val="3B3837"/>
                    </a:solidFill>
                    <a:ea typeface="微软雅黑" panose="020B0503020204020204" charset="-122"/>
                    <a:cs typeface="+mn-lt"/>
                    <a:sym typeface="+mn-ea"/>
                  </a:endParaRPr>
                </a:p>
                <a:p>
                  <a:pPr algn="ctr">
                    <a:buClrTx/>
                    <a:buSzTx/>
                    <a:buFontTx/>
                  </a:pP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  <a:sym typeface="+mn-ea"/>
                    </a:rPr>
                    <a:t> Life-cycle </a:t>
                  </a: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</a:rPr>
                    <a:t>Management</a:t>
                  </a:r>
                  <a:r>
                    <a:rPr lang="zh-CN" altLang="en-US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</a:rPr>
                    <a:t>（2003.12）</a:t>
                  </a:r>
                  <a:endParaRPr lang="zh-CN" altLang="en-US" sz="1100" b="1" dirty="0">
                    <a:solidFill>
                      <a:srgbClr val="3B3837"/>
                    </a:solidFill>
                    <a:ea typeface="微软雅黑" panose="020B0503020204020204" charset="-122"/>
                    <a:cs typeface="+mn-lt"/>
                  </a:endParaRPr>
                </a:p>
              </p:txBody>
            </p:sp>
          </p:grpSp>
          <p:grpSp>
            <p:nvGrpSpPr>
              <p:cNvPr id="4" name="组合 3"/>
              <p:cNvGrpSpPr/>
              <p:nvPr/>
            </p:nvGrpSpPr>
            <p:grpSpPr>
              <a:xfrm>
                <a:off x="726" y="3730"/>
                <a:ext cx="4555" cy="2775"/>
                <a:chOff x="3892" y="1649"/>
                <a:chExt cx="4948" cy="3775"/>
              </a:xfrm>
            </p:grpSpPr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881" y="1649"/>
                  <a:ext cx="3686" cy="2443"/>
                </a:xfrm>
                <a:prstGeom prst="rect">
                  <a:avLst/>
                </a:prstGeom>
              </p:spPr>
            </p:pic>
            <p:sp>
              <p:nvSpPr>
                <p:cNvPr id="12" name="文本框 11"/>
                <p:cNvSpPr txBox="1"/>
                <p:nvPr/>
              </p:nvSpPr>
              <p:spPr>
                <a:xfrm>
                  <a:off x="3892" y="4501"/>
                  <a:ext cx="4948" cy="92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>
                    <a:buClrTx/>
                    <a:buSzTx/>
                    <a:buFontTx/>
                  </a:pPr>
                  <a:r>
                    <a:rPr lang="zh-CN" altLang="en-US" sz="1100" b="1" dirty="0">
                      <a:solidFill>
                        <a:srgbClr val="FF0000"/>
                      </a:solidFill>
                      <a:ea typeface="微软雅黑" panose="020B0503020204020204" charset="-122"/>
                      <a:cs typeface="+mn-lt"/>
                    </a:rPr>
                    <a:t>EDF</a:t>
                  </a:r>
                  <a:r>
                    <a:rPr lang="zh-CN" altLang="en-US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</a:rPr>
                    <a:t>-DNMC </a:t>
                  </a: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</a:rPr>
                    <a:t>Ageing Workshop</a:t>
                  </a:r>
                  <a:endParaRPr lang="zh-CN" altLang="en-US" sz="1100" b="1" dirty="0">
                    <a:solidFill>
                      <a:srgbClr val="3B3837"/>
                    </a:solidFill>
                    <a:ea typeface="微软雅黑" panose="020B0503020204020204" charset="-122"/>
                    <a:cs typeface="+mn-lt"/>
                  </a:endParaRPr>
                </a:p>
                <a:p>
                  <a:pPr algn="ctr">
                    <a:buClrTx/>
                    <a:buSzTx/>
                    <a:buFontTx/>
                  </a:pPr>
                  <a:r>
                    <a:rPr lang="zh-CN" altLang="en-US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</a:rPr>
                    <a:t>（2003.9）</a:t>
                  </a:r>
                  <a:endParaRPr lang="zh-CN" altLang="en-US" sz="1100" b="1" dirty="0">
                    <a:solidFill>
                      <a:srgbClr val="3B3837"/>
                    </a:solidFill>
                    <a:ea typeface="微软雅黑" panose="020B0503020204020204" charset="-122"/>
                    <a:cs typeface="+mn-lt"/>
                  </a:endParaRPr>
                </a:p>
              </p:txBody>
            </p:sp>
          </p:grpSp>
          <p:grpSp>
            <p:nvGrpSpPr>
              <p:cNvPr id="16" name="组合 15"/>
              <p:cNvGrpSpPr/>
              <p:nvPr/>
            </p:nvGrpSpPr>
            <p:grpSpPr>
              <a:xfrm>
                <a:off x="9837" y="3769"/>
                <a:ext cx="4321" cy="2696"/>
                <a:chOff x="13382" y="1691"/>
                <a:chExt cx="4948" cy="3665"/>
              </a:xfrm>
            </p:grpSpPr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13807" y="1691"/>
                  <a:ext cx="4103" cy="2461"/>
                </a:xfrm>
                <a:prstGeom prst="rect">
                  <a:avLst/>
                </a:prstGeom>
              </p:spPr>
            </p:pic>
            <p:sp>
              <p:nvSpPr>
                <p:cNvPr id="15" name="文本框 14"/>
                <p:cNvSpPr txBox="1"/>
                <p:nvPr/>
              </p:nvSpPr>
              <p:spPr>
                <a:xfrm>
                  <a:off x="13382" y="4434"/>
                  <a:ext cx="4948" cy="92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>
                    <a:buClrTx/>
                    <a:buSzTx/>
                    <a:buFontTx/>
                  </a:pPr>
                  <a:r>
                    <a:rPr lang="en-US" altLang="zh-CN" sz="1100" b="1" dirty="0">
                      <a:solidFill>
                        <a:srgbClr val="FF0000"/>
                      </a:solidFill>
                      <a:ea typeface="微软雅黑" panose="020B0503020204020204" charset="-122"/>
                      <a:cs typeface="+mn-lt"/>
                    </a:rPr>
                    <a:t>WANO </a:t>
                  </a: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</a:rPr>
                    <a:t>Workshop on Equipment Ageing Management </a:t>
                  </a:r>
                  <a:r>
                    <a:rPr lang="zh-CN" altLang="en-US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</a:rPr>
                    <a:t>(2013.5)</a:t>
                  </a:r>
                  <a:endParaRPr lang="zh-CN" altLang="en-US" sz="1100" b="1" dirty="0">
                    <a:solidFill>
                      <a:srgbClr val="3B3837"/>
                    </a:solidFill>
                    <a:ea typeface="微软雅黑" panose="020B0503020204020204" charset="-122"/>
                    <a:cs typeface="+mn-lt"/>
                  </a:endParaRPr>
                </a:p>
              </p:txBody>
            </p:sp>
          </p:grpSp>
          <p:sp>
            <p:nvSpPr>
              <p:cNvPr id="18" name="文本框 17"/>
              <p:cNvSpPr txBox="1"/>
              <p:nvPr/>
            </p:nvSpPr>
            <p:spPr>
              <a:xfrm>
                <a:off x="14344" y="5770"/>
                <a:ext cx="3741" cy="94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1100" b="1" dirty="0">
                    <a:solidFill>
                      <a:srgbClr val="FF0000"/>
                    </a:solidFill>
                    <a:ea typeface="微软雅黑" panose="020B0503020204020204" charset="-122"/>
                    <a:cs typeface="+mn-lt"/>
                  </a:rPr>
                  <a:t>IAEA </a:t>
                </a:r>
                <a:r>
                  <a:rPr lang="en-US" altLang="zh-CN" sz="1100" b="1" dirty="0">
                    <a:solidFill>
                      <a:srgbClr val="3B3837"/>
                    </a:solidFill>
                    <a:ea typeface="微软雅黑" panose="020B0503020204020204" charset="-122"/>
                    <a:cs typeface="+mn-lt"/>
                  </a:rPr>
                  <a:t>Workshop on Feasibility Analysis of Long-term Operation</a:t>
                </a:r>
                <a:r>
                  <a:rPr lang="zh-CN" altLang="en-US" sz="1100" b="1" dirty="0">
                    <a:solidFill>
                      <a:srgbClr val="3B3837"/>
                    </a:solidFill>
                    <a:ea typeface="微软雅黑" panose="020B0503020204020204" charset="-122"/>
                    <a:cs typeface="+mn-lt"/>
                  </a:rPr>
                  <a:t>（</a:t>
                </a:r>
                <a:r>
                  <a:rPr lang="en-US" altLang="zh-CN" sz="1100" b="1" dirty="0">
                    <a:solidFill>
                      <a:srgbClr val="3B3837"/>
                    </a:solidFill>
                    <a:ea typeface="微软雅黑" panose="020B0503020204020204" charset="-122"/>
                    <a:cs typeface="+mn-lt"/>
                  </a:rPr>
                  <a:t>2013.11</a:t>
                </a:r>
                <a:r>
                  <a:rPr lang="zh-CN" altLang="en-US" sz="1100" b="1" dirty="0">
                    <a:solidFill>
                      <a:srgbClr val="3B3837"/>
                    </a:solidFill>
                    <a:ea typeface="微软雅黑" panose="020B0503020204020204" charset="-122"/>
                    <a:cs typeface="+mn-lt"/>
                  </a:rPr>
                  <a:t>）</a:t>
                </a:r>
                <a:endParaRPr lang="zh-CN" altLang="en-US" sz="1100" b="1" dirty="0">
                  <a:solidFill>
                    <a:srgbClr val="3B3837"/>
                  </a:solidFill>
                  <a:ea typeface="微软雅黑" panose="020B0503020204020204" charset="-122"/>
                  <a:cs typeface="+mn-lt"/>
                </a:endParaRPr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1055" y="7144"/>
                <a:ext cx="4475" cy="2778"/>
                <a:chOff x="9245" y="6547"/>
                <a:chExt cx="4912" cy="3498"/>
              </a:xfrm>
            </p:grpSpPr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747" y="6547"/>
                  <a:ext cx="3863" cy="2572"/>
                </a:xfrm>
                <a:prstGeom prst="rect">
                  <a:avLst/>
                </a:prstGeom>
              </p:spPr>
            </p:pic>
            <p:sp>
              <p:nvSpPr>
                <p:cNvPr id="24" name="文本框 23"/>
                <p:cNvSpPr txBox="1"/>
                <p:nvPr/>
              </p:nvSpPr>
              <p:spPr>
                <a:xfrm>
                  <a:off x="9245" y="9193"/>
                  <a:ext cx="4912" cy="85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en-US" altLang="zh-CN" sz="1100" b="1" dirty="0">
                      <a:solidFill>
                        <a:srgbClr val="FF0000"/>
                      </a:solidFill>
                      <a:ea typeface="微软雅黑" panose="020B0503020204020204" charset="-122"/>
                      <a:cs typeface="+mn-lt"/>
                    </a:rPr>
                    <a:t>CNEA </a:t>
                  </a: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</a:rPr>
                    <a:t>6th Workshop on Ageing and </a:t>
                  </a: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  <a:sym typeface="+mn-ea"/>
                    </a:rPr>
                    <a:t>Life-cycle</a:t>
                  </a: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</a:rPr>
                    <a:t> Management</a:t>
                  </a:r>
                  <a:r>
                    <a:rPr lang="zh-CN" altLang="en-US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</a:rPr>
                    <a:t>（​2020</a:t>
                  </a: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</a:rPr>
                    <a:t>.</a:t>
                  </a:r>
                  <a:r>
                    <a:rPr lang="zh-CN" altLang="en-US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</a:rPr>
                    <a:t>11）</a:t>
                  </a:r>
                  <a:endParaRPr lang="zh-CN" altLang="en-US" sz="1100" b="1" dirty="0">
                    <a:solidFill>
                      <a:srgbClr val="3B3837"/>
                    </a:solidFill>
                    <a:ea typeface="微软雅黑" panose="020B0503020204020204" charset="-122"/>
                    <a:cs typeface="+mn-lt"/>
                  </a:endParaRPr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>
              <a:xfrm>
                <a:off x="5280" y="7142"/>
                <a:ext cx="4346" cy="2793"/>
                <a:chOff x="10079" y="5154"/>
                <a:chExt cx="4346" cy="2793"/>
              </a:xfrm>
            </p:grpSpPr>
            <p:sp>
              <p:nvSpPr>
                <p:cNvPr id="27" name="文本框 26"/>
                <p:cNvSpPr txBox="1"/>
                <p:nvPr/>
              </p:nvSpPr>
              <p:spPr>
                <a:xfrm>
                  <a:off x="10079" y="7268"/>
                  <a:ext cx="4346" cy="67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>
                    <a:buClrTx/>
                    <a:buSzTx/>
                    <a:buFontTx/>
                  </a:pPr>
                  <a:r>
                    <a:rPr lang="en-US" altLang="zh-CN" sz="1100" b="1" dirty="0">
                      <a:solidFill>
                        <a:srgbClr val="FF0000"/>
                      </a:solidFill>
                      <a:ea typeface="微软雅黑" panose="020B0503020204020204" charset="-122"/>
                      <a:cs typeface="+mn-lt"/>
                    </a:rPr>
                    <a:t>CNEA </a:t>
                  </a: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</a:rPr>
                    <a:t>7th Workshop on Ageing and </a:t>
                  </a: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  <a:sym typeface="+mn-ea"/>
                    </a:rPr>
                    <a:t>Life-cycle</a:t>
                  </a: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</a:rPr>
                    <a:t> Management </a:t>
                  </a:r>
                  <a:r>
                    <a:rPr lang="zh-CN" altLang="en-US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  <a:sym typeface="+mn-ea"/>
                    </a:rPr>
                    <a:t>（​202</a:t>
                  </a: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  <a:sym typeface="+mn-ea"/>
                    </a:rPr>
                    <a:t>3.</a:t>
                  </a:r>
                  <a:r>
                    <a:rPr lang="zh-CN" altLang="en-US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  <a:sym typeface="+mn-ea"/>
                    </a:rPr>
                    <a:t>1</a:t>
                  </a: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  <a:sym typeface="+mn-ea"/>
                    </a:rPr>
                    <a:t>2</a:t>
                  </a:r>
                  <a:r>
                    <a:rPr lang="zh-CN" altLang="en-US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  <a:sym typeface="+mn-ea"/>
                    </a:rPr>
                    <a:t>）</a:t>
                  </a:r>
                  <a:endParaRPr lang="zh-CN" altLang="en-US" sz="1100" b="1" dirty="0">
                    <a:solidFill>
                      <a:srgbClr val="3B3837"/>
                    </a:solidFill>
                    <a:ea typeface="微软雅黑" panose="020B0503020204020204" charset="-122"/>
                    <a:cs typeface="+mn-lt"/>
                  </a:endParaRPr>
                </a:p>
              </p:txBody>
            </p:sp>
            <p:pic>
              <p:nvPicPr>
                <p:cNvPr id="28" name="图片 2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346" y="5154"/>
                  <a:ext cx="3739" cy="2015"/>
                </a:xfrm>
                <a:prstGeom prst="rect">
                  <a:avLst/>
                </a:prstGeom>
              </p:spPr>
            </p:pic>
          </p:grpSp>
          <p:grpSp>
            <p:nvGrpSpPr>
              <p:cNvPr id="33" name="组合 32"/>
              <p:cNvGrpSpPr/>
              <p:nvPr/>
            </p:nvGrpSpPr>
            <p:grpSpPr>
              <a:xfrm>
                <a:off x="9948" y="7142"/>
                <a:ext cx="4209" cy="3045"/>
                <a:chOff x="14319" y="7169"/>
                <a:chExt cx="4209" cy="3045"/>
              </a:xfrm>
            </p:grpSpPr>
            <p:sp>
              <p:nvSpPr>
                <p:cNvPr id="31" name="文本框 30"/>
                <p:cNvSpPr txBox="1"/>
                <p:nvPr/>
              </p:nvSpPr>
              <p:spPr>
                <a:xfrm>
                  <a:off x="14319" y="9269"/>
                  <a:ext cx="4209" cy="94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>
                    <a:buClrTx/>
                    <a:buSzTx/>
                    <a:buFontTx/>
                  </a:pPr>
                  <a:r>
                    <a:rPr lang="en-US" altLang="zh-CN" sz="1100" b="1" dirty="0">
                      <a:ea typeface="微软雅黑" panose="020B0503020204020204" charset="-122"/>
                      <a:cs typeface="+mn-lt"/>
                      <a:sym typeface="+mn-ea"/>
                    </a:rPr>
                    <a:t>Visited </a:t>
                  </a:r>
                  <a:r>
                    <a:rPr lang="zh-CN" altLang="en-US" sz="1100" b="1" dirty="0">
                      <a:solidFill>
                        <a:srgbClr val="FF0000"/>
                      </a:solidFill>
                      <a:ea typeface="微软雅黑" panose="020B0503020204020204" charset="-122"/>
                      <a:cs typeface="+mn-lt"/>
                      <a:sym typeface="+mn-ea"/>
                    </a:rPr>
                    <a:t>EDF </a:t>
                  </a:r>
                  <a:r>
                    <a:rPr lang="en-US" altLang="zh-CN" sz="1100" b="1" dirty="0">
                      <a:solidFill>
                        <a:srgbClr val="FF0000"/>
                      </a:solidFill>
                      <a:ea typeface="微软雅黑" panose="020B0503020204020204" charset="-122"/>
                      <a:cs typeface="+mn-lt"/>
                      <a:sym typeface="+mn-ea"/>
                    </a:rPr>
                    <a:t>B</a:t>
                  </a:r>
                  <a:r>
                    <a:rPr lang="zh-CN" altLang="en-US" sz="1100" b="1" dirty="0">
                      <a:solidFill>
                        <a:srgbClr val="FF0000"/>
                      </a:solidFill>
                      <a:ea typeface="微软雅黑" panose="020B0503020204020204" charset="-122"/>
                      <a:cs typeface="+mn-lt"/>
                      <a:sym typeface="+mn-ea"/>
                    </a:rPr>
                    <a:t>layais </a:t>
                  </a:r>
                  <a:r>
                    <a:rPr lang="en-US" altLang="zh-CN" sz="1100" b="1" dirty="0">
                      <a:ea typeface="微软雅黑" panose="020B0503020204020204" charset="-122"/>
                      <a:cs typeface="+mn-lt"/>
                      <a:sym typeface="+mn-ea"/>
                    </a:rPr>
                    <a:t>NPP to exchange on ageing management and engineering transformation</a:t>
                  </a:r>
                  <a:r>
                    <a:rPr lang="zh-CN" altLang="en-US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  <a:sym typeface="+mn-ea"/>
                    </a:rPr>
                    <a:t>（​202</a:t>
                  </a: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  <a:sym typeface="+mn-ea"/>
                    </a:rPr>
                    <a:t>3.</a:t>
                  </a:r>
                  <a:r>
                    <a:rPr lang="zh-CN" altLang="en-US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  <a:sym typeface="+mn-ea"/>
                    </a:rPr>
                    <a:t>1</a:t>
                  </a: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  <a:sym typeface="+mn-ea"/>
                    </a:rPr>
                    <a:t>0</a:t>
                  </a:r>
                  <a:r>
                    <a:rPr lang="zh-CN" altLang="en-US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  <a:sym typeface="+mn-ea"/>
                    </a:rPr>
                    <a:t>）</a:t>
                  </a:r>
                  <a:endParaRPr lang="zh-CN" altLang="en-US" sz="1100" b="1" dirty="0">
                    <a:solidFill>
                      <a:srgbClr val="3B3837"/>
                    </a:solidFill>
                    <a:ea typeface="微软雅黑" panose="020B0503020204020204" charset="-122"/>
                    <a:cs typeface="+mn-lt"/>
                  </a:endParaRPr>
                </a:p>
              </p:txBody>
            </p:sp>
            <p:pic>
              <p:nvPicPr>
                <p:cNvPr id="32" name="图片 31"/>
                <p:cNvPicPr>
                  <a:picLocks noChangeAspect="1"/>
                </p:cNvPicPr>
                <p:nvPr/>
              </p:nvPicPr>
              <p:blipFill>
                <a:blip r:embed="rId6"/>
                <a:srcRect b="15094"/>
                <a:stretch>
                  <a:fillRect/>
                </a:stretch>
              </p:blipFill>
              <p:spPr>
                <a:xfrm>
                  <a:off x="14651" y="7169"/>
                  <a:ext cx="3512" cy="2016"/>
                </a:xfrm>
                <a:prstGeom prst="rect">
                  <a:avLst/>
                </a:prstGeom>
              </p:spPr>
            </p:pic>
          </p:grpSp>
          <p:grpSp>
            <p:nvGrpSpPr>
              <p:cNvPr id="35" name="组合 34"/>
              <p:cNvGrpSpPr/>
              <p:nvPr/>
            </p:nvGrpSpPr>
            <p:grpSpPr>
              <a:xfrm>
                <a:off x="14344" y="7142"/>
                <a:ext cx="3799" cy="3059"/>
                <a:chOff x="14344" y="7142"/>
                <a:chExt cx="3799" cy="3059"/>
              </a:xfrm>
            </p:grpSpPr>
            <p:sp>
              <p:nvSpPr>
                <p:cNvPr id="25" name="文本框 24"/>
                <p:cNvSpPr txBox="1"/>
                <p:nvPr/>
              </p:nvSpPr>
              <p:spPr>
                <a:xfrm>
                  <a:off x="14344" y="9256"/>
                  <a:ext cx="3799" cy="94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>
                    <a:buClrTx/>
                    <a:buSzTx/>
                    <a:buFontTx/>
                  </a:pPr>
                  <a:r>
                    <a:rPr lang="en-US" altLang="zh-CN" sz="1100" b="1" dirty="0">
                      <a:solidFill>
                        <a:srgbClr val="FF0000"/>
                      </a:solidFill>
                      <a:ea typeface="微软雅黑" panose="020B0503020204020204" charset="-122"/>
                      <a:cs typeface="+mn-lt"/>
                    </a:rPr>
                    <a:t>FROG </a:t>
                  </a:r>
                  <a:r>
                    <a:rPr lang="en-US" altLang="zh-CN" sz="1100" b="1" dirty="0">
                      <a:ea typeface="微软雅黑" panose="020B0503020204020204" charset="-122"/>
                      <a:cs typeface="+mn-lt"/>
                    </a:rPr>
                    <a:t>Workshop on Ageing and Corrosion</a:t>
                  </a:r>
                  <a:r>
                    <a:rPr lang="zh-CN" altLang="en-US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</a:rPr>
                    <a:t> </a:t>
                  </a:r>
                  <a:r>
                    <a:rPr lang="en-US" altLang="zh-CN" sz="1100" b="1" dirty="0">
                      <a:solidFill>
                        <a:srgbClr val="3B3837"/>
                      </a:solidFill>
                      <a:ea typeface="微软雅黑" panose="020B0503020204020204" charset="-122"/>
                      <a:cs typeface="+mn-lt"/>
                    </a:rPr>
                    <a:t>(on a yearly basis since 2008)</a:t>
                  </a:r>
                  <a:endParaRPr lang="zh-CN" altLang="en-US" sz="1100" b="1" dirty="0">
                    <a:solidFill>
                      <a:srgbClr val="3B3837"/>
                    </a:solidFill>
                    <a:ea typeface="微软雅黑" panose="020B0503020204020204" charset="-122"/>
                    <a:cs typeface="+mn-lt"/>
                  </a:endParaRPr>
                </a:p>
              </p:txBody>
            </p:sp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344" y="7142"/>
                  <a:ext cx="3741" cy="20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094" y="2496"/>
              <a:ext cx="3521" cy="18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"/>
          <p:cNvSpPr/>
          <p:nvPr/>
        </p:nvSpPr>
        <p:spPr>
          <a:xfrm>
            <a:off x="0" y="2174760"/>
            <a:ext cx="10501745" cy="2978727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rgbClr val="1D45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291422" y="4497343"/>
            <a:ext cx="1133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zh-CN" sz="2800" b="1" dirty="0">
                <a:solidFill>
                  <a:srgbClr val="1D4582"/>
                </a:solidFill>
                <a:ea typeface="微软雅黑" panose="020B0503020204020204" charset="-122"/>
                <a:cs typeface="+mn-lt"/>
              </a:rPr>
              <a:t>PART</a:t>
            </a:r>
            <a:endParaRPr kumimoji="1" lang="en-US" altLang="zh-CN" sz="2800" b="1" dirty="0">
              <a:solidFill>
                <a:srgbClr val="1D4582"/>
              </a:solidFill>
              <a:ea typeface="微软雅黑" panose="020B0503020204020204" charset="-122"/>
              <a:cs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0418615" y="3427704"/>
            <a:ext cx="1663700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zh-CN" sz="11500" dirty="0">
                <a:solidFill>
                  <a:srgbClr val="1D4582"/>
                </a:solidFill>
                <a:ea typeface="Impact" panose="020B0806030902050204" charset="0"/>
                <a:cs typeface="+mn-lt"/>
              </a:rPr>
              <a:t>0</a:t>
            </a:r>
            <a:r>
              <a:rPr kumimoji="1" lang="en-US" altLang="zh-CN" sz="11500" dirty="0">
                <a:solidFill>
                  <a:srgbClr val="FF0000"/>
                </a:solidFill>
                <a:ea typeface="Impact" panose="020B0806030902050204" charset="0"/>
                <a:cs typeface="+mn-lt"/>
              </a:rPr>
              <a:t>3</a:t>
            </a:r>
            <a:endParaRPr kumimoji="1" lang="zh-CN" altLang="en-US" sz="11500" dirty="0">
              <a:solidFill>
                <a:srgbClr val="FF0000"/>
              </a:solidFill>
              <a:ea typeface="Impact" panose="020B0806030902050204" charset="0"/>
              <a:cs typeface="+mn-lt"/>
            </a:endParaRPr>
          </a:p>
        </p:txBody>
      </p:sp>
      <p:sp>
        <p:nvSpPr>
          <p:cNvPr id="47" name="矩形 40"/>
          <p:cNvSpPr>
            <a:spLocks noChangeArrowheads="1"/>
          </p:cNvSpPr>
          <p:nvPr/>
        </p:nvSpPr>
        <p:spPr bwMode="auto">
          <a:xfrm>
            <a:off x="421640" y="3192780"/>
            <a:ext cx="936498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80622" tIns="40311" rIns="80622" bIns="4031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914400"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Life Cycle</a:t>
            </a:r>
            <a:r>
              <a:rPr lang="zh-CN" altLang="en-US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 Ag</a:t>
            </a:r>
            <a:r>
              <a:rPr lang="en-US" altLang="zh-CN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e</a:t>
            </a:r>
            <a:r>
              <a:rPr lang="zh-CN" altLang="en-US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ing Management Planning</a:t>
            </a:r>
            <a:endParaRPr lang="zh-CN" altLang="en-US" sz="4000" b="1" dirty="0">
              <a:solidFill>
                <a:srgbClr val="FFFFFF"/>
              </a:solidFill>
              <a:latin typeface="+mn-lt"/>
              <a:ea typeface="微软雅黑" panose="020B0503020204020204" charset="-122"/>
              <a:cs typeface="+mn-lt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765175" y="967740"/>
            <a:ext cx="10863580" cy="2014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 fontAlgn="auto">
              <a:lnSpc>
                <a:spcPts val="3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By r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eferring to industry practices,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lifecycle management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plans are developed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for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important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systems and equipment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 and then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integrated into a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plant-level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long-term asset management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plan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 to make plan for key equipment throughout their life cycle, thereby ensuring their long-term reliability.</a:t>
            </a:r>
            <a:endParaRPr lang="zh-CN" altLang="en-US" sz="1600" dirty="0">
              <a:ea typeface="微软雅黑" panose="020B0503020204020204" charset="-122"/>
              <a:cs typeface="+mn-lt"/>
              <a:sym typeface="+mn-ea"/>
            </a:endParaRPr>
          </a:p>
          <a:p>
            <a:pPr marL="285750" indent="-285750" algn="l" fontAlgn="auto">
              <a:lnSpc>
                <a:spcPts val="3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The management scope covers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key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systems and equipment that are crucial to the safety, reliability, and economy of the plant, such as reactor vessels, steam generators, generators, turbines, transformers, condensers and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I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&amp;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C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systems. </a:t>
            </a:r>
            <a:endParaRPr lang="en-US" altLang="zh-CN" sz="1600" dirty="0">
              <a:ea typeface="微软雅黑" panose="020B0503020204020204" charset="-122"/>
              <a:cs typeface="+mn-lt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316355" y="3550920"/>
            <a:ext cx="9773920" cy="2636520"/>
            <a:chOff x="3649" y="6011"/>
            <a:chExt cx="14395" cy="3892"/>
          </a:xfrm>
        </p:grpSpPr>
        <p:pic>
          <p:nvPicPr>
            <p:cNvPr id="2" name="Picture 5" descr="C:\Documents and Settings\p511133\桌面\Picture2.png"/>
            <p:cNvPicPr>
              <a:picLocks noChangeAspect="1" noChangeArrowheads="1"/>
            </p:cNvPicPr>
            <p:nvPr/>
          </p:nvPicPr>
          <p:blipFill rotWithShape="1">
            <a:blip r:embed="rId1"/>
            <a:srcRect/>
            <a:stretch>
              <a:fillRect/>
            </a:stretch>
          </p:blipFill>
          <p:spPr bwMode="auto">
            <a:xfrm>
              <a:off x="3649" y="6011"/>
              <a:ext cx="2176" cy="3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511" y="6473"/>
              <a:ext cx="4030" cy="2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874" y="6140"/>
              <a:ext cx="4588" cy="36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90" y="6713"/>
              <a:ext cx="3454" cy="248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" name="组合 6"/>
          <p:cNvGrpSpPr/>
          <p:nvPr/>
        </p:nvGrpSpPr>
        <p:grpSpPr>
          <a:xfrm>
            <a:off x="114300" y="227330"/>
            <a:ext cx="11179175" cy="671830"/>
            <a:chOff x="2045" y="0"/>
            <a:chExt cx="4184092" cy="514717"/>
          </a:xfrm>
        </p:grpSpPr>
        <p:sp>
          <p:nvSpPr>
            <p:cNvPr id="8" name="五边形 7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9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p>
              <a:pPr algn="l" defTabSz="914400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Life Cycle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Ag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 Management Planning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– Scope</a:t>
              </a:r>
              <a:endParaRPr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组合 192"/>
          <p:cNvGrpSpPr/>
          <p:nvPr/>
        </p:nvGrpSpPr>
        <p:grpSpPr>
          <a:xfrm>
            <a:off x="456565" y="2543175"/>
            <a:ext cx="11389995" cy="3708041"/>
            <a:chOff x="757" y="2000"/>
            <a:chExt cx="17937" cy="6603"/>
          </a:xfrm>
        </p:grpSpPr>
        <p:grpSp>
          <p:nvGrpSpPr>
            <p:cNvPr id="142" name="组合 141"/>
            <p:cNvGrpSpPr/>
            <p:nvPr/>
          </p:nvGrpSpPr>
          <p:grpSpPr>
            <a:xfrm>
              <a:off x="949" y="2184"/>
              <a:ext cx="17745" cy="6004"/>
              <a:chOff x="1177" y="3786"/>
              <a:chExt cx="17745" cy="6004"/>
            </a:xfrm>
          </p:grpSpPr>
          <p:sp>
            <p:nvSpPr>
              <p:cNvPr id="143" name="流程图: 可选过程 142"/>
              <p:cNvSpPr/>
              <p:nvPr/>
            </p:nvSpPr>
            <p:spPr>
              <a:xfrm>
                <a:off x="3309" y="3786"/>
                <a:ext cx="2087" cy="843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8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Analyze equipment ageing &amp; failure mechanism</a:t>
                </a:r>
                <a:endParaRPr lang="en-US" altLang="zh-CN" sz="8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sp>
            <p:nvSpPr>
              <p:cNvPr id="144" name="流程图: 可选过程 143"/>
              <p:cNvSpPr/>
              <p:nvPr/>
            </p:nvSpPr>
            <p:spPr>
              <a:xfrm>
                <a:off x="3309" y="4754"/>
                <a:ext cx="2087" cy="843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800" dirty="0">
                    <a:solidFill>
                      <a:srgbClr val="FFFFFF"/>
                    </a:solidFill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Screening, analysis and risk assessment of concerns</a:t>
                </a:r>
                <a:endParaRPr lang="en-US" altLang="zh-CN" sz="800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sp>
            <p:nvSpPr>
              <p:cNvPr id="145" name="流程图: 可选过程 144"/>
              <p:cNvSpPr/>
              <p:nvPr/>
            </p:nvSpPr>
            <p:spPr>
              <a:xfrm>
                <a:off x="3307" y="5722"/>
                <a:ext cx="2106" cy="975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800" dirty="0">
                    <a:solidFill>
                      <a:srgbClr val="FFFFFF"/>
                    </a:solidFill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Data analysis of actual equipment operation and maintenance conditions</a:t>
                </a:r>
                <a:endParaRPr lang="en-US" altLang="zh-CN" sz="800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sp>
            <p:nvSpPr>
              <p:cNvPr id="146" name="流程图: 可选过程 145"/>
              <p:cNvSpPr/>
              <p:nvPr/>
            </p:nvSpPr>
            <p:spPr>
              <a:xfrm>
                <a:off x="3309" y="6822"/>
                <a:ext cx="2088" cy="843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800" dirty="0">
                    <a:solidFill>
                      <a:srgbClr val="FFFFFF"/>
                    </a:solidFill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Inventory analysis for obsolete parts and spare parts</a:t>
                </a:r>
                <a:endParaRPr lang="en-US" altLang="zh-CN" sz="8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sp>
            <p:nvSpPr>
              <p:cNvPr id="147" name="流程图: 可选过程 146"/>
              <p:cNvSpPr/>
              <p:nvPr/>
            </p:nvSpPr>
            <p:spPr>
              <a:xfrm>
                <a:off x="3310" y="7790"/>
                <a:ext cx="2087" cy="843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800" dirty="0">
                    <a:solidFill>
                      <a:srgbClr val="FFFFFF"/>
                    </a:solidFill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Analyze laws, regulations and external regulatory requirements</a:t>
                </a:r>
                <a:endParaRPr lang="en-US" altLang="zh-CN" sz="800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sp>
            <p:nvSpPr>
              <p:cNvPr id="148" name="流程图: 可选过程 147"/>
              <p:cNvSpPr/>
              <p:nvPr/>
            </p:nvSpPr>
            <p:spPr>
              <a:xfrm>
                <a:off x="3310" y="8758"/>
                <a:ext cx="2087" cy="1032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8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Remaining life assessment on components and equipment of concern</a:t>
                </a:r>
                <a:endParaRPr lang="en-US" altLang="zh-CN" sz="8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sp>
            <p:nvSpPr>
              <p:cNvPr id="149" name="左中括号 148"/>
              <p:cNvSpPr/>
              <p:nvPr/>
            </p:nvSpPr>
            <p:spPr>
              <a:xfrm>
                <a:off x="3032" y="4029"/>
                <a:ext cx="172" cy="5442"/>
              </a:xfrm>
              <a:prstGeom prst="leftBracket">
                <a:avLst/>
              </a:prstGeom>
              <a:noFill/>
              <a:ln w="38100" cap="flat" cmpd="sng" algn="ctr">
                <a:solidFill>
                  <a:srgbClr val="0087B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800">
                  <a:cs typeface="+mn-lt"/>
                </a:endParaRPr>
              </a:p>
            </p:txBody>
          </p:sp>
          <p:sp>
            <p:nvSpPr>
              <p:cNvPr id="150" name="流程图: 可选过程 149"/>
              <p:cNvSpPr/>
              <p:nvPr/>
            </p:nvSpPr>
            <p:spPr>
              <a:xfrm>
                <a:off x="14496" y="4798"/>
                <a:ext cx="649" cy="3554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vert="eaVert" rtlCol="0" anchor="ctr"/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800" dirty="0">
                    <a:solidFill>
                      <a:srgbClr val="FFFFFF"/>
                    </a:solidFill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Long-term asset management plan</a:t>
                </a:r>
                <a:endParaRPr lang="en-US" altLang="zh-CN" sz="800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sp>
            <p:nvSpPr>
              <p:cNvPr id="151" name="流程图: 可选过程 150"/>
              <p:cNvSpPr/>
              <p:nvPr/>
            </p:nvSpPr>
            <p:spPr>
              <a:xfrm>
                <a:off x="12426" y="5431"/>
                <a:ext cx="1164" cy="2539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8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Compreh-ensive project scoring &amp; ranking</a:t>
                </a:r>
                <a:endParaRPr lang="en-US" altLang="zh-CN" sz="8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cxnSp>
            <p:nvCxnSpPr>
              <p:cNvPr id="152" name="直接箭头连接符 151"/>
              <p:cNvCxnSpPr/>
              <p:nvPr/>
            </p:nvCxnSpPr>
            <p:spPr>
              <a:xfrm>
                <a:off x="13599" y="6653"/>
                <a:ext cx="879" cy="1"/>
              </a:xfrm>
              <a:prstGeom prst="straightConnector1">
                <a:avLst/>
              </a:prstGeom>
              <a:solidFill>
                <a:srgbClr val="0069AC"/>
              </a:solidFill>
              <a:ln w="38100" cap="flat" cmpd="sng" algn="ctr">
                <a:solidFill>
                  <a:srgbClr val="0087B9"/>
                </a:solidFill>
                <a:prstDash val="solid"/>
                <a:headEnd type="none"/>
                <a:tailEnd type="triangle" w="med" len="med"/>
              </a:ln>
              <a:effectLst/>
            </p:spPr>
          </p:cxnSp>
          <p:sp>
            <p:nvSpPr>
              <p:cNvPr id="153" name="TextBox 134"/>
              <p:cNvSpPr txBox="1"/>
              <p:nvPr/>
            </p:nvSpPr>
            <p:spPr>
              <a:xfrm>
                <a:off x="6105" y="5493"/>
                <a:ext cx="1699" cy="2516"/>
              </a:xfrm>
              <a:prstGeom prst="roundRect">
                <a:avLst/>
              </a:prstGeom>
              <a:gradFill rotWithShape="1">
                <a:gsLst>
                  <a:gs pos="0">
                    <a:srgbClr val="00AAE8">
                      <a:tint val="50000"/>
                      <a:satMod val="300000"/>
                    </a:srgbClr>
                  </a:gs>
                  <a:gs pos="35000">
                    <a:srgbClr val="00AAE8">
                      <a:tint val="37000"/>
                      <a:satMod val="300000"/>
                    </a:srgbClr>
                  </a:gs>
                  <a:gs pos="100000">
                    <a:srgbClr val="00AAE8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00AAE8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rtlCol="0" anchor="ctr">
                <a:noAutofit/>
                <a:scene3d>
                  <a:camera prst="orthographicFront"/>
                  <a:lightRig rig="threePt" dir="t"/>
                </a:scene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800" noProof="0" dirty="0">
                    <a:solidFill>
                      <a:srgbClr val="004A86"/>
                    </a:solidFill>
                    <a:effectLst/>
                    <a:ea typeface="微软雅黑" panose="020B0503020204020204" charset="-122"/>
                    <a:cs typeface="+mn-lt"/>
                  </a:rPr>
                  <a:t>Program optimization</a:t>
                </a:r>
                <a:endParaRPr kumimoji="0" lang="zh-CN" altLang="en-US" sz="800" i="0" u="none" strike="noStrike" kern="1200" cap="none" spc="0" normalizeH="0" baseline="0" noProof="0" dirty="0">
                  <a:solidFill>
                    <a:srgbClr val="004A86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</a:endParaRPr>
              </a:p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800" dirty="0">
                    <a:solidFill>
                      <a:srgbClr val="004A86"/>
                    </a:solidFill>
                    <a:effectLst/>
                    <a:ea typeface="微软雅黑" panose="020B0503020204020204" charset="-122"/>
                    <a:cs typeface="+mn-lt"/>
                  </a:rPr>
                  <a:t>Spare parts</a:t>
                </a:r>
                <a:r>
                  <a:rPr lang="en-US" altLang="zh-CN" sz="800" dirty="0">
                    <a:solidFill>
                      <a:srgbClr val="004A86"/>
                    </a:solidFill>
                    <a:ea typeface="微软雅黑" panose="020B0503020204020204" charset="-122"/>
                    <a:cs typeface="+mn-lt"/>
                  </a:rPr>
                  <a:t> procurement</a:t>
                </a:r>
                <a:r>
                  <a:rPr lang="en-US" altLang="zh-CN" sz="800" dirty="0">
                    <a:solidFill>
                      <a:srgbClr val="004A86"/>
                    </a:solidFill>
                    <a:effectLst/>
                    <a:ea typeface="微软雅黑" panose="020B0503020204020204" charset="-122"/>
                    <a:cs typeface="+mn-lt"/>
                  </a:rPr>
                  <a:t> Modification</a:t>
                </a:r>
                <a:endParaRPr kumimoji="0" lang="zh-CN" altLang="en-US" sz="800" i="0" u="none" strike="noStrike" kern="1200" cap="none" spc="0" normalizeH="0" baseline="0" noProof="0" dirty="0">
                  <a:solidFill>
                    <a:srgbClr val="004A86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800" i="0" u="none" strike="noStrike" kern="1200" cap="none" spc="0" normalizeH="0" baseline="0" noProof="0" dirty="0">
                    <a:solidFill>
                      <a:srgbClr val="004A86"/>
                    </a:solidFill>
                    <a:effectLst/>
                    <a:uLnTx/>
                    <a:uFillTx/>
                    <a:ea typeface="微软雅黑" panose="020B0503020204020204" charset="-122"/>
                    <a:cs typeface="+mn-lt"/>
                  </a:rPr>
                  <a:t>Replacement</a:t>
                </a:r>
                <a:endParaRPr kumimoji="0" lang="zh-CN" altLang="en-US" sz="800" i="0" u="none" strike="noStrike" kern="1200" cap="none" spc="0" normalizeH="0" baseline="0" noProof="0" dirty="0">
                  <a:solidFill>
                    <a:srgbClr val="004A86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800" noProof="0" dirty="0">
                    <a:solidFill>
                      <a:srgbClr val="004A86"/>
                    </a:solidFill>
                    <a:effectLst/>
                    <a:ea typeface="微软雅黑" panose="020B0503020204020204" charset="-122"/>
                    <a:cs typeface="+mn-lt"/>
                  </a:rPr>
                  <a:t>Maintenance</a:t>
                </a:r>
                <a:endParaRPr kumimoji="0" lang="zh-CN" altLang="en-US" sz="800" i="0" u="none" strike="noStrike" kern="1200" cap="none" spc="0" normalizeH="0" baseline="0" noProof="0" dirty="0">
                  <a:solidFill>
                    <a:srgbClr val="004A86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800" dirty="0">
                    <a:solidFill>
                      <a:srgbClr val="004A86"/>
                    </a:solidFill>
                    <a:effectLst/>
                    <a:ea typeface="微软雅黑" panose="020B0503020204020204" charset="-122"/>
                    <a:cs typeface="+mn-lt"/>
                  </a:rPr>
                  <a:t>Monitoring</a:t>
                </a:r>
                <a:endParaRPr kumimoji="0" lang="zh-CN" altLang="en-US" sz="800" i="0" u="none" strike="noStrike" kern="1200" cap="none" spc="0" normalizeH="0" baseline="0" noProof="0" dirty="0">
                  <a:solidFill>
                    <a:srgbClr val="004A86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800" dirty="0">
                    <a:solidFill>
                      <a:srgbClr val="004A86"/>
                    </a:solidFill>
                    <a:effectLst/>
                    <a:ea typeface="微软雅黑" panose="020B0503020204020204" charset="-122"/>
                    <a:cs typeface="+mn-lt"/>
                  </a:rPr>
                  <a:t>Technical research</a:t>
                </a:r>
                <a:endParaRPr kumimoji="0" lang="zh-CN" altLang="en-US" sz="800" i="0" u="none" strike="noStrike" kern="1200" cap="none" spc="0" normalizeH="0" baseline="0" noProof="0" dirty="0">
                  <a:solidFill>
                    <a:srgbClr val="004A86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800" i="0" u="none" strike="noStrike" kern="1200" cap="none" spc="0" normalizeH="0" baseline="0" noProof="0" dirty="0">
                    <a:solidFill>
                      <a:srgbClr val="004A86"/>
                    </a:solidFill>
                    <a:effectLst/>
                    <a:uLnTx/>
                    <a:uFillTx/>
                    <a:ea typeface="微软雅黑" panose="020B0503020204020204" charset="-122"/>
                    <a:cs typeface="+mn-lt"/>
                  </a:rPr>
                  <a:t>…</a:t>
                </a:r>
                <a:endParaRPr kumimoji="0" lang="en-US" altLang="zh-CN" sz="800" i="0" u="none" strike="noStrike" kern="1200" cap="none" spc="0" normalizeH="0" baseline="0" noProof="0" dirty="0">
                  <a:solidFill>
                    <a:srgbClr val="004A86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</a:endParaRPr>
              </a:p>
            </p:txBody>
          </p:sp>
          <p:sp>
            <p:nvSpPr>
              <p:cNvPr id="154" name="左中括号 153"/>
              <p:cNvSpPr/>
              <p:nvPr/>
            </p:nvSpPr>
            <p:spPr>
              <a:xfrm rot="10800000">
                <a:off x="5489" y="4063"/>
                <a:ext cx="172" cy="5442"/>
              </a:xfrm>
              <a:prstGeom prst="leftBracket">
                <a:avLst/>
              </a:prstGeom>
              <a:noFill/>
              <a:ln w="38100" cap="flat" cmpd="sng" algn="ctr">
                <a:solidFill>
                  <a:srgbClr val="0087B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800">
                  <a:cs typeface="+mn-lt"/>
                </a:endParaRPr>
              </a:p>
            </p:txBody>
          </p:sp>
          <p:cxnSp>
            <p:nvCxnSpPr>
              <p:cNvPr id="155" name="直接箭头连接符 154"/>
              <p:cNvCxnSpPr/>
              <p:nvPr/>
            </p:nvCxnSpPr>
            <p:spPr>
              <a:xfrm flipV="1">
                <a:off x="5661" y="6721"/>
                <a:ext cx="423" cy="5"/>
              </a:xfrm>
              <a:prstGeom prst="straightConnector1">
                <a:avLst/>
              </a:prstGeom>
              <a:solidFill>
                <a:srgbClr val="0069AC"/>
              </a:solidFill>
              <a:ln w="38100" cap="flat" cmpd="sng" algn="ctr">
                <a:solidFill>
                  <a:srgbClr val="0087B9"/>
                </a:solidFill>
                <a:prstDash val="solid"/>
                <a:headEnd type="none"/>
                <a:tailEnd type="triangle" w="med" len="med"/>
              </a:ln>
              <a:effectLst/>
            </p:spPr>
          </p:cxnSp>
          <p:sp>
            <p:nvSpPr>
              <p:cNvPr id="156" name="TextBox 134"/>
              <p:cNvSpPr txBox="1"/>
              <p:nvPr/>
            </p:nvSpPr>
            <p:spPr>
              <a:xfrm>
                <a:off x="10236" y="4399"/>
                <a:ext cx="1743" cy="3953"/>
              </a:xfrm>
              <a:prstGeom prst="roundRect">
                <a:avLst/>
              </a:prstGeom>
              <a:gradFill rotWithShape="1">
                <a:gsLst>
                  <a:gs pos="0">
                    <a:srgbClr val="00AAE8">
                      <a:tint val="50000"/>
                      <a:satMod val="300000"/>
                    </a:srgbClr>
                  </a:gs>
                  <a:gs pos="35000">
                    <a:srgbClr val="00AAE8">
                      <a:tint val="37000"/>
                      <a:satMod val="300000"/>
                    </a:srgbClr>
                  </a:gs>
                  <a:gs pos="100000">
                    <a:srgbClr val="00AAE8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00AAE8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rtlCol="0" anchor="ctr">
                <a:noAutofit/>
                <a:scene3d>
                  <a:camera prst="orthographicFront"/>
                  <a:lightRig rig="threePt" dir="t"/>
                </a:scene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lang="en-US" altLang="zh-CN" sz="800" noProof="0" dirty="0">
                  <a:solidFill>
                    <a:srgbClr val="004A86"/>
                  </a:solidFill>
                  <a:effectLst>
                    <a:outerShdw blurRad="38100" dist="19050" dir="2700000" algn="tl" rotWithShape="0">
                      <a:srgbClr val="004A86">
                        <a:alpha val="40000"/>
                      </a:srgbClr>
                    </a:outerShdw>
                  </a:effectLst>
                  <a:uLnTx/>
                  <a:uFillTx/>
                  <a:ea typeface="微软雅黑" panose="020B0503020204020204" charset="-122"/>
                  <a:cs typeface="+mn-lt"/>
                  <a:sym typeface="+mn-ea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lang="en-US" altLang="zh-CN" sz="800" noProof="0" dirty="0">
                  <a:solidFill>
                    <a:srgbClr val="004A86"/>
                  </a:solidFill>
                  <a:effectLst>
                    <a:outerShdw blurRad="38100" dist="19050" dir="2700000" algn="tl" rotWithShape="0">
                      <a:srgbClr val="004A86">
                        <a:alpha val="40000"/>
                      </a:srgbClr>
                    </a:outerShdw>
                  </a:effectLst>
                  <a:uLnTx/>
                  <a:uFillTx/>
                  <a:ea typeface="微软雅黑" panose="020B0503020204020204" charset="-122"/>
                  <a:cs typeface="+mn-lt"/>
                  <a:sym typeface="+mn-ea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800" i="0" u="none" strike="noStrike" kern="1200" cap="none" spc="0" normalizeH="0" baseline="0" noProof="0" dirty="0">
                  <a:solidFill>
                    <a:srgbClr val="004A86"/>
                  </a:solidFill>
                  <a:effectLst>
                    <a:outerShdw blurRad="38100" dist="19050" dir="2700000" algn="tl" rotWithShape="0">
                      <a:srgbClr val="004A86">
                        <a:alpha val="40000"/>
                      </a:srgbClr>
                    </a:outerShdw>
                  </a:effectLst>
                  <a:uLnTx/>
                  <a:uFillTx/>
                  <a:ea typeface="微软雅黑" panose="020B0503020204020204" charset="-122"/>
                  <a:cs typeface="+mn-lt"/>
                </a:endParaRPr>
              </a:p>
            </p:txBody>
          </p:sp>
          <p:sp>
            <p:nvSpPr>
              <p:cNvPr id="157" name="流程图: 可选过程 156"/>
              <p:cNvSpPr/>
              <p:nvPr/>
            </p:nvSpPr>
            <p:spPr>
              <a:xfrm>
                <a:off x="8257" y="4738"/>
                <a:ext cx="550" cy="3823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vert="eaVert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800" dirty="0">
                    <a:solidFill>
                      <a:srgbClr val="FFFFFF"/>
                    </a:solidFill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Initial core asset management plan</a:t>
                </a:r>
                <a:endParaRPr lang="en-US" altLang="zh-CN" sz="800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sp>
            <p:nvSpPr>
              <p:cNvPr id="158" name="流程图: 可选过程 157"/>
              <p:cNvSpPr/>
              <p:nvPr/>
            </p:nvSpPr>
            <p:spPr>
              <a:xfrm>
                <a:off x="9324" y="5729"/>
                <a:ext cx="474" cy="1942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vert="eaVert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8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Economy analysis</a:t>
                </a:r>
                <a:endParaRPr lang="en-US" altLang="zh-CN" sz="8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cxnSp>
            <p:nvCxnSpPr>
              <p:cNvPr id="159" name="肘形连接符 158"/>
              <p:cNvCxnSpPr>
                <a:stCxn id="165" idx="1"/>
              </p:cNvCxnSpPr>
              <p:nvPr/>
            </p:nvCxnSpPr>
            <p:spPr>
              <a:xfrm rot="10800000">
                <a:off x="8515" y="8571"/>
                <a:ext cx="291" cy="522"/>
              </a:xfrm>
              <a:prstGeom prst="bentConnector2">
                <a:avLst/>
              </a:prstGeom>
              <a:solidFill>
                <a:srgbClr val="0069AC"/>
              </a:solidFill>
              <a:ln w="38100" cap="flat" cmpd="sng" algn="ctr">
                <a:solidFill>
                  <a:srgbClr val="0087B9"/>
                </a:solidFill>
                <a:prstDash val="solid"/>
                <a:headEnd type="none"/>
                <a:tailEnd type="triangle" w="med" len="med"/>
              </a:ln>
              <a:effectLst/>
            </p:spPr>
          </p:cxnSp>
          <p:sp>
            <p:nvSpPr>
              <p:cNvPr id="160" name="流程图: 可选过程 159"/>
              <p:cNvSpPr/>
              <p:nvPr/>
            </p:nvSpPr>
            <p:spPr>
              <a:xfrm>
                <a:off x="10312" y="4555"/>
                <a:ext cx="1591" cy="964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altLang="zh-CN" sz="800" dirty="0">
                    <a:solidFill>
                      <a:srgbClr val="FFFFFF"/>
                    </a:solidFill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Core Asset 1 Management Plan</a:t>
                </a:r>
                <a:endParaRPr lang="fr-FR" altLang="zh-CN" sz="800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cxnSp>
            <p:nvCxnSpPr>
              <p:cNvPr id="161" name="直接箭头连接符 160"/>
              <p:cNvCxnSpPr/>
              <p:nvPr/>
            </p:nvCxnSpPr>
            <p:spPr>
              <a:xfrm>
                <a:off x="11971" y="6691"/>
                <a:ext cx="454" cy="7"/>
              </a:xfrm>
              <a:prstGeom prst="straightConnector1">
                <a:avLst/>
              </a:prstGeom>
              <a:solidFill>
                <a:srgbClr val="0069AC"/>
              </a:solidFill>
              <a:ln w="38100" cap="flat" cmpd="sng" algn="ctr">
                <a:solidFill>
                  <a:srgbClr val="0087B9"/>
                </a:solidFill>
                <a:prstDash val="solid"/>
                <a:headEnd type="none"/>
                <a:tailEnd type="triangle" w="med" len="med"/>
              </a:ln>
              <a:effectLst/>
            </p:spPr>
          </p:cxnSp>
          <p:cxnSp>
            <p:nvCxnSpPr>
              <p:cNvPr id="162" name="直接箭头连接符 161"/>
              <p:cNvCxnSpPr/>
              <p:nvPr/>
            </p:nvCxnSpPr>
            <p:spPr>
              <a:xfrm flipV="1">
                <a:off x="9830" y="6691"/>
                <a:ext cx="383" cy="8"/>
              </a:xfrm>
              <a:prstGeom prst="straightConnector1">
                <a:avLst/>
              </a:prstGeom>
              <a:solidFill>
                <a:srgbClr val="0069AC"/>
              </a:solidFill>
              <a:ln w="38100" cap="flat" cmpd="sng" algn="ctr">
                <a:solidFill>
                  <a:srgbClr val="0087B9"/>
                </a:solidFill>
                <a:prstDash val="solid"/>
                <a:headEnd type="none"/>
                <a:tailEnd type="triangle" w="med" len="med"/>
              </a:ln>
              <a:effectLst/>
            </p:spPr>
          </p:cxnSp>
          <p:cxnSp>
            <p:nvCxnSpPr>
              <p:cNvPr id="163" name="直接箭头连接符 162"/>
              <p:cNvCxnSpPr/>
              <p:nvPr/>
            </p:nvCxnSpPr>
            <p:spPr>
              <a:xfrm>
                <a:off x="8870" y="6678"/>
                <a:ext cx="454" cy="7"/>
              </a:xfrm>
              <a:prstGeom prst="straightConnector1">
                <a:avLst/>
              </a:prstGeom>
              <a:solidFill>
                <a:srgbClr val="0069AC"/>
              </a:solidFill>
              <a:ln w="38100" cap="flat" cmpd="sng" algn="ctr">
                <a:solidFill>
                  <a:srgbClr val="0087B9"/>
                </a:solidFill>
                <a:prstDash val="solid"/>
                <a:headEnd type="none"/>
                <a:tailEnd type="triangle" w="med" len="med"/>
              </a:ln>
              <a:effectLst/>
            </p:spPr>
          </p:cxnSp>
          <p:cxnSp>
            <p:nvCxnSpPr>
              <p:cNvPr id="164" name="直接箭头连接符 163"/>
              <p:cNvCxnSpPr/>
              <p:nvPr/>
            </p:nvCxnSpPr>
            <p:spPr>
              <a:xfrm>
                <a:off x="7864" y="6697"/>
                <a:ext cx="454" cy="7"/>
              </a:xfrm>
              <a:prstGeom prst="straightConnector1">
                <a:avLst/>
              </a:prstGeom>
              <a:solidFill>
                <a:srgbClr val="0069AC"/>
              </a:solidFill>
              <a:ln w="38100" cap="flat" cmpd="sng" algn="ctr">
                <a:solidFill>
                  <a:srgbClr val="0087B9"/>
                </a:solidFill>
                <a:prstDash val="solid"/>
                <a:headEnd type="none"/>
                <a:tailEnd type="triangle" w="med" len="med"/>
              </a:ln>
              <a:effectLst/>
            </p:spPr>
          </p:cxnSp>
          <p:sp>
            <p:nvSpPr>
              <p:cNvPr id="165" name="TextBox 119"/>
              <p:cNvSpPr/>
              <p:nvPr/>
            </p:nvSpPr>
            <p:spPr>
              <a:xfrm>
                <a:off x="8807" y="8395"/>
                <a:ext cx="2507" cy="1395"/>
              </a:xfrm>
              <a:prstGeom prst="roundRect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  <a:defRPr/>
                </a:pPr>
                <a:r>
                  <a:rPr lang="en-US" altLang="zh-CN" sz="800" dirty="0">
                    <a:solidFill>
                      <a:srgbClr val="FFFFFF"/>
                    </a:solidFill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Additional</a:t>
                </a:r>
                <a:r>
                  <a:rPr lang="en-US" altLang="zh-CN" sz="8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 project cost estimates, outage implementation window &amp; duration, project prioritization, and other information</a:t>
                </a:r>
                <a:endParaRPr lang="en-US" altLang="zh-CN" sz="8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sp>
            <p:nvSpPr>
              <p:cNvPr id="168" name="流程图: 可选过程 167"/>
              <p:cNvSpPr/>
              <p:nvPr/>
            </p:nvSpPr>
            <p:spPr>
              <a:xfrm>
                <a:off x="10304" y="5766"/>
                <a:ext cx="1591" cy="964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800" dirty="0">
                    <a:solidFill>
                      <a:srgbClr val="FFFFFF"/>
                    </a:solidFill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Core Asset 2 Management Plan</a:t>
                </a:r>
                <a:endParaRPr lang="en-US" altLang="zh-CN" sz="800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sp>
            <p:nvSpPr>
              <p:cNvPr id="169" name="流程图: 可选过程 168"/>
              <p:cNvSpPr/>
              <p:nvPr/>
            </p:nvSpPr>
            <p:spPr>
              <a:xfrm>
                <a:off x="10288" y="7188"/>
                <a:ext cx="1591" cy="964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800" dirty="0">
                    <a:solidFill>
                      <a:srgbClr val="FFFFFF"/>
                    </a:solidFill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Core Asset n Management Plan </a:t>
                </a:r>
                <a:endParaRPr lang="en-US" altLang="zh-CN" sz="800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sp>
            <p:nvSpPr>
              <p:cNvPr id="170" name="流程图: 可选过程 169"/>
              <p:cNvSpPr/>
              <p:nvPr/>
            </p:nvSpPr>
            <p:spPr>
              <a:xfrm>
                <a:off x="1177" y="4579"/>
                <a:ext cx="498" cy="4451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vert="eaVert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800" dirty="0">
                    <a:solidFill>
                      <a:srgbClr val="FFFFFF"/>
                    </a:solidFill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Determine the scope of </a:t>
                </a:r>
                <a:r>
                  <a:rPr lang="en-US" altLang="zh-CN" sz="800" noProof="0" dirty="0">
                    <a:solidFill>
                      <a:srgbClr val="FFFFFF"/>
                    </a:solidFill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asset management</a:t>
                </a:r>
                <a:endParaRPr lang="zh-CN" altLang="en-US" sz="800" dirty="0">
                  <a:ea typeface="微软雅黑" panose="020B0503020204020204" charset="-122"/>
                  <a:cs typeface="+mn-lt"/>
                </a:endParaRPr>
              </a:p>
            </p:txBody>
          </p:sp>
          <p:cxnSp>
            <p:nvCxnSpPr>
              <p:cNvPr id="171" name="直接箭头连接符 170"/>
              <p:cNvCxnSpPr/>
              <p:nvPr/>
            </p:nvCxnSpPr>
            <p:spPr>
              <a:xfrm flipV="1">
                <a:off x="1675" y="6776"/>
                <a:ext cx="286" cy="3"/>
              </a:xfrm>
              <a:prstGeom prst="straightConnector1">
                <a:avLst/>
              </a:prstGeom>
              <a:solidFill>
                <a:srgbClr val="0069AC"/>
              </a:solidFill>
              <a:ln w="38100" cap="flat" cmpd="sng" algn="ctr">
                <a:solidFill>
                  <a:srgbClr val="0087B9"/>
                </a:solidFill>
                <a:prstDash val="solid"/>
                <a:headEnd type="none"/>
                <a:tailEnd type="triangle" w="med" len="med"/>
              </a:ln>
              <a:effectLst/>
            </p:spPr>
          </p:cxnSp>
          <p:sp>
            <p:nvSpPr>
              <p:cNvPr id="172" name="流程图: 可选过程 171"/>
              <p:cNvSpPr/>
              <p:nvPr/>
            </p:nvSpPr>
            <p:spPr>
              <a:xfrm>
                <a:off x="2024" y="5519"/>
                <a:ext cx="535" cy="2441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vert="eaVert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8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Screen components of concern</a:t>
                </a:r>
                <a:endParaRPr lang="en-US" altLang="zh-CN" sz="8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cxnSp>
            <p:nvCxnSpPr>
              <p:cNvPr id="173" name="直接箭头连接符 172"/>
              <p:cNvCxnSpPr/>
              <p:nvPr/>
            </p:nvCxnSpPr>
            <p:spPr>
              <a:xfrm flipV="1">
                <a:off x="2582" y="6727"/>
                <a:ext cx="338" cy="6"/>
              </a:xfrm>
              <a:prstGeom prst="straightConnector1">
                <a:avLst/>
              </a:prstGeom>
              <a:solidFill>
                <a:srgbClr val="0069AC"/>
              </a:solidFill>
              <a:ln w="38100" cap="flat" cmpd="sng" algn="ctr">
                <a:solidFill>
                  <a:srgbClr val="0087B9"/>
                </a:solidFill>
                <a:prstDash val="solid"/>
                <a:headEnd type="none"/>
                <a:tailEnd type="triangle" w="med" len="med"/>
              </a:ln>
              <a:effectLst/>
            </p:spPr>
          </p:cxnSp>
          <p:sp>
            <p:nvSpPr>
              <p:cNvPr id="174" name="流程图: 可选过程 173"/>
              <p:cNvSpPr/>
              <p:nvPr/>
            </p:nvSpPr>
            <p:spPr>
              <a:xfrm>
                <a:off x="8934" y="4172"/>
                <a:ext cx="1254" cy="655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8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Technical review</a:t>
                </a:r>
                <a:endParaRPr lang="en-US" altLang="zh-CN" sz="8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cxnSp>
            <p:nvCxnSpPr>
              <p:cNvPr id="175" name="直接箭头连接符 174"/>
              <p:cNvCxnSpPr/>
              <p:nvPr/>
            </p:nvCxnSpPr>
            <p:spPr>
              <a:xfrm>
                <a:off x="9558" y="4827"/>
                <a:ext cx="9" cy="908"/>
              </a:xfrm>
              <a:prstGeom prst="straightConnector1">
                <a:avLst/>
              </a:prstGeom>
              <a:solidFill>
                <a:srgbClr val="0069AC"/>
              </a:solidFill>
              <a:ln w="38100" cap="flat" cmpd="sng" algn="ctr">
                <a:solidFill>
                  <a:srgbClr val="0087B9"/>
                </a:solidFill>
                <a:prstDash val="solid"/>
                <a:headEnd type="none"/>
                <a:tailEnd type="triangle" w="med" len="med"/>
              </a:ln>
              <a:effectLst/>
            </p:spPr>
          </p:cxnSp>
          <p:sp>
            <p:nvSpPr>
              <p:cNvPr id="176" name="流程图: 可选过程 175"/>
              <p:cNvSpPr/>
              <p:nvPr/>
            </p:nvSpPr>
            <p:spPr>
              <a:xfrm>
                <a:off x="15874" y="6199"/>
                <a:ext cx="1259" cy="965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8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Production Plan</a:t>
                </a:r>
                <a:endParaRPr lang="en-US" altLang="zh-CN" sz="8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sp>
            <p:nvSpPr>
              <p:cNvPr id="177" name="流程图: 可选过程 176"/>
              <p:cNvSpPr/>
              <p:nvPr/>
            </p:nvSpPr>
            <p:spPr>
              <a:xfrm>
                <a:off x="17765" y="6199"/>
                <a:ext cx="1157" cy="965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8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Implement</a:t>
                </a:r>
                <a:endParaRPr lang="en-US" altLang="zh-CN" sz="8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cxnSp>
            <p:nvCxnSpPr>
              <p:cNvPr id="178" name="直接箭头连接符 177"/>
              <p:cNvCxnSpPr/>
              <p:nvPr/>
            </p:nvCxnSpPr>
            <p:spPr>
              <a:xfrm>
                <a:off x="15260" y="6543"/>
                <a:ext cx="624" cy="7"/>
              </a:xfrm>
              <a:prstGeom prst="straightConnector1">
                <a:avLst/>
              </a:prstGeom>
              <a:solidFill>
                <a:srgbClr val="0069AC"/>
              </a:solidFill>
              <a:ln w="38100" cap="flat" cmpd="sng" algn="ctr">
                <a:solidFill>
                  <a:srgbClr val="0087B9"/>
                </a:solidFill>
                <a:prstDash val="solid"/>
                <a:headEnd type="none"/>
                <a:tailEnd type="triangle" w="med" len="med"/>
              </a:ln>
              <a:effectLst/>
            </p:spPr>
          </p:cxnSp>
          <p:cxnSp>
            <p:nvCxnSpPr>
              <p:cNvPr id="179" name="直接箭头连接符 178"/>
              <p:cNvCxnSpPr/>
              <p:nvPr/>
            </p:nvCxnSpPr>
            <p:spPr>
              <a:xfrm>
                <a:off x="17142" y="6543"/>
                <a:ext cx="624" cy="7"/>
              </a:xfrm>
              <a:prstGeom prst="straightConnector1">
                <a:avLst/>
              </a:prstGeom>
              <a:solidFill>
                <a:srgbClr val="0069AC"/>
              </a:solidFill>
              <a:ln w="38100" cap="flat" cmpd="sng" algn="ctr">
                <a:solidFill>
                  <a:srgbClr val="0087B9"/>
                </a:solidFill>
                <a:prstDash val="solid"/>
                <a:headEnd type="none"/>
                <a:tailEnd type="triangle" w="med" len="med"/>
              </a:ln>
              <a:effectLst/>
            </p:spPr>
          </p:cxnSp>
          <p:cxnSp>
            <p:nvCxnSpPr>
              <p:cNvPr id="180" name="直接箭头连接符 179"/>
              <p:cNvCxnSpPr/>
              <p:nvPr/>
            </p:nvCxnSpPr>
            <p:spPr>
              <a:xfrm rot="10800000">
                <a:off x="15242" y="6745"/>
                <a:ext cx="624" cy="7"/>
              </a:xfrm>
              <a:prstGeom prst="straightConnector1">
                <a:avLst/>
              </a:prstGeom>
              <a:solidFill>
                <a:srgbClr val="0069AC"/>
              </a:solidFill>
              <a:ln w="38100" cap="flat" cmpd="sng" algn="ctr">
                <a:solidFill>
                  <a:srgbClr val="0087B9"/>
                </a:solidFill>
                <a:prstDash val="solid"/>
                <a:headEnd type="none"/>
                <a:tailEnd type="triangle" w="med" len="med"/>
              </a:ln>
              <a:effectLst/>
            </p:spPr>
          </p:cxnSp>
          <p:cxnSp>
            <p:nvCxnSpPr>
              <p:cNvPr id="181" name="直接箭头连接符 180"/>
              <p:cNvCxnSpPr/>
              <p:nvPr/>
            </p:nvCxnSpPr>
            <p:spPr>
              <a:xfrm rot="10800000">
                <a:off x="17129" y="6730"/>
                <a:ext cx="624" cy="7"/>
              </a:xfrm>
              <a:prstGeom prst="straightConnector1">
                <a:avLst/>
              </a:prstGeom>
              <a:solidFill>
                <a:srgbClr val="0069AC"/>
              </a:solidFill>
              <a:ln w="38100" cap="flat" cmpd="sng" algn="ctr">
                <a:solidFill>
                  <a:srgbClr val="0087B9"/>
                </a:solidFill>
                <a:prstDash val="solid"/>
                <a:headEnd type="none"/>
                <a:tailEnd type="triangle" w="med" len="med"/>
              </a:ln>
              <a:effectLst/>
            </p:spPr>
          </p:cxnSp>
          <p:sp>
            <p:nvSpPr>
              <p:cNvPr id="182" name="矩形 1"/>
              <p:cNvSpPr>
                <a:spLocks noChangeArrowheads="1"/>
              </p:cNvSpPr>
              <p:nvPr/>
            </p:nvSpPr>
            <p:spPr bwMode="auto">
              <a:xfrm>
                <a:off x="14945" y="5808"/>
                <a:ext cx="1157" cy="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ysClr val="window" lastClr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en-US" altLang="zh-CN" sz="800" b="1" noProof="0" dirty="0">
                    <a:effectLst/>
                    <a:uLnTx/>
                    <a:uFillTx/>
                    <a:ea typeface="微软雅黑" panose="020B0503020204020204" charset="-122"/>
                    <a:cs typeface="+mn-lt"/>
                  </a:rPr>
                  <a:t>Input</a:t>
                </a:r>
                <a:endParaRPr lang="en-US" altLang="zh-CN" sz="800" b="1" noProof="0" dirty="0">
                  <a:effectLst/>
                  <a:uLnTx/>
                  <a:uFillTx/>
                  <a:ea typeface="微软雅黑" panose="020B0503020204020204" charset="-122"/>
                  <a:cs typeface="+mn-lt"/>
                </a:endParaRPr>
              </a:p>
            </p:txBody>
          </p:sp>
          <p:sp>
            <p:nvSpPr>
              <p:cNvPr id="183" name="矩形 1"/>
              <p:cNvSpPr>
                <a:spLocks noChangeArrowheads="1"/>
              </p:cNvSpPr>
              <p:nvPr/>
            </p:nvSpPr>
            <p:spPr bwMode="auto">
              <a:xfrm>
                <a:off x="14875" y="6752"/>
                <a:ext cx="1296" cy="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ysClr val="window" lastClr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en-US" altLang="zh-CN" sz="800" b="1" noProof="0" dirty="0">
                    <a:effectLst/>
                    <a:ea typeface="微软雅黑" panose="020B0503020204020204" charset="-122"/>
                    <a:cs typeface="+mn-lt"/>
                  </a:rPr>
                  <a:t>Feedback</a:t>
                </a:r>
                <a:endParaRPr lang="en-US" altLang="zh-CN" sz="800" b="1" noProof="0" dirty="0">
                  <a:effectLst/>
                  <a:uLnTx/>
                  <a:uFillTx/>
                  <a:ea typeface="微软雅黑" panose="020B0503020204020204" charset="-122"/>
                  <a:cs typeface="+mn-lt"/>
                </a:endParaRPr>
              </a:p>
            </p:txBody>
          </p:sp>
          <p:sp>
            <p:nvSpPr>
              <p:cNvPr id="184" name="矩形 1"/>
              <p:cNvSpPr>
                <a:spLocks noChangeArrowheads="1"/>
              </p:cNvSpPr>
              <p:nvPr/>
            </p:nvSpPr>
            <p:spPr bwMode="auto">
              <a:xfrm>
                <a:off x="16833" y="5821"/>
                <a:ext cx="1297" cy="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ysClr val="window" lastClr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en-US" altLang="zh-CN" sz="800" b="1" dirty="0">
                    <a:ea typeface="微软雅黑" panose="020B0503020204020204" charset="-122"/>
                    <a:cs typeface="+mn-lt"/>
                  </a:rPr>
                  <a:t>Execution</a:t>
                </a:r>
                <a:endParaRPr lang="en-US" altLang="zh-CN" sz="800" b="1" noProof="0" dirty="0">
                  <a:effectLst/>
                  <a:uLnTx/>
                  <a:uFillTx/>
                  <a:ea typeface="微软雅黑" panose="020B0503020204020204" charset="-122"/>
                  <a:cs typeface="+mn-lt"/>
                </a:endParaRPr>
              </a:p>
            </p:txBody>
          </p:sp>
          <p:sp>
            <p:nvSpPr>
              <p:cNvPr id="185" name="矩形 1"/>
              <p:cNvSpPr>
                <a:spLocks noChangeArrowheads="1"/>
              </p:cNvSpPr>
              <p:nvPr/>
            </p:nvSpPr>
            <p:spPr bwMode="auto">
              <a:xfrm>
                <a:off x="16748" y="6770"/>
                <a:ext cx="1468" cy="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ysClr val="window" lastClr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en-US" altLang="zh-CN" sz="800" b="1" noProof="0" dirty="0">
                    <a:effectLst/>
                    <a:uLnTx/>
                    <a:uFillTx/>
                    <a:ea typeface="微软雅黑" panose="020B0503020204020204" charset="-122"/>
                    <a:cs typeface="+mn-lt"/>
                  </a:rPr>
                  <a:t>Feedback</a:t>
                </a:r>
                <a:endParaRPr lang="en-US" altLang="zh-CN" sz="800" b="1" noProof="0" dirty="0">
                  <a:effectLst/>
                  <a:uLnTx/>
                  <a:uFillTx/>
                  <a:ea typeface="微软雅黑" panose="020B0503020204020204" charset="-122"/>
                  <a:cs typeface="+mn-lt"/>
                </a:endParaRPr>
              </a:p>
            </p:txBody>
          </p:sp>
          <p:sp>
            <p:nvSpPr>
              <p:cNvPr id="186" name="流程图: 可选过程 185"/>
              <p:cNvSpPr/>
              <p:nvPr/>
            </p:nvSpPr>
            <p:spPr>
              <a:xfrm>
                <a:off x="13302" y="4029"/>
                <a:ext cx="1381" cy="655"/>
              </a:xfrm>
              <a:prstGeom prst="flowChartAlternateProcess">
                <a:avLst/>
              </a:prstGeom>
              <a:solidFill>
                <a:srgbClr val="00AAE8"/>
              </a:solidFill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8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charset="-122"/>
                    <a:cs typeface="+mn-lt"/>
                    <a:sym typeface="黑体" panose="02010609060101010101" charset="-122"/>
                  </a:rPr>
                  <a:t>Technical &amp; investment review</a:t>
                </a:r>
                <a:endParaRPr lang="en-US" altLang="zh-CN" sz="8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  <a:sym typeface="黑体" panose="02010609060101010101" charset="-122"/>
                </a:endParaRPr>
              </a:p>
            </p:txBody>
          </p:sp>
          <p:cxnSp>
            <p:nvCxnSpPr>
              <p:cNvPr id="187" name="直接箭头连接符 186"/>
              <p:cNvCxnSpPr>
                <a:stCxn id="186" idx="2"/>
              </p:cNvCxnSpPr>
              <p:nvPr/>
            </p:nvCxnSpPr>
            <p:spPr>
              <a:xfrm>
                <a:off x="13993" y="4684"/>
                <a:ext cx="17" cy="1939"/>
              </a:xfrm>
              <a:prstGeom prst="straightConnector1">
                <a:avLst/>
              </a:prstGeom>
              <a:solidFill>
                <a:srgbClr val="0069AC"/>
              </a:solidFill>
              <a:ln w="38100" cap="flat" cmpd="sng" algn="ctr">
                <a:solidFill>
                  <a:srgbClr val="0087B9"/>
                </a:solidFill>
                <a:prstDash val="solid"/>
                <a:headEnd type="none"/>
                <a:tailEnd type="triangle" w="med" len="med"/>
              </a:ln>
              <a:effectLst/>
            </p:spPr>
          </p:cxnSp>
          <p:sp>
            <p:nvSpPr>
              <p:cNvPr id="188" name="文本框 187"/>
              <p:cNvSpPr txBox="1"/>
              <p:nvPr/>
            </p:nvSpPr>
            <p:spPr>
              <a:xfrm>
                <a:off x="10875" y="6791"/>
                <a:ext cx="418" cy="3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800" noProof="0" dirty="0">
                    <a:effectLst>
                      <a:outerShdw blurRad="38100" dist="19050" dir="2700000" algn="tl" rotWithShape="0">
                        <a:srgbClr val="004A86">
                          <a:alpha val="40000"/>
                        </a:srgbClr>
                      </a:outerShdw>
                    </a:effectLst>
                    <a:uLnTx/>
                    <a:uFillTx/>
                    <a:ea typeface="微软雅黑" panose="020B0503020204020204" charset="-122"/>
                    <a:cs typeface="+mn-lt"/>
                    <a:sym typeface="+mn-ea"/>
                  </a:rPr>
                  <a:t>…</a:t>
                </a:r>
                <a:endParaRPr lang="en-US" altLang="zh-CN" sz="800" noProof="0" dirty="0">
                  <a:effectLst>
                    <a:outerShdw blurRad="38100" dist="19050" dir="2700000" algn="tl" rotWithShape="0">
                      <a:srgbClr val="004A86">
                        <a:alpha val="40000"/>
                      </a:srgbClr>
                    </a:outerShdw>
                  </a:effectLst>
                  <a:uLnTx/>
                  <a:uFillTx/>
                  <a:ea typeface="微软雅黑" panose="020B0503020204020204" charset="-122"/>
                  <a:cs typeface="+mn-lt"/>
                  <a:sym typeface="+mn-ea"/>
                </a:endParaRPr>
              </a:p>
            </p:txBody>
          </p:sp>
        </p:grpSp>
        <p:sp>
          <p:nvSpPr>
            <p:cNvPr id="189" name="任意多边形 188"/>
            <p:cNvSpPr/>
            <p:nvPr/>
          </p:nvSpPr>
          <p:spPr>
            <a:xfrm>
              <a:off x="757" y="2000"/>
              <a:ext cx="14543" cy="6597"/>
            </a:xfrm>
            <a:custGeom>
              <a:avLst/>
              <a:gdLst>
                <a:gd name="connsiteX0" fmla="*/ 3 w 13176"/>
                <a:gd name="connsiteY0" fmla="*/ 672 h 7425"/>
                <a:gd name="connsiteX1" fmla="*/ 611 w 13176"/>
                <a:gd name="connsiteY1" fmla="*/ 16 h 7425"/>
                <a:gd name="connsiteX2" fmla="*/ 12595 w 13176"/>
                <a:gd name="connsiteY2" fmla="*/ 0 h 7425"/>
                <a:gd name="connsiteX3" fmla="*/ 13171 w 13176"/>
                <a:gd name="connsiteY3" fmla="*/ 720 h 7425"/>
                <a:gd name="connsiteX4" fmla="*/ 13155 w 13176"/>
                <a:gd name="connsiteY4" fmla="*/ 6800 h 7425"/>
                <a:gd name="connsiteX5" fmla="*/ 12467 w 13176"/>
                <a:gd name="connsiteY5" fmla="*/ 7424 h 7425"/>
                <a:gd name="connsiteX6" fmla="*/ 707 w 13176"/>
                <a:gd name="connsiteY6" fmla="*/ 7408 h 7425"/>
                <a:gd name="connsiteX7" fmla="*/ 19 w 13176"/>
                <a:gd name="connsiteY7" fmla="*/ 6672 h 7425"/>
                <a:gd name="connsiteX8" fmla="*/ 3 w 13176"/>
                <a:gd name="connsiteY8" fmla="*/ 672 h 7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77" h="7425">
                  <a:moveTo>
                    <a:pt x="3" y="672"/>
                  </a:moveTo>
                  <a:cubicBezTo>
                    <a:pt x="3" y="-12"/>
                    <a:pt x="-73" y="16"/>
                    <a:pt x="611" y="16"/>
                  </a:cubicBezTo>
                  <a:lnTo>
                    <a:pt x="12595" y="0"/>
                  </a:lnTo>
                  <a:cubicBezTo>
                    <a:pt x="13279" y="0"/>
                    <a:pt x="13171" y="36"/>
                    <a:pt x="13171" y="720"/>
                  </a:cubicBezTo>
                  <a:lnTo>
                    <a:pt x="13155" y="6800"/>
                  </a:lnTo>
                  <a:cubicBezTo>
                    <a:pt x="13155" y="7484"/>
                    <a:pt x="13151" y="7424"/>
                    <a:pt x="12467" y="7424"/>
                  </a:cubicBezTo>
                  <a:lnTo>
                    <a:pt x="707" y="7408"/>
                  </a:lnTo>
                  <a:cubicBezTo>
                    <a:pt x="23" y="7408"/>
                    <a:pt x="19" y="7356"/>
                    <a:pt x="19" y="6672"/>
                  </a:cubicBezTo>
                  <a:lnTo>
                    <a:pt x="3" y="672"/>
                  </a:lnTo>
                  <a:close/>
                </a:path>
              </a:pathLst>
            </a:custGeom>
            <a:noFill/>
            <a:ln w="22225" cap="flat" cmpd="sng" algn="ctr">
              <a:solidFill>
                <a:srgbClr val="ED6C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/>
              <a:endParaRPr lang="zh-CN" altLang="en-US" sz="800">
                <a:cs typeface="+mn-lt"/>
              </a:endParaRPr>
            </a:p>
          </p:txBody>
        </p:sp>
        <p:cxnSp>
          <p:nvCxnSpPr>
            <p:cNvPr id="190" name="直接连接符 189"/>
            <p:cNvCxnSpPr/>
            <p:nvPr/>
          </p:nvCxnSpPr>
          <p:spPr>
            <a:xfrm flipH="1">
              <a:off x="12196" y="2016"/>
              <a:ext cx="1" cy="6587"/>
            </a:xfrm>
            <a:prstGeom prst="line">
              <a:avLst/>
            </a:prstGeom>
            <a:noFill/>
            <a:ln w="22225" cap="flat" cmpd="sng" algn="ctr">
              <a:solidFill>
                <a:srgbClr val="ED6C00"/>
              </a:solidFill>
              <a:prstDash val="dash"/>
            </a:ln>
            <a:effectLst/>
          </p:spPr>
        </p:cxnSp>
        <p:sp>
          <p:nvSpPr>
            <p:cNvPr id="191" name="TextBox 83"/>
            <p:cNvSpPr txBox="1"/>
            <p:nvPr/>
          </p:nvSpPr>
          <p:spPr>
            <a:xfrm>
              <a:off x="6560" y="7373"/>
              <a:ext cx="1330" cy="600"/>
            </a:xfrm>
            <a:prstGeom prst="rect">
              <a:avLst/>
            </a:prstGeom>
            <a:gradFill rotWithShape="1">
              <a:gsLst>
                <a:gs pos="0">
                  <a:srgbClr val="ED6C00">
                    <a:shade val="51000"/>
                    <a:satMod val="130000"/>
                  </a:srgbClr>
                </a:gs>
                <a:gs pos="80000">
                  <a:srgbClr val="ED6C00">
                    <a:shade val="93000"/>
                    <a:satMod val="130000"/>
                  </a:srgbClr>
                </a:gs>
                <a:gs pos="100000">
                  <a:srgbClr val="ED6C00">
                    <a:shade val="94000"/>
                    <a:satMod val="135000"/>
                  </a:srgbClr>
                </a:gs>
              </a:gsLst>
              <a:lin ang="16200000" scaled="0"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800" dirty="0">
                  <a:solidFill>
                    <a:srgbClr val="FFFFFF"/>
                  </a:solidFill>
                  <a:ea typeface="微软雅黑" panose="020B0503020204020204" charset="-122"/>
                  <a:cs typeface="+mn-lt"/>
                </a:rPr>
                <a:t>Core</a:t>
              </a:r>
              <a:r>
                <a:rPr kumimoji="0" lang="en-US" altLang="zh-CN" sz="8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</a:rPr>
                <a:t> Asset Management</a:t>
              </a:r>
              <a:endParaRPr kumimoji="0" lang="zh-CN" altLang="en-US" sz="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  <a:cs typeface="+mn-lt"/>
              </a:endParaRPr>
            </a:p>
          </p:txBody>
        </p:sp>
        <p:sp>
          <p:nvSpPr>
            <p:cNvPr id="192" name="TextBox 83"/>
            <p:cNvSpPr txBox="1"/>
            <p:nvPr/>
          </p:nvSpPr>
          <p:spPr>
            <a:xfrm>
              <a:off x="13125" y="7128"/>
              <a:ext cx="1330" cy="820"/>
            </a:xfrm>
            <a:prstGeom prst="rect">
              <a:avLst/>
            </a:prstGeom>
            <a:gradFill rotWithShape="1">
              <a:gsLst>
                <a:gs pos="0">
                  <a:srgbClr val="ED6C00">
                    <a:shade val="51000"/>
                    <a:satMod val="130000"/>
                  </a:srgbClr>
                </a:gs>
                <a:gs pos="80000">
                  <a:srgbClr val="ED6C00">
                    <a:shade val="93000"/>
                    <a:satMod val="130000"/>
                  </a:srgbClr>
                </a:gs>
                <a:gs pos="100000">
                  <a:srgbClr val="ED6C00">
                    <a:shade val="94000"/>
                    <a:satMod val="135000"/>
                  </a:srgbClr>
                </a:gs>
              </a:gsLst>
              <a:lin ang="16200000" scaled="0"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charset="-122"/>
                  <a:cs typeface="+mn-lt"/>
                </a:rPr>
                <a:t>Long-term Asset Management</a:t>
              </a:r>
              <a:endParaRPr kumimoji="0" lang="en-US" altLang="zh-CN" sz="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anose="020B0503020204020204" charset="-122"/>
                <a:cs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4300" y="227330"/>
            <a:ext cx="11179175" cy="671830"/>
            <a:chOff x="2045" y="0"/>
            <a:chExt cx="4184092" cy="514717"/>
          </a:xfrm>
        </p:grpSpPr>
        <p:sp>
          <p:nvSpPr>
            <p:cNvPr id="8" name="五边形 7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9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p>
              <a:pPr algn="l" defTabSz="914400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Life Cycle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Ag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 Management Planning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–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Process</a:t>
              </a:r>
              <a:endParaRPr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65175" y="967740"/>
            <a:ext cx="108635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A long-term asset management process has been established, which includes life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cycle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assessments for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key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equipment and lifecycle management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plans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.</a:t>
            </a:r>
            <a:endParaRPr lang="zh-CN" altLang="en-US" sz="1600" dirty="0">
              <a:ea typeface="微软雅黑" panose="020B0503020204020204" charset="-122"/>
              <a:cs typeface="+mn-lt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Actions arising from the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long-term asset management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plan a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re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incorporated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into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online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and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outage upgrading &amp; modification plans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as well as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maintenance and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inspection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plans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.</a:t>
            </a:r>
            <a:endParaRPr lang="en-US" altLang="zh-CN" sz="1600" dirty="0">
              <a:ea typeface="微软雅黑" panose="020B0503020204020204" charset="-122"/>
              <a:cs typeface="+mn-lt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200" y="2905760"/>
            <a:ext cx="6138545" cy="2507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015037" y="5587365"/>
            <a:ext cx="5279708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  <a:ea typeface="微软雅黑" panose="020B0503020204020204" charset="-122"/>
                <a:cs typeface="+mn-lt"/>
              </a:rPr>
              <a:t>Mid- and long-term plan for </a:t>
            </a:r>
            <a:r>
              <a:rPr lang="en-US" altLang="zh-CN" sz="1400" b="1" dirty="0">
                <a:ea typeface="微软雅黑" panose="020B0503020204020204" charset="-122"/>
                <a:cs typeface="+mn-lt"/>
              </a:rPr>
              <a:t>key</a:t>
            </a:r>
            <a:r>
              <a:rPr lang="en-US" altLang="zh-CN" sz="1400" b="1" dirty="0">
                <a:solidFill>
                  <a:schemeClr val="tx1"/>
                </a:solidFill>
                <a:ea typeface="微软雅黑" panose="020B0503020204020204" charset="-122"/>
                <a:cs typeface="+mn-lt"/>
              </a:rPr>
              <a:t> equipment at Daya Bay NPP</a:t>
            </a:r>
            <a:r>
              <a:rPr lang="zh-CN" altLang="en-US" sz="1400" b="1" dirty="0">
                <a:solidFill>
                  <a:schemeClr val="tx1"/>
                </a:solidFill>
                <a:ea typeface="微软雅黑" panose="020B0503020204020204" charset="-122"/>
                <a:cs typeface="+mn-lt"/>
              </a:rPr>
              <a:t>（</a:t>
            </a:r>
            <a:r>
              <a:rPr lang="en-US" altLang="zh-CN" sz="1400" b="1" dirty="0">
                <a:solidFill>
                  <a:schemeClr val="tx1"/>
                </a:solidFill>
                <a:ea typeface="微软雅黑" panose="020B0503020204020204" charset="-122"/>
                <a:cs typeface="+mn-lt"/>
              </a:rPr>
              <a:t>diagram</a:t>
            </a:r>
            <a:r>
              <a:rPr lang="zh-CN" altLang="en-US" sz="1400" b="1" dirty="0">
                <a:solidFill>
                  <a:schemeClr val="tx1"/>
                </a:solidFill>
                <a:ea typeface="微软雅黑" panose="020B0503020204020204" charset="-122"/>
                <a:cs typeface="+mn-lt"/>
              </a:rPr>
              <a:t>）</a:t>
            </a:r>
            <a:endParaRPr lang="zh-CN" altLang="en-US" sz="1400" b="1" dirty="0">
              <a:solidFill>
                <a:schemeClr val="tx1"/>
              </a:solidFill>
              <a:ea typeface="微软雅黑" panose="020B0503020204020204" charset="-122"/>
              <a:cs typeface="+mn-lt"/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452120" y="2450465"/>
          <a:ext cx="5068570" cy="3658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组合 6"/>
          <p:cNvGrpSpPr/>
          <p:nvPr/>
        </p:nvGrpSpPr>
        <p:grpSpPr>
          <a:xfrm>
            <a:off x="114300" y="227330"/>
            <a:ext cx="11179175" cy="671830"/>
            <a:chOff x="2045" y="0"/>
            <a:chExt cx="4184092" cy="514717"/>
          </a:xfrm>
        </p:grpSpPr>
        <p:sp>
          <p:nvSpPr>
            <p:cNvPr id="8" name="五边形 7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9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p>
              <a:pPr algn="l" defTabSz="914400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Life Cycle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Ag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 Management Planning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–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Output</a:t>
              </a:r>
              <a:endParaRPr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765175" y="967740"/>
            <a:ext cx="108635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Steered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by long-term asset management,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mid-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and long-term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lifecycle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plan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for key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equipment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are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developed.</a:t>
            </a:r>
            <a:endParaRPr lang="zh-CN" altLang="en-US" sz="1600" dirty="0">
              <a:ea typeface="微软雅黑" panose="020B0503020204020204" charset="-122"/>
              <a:cs typeface="+mn-lt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Forward planning of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key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maintenance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and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modification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projects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.</a:t>
            </a:r>
            <a:endParaRPr lang="zh-CN" altLang="en-US" sz="1600" dirty="0">
              <a:ea typeface="微软雅黑" panose="020B0503020204020204" charset="-122"/>
              <a:cs typeface="+mn-lt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Proper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planning of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outage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and optimization of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power generation planning. </a:t>
            </a:r>
            <a:endParaRPr lang="zh-CN" altLang="en-US" sz="1600" dirty="0">
              <a:ea typeface="微软雅黑" panose="020B0503020204020204" charset="-122"/>
              <a:cs typeface="+mn-lt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Prudent financial planning to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leverage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capital investment.</a:t>
            </a:r>
            <a:endParaRPr lang="en-US" altLang="zh-CN" sz="1600" dirty="0">
              <a:ea typeface="微软雅黑" panose="020B0503020204020204" charset="-122"/>
              <a:cs typeface="+mn-lt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"/>
          <p:cNvSpPr/>
          <p:nvPr/>
        </p:nvSpPr>
        <p:spPr>
          <a:xfrm>
            <a:off x="-3175" y="2174760"/>
            <a:ext cx="10501745" cy="2978727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rgbClr val="1D45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291422" y="4497343"/>
            <a:ext cx="9347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zh-CN" sz="2800" b="1" dirty="0">
                <a:solidFill>
                  <a:srgbClr val="1D4582"/>
                </a:solidFill>
                <a:ea typeface="微软雅黑" panose="020B0503020204020204" charset="-122"/>
                <a:cs typeface="+mn-lt"/>
              </a:rPr>
              <a:t>PART</a:t>
            </a:r>
            <a:endParaRPr kumimoji="1" lang="en-US" altLang="zh-CN" sz="2800" b="1" dirty="0">
              <a:solidFill>
                <a:srgbClr val="1D4582"/>
              </a:solidFill>
              <a:ea typeface="微软雅黑" panose="020B0503020204020204" charset="-122"/>
              <a:cs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0418615" y="3427704"/>
            <a:ext cx="1695450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zh-CN" sz="11500" dirty="0">
                <a:solidFill>
                  <a:srgbClr val="1D4582"/>
                </a:solidFill>
                <a:ea typeface="Impact" panose="020B0806030902050204" charset="0"/>
                <a:cs typeface="+mn-lt"/>
              </a:rPr>
              <a:t>0</a:t>
            </a:r>
            <a:r>
              <a:rPr kumimoji="1" lang="en-US" altLang="zh-CN" sz="11500" dirty="0">
                <a:solidFill>
                  <a:srgbClr val="FF0000"/>
                </a:solidFill>
                <a:ea typeface="Impact" panose="020B0806030902050204" charset="0"/>
                <a:cs typeface="+mn-lt"/>
              </a:rPr>
              <a:t>4</a:t>
            </a:r>
            <a:endParaRPr kumimoji="1" lang="zh-CN" altLang="en-US" sz="11500" dirty="0">
              <a:solidFill>
                <a:srgbClr val="FF0000"/>
              </a:solidFill>
              <a:ea typeface="Impact" panose="020B0806030902050204" charset="0"/>
              <a:cs typeface="+mn-lt"/>
            </a:endParaRPr>
          </a:p>
        </p:txBody>
      </p:sp>
      <p:sp>
        <p:nvSpPr>
          <p:cNvPr id="47" name="矩形 40"/>
          <p:cNvSpPr>
            <a:spLocks noChangeArrowheads="1"/>
          </p:cNvSpPr>
          <p:nvPr/>
        </p:nvSpPr>
        <p:spPr bwMode="auto">
          <a:xfrm>
            <a:off x="283845" y="3204210"/>
            <a:ext cx="92329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80622" tIns="40311" rIns="80622" bIns="4031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Systematic </a:t>
            </a:r>
            <a:r>
              <a:rPr lang="en-US" altLang="zh-CN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A</a:t>
            </a:r>
            <a:r>
              <a:rPr lang="zh-CN" altLang="en-US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g</a:t>
            </a:r>
            <a:r>
              <a:rPr lang="en-US" altLang="zh-CN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e</a:t>
            </a:r>
            <a:r>
              <a:rPr lang="zh-CN" altLang="en-US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ing </a:t>
            </a:r>
            <a:r>
              <a:rPr lang="en-US" altLang="zh-CN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M</a:t>
            </a:r>
            <a:r>
              <a:rPr lang="zh-CN" altLang="en-US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anagement </a:t>
            </a:r>
            <a:r>
              <a:rPr lang="en-US" altLang="zh-CN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M</a:t>
            </a:r>
            <a:r>
              <a:rPr lang="zh-CN" altLang="en-US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easures</a:t>
            </a:r>
            <a:endParaRPr lang="zh-CN" altLang="en-US" sz="4000" b="1" dirty="0">
              <a:solidFill>
                <a:srgbClr val="FFFFFF"/>
              </a:solidFill>
              <a:latin typeface="+mn-lt"/>
              <a:ea typeface="微软雅黑" panose="020B0503020204020204" charset="-122"/>
              <a:cs typeface="+mn-lt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588635" y="3512185"/>
            <a:ext cx="5410200" cy="2458290"/>
            <a:chOff x="9120" y="4178"/>
            <a:chExt cx="8973" cy="405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120" y="4179"/>
              <a:ext cx="4276" cy="3437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42" y="4178"/>
              <a:ext cx="4551" cy="195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55" y="6333"/>
              <a:ext cx="4324" cy="124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9623" y="7781"/>
              <a:ext cx="8063" cy="45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Rubber equipment and component reliability testing laboratory</a:t>
              </a:r>
              <a:endParaRPr lang="zh-CN" altLang="en-US" sz="1200" b="1" dirty="0">
                <a:solidFill>
                  <a:schemeClr val="tx1"/>
                </a:solidFill>
                <a:ea typeface="微软雅黑" panose="020B0503020204020204" charset="-122"/>
                <a:cs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95045" y="3512185"/>
            <a:ext cx="4324350" cy="2608518"/>
            <a:chOff x="1462" y="4115"/>
            <a:chExt cx="7076" cy="5081"/>
          </a:xfrm>
        </p:grpSpPr>
        <p:sp>
          <p:nvSpPr>
            <p:cNvPr id="3" name="文本框 2"/>
            <p:cNvSpPr txBox="1"/>
            <p:nvPr/>
          </p:nvSpPr>
          <p:spPr>
            <a:xfrm>
              <a:off x="1462" y="8299"/>
              <a:ext cx="7076" cy="8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00000"/>
                </a:lnSpc>
                <a:buClrTx/>
                <a:buSzTx/>
                <a:buFontTx/>
              </a:pPr>
              <a:r>
                <a:rPr lang="en-US" altLang="zh-CN" sz="12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rPr>
                <a:t>Metallographic </a:t>
              </a:r>
              <a:r>
                <a:rPr lang="zh-CN" altLang="en-US" sz="12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rPr>
                <a:t>laboratory</a:t>
              </a:r>
              <a:r>
                <a:rPr lang="en-US" altLang="zh-CN" sz="12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rPr>
                <a:t>: </a:t>
              </a:r>
              <a:r>
                <a:rPr lang="en-US" altLang="zh-CN" sz="12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testing</a:t>
              </a:r>
              <a:r>
                <a:rPr lang="en-US" altLang="zh-CN" sz="12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rPr>
                <a:t> and failure analysis for metal components</a:t>
              </a:r>
              <a:endParaRPr lang="en-US" altLang="zh-CN" sz="1200" b="1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endParaRPr>
            </a:p>
          </p:txBody>
        </p:sp>
        <p:pic>
          <p:nvPicPr>
            <p:cNvPr id="7" name="Picture 8" descr="IMG_2985"/>
            <p:cNvPicPr>
              <a:picLocks noGrp="1"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58" y="4115"/>
              <a:ext cx="2779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AAE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4A8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69AC"/>
                    </a:outerShdw>
                  </a:effectLst>
                </a14:hiddenEffects>
              </a:ext>
            </a:extLst>
          </p:spPr>
        </p:pic>
        <p:pic>
          <p:nvPicPr>
            <p:cNvPr id="11" name="Picture 11" descr="IMG_295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79" y="4177"/>
              <a:ext cx="1813" cy="2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AAE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4A8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69AC"/>
                    </a:outerShdw>
                  </a:effectLst>
                </a14:hiddenEffects>
              </a:ext>
            </a:extLst>
          </p:spPr>
        </p:pic>
        <p:pic>
          <p:nvPicPr>
            <p:cNvPr id="10" name="Picture 10" descr="200809171148323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58" y="6674"/>
              <a:ext cx="1713" cy="14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04" y="6554"/>
              <a:ext cx="2268" cy="170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04" y="6554"/>
              <a:ext cx="2268" cy="1701"/>
            </a:xfrm>
            <a:prstGeom prst="rect">
              <a:avLst/>
            </a:prstGeom>
            <a:effectLst/>
          </p:spPr>
        </p:pic>
        <p:grpSp>
          <p:nvGrpSpPr>
            <p:cNvPr id="6" name="组合 5"/>
            <p:cNvGrpSpPr>
              <a:grpSpLocks noChangeAspect="1"/>
            </p:cNvGrpSpPr>
            <p:nvPr/>
          </p:nvGrpSpPr>
          <p:grpSpPr>
            <a:xfrm>
              <a:off x="6671" y="4178"/>
              <a:ext cx="1701" cy="2268"/>
              <a:chOff x="11412" y="3470"/>
              <a:chExt cx="4676" cy="6235"/>
            </a:xfrm>
          </p:grpSpPr>
          <p:pic>
            <p:nvPicPr>
              <p:cNvPr id="12" name="图片 11" descr="便携布氏硬度计2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 rot="16200000">
                <a:off x="12399" y="6016"/>
                <a:ext cx="2703" cy="4677"/>
              </a:xfrm>
              <a:prstGeom prst="rect">
                <a:avLst/>
              </a:prstGeom>
            </p:spPr>
          </p:pic>
          <p:pic>
            <p:nvPicPr>
              <p:cNvPr id="18" name="图片 17" descr="便携布氏硬度计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412" y="3470"/>
                <a:ext cx="4677" cy="3508"/>
              </a:xfrm>
              <a:prstGeom prst="rect">
                <a:avLst/>
              </a:prstGeom>
            </p:spPr>
          </p:pic>
        </p:grpSp>
      </p:grpSp>
      <p:grpSp>
        <p:nvGrpSpPr>
          <p:cNvPr id="8" name="组合 7"/>
          <p:cNvGrpSpPr/>
          <p:nvPr/>
        </p:nvGrpSpPr>
        <p:grpSpPr>
          <a:xfrm>
            <a:off x="114300" y="227330"/>
            <a:ext cx="11179175" cy="671830"/>
            <a:chOff x="2045" y="0"/>
            <a:chExt cx="4184092" cy="514717"/>
          </a:xfrm>
        </p:grpSpPr>
        <p:sp>
          <p:nvSpPr>
            <p:cNvPr id="9" name="五边形 8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20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Systematic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anagement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easures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– 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R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esearch</a:t>
              </a:r>
              <a:endParaRPr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607695" y="1017905"/>
            <a:ext cx="1114488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l"/>
            </a:pP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Driven by an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internal dri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ving force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,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DNMC has kept improving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technical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competences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in various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fields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including mechanic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al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, electrical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, I&amp;C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and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structure engineering. It constructs and develops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laboratories and testing systems for metal components, rubber materials and electrical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and I&amp;C components in an orderly manner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in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order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to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enhance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its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capabilities in monitoring, detection and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analysis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of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ageing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failures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.</a:t>
            </a:r>
            <a:endParaRPr lang="zh-CN" altLang="en-US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The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metallographic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laboratory and rubber laboratory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can test and analyze failed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components and spare parts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on site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, providing technical support for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optimization of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maintenance strateg</a:t>
            </a:r>
            <a:r>
              <a:rPr lang="en-US" altLang="zh-CN" sz="1600" dirty="0" err="1">
                <a:ea typeface="微软雅黑" panose="020B0503020204020204" charset="-122"/>
                <a:cs typeface="+mn-lt"/>
                <a:sym typeface="黑体" panose="02010609060101010101" charset="-122"/>
              </a:rPr>
              <a:t>ies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.</a:t>
            </a:r>
            <a:endParaRPr lang="zh-CN" altLang="en-US" sz="1600" dirty="0">
              <a:ea typeface="微软雅黑" panose="020B0503020204020204" charset="-122"/>
              <a:cs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607695" y="1017905"/>
            <a:ext cx="11144885" cy="2784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ea typeface="微软雅黑" panose="020B0503020204020204" charset="-122"/>
                <a:cs typeface="+mn-lt"/>
              </a:rPr>
              <a:t>The Control Equipment Reliability and </a:t>
            </a:r>
            <a:r>
              <a:rPr lang="en-US" altLang="zh-CN" sz="1600" dirty="0">
                <a:ea typeface="微软雅黑" panose="020B0503020204020204" charset="-122"/>
                <a:cs typeface="+mn-lt"/>
              </a:rPr>
              <a:t>A</a:t>
            </a:r>
            <a:r>
              <a:rPr lang="zh-CN" altLang="en-US" sz="1600" dirty="0">
                <a:ea typeface="微软雅黑" panose="020B0503020204020204" charset="-122"/>
                <a:cs typeface="+mn-lt"/>
              </a:rPr>
              <a:t>geing Research Center can provide a </a:t>
            </a:r>
            <a:r>
              <a:rPr lang="en-US" altLang="zh-CN" sz="1600" dirty="0">
                <a:ea typeface="微软雅黑" panose="020B0503020204020204" charset="-122"/>
                <a:cs typeface="+mn-lt"/>
              </a:rPr>
              <a:t>set of </a:t>
            </a:r>
            <a:r>
              <a:rPr lang="zh-CN" altLang="en-US" sz="1600" dirty="0">
                <a:ea typeface="微软雅黑" panose="020B0503020204020204" charset="-122"/>
                <a:cs typeface="+mn-lt"/>
              </a:rPr>
              <a:t>technical solutions including ageing mechanism research, ageing identification, failure analysis, ageing detection </a:t>
            </a:r>
            <a:r>
              <a:rPr lang="en-US" altLang="zh-CN" sz="1600" dirty="0">
                <a:ea typeface="微软雅黑" panose="020B0503020204020204" charset="-122"/>
                <a:cs typeface="+mn-lt"/>
              </a:rPr>
              <a:t>&amp; monitoring</a:t>
            </a:r>
            <a:r>
              <a:rPr lang="zh-CN" altLang="en-US" sz="1600" dirty="0">
                <a:ea typeface="微软雅黑" panose="020B0503020204020204" charset="-122"/>
                <a:cs typeface="+mn-lt"/>
              </a:rPr>
              <a:t> and </a:t>
            </a:r>
            <a:r>
              <a:rPr lang="en-US" altLang="zh-CN" sz="1600" dirty="0">
                <a:ea typeface="微软雅黑" panose="020B0503020204020204" charset="-122"/>
                <a:cs typeface="+mn-lt"/>
              </a:rPr>
              <a:t>ageing </a:t>
            </a:r>
            <a:r>
              <a:rPr lang="zh-CN" altLang="en-US" sz="1600" dirty="0">
                <a:ea typeface="微软雅黑" panose="020B0503020204020204" charset="-122"/>
                <a:cs typeface="+mn-lt"/>
              </a:rPr>
              <a:t>mitigation </a:t>
            </a:r>
            <a:r>
              <a:rPr lang="en-US" altLang="zh-CN" sz="1600" dirty="0">
                <a:ea typeface="微软雅黑" panose="020B0503020204020204" charset="-122"/>
                <a:cs typeface="+mn-lt"/>
              </a:rPr>
              <a:t>to implement lifecycle reliability management on control</a:t>
            </a:r>
            <a:r>
              <a:rPr lang="zh-CN" altLang="en-US" sz="1600" dirty="0">
                <a:ea typeface="微软雅黑" panose="020B0503020204020204" charset="-122"/>
                <a:cs typeface="+mn-lt"/>
              </a:rPr>
              <a:t> equipmen</a:t>
            </a:r>
            <a:r>
              <a:rPr lang="en-US" altLang="zh-CN" sz="1600" dirty="0">
                <a:ea typeface="微软雅黑" panose="020B0503020204020204" charset="-122"/>
                <a:cs typeface="+mn-lt"/>
              </a:rPr>
              <a:t>t</a:t>
            </a:r>
            <a:r>
              <a:rPr lang="zh-CN" altLang="en-US" sz="1600" dirty="0">
                <a:ea typeface="微软雅黑" panose="020B0503020204020204" charset="-122"/>
                <a:cs typeface="+mn-lt"/>
              </a:rPr>
              <a:t>. </a:t>
            </a:r>
            <a:endParaRPr lang="zh-CN" altLang="en-US" sz="1600" dirty="0">
              <a:ea typeface="微软雅黑" panose="020B0503020204020204" charset="-122"/>
              <a:cs typeface="+mn-lt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l"/>
            </a:pPr>
            <a:r>
              <a:rPr lang="en-US" altLang="zh-CN" sz="1600" dirty="0">
                <a:ea typeface="微软雅黑" panose="020B0503020204020204" charset="-122"/>
                <a:cs typeface="+mn-lt"/>
              </a:rPr>
              <a:t>National and energy industry standards were established, and widely promoted and applied </a:t>
            </a:r>
            <a:r>
              <a:rPr lang="zh-CN" altLang="en-US" sz="1600" dirty="0">
                <a:ea typeface="微软雅黑" panose="020B0503020204020204" charset="-122"/>
                <a:cs typeface="+mn-lt"/>
              </a:rPr>
              <a:t>at </a:t>
            </a:r>
            <a:r>
              <a:rPr lang="en-US" altLang="zh-CN" sz="1600" dirty="0">
                <a:ea typeface="微软雅黑" panose="020B0503020204020204" charset="-122"/>
                <a:cs typeface="+mn-lt"/>
              </a:rPr>
              <a:t>NPP</a:t>
            </a:r>
            <a:r>
              <a:rPr lang="zh-CN" altLang="en-US" sz="1600" dirty="0">
                <a:ea typeface="微软雅黑" panose="020B0503020204020204" charset="-122"/>
                <a:cs typeface="+mn-lt"/>
              </a:rPr>
              <a:t>s in </a:t>
            </a:r>
            <a:r>
              <a:rPr lang="en-US" altLang="zh-CN" sz="1600" dirty="0">
                <a:ea typeface="微软雅黑" panose="020B0503020204020204" charset="-122"/>
                <a:cs typeface="+mn-lt"/>
              </a:rPr>
              <a:t>China</a:t>
            </a:r>
            <a:r>
              <a:rPr lang="zh-CN" altLang="en-US" sz="1600" dirty="0">
                <a:ea typeface="微软雅黑" panose="020B0503020204020204" charset="-122"/>
                <a:cs typeface="+mn-lt"/>
              </a:rPr>
              <a:t>. In collaboration with EPRI, the center</a:t>
            </a:r>
            <a:r>
              <a:rPr lang="en-US" altLang="zh-CN" sz="1600" dirty="0">
                <a:ea typeface="微软雅黑" panose="020B0503020204020204" charset="-122"/>
                <a:cs typeface="+mn-lt"/>
              </a:rPr>
              <a:t>’</a:t>
            </a:r>
            <a:r>
              <a:rPr lang="zh-CN" altLang="en-US" sz="1600" dirty="0">
                <a:ea typeface="微软雅黑" panose="020B0503020204020204" charset="-122"/>
                <a:cs typeface="+mn-lt"/>
              </a:rPr>
              <a:t>s research </a:t>
            </a:r>
            <a:r>
              <a:rPr lang="en-US" altLang="zh-CN" sz="1600" dirty="0">
                <a:ea typeface="微软雅黑" panose="020B0503020204020204" charset="-122"/>
                <a:cs typeface="+mn-lt"/>
              </a:rPr>
              <a:t>results</a:t>
            </a:r>
            <a:r>
              <a:rPr lang="zh-CN" altLang="en-US" sz="1600" dirty="0">
                <a:ea typeface="微软雅黑" panose="020B0503020204020204" charset="-122"/>
                <a:cs typeface="+mn-lt"/>
              </a:rPr>
              <a:t> have been transformed into an EPRI technical guideline </a:t>
            </a:r>
            <a:r>
              <a:rPr lang="en-US" altLang="zh-CN" sz="1600" dirty="0">
                <a:ea typeface="微软雅黑" panose="020B0503020204020204" charset="-122"/>
                <a:cs typeface="+mn-lt"/>
              </a:rPr>
              <a:t>titled</a:t>
            </a:r>
            <a:r>
              <a:rPr lang="zh-CN" altLang="en-US" sz="1600" dirty="0">
                <a:ea typeface="微软雅黑" panose="020B0503020204020204" charset="-122"/>
                <a:cs typeface="+mn-lt"/>
              </a:rPr>
              <a:t> </a:t>
            </a:r>
            <a:r>
              <a:rPr lang="en-US" altLang="zh-CN" sz="1600" i="1" dirty="0">
                <a:ea typeface="微软雅黑" panose="020B0503020204020204" charset="-122"/>
                <a:cs typeface="+mn-lt"/>
              </a:rPr>
              <a:t>Guidance for Instrumentation and Control Equipment </a:t>
            </a:r>
            <a:r>
              <a:rPr lang="zh-CN" altLang="en-US" sz="1600" i="1" dirty="0">
                <a:ea typeface="微软雅黑" panose="020B0503020204020204" charset="-122"/>
                <a:cs typeface="+mn-lt"/>
              </a:rPr>
              <a:t>Reliability Management Based on </a:t>
            </a:r>
            <a:r>
              <a:rPr lang="en-US" altLang="zh-CN" sz="1600" i="1" dirty="0">
                <a:ea typeface="微软雅黑" panose="020B0503020204020204" charset="-122"/>
                <a:cs typeface="+mn-lt"/>
              </a:rPr>
              <a:t>China General Nuclear Power Company Experience</a:t>
            </a:r>
            <a:r>
              <a:rPr lang="en-US" altLang="zh-CN" sz="1600" dirty="0">
                <a:ea typeface="微软雅黑" panose="020B0503020204020204" charset="-122"/>
                <a:cs typeface="+mn-lt"/>
              </a:rPr>
              <a:t>,</a:t>
            </a:r>
            <a:r>
              <a:rPr lang="zh-CN" altLang="en-US" sz="1600" dirty="0">
                <a:ea typeface="微软雅黑" panose="020B0503020204020204" charset="-122"/>
                <a:cs typeface="+mn-lt"/>
              </a:rPr>
              <a:t> which is now </a:t>
            </a:r>
            <a:r>
              <a:rPr lang="en-US" altLang="zh-CN" sz="1600" dirty="0">
                <a:ea typeface="微软雅黑" panose="020B0503020204020204" charset="-122"/>
                <a:cs typeface="+mn-lt"/>
              </a:rPr>
              <a:t>widely </a:t>
            </a:r>
            <a:r>
              <a:rPr lang="zh-CN" altLang="en-US" sz="1600" dirty="0">
                <a:ea typeface="微软雅黑" panose="020B0503020204020204" charset="-122"/>
                <a:cs typeface="+mn-lt"/>
              </a:rPr>
              <a:t>promoted in the global nuclear industry.</a:t>
            </a:r>
            <a:endParaRPr lang="zh-CN" altLang="en-US" sz="1600" dirty="0">
              <a:ea typeface="微软雅黑" panose="020B0503020204020204" charset="-122"/>
              <a:cs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76425" y="3802380"/>
            <a:ext cx="7495540" cy="2445648"/>
            <a:chOff x="3023" y="6407"/>
            <a:chExt cx="11430" cy="2992"/>
          </a:xfrm>
        </p:grpSpPr>
        <p:grpSp>
          <p:nvGrpSpPr>
            <p:cNvPr id="7" name="组合 6"/>
            <p:cNvGrpSpPr/>
            <p:nvPr/>
          </p:nvGrpSpPr>
          <p:grpSpPr>
            <a:xfrm>
              <a:off x="3023" y="6407"/>
              <a:ext cx="7129" cy="2353"/>
              <a:chOff x="1944" y="2546"/>
              <a:chExt cx="15307" cy="6706"/>
            </a:xfrm>
          </p:grpSpPr>
          <p:pic>
            <p:nvPicPr>
              <p:cNvPr id="13" name="Picture 2" descr="F:\可靠中心材料\小册子\画册照片1\t-05.jpg"/>
              <p:cNvPicPr>
                <a:picLocks noChangeAspect="1" noChangeArrowheads="1"/>
              </p:cNvPicPr>
              <p:nvPr/>
            </p:nvPicPr>
            <p:blipFill>
              <a:blip r:embed="rId1">
                <a:lum bright="12000"/>
              </a:blip>
              <a:srcRect/>
              <a:stretch>
                <a:fillRect/>
              </a:stretch>
            </p:blipFill>
            <p:spPr bwMode="auto">
              <a:xfrm>
                <a:off x="2306" y="2670"/>
                <a:ext cx="4400" cy="3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2" descr="F:\可靠中心材料\小册子\画册照片1\t-01.jp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1112" y="6203"/>
                <a:ext cx="2487" cy="2953"/>
              </a:xfrm>
              <a:prstGeom prst="rect">
                <a:avLst/>
              </a:prstGeom>
              <a:noFill/>
            </p:spPr>
          </p:pic>
          <p:pic>
            <p:nvPicPr>
              <p:cNvPr id="54" name="Picture 2" descr="F:\可靠中心材料\小册子\画册照片1\t-03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273" y="6203"/>
                <a:ext cx="4153" cy="2885"/>
              </a:xfrm>
              <a:prstGeom prst="rect">
                <a:avLst/>
              </a:prstGeom>
              <a:noFill/>
            </p:spPr>
          </p:pic>
          <p:pic>
            <p:nvPicPr>
              <p:cNvPr id="8195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4308" y="6038"/>
                <a:ext cx="2943" cy="3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03" y="3317"/>
                <a:ext cx="3248" cy="2485"/>
              </a:xfrm>
              <a:prstGeom prst="rect">
                <a:avLst/>
              </a:prstGeom>
            </p:spPr>
          </p:pic>
          <p:pic>
            <p:nvPicPr>
              <p:cNvPr id="5" name="Picture 2" descr="F:\可靠中心材料\小册子\画册照片1\t-07.jp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944" y="6276"/>
                <a:ext cx="4329" cy="2739"/>
              </a:xfrm>
              <a:prstGeom prst="rect">
                <a:avLst/>
              </a:prstGeom>
              <a:noFill/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76" y="2546"/>
                <a:ext cx="6146" cy="3394"/>
              </a:xfrm>
              <a:prstGeom prst="rect">
                <a:avLst/>
              </a:prstGeom>
            </p:spPr>
          </p:pic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08" y="6644"/>
              <a:ext cx="1452" cy="2033"/>
            </a:xfrm>
            <a:prstGeom prst="rect">
              <a:avLst/>
            </a:prstGeom>
          </p:spPr>
        </p:pic>
        <p:graphicFrame>
          <p:nvGraphicFramePr>
            <p:cNvPr id="11" name="对象 10"/>
            <p:cNvGraphicFramePr>
              <a:graphicFrameLocks noChangeAspect="1"/>
            </p:cNvGraphicFramePr>
            <p:nvPr/>
          </p:nvGraphicFramePr>
          <p:xfrm>
            <a:off x="12800" y="6727"/>
            <a:ext cx="1653" cy="20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" name="BMP 图像" r:id="rId9" imgW="1051560" imgH="1289050" progId="Paint.Picture">
                    <p:embed/>
                  </p:oleObj>
                </mc:Choice>
                <mc:Fallback>
                  <p:oleObj name="BMP 图像" r:id="rId9" imgW="1051560" imgH="1289050" progId="Paint.Picture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00" y="6727"/>
                          <a:ext cx="1653" cy="203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accent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文本框 21"/>
            <p:cNvSpPr txBox="1"/>
            <p:nvPr/>
          </p:nvSpPr>
          <p:spPr>
            <a:xfrm>
              <a:off x="3816" y="9024"/>
              <a:ext cx="10457" cy="3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Control Equipment Reliability and Ageing Research Center</a:t>
              </a:r>
              <a:endParaRPr lang="en-US" altLang="zh-CN" sz="1400" b="1" dirty="0">
                <a:solidFill>
                  <a:schemeClr val="tx1"/>
                </a:solidFill>
                <a:ea typeface="微软雅黑" panose="020B0503020204020204" charset="-122"/>
                <a:cs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14300" y="227330"/>
            <a:ext cx="11179175" cy="671830"/>
            <a:chOff x="2045" y="0"/>
            <a:chExt cx="4184092" cy="514717"/>
          </a:xfrm>
        </p:grpSpPr>
        <p:sp>
          <p:nvSpPr>
            <p:cNvPr id="12" name="五边形 11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20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Systematic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anagement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easures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– 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R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esearch</a:t>
              </a:r>
              <a:endParaRPr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432560" y="3100705"/>
            <a:ext cx="10397490" cy="3117850"/>
            <a:chOff x="2270" y="3966"/>
            <a:chExt cx="16374" cy="49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270" y="3986"/>
              <a:ext cx="1481" cy="453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270" y="8393"/>
              <a:ext cx="5114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400" b="1" dirty="0">
                  <a:ea typeface="微软雅黑" panose="020B0503020204020204" charset="-122"/>
                  <a:cs typeface="+mn-lt"/>
                </a:rPr>
                <a:t>CRGT Wear Inspection </a:t>
              </a:r>
              <a:endParaRPr lang="en-US" altLang="zh-CN" sz="1400" b="1" dirty="0">
                <a:solidFill>
                  <a:schemeClr val="tx1"/>
                </a:solidFill>
                <a:ea typeface="微软雅黑" panose="020B0503020204020204" charset="-122"/>
                <a:cs typeface="+mn-lt"/>
              </a:endParaRPr>
            </a:p>
          </p:txBody>
        </p:sp>
        <p:pic>
          <p:nvPicPr>
            <p:cNvPr id="11271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70" y="3966"/>
              <a:ext cx="4160" cy="41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72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1" y="4929"/>
              <a:ext cx="2238" cy="1548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3" name="Connecteur droit avec flèche 35"/>
            <p:cNvCxnSpPr/>
            <p:nvPr/>
          </p:nvCxnSpPr>
          <p:spPr>
            <a:xfrm flipH="1">
              <a:off x="6910" y="6783"/>
              <a:ext cx="2336" cy="69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1" y="5187"/>
              <a:ext cx="1012" cy="169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0" y="6574"/>
              <a:ext cx="1900" cy="1524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9780" y="8287"/>
              <a:ext cx="8864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400" b="1" dirty="0">
                  <a:ea typeface="微软雅黑" panose="020B0503020204020204" charset="-122"/>
                  <a:cs typeface="+mn-lt"/>
                </a:rPr>
                <a:t> Thermal Sleeves Wear Inspection </a:t>
              </a:r>
              <a:endParaRPr lang="en-US" altLang="zh-CN" sz="1400" b="1" dirty="0">
                <a:solidFill>
                  <a:schemeClr val="tx1"/>
                </a:solidFill>
                <a:ea typeface="微软雅黑" panose="020B0503020204020204" charset="-122"/>
                <a:cs typeface="+mn-lt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34" y="4089"/>
              <a:ext cx="1921" cy="2989"/>
            </a:xfrm>
            <a:prstGeom prst="rect">
              <a:avLst/>
            </a:prstGeom>
          </p:spPr>
        </p:pic>
        <p:pic>
          <p:nvPicPr>
            <p:cNvPr id="2" name="Imag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71" y="4089"/>
              <a:ext cx="1190" cy="2948"/>
            </a:xfrm>
            <a:prstGeom prst="rect">
              <a:avLst/>
            </a:prstGeom>
          </p:spPr>
        </p:pic>
        <p:cxnSp>
          <p:nvCxnSpPr>
            <p:cNvPr id="9" name="Connecteur droit avec flèche 35"/>
            <p:cNvCxnSpPr/>
            <p:nvPr/>
          </p:nvCxnSpPr>
          <p:spPr>
            <a:xfrm flipV="1">
              <a:off x="9886" y="4929"/>
              <a:ext cx="2692" cy="122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26" y="6877"/>
              <a:ext cx="4873" cy="1385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114300" y="218440"/>
            <a:ext cx="11179175" cy="671830"/>
            <a:chOff x="2045" y="0"/>
            <a:chExt cx="4184092" cy="514717"/>
          </a:xfrm>
        </p:grpSpPr>
        <p:sp>
          <p:nvSpPr>
            <p:cNvPr id="14" name="五边形 13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20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Systematic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anagement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easures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– 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D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etection</a:t>
              </a:r>
              <a:endParaRPr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607695" y="1017905"/>
            <a:ext cx="1114488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Based on internal and external operating experience, proactive ageing detection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has been carried out on equipment with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potential ageing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risks for the purpose of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preventi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on.</a:t>
            </a:r>
            <a:endParaRPr lang="en-US" altLang="zh-CN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Specialized inspection devices were developed independently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to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inspect and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assess the wear on control rod guide tubes (CRGT) and control rod drive mechanism (CRDM)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thermal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sleeves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, and actions were taken before equipment failure to prevent the impact of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ageing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on plant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safety.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endParaRPr lang="zh-CN" altLang="en-US" sz="1600" dirty="0">
              <a:ea typeface="微软雅黑" panose="020B0503020204020204" charset="-122"/>
              <a:cs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3213874" y="727100"/>
            <a:ext cx="7123291" cy="647040"/>
            <a:chOff x="3684438" y="2314416"/>
            <a:chExt cx="7123291" cy="647040"/>
          </a:xfrm>
        </p:grpSpPr>
        <p:sp>
          <p:nvSpPr>
            <p:cNvPr id="33" name="圆角矩形 32"/>
            <p:cNvSpPr/>
            <p:nvPr/>
          </p:nvSpPr>
          <p:spPr>
            <a:xfrm>
              <a:off x="3684438" y="2314416"/>
              <a:ext cx="624684" cy="624684"/>
            </a:xfrm>
            <a:prstGeom prst="roundRect">
              <a:avLst/>
            </a:prstGeom>
            <a:solidFill>
              <a:srgbClr val="0069AC"/>
            </a:solidFill>
            <a:ln w="25400" cap="flat" cmpd="sng" algn="ctr">
              <a:solidFill>
                <a:srgbClr val="0069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kumimoji="1" lang="zh-CN" altLang="en-US">
                <a:cs typeface="+mn-lt"/>
              </a:endParaRPr>
            </a:p>
          </p:txBody>
        </p:sp>
        <p:sp>
          <p:nvSpPr>
            <p:cNvPr id="34" name="文本框 9"/>
            <p:cNvSpPr txBox="1"/>
            <p:nvPr/>
          </p:nvSpPr>
          <p:spPr>
            <a:xfrm>
              <a:off x="3736477" y="2371827"/>
              <a:ext cx="67940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solidFill>
                    <a:srgbClr val="FFFFFF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en-US" altLang="zh-CN" dirty="0">
                  <a:solidFill>
                    <a:srgbClr val="FFFFFF"/>
                  </a:solidFill>
                  <a:latin typeface="+mn-lt"/>
                  <a:cs typeface="+mn-lt"/>
                </a:rPr>
                <a:t> 1</a:t>
              </a:r>
              <a:endParaRPr lang="en-US" altLang="zh-CN" dirty="0">
                <a:solidFill>
                  <a:srgbClr val="FFFFFF"/>
                </a:solidFill>
                <a:latin typeface="+mn-lt"/>
                <a:cs typeface="+mn-lt"/>
              </a:endParaRPr>
            </a:p>
          </p:txBody>
        </p:sp>
        <p:cxnSp>
          <p:nvCxnSpPr>
            <p:cNvPr id="35" name="直线连接符 24"/>
            <p:cNvCxnSpPr/>
            <p:nvPr/>
          </p:nvCxnSpPr>
          <p:spPr>
            <a:xfrm>
              <a:off x="3788439" y="2923356"/>
              <a:ext cx="7019290" cy="38100"/>
            </a:xfrm>
            <a:prstGeom prst="line">
              <a:avLst/>
            </a:prstGeom>
            <a:noFill/>
            <a:ln w="19050" cap="flat" cmpd="sng" algn="ctr">
              <a:solidFill>
                <a:srgbClr val="0069AC"/>
              </a:solidFill>
              <a:prstDash val="solid"/>
            </a:ln>
            <a:effectLst/>
          </p:spPr>
        </p:cxnSp>
      </p:grpSp>
      <p:sp>
        <p:nvSpPr>
          <p:cNvPr id="36" name="TextBox 5"/>
          <p:cNvSpPr txBox="1"/>
          <p:nvPr/>
        </p:nvSpPr>
        <p:spPr>
          <a:xfrm>
            <a:off x="408415" y="2876215"/>
            <a:ext cx="24580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404040"/>
                </a:solidFill>
                <a:ea typeface="微软雅黑" panose="020B0503020204020204" charset="-122"/>
                <a:cs typeface="+mn-lt"/>
              </a:rPr>
              <a:t>CONTENTS</a:t>
            </a:r>
            <a:endParaRPr lang="en-US" altLang="zh-CN" sz="3200" b="1" dirty="0">
              <a:solidFill>
                <a:srgbClr val="404040"/>
              </a:solidFill>
              <a:ea typeface="微软雅黑" panose="020B0503020204020204" charset="-122"/>
              <a:cs typeface="+mn-lt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3213874" y="1809942"/>
            <a:ext cx="7123291" cy="644333"/>
            <a:chOff x="3684438" y="2314416"/>
            <a:chExt cx="7123291" cy="644333"/>
          </a:xfrm>
        </p:grpSpPr>
        <p:sp>
          <p:nvSpPr>
            <p:cNvPr id="38" name="圆角矩形 37"/>
            <p:cNvSpPr/>
            <p:nvPr/>
          </p:nvSpPr>
          <p:spPr>
            <a:xfrm>
              <a:off x="3684438" y="2314416"/>
              <a:ext cx="624684" cy="624684"/>
            </a:xfrm>
            <a:prstGeom prst="roundRect">
              <a:avLst/>
            </a:prstGeom>
            <a:solidFill>
              <a:srgbClr val="00A2E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kumimoji="1" lang="zh-CN" altLang="en-US">
                <a:cs typeface="+mn-l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736477" y="2371827"/>
              <a:ext cx="67940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solidFill>
                    <a:srgbClr val="FFFFFF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en-US" altLang="zh-CN" dirty="0">
                  <a:solidFill>
                    <a:srgbClr val="FFFFFF"/>
                  </a:solidFill>
                  <a:latin typeface="+mn-lt"/>
                  <a:cs typeface="+mn-lt"/>
                </a:rPr>
                <a:t> 2</a:t>
              </a:r>
              <a:endParaRPr lang="en-US" altLang="zh-CN" dirty="0">
                <a:solidFill>
                  <a:srgbClr val="FFFFFF"/>
                </a:solidFill>
                <a:latin typeface="+mn-lt"/>
                <a:cs typeface="+mn-lt"/>
              </a:endParaRPr>
            </a:p>
          </p:txBody>
        </p:sp>
        <p:cxnSp>
          <p:nvCxnSpPr>
            <p:cNvPr id="40" name="直线连接符 29"/>
            <p:cNvCxnSpPr/>
            <p:nvPr/>
          </p:nvCxnSpPr>
          <p:spPr>
            <a:xfrm>
              <a:off x="3788439" y="2923189"/>
              <a:ext cx="7019290" cy="35560"/>
            </a:xfrm>
            <a:prstGeom prst="line">
              <a:avLst/>
            </a:prstGeom>
            <a:noFill/>
            <a:ln w="19050" cap="flat" cmpd="sng" algn="ctr">
              <a:solidFill>
                <a:srgbClr val="00A2E9"/>
              </a:solidFill>
              <a:prstDash val="solid"/>
            </a:ln>
            <a:effectLst/>
          </p:spPr>
        </p:cxnSp>
      </p:grpSp>
      <p:grpSp>
        <p:nvGrpSpPr>
          <p:cNvPr id="41" name="组合 40"/>
          <p:cNvGrpSpPr/>
          <p:nvPr/>
        </p:nvGrpSpPr>
        <p:grpSpPr>
          <a:xfrm>
            <a:off x="3213874" y="2844658"/>
            <a:ext cx="7123291" cy="624684"/>
            <a:chOff x="3684438" y="2314416"/>
            <a:chExt cx="7123291" cy="624684"/>
          </a:xfrm>
        </p:grpSpPr>
        <p:sp>
          <p:nvSpPr>
            <p:cNvPr id="42" name="圆角矩形 41"/>
            <p:cNvSpPr/>
            <p:nvPr/>
          </p:nvSpPr>
          <p:spPr>
            <a:xfrm>
              <a:off x="3684438" y="2314416"/>
              <a:ext cx="624684" cy="624684"/>
            </a:xfrm>
            <a:prstGeom prst="roundRect">
              <a:avLst/>
            </a:prstGeom>
            <a:solidFill>
              <a:srgbClr val="0069AC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kumimoji="1" lang="zh-CN" altLang="en-US">
                <a:cs typeface="+mn-lt"/>
              </a:endParaRPr>
            </a:p>
          </p:txBody>
        </p:sp>
        <p:sp>
          <p:nvSpPr>
            <p:cNvPr id="43" name="文本框 9"/>
            <p:cNvSpPr txBox="1"/>
            <p:nvPr/>
          </p:nvSpPr>
          <p:spPr>
            <a:xfrm>
              <a:off x="3736477" y="2371827"/>
              <a:ext cx="67940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solidFill>
                    <a:srgbClr val="FFFFFF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en-US" altLang="zh-CN" dirty="0">
                  <a:solidFill>
                    <a:srgbClr val="FFFFFF"/>
                  </a:solidFill>
                  <a:latin typeface="+mn-lt"/>
                  <a:cs typeface="+mn-lt"/>
                </a:rPr>
                <a:t> 3</a:t>
              </a:r>
              <a:endParaRPr lang="en-US" altLang="zh-CN" dirty="0">
                <a:solidFill>
                  <a:srgbClr val="FFFFFF"/>
                </a:solidFill>
                <a:latin typeface="+mn-lt"/>
                <a:cs typeface="+mn-lt"/>
              </a:endParaRPr>
            </a:p>
          </p:txBody>
        </p:sp>
        <p:cxnSp>
          <p:nvCxnSpPr>
            <p:cNvPr id="44" name="直线连接符 33"/>
            <p:cNvCxnSpPr/>
            <p:nvPr/>
          </p:nvCxnSpPr>
          <p:spPr>
            <a:xfrm>
              <a:off x="3788439" y="2929238"/>
              <a:ext cx="7019290" cy="2540"/>
            </a:xfrm>
            <a:prstGeom prst="line">
              <a:avLst/>
            </a:prstGeom>
            <a:noFill/>
            <a:ln w="19050" cap="flat" cmpd="sng" algn="ctr">
              <a:solidFill>
                <a:srgbClr val="0069AC"/>
              </a:solidFill>
              <a:prstDash val="solid"/>
            </a:ln>
            <a:effectLst/>
          </p:spPr>
        </p:cxnSp>
      </p:grpSp>
      <p:sp>
        <p:nvSpPr>
          <p:cNvPr id="45" name="TextBox 76"/>
          <p:cNvSpPr txBox="1"/>
          <p:nvPr/>
        </p:nvSpPr>
        <p:spPr>
          <a:xfrm>
            <a:off x="4050665" y="784225"/>
            <a:ext cx="3635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 dirty="0">
                <a:solidFill>
                  <a:srgbClr val="404040"/>
                </a:solidFill>
                <a:ea typeface="微软雅黑" panose="020B0503020204020204" charset="-122"/>
                <a:cs typeface="+mn-lt"/>
                <a:sym typeface="+mn-ea"/>
              </a:rPr>
              <a:t>Introduction</a:t>
            </a:r>
            <a:endParaRPr lang="en-US" altLang="zh-CN" sz="2400" b="1" dirty="0">
              <a:solidFill>
                <a:srgbClr val="404040"/>
              </a:solidFill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46" name="TextBox 76"/>
          <p:cNvSpPr txBox="1"/>
          <p:nvPr/>
        </p:nvSpPr>
        <p:spPr>
          <a:xfrm>
            <a:off x="4050665" y="1866900"/>
            <a:ext cx="7517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404040"/>
                </a:solidFill>
                <a:ea typeface="微软雅黑" panose="020B0503020204020204" charset="-122"/>
                <a:cs typeface="+mn-lt"/>
              </a:rPr>
              <a:t>Proactive Ag</a:t>
            </a:r>
            <a:r>
              <a:rPr lang="en-US" altLang="zh-CN" sz="2400" b="1" dirty="0">
                <a:solidFill>
                  <a:srgbClr val="404040"/>
                </a:solidFill>
                <a:ea typeface="微软雅黑" panose="020B0503020204020204" charset="-122"/>
                <a:cs typeface="+mn-lt"/>
              </a:rPr>
              <a:t>e</a:t>
            </a:r>
            <a:r>
              <a:rPr lang="zh-CN" altLang="en-US" sz="2400" b="1" dirty="0">
                <a:solidFill>
                  <a:srgbClr val="404040"/>
                </a:solidFill>
                <a:ea typeface="微软雅黑" panose="020B0503020204020204" charset="-122"/>
                <a:cs typeface="+mn-lt"/>
              </a:rPr>
              <a:t>ing Management Strategy</a:t>
            </a:r>
            <a:endParaRPr lang="zh-CN" altLang="en-US" sz="2400" b="1" dirty="0">
              <a:solidFill>
                <a:srgbClr val="404040"/>
              </a:solidFill>
              <a:ea typeface="微软雅黑" panose="020B0503020204020204" charset="-122"/>
              <a:cs typeface="+mn-lt"/>
            </a:endParaRPr>
          </a:p>
        </p:txBody>
      </p:sp>
      <p:sp>
        <p:nvSpPr>
          <p:cNvPr id="47" name="TextBox 76"/>
          <p:cNvSpPr txBox="1"/>
          <p:nvPr/>
        </p:nvSpPr>
        <p:spPr>
          <a:xfrm>
            <a:off x="4065270" y="2901315"/>
            <a:ext cx="7503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404040"/>
                </a:solidFill>
                <a:ea typeface="微软雅黑" panose="020B0503020204020204" charset="-122"/>
                <a:cs typeface="+mn-lt"/>
              </a:rPr>
              <a:t>Life Cycle</a:t>
            </a:r>
            <a:r>
              <a:rPr lang="zh-CN" altLang="en-US" sz="2400" b="1" dirty="0">
                <a:solidFill>
                  <a:srgbClr val="404040"/>
                </a:solidFill>
                <a:ea typeface="微软雅黑" panose="020B0503020204020204" charset="-122"/>
                <a:cs typeface="+mn-lt"/>
                <a:sym typeface="+mn-ea"/>
              </a:rPr>
              <a:t> Ageing Management</a:t>
            </a:r>
            <a:r>
              <a:rPr lang="en-US" altLang="zh-CN" sz="2400" b="1" dirty="0">
                <a:solidFill>
                  <a:srgbClr val="404040"/>
                </a:solidFill>
                <a:ea typeface="微软雅黑" panose="020B0503020204020204" charset="-122"/>
                <a:cs typeface="+mn-lt"/>
                <a:sym typeface="+mn-ea"/>
              </a:rPr>
              <a:t> </a:t>
            </a:r>
            <a:r>
              <a:rPr lang="zh-CN" altLang="en-US" sz="2400" b="1" dirty="0">
                <a:solidFill>
                  <a:srgbClr val="404040"/>
                </a:solidFill>
                <a:ea typeface="微软雅黑" panose="020B0503020204020204" charset="-122"/>
                <a:cs typeface="+mn-lt"/>
                <a:sym typeface="+mn-ea"/>
              </a:rPr>
              <a:t>Planning</a:t>
            </a:r>
            <a:endParaRPr lang="zh-CN" altLang="en-US" sz="2400" b="1" dirty="0">
              <a:solidFill>
                <a:srgbClr val="404040"/>
              </a:solidFill>
              <a:ea typeface="微软雅黑" panose="020B0503020204020204" charset="-122"/>
              <a:cs typeface="+mn-lt"/>
              <a:sym typeface="+mn-ea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3213874" y="3892256"/>
            <a:ext cx="7123926" cy="624684"/>
            <a:chOff x="3684438" y="2314416"/>
            <a:chExt cx="7123926" cy="624684"/>
          </a:xfrm>
        </p:grpSpPr>
        <p:sp>
          <p:nvSpPr>
            <p:cNvPr id="49" name="圆角矩形 48"/>
            <p:cNvSpPr/>
            <p:nvPr/>
          </p:nvSpPr>
          <p:spPr>
            <a:xfrm>
              <a:off x="3684438" y="2314416"/>
              <a:ext cx="624684" cy="624684"/>
            </a:xfrm>
            <a:prstGeom prst="roundRect">
              <a:avLst/>
            </a:prstGeom>
            <a:solidFill>
              <a:srgbClr val="00A2E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kumimoji="1" lang="zh-CN" altLang="en-US">
                <a:cs typeface="+mn-l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3736477" y="2371827"/>
              <a:ext cx="67940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solidFill>
                    <a:srgbClr val="FFFFFF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en-US" altLang="zh-CN" dirty="0">
                  <a:solidFill>
                    <a:srgbClr val="FFFFFF"/>
                  </a:solidFill>
                  <a:latin typeface="+mn-lt"/>
                  <a:cs typeface="+mn-lt"/>
                </a:rPr>
                <a:t> 4</a:t>
              </a:r>
              <a:endParaRPr lang="en-US" altLang="zh-CN" dirty="0">
                <a:solidFill>
                  <a:srgbClr val="FFFFFF"/>
                </a:solidFill>
                <a:latin typeface="+mn-lt"/>
                <a:cs typeface="+mn-lt"/>
              </a:endParaRPr>
            </a:p>
          </p:txBody>
        </p:sp>
        <p:cxnSp>
          <p:nvCxnSpPr>
            <p:cNvPr id="51" name="直线连接符 29"/>
            <p:cNvCxnSpPr/>
            <p:nvPr/>
          </p:nvCxnSpPr>
          <p:spPr>
            <a:xfrm flipV="1">
              <a:off x="3788439" y="2891925"/>
              <a:ext cx="7019925" cy="31115"/>
            </a:xfrm>
            <a:prstGeom prst="line">
              <a:avLst/>
            </a:prstGeom>
            <a:noFill/>
            <a:ln w="19050" cap="flat" cmpd="sng" algn="ctr">
              <a:solidFill>
                <a:srgbClr val="00A2E9"/>
              </a:solidFill>
              <a:prstDash val="solid"/>
            </a:ln>
            <a:effectLst/>
          </p:spPr>
        </p:cxnSp>
      </p:grpSp>
      <p:sp>
        <p:nvSpPr>
          <p:cNvPr id="52" name="TextBox 76"/>
          <p:cNvSpPr txBox="1"/>
          <p:nvPr/>
        </p:nvSpPr>
        <p:spPr>
          <a:xfrm>
            <a:off x="4061460" y="3948430"/>
            <a:ext cx="7506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404040"/>
                </a:solidFill>
                <a:ea typeface="微软雅黑" panose="020B0503020204020204" charset="-122"/>
                <a:cs typeface="+mn-lt"/>
              </a:rPr>
              <a:t>Systematic </a:t>
            </a:r>
            <a:r>
              <a:rPr lang="zh-CN" altLang="en-US" sz="2400" b="1" dirty="0">
                <a:solidFill>
                  <a:srgbClr val="404040"/>
                </a:solidFill>
                <a:ea typeface="微软雅黑" panose="020B0503020204020204" charset="-122"/>
                <a:cs typeface="+mn-lt"/>
                <a:sym typeface="+mn-ea"/>
              </a:rPr>
              <a:t>Ageing Management Measures</a:t>
            </a:r>
            <a:endParaRPr lang="zh-CN" altLang="en-US" sz="2400" b="1" dirty="0">
              <a:solidFill>
                <a:srgbClr val="404040"/>
              </a:solidFill>
              <a:ea typeface="微软雅黑" panose="020B0503020204020204" charset="-122"/>
              <a:cs typeface="+mn-lt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3221494" y="4947143"/>
            <a:ext cx="7115671" cy="624684"/>
            <a:chOff x="3684438" y="2314416"/>
            <a:chExt cx="7115671" cy="624684"/>
          </a:xfrm>
        </p:grpSpPr>
        <p:sp>
          <p:nvSpPr>
            <p:cNvPr id="54" name="圆角矩形 53"/>
            <p:cNvSpPr/>
            <p:nvPr/>
          </p:nvSpPr>
          <p:spPr>
            <a:xfrm>
              <a:off x="3684438" y="2314416"/>
              <a:ext cx="624684" cy="624684"/>
            </a:xfrm>
            <a:prstGeom prst="roundRect">
              <a:avLst/>
            </a:prstGeom>
            <a:solidFill>
              <a:srgbClr val="0069AC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kumimoji="1" lang="zh-CN" altLang="en-US">
                <a:cs typeface="+mn-lt"/>
              </a:endParaRPr>
            </a:p>
          </p:txBody>
        </p:sp>
        <p:sp>
          <p:nvSpPr>
            <p:cNvPr id="55" name="文本框 9"/>
            <p:cNvSpPr txBox="1"/>
            <p:nvPr/>
          </p:nvSpPr>
          <p:spPr>
            <a:xfrm>
              <a:off x="3736477" y="2371827"/>
              <a:ext cx="67940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solidFill>
                    <a:srgbClr val="FFFFFF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en-US" altLang="zh-CN" dirty="0">
                  <a:solidFill>
                    <a:srgbClr val="FFFFFF"/>
                  </a:solidFill>
                  <a:latin typeface="+mn-lt"/>
                  <a:cs typeface="+mn-lt"/>
                </a:rPr>
                <a:t> 5</a:t>
              </a:r>
              <a:endParaRPr lang="en-US" altLang="zh-CN" dirty="0">
                <a:solidFill>
                  <a:srgbClr val="FFFFFF"/>
                </a:solidFill>
                <a:latin typeface="+mn-lt"/>
                <a:cs typeface="+mn-lt"/>
              </a:endParaRPr>
            </a:p>
          </p:txBody>
        </p:sp>
        <p:cxnSp>
          <p:nvCxnSpPr>
            <p:cNvPr id="56" name="直线连接符 33"/>
            <p:cNvCxnSpPr/>
            <p:nvPr/>
          </p:nvCxnSpPr>
          <p:spPr>
            <a:xfrm flipV="1">
              <a:off x="3788439" y="2917808"/>
              <a:ext cx="7011670" cy="11430"/>
            </a:xfrm>
            <a:prstGeom prst="line">
              <a:avLst/>
            </a:prstGeom>
            <a:noFill/>
            <a:ln w="19050" cap="flat" cmpd="sng" algn="ctr">
              <a:solidFill>
                <a:srgbClr val="0069AC"/>
              </a:solidFill>
              <a:prstDash val="solid"/>
            </a:ln>
            <a:effectLst/>
          </p:spPr>
        </p:cxnSp>
      </p:grpSp>
      <p:sp>
        <p:nvSpPr>
          <p:cNvPr id="57" name="TextBox 76"/>
          <p:cNvSpPr txBox="1"/>
          <p:nvPr/>
        </p:nvSpPr>
        <p:spPr>
          <a:xfrm>
            <a:off x="4058121" y="5004078"/>
            <a:ext cx="2972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404040"/>
                </a:solidFill>
                <a:ea typeface="微软雅黑" panose="020B0503020204020204" charset="-122"/>
                <a:cs typeface="+mn-lt"/>
                <a:sym typeface="微软雅黑" panose="020B0503020204020204" charset="-122"/>
              </a:rPr>
              <a:t>Conclusion</a:t>
            </a:r>
            <a:endParaRPr lang="zh-CN" altLang="en-US" sz="2400" b="1" dirty="0">
              <a:solidFill>
                <a:srgbClr val="404040"/>
              </a:solidFill>
              <a:ea typeface="微软雅黑" panose="020B0503020204020204" charset="-122"/>
              <a:cs typeface="+mn-lt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897255" y="2663130"/>
            <a:ext cx="10718165" cy="3723640"/>
            <a:chOff x="1399" y="3089"/>
            <a:chExt cx="16879" cy="5864"/>
          </a:xfrm>
        </p:grpSpPr>
        <p:grpSp>
          <p:nvGrpSpPr>
            <p:cNvPr id="4" name="组合 3"/>
            <p:cNvGrpSpPr/>
            <p:nvPr/>
          </p:nvGrpSpPr>
          <p:grpSpPr>
            <a:xfrm>
              <a:off x="1399" y="3089"/>
              <a:ext cx="16879" cy="5864"/>
              <a:chOff x="1334" y="3419"/>
              <a:chExt cx="16879" cy="5864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1334" y="3450"/>
                <a:ext cx="9373" cy="2730"/>
                <a:chOff x="1459" y="3807"/>
                <a:chExt cx="9373" cy="2730"/>
              </a:xfrm>
            </p:grpSpPr>
            <p:grpSp>
              <p:nvGrpSpPr>
                <p:cNvPr id="5" name="组合 4"/>
                <p:cNvGrpSpPr/>
                <p:nvPr/>
              </p:nvGrpSpPr>
              <p:grpSpPr>
                <a:xfrm>
                  <a:off x="2245" y="3807"/>
                  <a:ext cx="6978" cy="2098"/>
                  <a:chOff x="544" y="8072"/>
                  <a:chExt cx="6978" cy="2098"/>
                </a:xfrm>
              </p:grpSpPr>
              <p:pic>
                <p:nvPicPr>
                  <p:cNvPr id="37" name="Picture 3" descr="E:\2016年 延寿科研课题\热疲劳工程改造相关\数据\截图\2KIF030MT 首页.png"/>
                  <p:cNvPicPr>
                    <a:picLocks noChangeAspect="1" noChangeArrowheads="1"/>
                  </p:cNvPicPr>
                  <p:nvPr/>
                </p:nvPicPr>
                <p:blipFill>
                  <a:blip r:embed="rId1"/>
                  <a:srcRect/>
                  <a:stretch>
                    <a:fillRect/>
                  </a:stretch>
                </p:blipFill>
                <p:spPr bwMode="auto">
                  <a:xfrm>
                    <a:off x="3812" y="8078"/>
                    <a:ext cx="3710" cy="2087"/>
                  </a:xfrm>
                  <a:prstGeom prst="rect">
                    <a:avLst/>
                  </a:prstGeom>
                  <a:ln>
                    <a:solidFill>
                      <a:srgbClr val="00AAE8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8" name="图片 3"/>
                  <p:cNvPicPr>
                    <a:picLocks noChangeAspect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544" y="8072"/>
                    <a:ext cx="2799" cy="20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" name="文本框 5"/>
                <p:cNvSpPr txBox="1"/>
                <p:nvPr/>
              </p:nvSpPr>
              <p:spPr>
                <a:xfrm>
                  <a:off x="1459" y="5813"/>
                  <a:ext cx="9373" cy="72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en-US" altLang="zh-CN" sz="1200" b="1" dirty="0">
                      <a:solidFill>
                        <a:srgbClr val="FF0000"/>
                      </a:solidFill>
                      <a:ea typeface="微软雅黑" panose="020B0503020204020204" charset="-122"/>
                      <a:cs typeface="+mn-lt"/>
                      <a:sym typeface="黑体" panose="02010609060101010101" charset="-122"/>
                    </a:rPr>
                    <a:t>Pipeline thermal fatigue monitoring</a:t>
                  </a:r>
                  <a:r>
                    <a:rPr lang="en-US" altLang="zh-CN" sz="1200" b="1" dirty="0">
                      <a:solidFill>
                        <a:srgbClr val="4C4948"/>
                      </a:solidFill>
                      <a:ea typeface="微软雅黑" panose="020B0503020204020204" charset="-122"/>
                      <a:cs typeface="+mn-lt"/>
                      <a:sym typeface="黑体" panose="02010609060101010101" charset="-122"/>
                    </a:rPr>
                    <a:t> equipment and analysis and evaluation system were put into operation</a:t>
                  </a:r>
                  <a:endParaRPr lang="en-US" altLang="zh-CN" sz="1200" b="1" dirty="0">
                    <a:solidFill>
                      <a:srgbClr val="4C4948"/>
                    </a:solidFill>
                    <a:ea typeface="微软雅黑" panose="020B0503020204020204" charset="-122"/>
                    <a:cs typeface="+mn-lt"/>
                    <a:sym typeface="黑体" panose="02010609060101010101" charset="-122"/>
                  </a:endParaRPr>
                </a:p>
              </p:txBody>
            </p:sp>
          </p:grpSp>
          <p:grpSp>
            <p:nvGrpSpPr>
              <p:cNvPr id="2" name="组合 1"/>
              <p:cNvGrpSpPr/>
              <p:nvPr/>
            </p:nvGrpSpPr>
            <p:grpSpPr>
              <a:xfrm>
                <a:off x="10772" y="3419"/>
                <a:ext cx="6346" cy="2473"/>
                <a:chOff x="3487" y="6888"/>
                <a:chExt cx="6346" cy="2473"/>
              </a:xfrm>
            </p:grpSpPr>
            <p:pic>
              <p:nvPicPr>
                <p:cNvPr id="9" name="图片 8"/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>
                <a:xfrm>
                  <a:off x="3817" y="6888"/>
                  <a:ext cx="5997" cy="2095"/>
                </a:xfrm>
                <a:prstGeom prst="rect">
                  <a:avLst/>
                </a:prstGeom>
              </p:spPr>
            </p:pic>
            <p:sp>
              <p:nvSpPr>
                <p:cNvPr id="10" name="文本框 9"/>
                <p:cNvSpPr txBox="1"/>
                <p:nvPr/>
              </p:nvSpPr>
              <p:spPr>
                <a:xfrm>
                  <a:off x="3487" y="8925"/>
                  <a:ext cx="6346" cy="436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lvl="0" algn="ctr"/>
                  <a:r>
                    <a:rPr lang="en-US" altLang="zh-CN" sz="1200" b="1" dirty="0">
                      <a:solidFill>
                        <a:srgbClr val="4C4948"/>
                      </a:solidFill>
                      <a:ea typeface="微软雅黑" panose="020B0503020204020204" charset="-122"/>
                      <a:cs typeface="+mn-lt"/>
                      <a:sym typeface="黑体" panose="02010609060101010101" charset="-122"/>
                    </a:rPr>
                    <a:t>Application of </a:t>
                  </a:r>
                  <a:r>
                    <a:rPr lang="en-US" altLang="zh-CN" sz="1200" b="1" dirty="0">
                      <a:solidFill>
                        <a:srgbClr val="FF0000"/>
                      </a:solidFill>
                      <a:ea typeface="微软雅黑" panose="020B0503020204020204" charset="-122"/>
                      <a:cs typeface="+mn-lt"/>
                      <a:sym typeface="黑体" panose="02010609060101010101" charset="-122"/>
                    </a:rPr>
                    <a:t>containment strain monitoring</a:t>
                  </a:r>
                  <a:r>
                    <a:rPr lang="en-US" altLang="zh-CN" sz="1200" b="1" dirty="0">
                      <a:solidFill>
                        <a:srgbClr val="4C4948"/>
                      </a:solidFill>
                      <a:ea typeface="微软雅黑" panose="020B0503020204020204" charset="-122"/>
                      <a:cs typeface="+mn-lt"/>
                      <a:sym typeface="黑体" panose="02010609060101010101" charset="-122"/>
                    </a:rPr>
                    <a:t> technology</a:t>
                  </a:r>
                  <a:endParaRPr lang="zh-CN" altLang="en-US" sz="1200" b="1" dirty="0">
                    <a:solidFill>
                      <a:srgbClr val="4C4948"/>
                    </a:solidFill>
                    <a:ea typeface="微软雅黑" panose="020B0503020204020204" charset="-122"/>
                    <a:cs typeface="+mn-lt"/>
                    <a:sym typeface="黑体" panose="02010609060101010101" charset="-122"/>
                  </a:endParaRPr>
                </a:p>
              </p:txBody>
            </p:sp>
          </p:grpSp>
          <p:sp>
            <p:nvSpPr>
              <p:cNvPr id="21" name="文本框 20"/>
              <p:cNvSpPr txBox="1"/>
              <p:nvPr/>
            </p:nvSpPr>
            <p:spPr>
              <a:xfrm>
                <a:off x="1836" y="8536"/>
                <a:ext cx="5709" cy="72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en-US" altLang="zh-CN" sz="1200" b="1" dirty="0">
                    <a:solidFill>
                      <a:srgbClr val="4C4948"/>
                    </a:solidFill>
                    <a:ea typeface="微软雅黑" panose="020B0503020204020204" charset="-122"/>
                    <a:cs typeface="+mn-lt"/>
                  </a:rPr>
                  <a:t>Application of </a:t>
                </a:r>
                <a:r>
                  <a:rPr lang="en-US" altLang="zh-CN" sz="1200" b="1" dirty="0">
                    <a:solidFill>
                      <a:srgbClr val="FF0000"/>
                    </a:solidFill>
                    <a:ea typeface="微软雅黑" panose="020B0503020204020204" charset="-122"/>
                    <a:cs typeface="+mn-lt"/>
                  </a:rPr>
                  <a:t>robot</a:t>
                </a:r>
                <a:r>
                  <a:rPr lang="en-US" altLang="zh-CN" sz="1200" b="1" dirty="0">
                    <a:solidFill>
                      <a:srgbClr val="4C4948"/>
                    </a:solidFill>
                    <a:ea typeface="微软雅黑" panose="020B0503020204020204" charset="-122"/>
                    <a:cs typeface="+mn-lt"/>
                  </a:rPr>
                  <a:t> in pipeline wall thickness detection</a:t>
                </a:r>
                <a:endParaRPr lang="zh-CN" altLang="en-US" sz="1200" b="1" dirty="0">
                  <a:solidFill>
                    <a:srgbClr val="4C4948"/>
                  </a:solidFill>
                  <a:ea typeface="微软雅黑" panose="020B0503020204020204" charset="-122"/>
                  <a:cs typeface="+mn-lt"/>
                </a:endParaRP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7212" y="6247"/>
                <a:ext cx="5715" cy="3014"/>
                <a:chOff x="7495" y="7155"/>
                <a:chExt cx="5715" cy="3014"/>
              </a:xfrm>
            </p:grpSpPr>
            <p:pic>
              <p:nvPicPr>
                <p:cNvPr id="23" name="图片 2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23" y="7155"/>
                  <a:ext cx="3084" cy="2313"/>
                </a:xfrm>
                <a:prstGeom prst="rect">
                  <a:avLst/>
                </a:prstGeom>
              </p:spPr>
            </p:pic>
            <p:sp>
              <p:nvSpPr>
                <p:cNvPr id="24" name="文本框 23"/>
                <p:cNvSpPr txBox="1"/>
                <p:nvPr/>
              </p:nvSpPr>
              <p:spPr>
                <a:xfrm>
                  <a:off x="7495" y="9442"/>
                  <a:ext cx="5715" cy="727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>
                    <a:buClrTx/>
                    <a:buSzTx/>
                    <a:buFontTx/>
                  </a:pPr>
                  <a:r>
                    <a:rPr lang="en-US" altLang="zh-CN" sz="1200" b="1" dirty="0">
                      <a:solidFill>
                        <a:srgbClr val="4C4948"/>
                      </a:solidFill>
                      <a:ea typeface="微软雅黑" panose="020B0503020204020204" charset="-122"/>
                      <a:cs typeface="+mn-lt"/>
                    </a:rPr>
                    <a:t>Application of </a:t>
                  </a:r>
                  <a:r>
                    <a:rPr lang="en-US" altLang="zh-CN" sz="1200" b="1" dirty="0">
                      <a:solidFill>
                        <a:srgbClr val="FF0000"/>
                      </a:solidFill>
                      <a:ea typeface="微软雅黑" panose="020B0503020204020204" charset="-122"/>
                      <a:cs typeface="+mn-lt"/>
                    </a:rPr>
                    <a:t>online acid and alkali tank corrosion monitoring device</a:t>
                  </a:r>
                  <a:endParaRPr lang="en-US" altLang="zh-CN" sz="1200" b="1" dirty="0">
                    <a:solidFill>
                      <a:srgbClr val="FF0000"/>
                    </a:solidFill>
                    <a:ea typeface="微软雅黑" panose="020B0503020204020204" charset="-122"/>
                    <a:cs typeface="+mn-lt"/>
                  </a:endParaRP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2777" y="6217"/>
                <a:ext cx="5436" cy="3066"/>
                <a:chOff x="12776" y="7005"/>
                <a:chExt cx="5436" cy="3066"/>
              </a:xfrm>
            </p:grpSpPr>
            <p:pic>
              <p:nvPicPr>
                <p:cNvPr id="26" name="图片 2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603" y="7005"/>
                  <a:ext cx="3514" cy="2339"/>
                </a:xfrm>
                <a:prstGeom prst="rect">
                  <a:avLst/>
                </a:prstGeom>
              </p:spPr>
            </p:pic>
            <p:sp>
              <p:nvSpPr>
                <p:cNvPr id="27" name="文本框 26"/>
                <p:cNvSpPr txBox="1"/>
                <p:nvPr/>
              </p:nvSpPr>
              <p:spPr>
                <a:xfrm>
                  <a:off x="12776" y="9344"/>
                  <a:ext cx="5436" cy="727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en-US" altLang="zh-CN" sz="1200" b="1" dirty="0">
                      <a:solidFill>
                        <a:srgbClr val="4C4948"/>
                      </a:solidFill>
                      <a:ea typeface="微软雅黑" panose="020B0503020204020204" charset="-122"/>
                      <a:cs typeface="+mn-lt"/>
                    </a:rPr>
                    <a:t>Application of new technology for </a:t>
                  </a:r>
                  <a:r>
                    <a:rPr lang="en-US" altLang="zh-CN" sz="1200" b="1" dirty="0">
                      <a:solidFill>
                        <a:srgbClr val="FF0000"/>
                      </a:solidFill>
                      <a:ea typeface="微软雅黑" panose="020B0503020204020204" charset="-122"/>
                      <a:cs typeface="+mn-lt"/>
                    </a:rPr>
                    <a:t>ageing  detection of medium voltage cables</a:t>
                  </a:r>
                  <a:endParaRPr lang="en-US" altLang="zh-CN" sz="1200" b="1" dirty="0">
                    <a:solidFill>
                      <a:srgbClr val="FF0000"/>
                    </a:solidFill>
                    <a:ea typeface="微软雅黑" panose="020B0503020204020204" charset="-122"/>
                    <a:cs typeface="+mn-lt"/>
                  </a:endParaRPr>
                </a:p>
              </p:txBody>
            </p:sp>
          </p:grp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56" y="6039"/>
              <a:ext cx="2532" cy="206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17" y="5941"/>
              <a:ext cx="1928" cy="2265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114300" y="227330"/>
            <a:ext cx="11179175" cy="671830"/>
            <a:chOff x="2045" y="0"/>
            <a:chExt cx="4184092" cy="514717"/>
          </a:xfrm>
        </p:grpSpPr>
        <p:sp>
          <p:nvSpPr>
            <p:cNvPr id="17" name="五边形 16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20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Systematic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anagement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easures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– 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D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etection</a:t>
              </a:r>
              <a:endParaRPr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607695" y="1017905"/>
            <a:ext cx="1114488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It has f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ully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leveraged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the leading role of scientific and technological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innovation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 to promote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the application of new technologies, methods and tools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in the area of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ageing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detection.</a:t>
            </a:r>
            <a:endParaRPr lang="zh-CN" altLang="en-US" sz="1600" dirty="0"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By implementing a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number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of new technology applications,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it has improved its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abilities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to inspect, monitor and assess the ageing of equipment.</a:t>
            </a:r>
            <a:endParaRPr lang="zh-CN" altLang="en-US" sz="1600" dirty="0">
              <a:ea typeface="微软雅黑" panose="020B0503020204020204" charset="-122"/>
              <a:cs typeface="+mn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94690" y="2800350"/>
            <a:ext cx="5690870" cy="3315970"/>
            <a:chOff x="632" y="3680"/>
            <a:chExt cx="8962" cy="5222"/>
          </a:xfrm>
        </p:grpSpPr>
        <p:sp>
          <p:nvSpPr>
            <p:cNvPr id="6" name="任意形状 4"/>
            <p:cNvSpPr/>
            <p:nvPr/>
          </p:nvSpPr>
          <p:spPr>
            <a:xfrm>
              <a:off x="4163" y="5396"/>
              <a:ext cx="2086" cy="1829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solidFill>
              <a:srgbClr val="1973BF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248024" tIns="248024" rIns="248024" bIns="248024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b="1" kern="1200" dirty="0">
                  <a:solidFill>
                    <a:schemeClr val="bg1"/>
                  </a:solidFill>
                  <a:cs typeface="+mn-lt"/>
                  <a:sym typeface="Century Gothic" panose="020B0502020202020204" charset="0"/>
                </a:rPr>
                <a:t>Overall Strategy</a:t>
              </a:r>
              <a:endParaRPr lang="en-US" altLang="zh-CN" b="1" kern="1200" dirty="0">
                <a:solidFill>
                  <a:schemeClr val="bg1"/>
                </a:solidFill>
                <a:cs typeface="+mn-lt"/>
                <a:sym typeface="Century Gothic" panose="020B0502020202020204" charset="0"/>
              </a:endParaRPr>
            </a:p>
          </p:txBody>
        </p:sp>
        <p:sp>
          <p:nvSpPr>
            <p:cNvPr id="2" name="任意形状 5"/>
            <p:cNvSpPr/>
            <p:nvPr/>
          </p:nvSpPr>
          <p:spPr>
            <a:xfrm rot="18900000">
              <a:off x="5969" y="5235"/>
              <a:ext cx="391" cy="583"/>
            </a:xfrm>
            <a:custGeom>
              <a:avLst/>
              <a:gdLst>
                <a:gd name="connsiteX0" fmla="*/ 0 w 301660"/>
                <a:gd name="connsiteY0" fmla="*/ 96885 h 484425"/>
                <a:gd name="connsiteX1" fmla="*/ 150830 w 301660"/>
                <a:gd name="connsiteY1" fmla="*/ 96885 h 484425"/>
                <a:gd name="connsiteX2" fmla="*/ 150830 w 301660"/>
                <a:gd name="connsiteY2" fmla="*/ 0 h 484425"/>
                <a:gd name="connsiteX3" fmla="*/ 301660 w 301660"/>
                <a:gd name="connsiteY3" fmla="*/ 242213 h 484425"/>
                <a:gd name="connsiteX4" fmla="*/ 150830 w 301660"/>
                <a:gd name="connsiteY4" fmla="*/ 484425 h 484425"/>
                <a:gd name="connsiteX5" fmla="*/ 150830 w 301660"/>
                <a:gd name="connsiteY5" fmla="*/ 387540 h 484425"/>
                <a:gd name="connsiteX6" fmla="*/ 0 w 301660"/>
                <a:gd name="connsiteY6" fmla="*/ 387540 h 484425"/>
                <a:gd name="connsiteX7" fmla="*/ 0 w 301660"/>
                <a:gd name="connsiteY7" fmla="*/ 96885 h 48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660" h="484425">
                  <a:moveTo>
                    <a:pt x="0" y="96885"/>
                  </a:moveTo>
                  <a:lnTo>
                    <a:pt x="150830" y="96885"/>
                  </a:lnTo>
                  <a:lnTo>
                    <a:pt x="150830" y="0"/>
                  </a:lnTo>
                  <a:lnTo>
                    <a:pt x="301660" y="242213"/>
                  </a:lnTo>
                  <a:lnTo>
                    <a:pt x="150830" y="484425"/>
                  </a:lnTo>
                  <a:lnTo>
                    <a:pt x="150830" y="387540"/>
                  </a:lnTo>
                  <a:lnTo>
                    <a:pt x="0" y="387540"/>
                  </a:lnTo>
                  <a:lnTo>
                    <a:pt x="0" y="96885"/>
                  </a:lnTo>
                  <a:close/>
                </a:path>
              </a:pathLst>
            </a:custGeom>
            <a:solidFill>
              <a:srgbClr val="2EA2CF">
                <a:hueOff val="0"/>
                <a:satOff val="0"/>
                <a:lumOff val="0"/>
                <a:alphaOff val="0"/>
              </a:srgbClr>
            </a:solidFill>
            <a:effectLst/>
          </p:spPr>
          <p:txBody>
            <a:bodyPr spcFirstLastPara="0" vert="horz" wrap="square" lIns="-1" tIns="96884" rIns="90498" bIns="96885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00" kern="1200">
                <a:cs typeface="+mn-lt"/>
                <a:sym typeface="Century Gothic" panose="020B0502020202020204" charset="0"/>
              </a:endParaRPr>
            </a:p>
          </p:txBody>
        </p:sp>
        <p:sp>
          <p:nvSpPr>
            <p:cNvPr id="9" name="任意形状 6"/>
            <p:cNvSpPr/>
            <p:nvPr/>
          </p:nvSpPr>
          <p:spPr>
            <a:xfrm>
              <a:off x="6162" y="4432"/>
              <a:ext cx="1223" cy="1097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solidFill>
              <a:srgbClr val="2EA2CF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248024" tIns="248024" rIns="248024" bIns="248024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000" b="1" kern="1200" dirty="0">
                  <a:cs typeface="+mn-lt"/>
                  <a:sym typeface="Century Gothic" panose="020B0502020202020204" charset="0"/>
                </a:rPr>
                <a:t>C</a:t>
              </a:r>
              <a:endParaRPr lang="en-US" altLang="zh-CN" sz="4000" b="1" kern="1200" dirty="0">
                <a:cs typeface="+mn-lt"/>
                <a:sym typeface="Century Gothic" panose="020B0502020202020204" charset="0"/>
              </a:endParaRPr>
            </a:p>
          </p:txBody>
        </p:sp>
        <p:sp>
          <p:nvSpPr>
            <p:cNvPr id="10" name="任意形状 7"/>
            <p:cNvSpPr/>
            <p:nvPr/>
          </p:nvSpPr>
          <p:spPr>
            <a:xfrm rot="2700000">
              <a:off x="5983" y="6895"/>
              <a:ext cx="363" cy="628"/>
            </a:xfrm>
            <a:custGeom>
              <a:avLst/>
              <a:gdLst>
                <a:gd name="connsiteX0" fmla="*/ 0 w 301660"/>
                <a:gd name="connsiteY0" fmla="*/ 96885 h 484425"/>
                <a:gd name="connsiteX1" fmla="*/ 150830 w 301660"/>
                <a:gd name="connsiteY1" fmla="*/ 96885 h 484425"/>
                <a:gd name="connsiteX2" fmla="*/ 150830 w 301660"/>
                <a:gd name="connsiteY2" fmla="*/ 0 h 484425"/>
                <a:gd name="connsiteX3" fmla="*/ 301660 w 301660"/>
                <a:gd name="connsiteY3" fmla="*/ 242213 h 484425"/>
                <a:gd name="connsiteX4" fmla="*/ 150830 w 301660"/>
                <a:gd name="connsiteY4" fmla="*/ 484425 h 484425"/>
                <a:gd name="connsiteX5" fmla="*/ 150830 w 301660"/>
                <a:gd name="connsiteY5" fmla="*/ 387540 h 484425"/>
                <a:gd name="connsiteX6" fmla="*/ 0 w 301660"/>
                <a:gd name="connsiteY6" fmla="*/ 387540 h 484425"/>
                <a:gd name="connsiteX7" fmla="*/ 0 w 301660"/>
                <a:gd name="connsiteY7" fmla="*/ 96885 h 48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660" h="484425">
                  <a:moveTo>
                    <a:pt x="0" y="96885"/>
                  </a:moveTo>
                  <a:lnTo>
                    <a:pt x="150830" y="96885"/>
                  </a:lnTo>
                  <a:lnTo>
                    <a:pt x="150830" y="0"/>
                  </a:lnTo>
                  <a:lnTo>
                    <a:pt x="301660" y="242213"/>
                  </a:lnTo>
                  <a:lnTo>
                    <a:pt x="150830" y="484425"/>
                  </a:lnTo>
                  <a:lnTo>
                    <a:pt x="150830" y="387540"/>
                  </a:lnTo>
                  <a:lnTo>
                    <a:pt x="0" y="387540"/>
                  </a:lnTo>
                  <a:lnTo>
                    <a:pt x="0" y="96885"/>
                  </a:lnTo>
                  <a:close/>
                </a:path>
              </a:pathLst>
            </a:custGeom>
            <a:solidFill>
              <a:srgbClr val="30CED4">
                <a:hueOff val="0"/>
                <a:satOff val="0"/>
                <a:lumOff val="0"/>
                <a:alphaOff val="0"/>
              </a:srgbClr>
            </a:solidFill>
            <a:effectLst/>
          </p:spPr>
          <p:txBody>
            <a:bodyPr spcFirstLastPara="0" vert="horz" wrap="square" lIns="0" tIns="96885" rIns="90498" bIns="96885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00" kern="1200">
                <a:cs typeface="+mn-lt"/>
                <a:sym typeface="Century Gothic" panose="020B0502020202020204" charset="0"/>
              </a:endParaRPr>
            </a:p>
          </p:txBody>
        </p:sp>
        <p:sp>
          <p:nvSpPr>
            <p:cNvPr id="11" name="任意形状 8"/>
            <p:cNvSpPr/>
            <p:nvPr/>
          </p:nvSpPr>
          <p:spPr>
            <a:xfrm>
              <a:off x="6162" y="7207"/>
              <a:ext cx="1223" cy="1016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solidFill>
              <a:srgbClr val="30CED4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248024" tIns="248024" rIns="248024" bIns="248024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600" b="1" kern="1200" dirty="0">
                  <a:cs typeface="+mn-lt"/>
                  <a:sym typeface="Century Gothic" panose="020B0502020202020204" charset="0"/>
                </a:rPr>
                <a:t>D</a:t>
              </a:r>
              <a:endParaRPr lang="en-US" altLang="zh-CN" sz="3600" b="1" kern="1200" dirty="0">
                <a:cs typeface="+mn-lt"/>
                <a:sym typeface="Century Gothic" panose="020B0502020202020204" charset="0"/>
              </a:endParaRPr>
            </a:p>
          </p:txBody>
        </p:sp>
        <p:sp>
          <p:nvSpPr>
            <p:cNvPr id="12" name="任意形状 9"/>
            <p:cNvSpPr/>
            <p:nvPr/>
          </p:nvSpPr>
          <p:spPr>
            <a:xfrm rot="8100000">
              <a:off x="4156" y="6917"/>
              <a:ext cx="391" cy="583"/>
            </a:xfrm>
            <a:custGeom>
              <a:avLst/>
              <a:gdLst>
                <a:gd name="connsiteX0" fmla="*/ 0 w 301660"/>
                <a:gd name="connsiteY0" fmla="*/ 96885 h 484425"/>
                <a:gd name="connsiteX1" fmla="*/ 150830 w 301660"/>
                <a:gd name="connsiteY1" fmla="*/ 96885 h 484425"/>
                <a:gd name="connsiteX2" fmla="*/ 150830 w 301660"/>
                <a:gd name="connsiteY2" fmla="*/ 0 h 484425"/>
                <a:gd name="connsiteX3" fmla="*/ 301660 w 301660"/>
                <a:gd name="connsiteY3" fmla="*/ 242213 h 484425"/>
                <a:gd name="connsiteX4" fmla="*/ 150830 w 301660"/>
                <a:gd name="connsiteY4" fmla="*/ 484425 h 484425"/>
                <a:gd name="connsiteX5" fmla="*/ 150830 w 301660"/>
                <a:gd name="connsiteY5" fmla="*/ 387540 h 484425"/>
                <a:gd name="connsiteX6" fmla="*/ 0 w 301660"/>
                <a:gd name="connsiteY6" fmla="*/ 387540 h 484425"/>
                <a:gd name="connsiteX7" fmla="*/ 0 w 301660"/>
                <a:gd name="connsiteY7" fmla="*/ 96885 h 48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660" h="484425">
                  <a:moveTo>
                    <a:pt x="0" y="96885"/>
                  </a:moveTo>
                  <a:lnTo>
                    <a:pt x="150830" y="96885"/>
                  </a:lnTo>
                  <a:lnTo>
                    <a:pt x="150830" y="0"/>
                  </a:lnTo>
                  <a:lnTo>
                    <a:pt x="301660" y="242213"/>
                  </a:lnTo>
                  <a:lnTo>
                    <a:pt x="150830" y="484425"/>
                  </a:lnTo>
                  <a:lnTo>
                    <a:pt x="150830" y="387540"/>
                  </a:lnTo>
                  <a:lnTo>
                    <a:pt x="0" y="387540"/>
                  </a:lnTo>
                  <a:lnTo>
                    <a:pt x="0" y="96885"/>
                  </a:lnTo>
                  <a:close/>
                </a:path>
              </a:pathLst>
            </a:custGeom>
            <a:solidFill>
              <a:srgbClr val="41CAA0">
                <a:hueOff val="0"/>
                <a:satOff val="0"/>
                <a:lumOff val="0"/>
                <a:alphaOff val="0"/>
              </a:srgbClr>
            </a:solidFill>
            <a:effectLst/>
          </p:spPr>
          <p:txBody>
            <a:bodyPr spcFirstLastPara="0" vert="horz" wrap="square" lIns="0" tIns="96884" rIns="90497" bIns="96885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00" kern="1200">
                <a:cs typeface="+mn-lt"/>
                <a:sym typeface="Century Gothic" panose="020B0502020202020204" charset="0"/>
              </a:endParaRPr>
            </a:p>
          </p:txBody>
        </p:sp>
        <p:sp>
          <p:nvSpPr>
            <p:cNvPr id="14" name="任意形状 10"/>
            <p:cNvSpPr/>
            <p:nvPr/>
          </p:nvSpPr>
          <p:spPr>
            <a:xfrm>
              <a:off x="3192" y="7207"/>
              <a:ext cx="1162" cy="1016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solidFill>
              <a:srgbClr val="41CAA0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248024" tIns="248024" rIns="248024" bIns="248024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>
                  <a:cs typeface="+mn-lt"/>
                  <a:sym typeface="Century Gothic" panose="020B0502020202020204" charset="0"/>
                </a:rPr>
                <a:t>B</a:t>
              </a:r>
              <a:endParaRPr lang="en-US" altLang="zh-CN" sz="3200" b="1" kern="1200" dirty="0">
                <a:cs typeface="+mn-lt"/>
                <a:sym typeface="Century Gothic" panose="020B0502020202020204" charset="0"/>
              </a:endParaRPr>
            </a:p>
          </p:txBody>
        </p:sp>
        <p:sp>
          <p:nvSpPr>
            <p:cNvPr id="18" name="任意形状 11"/>
            <p:cNvSpPr/>
            <p:nvPr/>
          </p:nvSpPr>
          <p:spPr>
            <a:xfrm rot="2700000">
              <a:off x="4170" y="5212"/>
              <a:ext cx="363" cy="628"/>
            </a:xfrm>
            <a:custGeom>
              <a:avLst/>
              <a:gdLst>
                <a:gd name="connsiteX0" fmla="*/ 0 w 301660"/>
                <a:gd name="connsiteY0" fmla="*/ 96885 h 484425"/>
                <a:gd name="connsiteX1" fmla="*/ 150830 w 301660"/>
                <a:gd name="connsiteY1" fmla="*/ 96885 h 484425"/>
                <a:gd name="connsiteX2" fmla="*/ 150830 w 301660"/>
                <a:gd name="connsiteY2" fmla="*/ 0 h 484425"/>
                <a:gd name="connsiteX3" fmla="*/ 301660 w 301660"/>
                <a:gd name="connsiteY3" fmla="*/ 242213 h 484425"/>
                <a:gd name="connsiteX4" fmla="*/ 150830 w 301660"/>
                <a:gd name="connsiteY4" fmla="*/ 484425 h 484425"/>
                <a:gd name="connsiteX5" fmla="*/ 150830 w 301660"/>
                <a:gd name="connsiteY5" fmla="*/ 387540 h 484425"/>
                <a:gd name="connsiteX6" fmla="*/ 0 w 301660"/>
                <a:gd name="connsiteY6" fmla="*/ 387540 h 484425"/>
                <a:gd name="connsiteX7" fmla="*/ 0 w 301660"/>
                <a:gd name="connsiteY7" fmla="*/ 96885 h 48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660" h="484425">
                  <a:moveTo>
                    <a:pt x="301660" y="387540"/>
                  </a:moveTo>
                  <a:lnTo>
                    <a:pt x="150830" y="387540"/>
                  </a:lnTo>
                  <a:lnTo>
                    <a:pt x="150830" y="484425"/>
                  </a:lnTo>
                  <a:lnTo>
                    <a:pt x="0" y="242212"/>
                  </a:lnTo>
                  <a:lnTo>
                    <a:pt x="150830" y="0"/>
                  </a:lnTo>
                  <a:lnTo>
                    <a:pt x="150830" y="96885"/>
                  </a:lnTo>
                  <a:lnTo>
                    <a:pt x="301660" y="96885"/>
                  </a:lnTo>
                  <a:lnTo>
                    <a:pt x="301660" y="387540"/>
                  </a:lnTo>
                  <a:close/>
                </a:path>
              </a:pathLst>
            </a:custGeom>
            <a:solidFill>
              <a:srgbClr val="9BCD72">
                <a:hueOff val="0"/>
                <a:satOff val="0"/>
                <a:lumOff val="0"/>
                <a:alphaOff val="0"/>
              </a:srgbClr>
            </a:solidFill>
            <a:effectLst/>
          </p:spPr>
          <p:txBody>
            <a:bodyPr spcFirstLastPara="0" vert="horz" wrap="square" lIns="90498" tIns="96886" rIns="1" bIns="96885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000" kern="1200">
                <a:cs typeface="+mn-lt"/>
                <a:sym typeface="Century Gothic" panose="020B0502020202020204" charset="0"/>
              </a:endParaRPr>
            </a:p>
          </p:txBody>
        </p:sp>
        <p:sp>
          <p:nvSpPr>
            <p:cNvPr id="19" name="任意形状 12"/>
            <p:cNvSpPr/>
            <p:nvPr/>
          </p:nvSpPr>
          <p:spPr>
            <a:xfrm>
              <a:off x="3192" y="4431"/>
              <a:ext cx="1162" cy="1097"/>
            </a:xfrm>
            <a:custGeom>
              <a:avLst/>
              <a:gdLst>
                <a:gd name="connsiteX0" fmla="*/ 0 w 1424781"/>
                <a:gd name="connsiteY0" fmla="*/ 712391 h 1424781"/>
                <a:gd name="connsiteX1" fmla="*/ 712391 w 1424781"/>
                <a:gd name="connsiteY1" fmla="*/ 0 h 1424781"/>
                <a:gd name="connsiteX2" fmla="*/ 1424782 w 1424781"/>
                <a:gd name="connsiteY2" fmla="*/ 712391 h 1424781"/>
                <a:gd name="connsiteX3" fmla="*/ 712391 w 1424781"/>
                <a:gd name="connsiteY3" fmla="*/ 1424782 h 1424781"/>
                <a:gd name="connsiteX4" fmla="*/ 0 w 1424781"/>
                <a:gd name="connsiteY4" fmla="*/ 712391 h 14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4781" h="1424781">
                  <a:moveTo>
                    <a:pt x="0" y="712391"/>
                  </a:moveTo>
                  <a:cubicBezTo>
                    <a:pt x="0" y="318948"/>
                    <a:pt x="318948" y="0"/>
                    <a:pt x="712391" y="0"/>
                  </a:cubicBezTo>
                  <a:cubicBezTo>
                    <a:pt x="1105834" y="0"/>
                    <a:pt x="1424782" y="318948"/>
                    <a:pt x="1424782" y="712391"/>
                  </a:cubicBezTo>
                  <a:cubicBezTo>
                    <a:pt x="1424782" y="1105834"/>
                    <a:pt x="1105834" y="1424782"/>
                    <a:pt x="712391" y="1424782"/>
                  </a:cubicBezTo>
                  <a:cubicBezTo>
                    <a:pt x="318948" y="1424782"/>
                    <a:pt x="0" y="1105834"/>
                    <a:pt x="0" y="712391"/>
                  </a:cubicBezTo>
                  <a:close/>
                </a:path>
              </a:pathLst>
            </a:custGeom>
            <a:solidFill>
              <a:srgbClr val="9BCD72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248024" tIns="248024" rIns="248024" bIns="248024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000" b="1" kern="1200" dirty="0">
                  <a:cs typeface="+mn-lt"/>
                  <a:sym typeface="Century Gothic" panose="020B0502020202020204" charset="0"/>
                </a:rPr>
                <a:t>A</a:t>
              </a:r>
              <a:endParaRPr lang="en-US" altLang="zh-CN" sz="4000" b="1" kern="1200" dirty="0">
                <a:cs typeface="+mn-lt"/>
                <a:sym typeface="Century Gothic" panose="020B0502020202020204" charset="0"/>
              </a:endParaRPr>
            </a:p>
          </p:txBody>
        </p:sp>
        <p:sp>
          <p:nvSpPr>
            <p:cNvPr id="64" name="矩形 7"/>
            <p:cNvSpPr>
              <a:spLocks noChangeArrowheads="1"/>
            </p:cNvSpPr>
            <p:nvPr/>
          </p:nvSpPr>
          <p:spPr bwMode="auto">
            <a:xfrm>
              <a:off x="6016" y="3691"/>
              <a:ext cx="3578" cy="679"/>
            </a:xfrm>
            <a:prstGeom prst="rect">
              <a:avLst/>
            </a:prstGeom>
            <a:solidFill>
              <a:srgbClr val="2EA2CF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solidFill>
                    <a:srgbClr val="FFFFFF"/>
                  </a:solidFill>
                  <a:latin typeface="+mn-lt"/>
                  <a:ea typeface="微软雅黑" panose="020B0503020204020204" charset="-122"/>
                  <a:cs typeface="+mn-lt"/>
                  <a:sym typeface="Century Gothic" panose="020B0502020202020204" charset="0"/>
                </a:rPr>
                <a:t>Pipeline corrosion control through replacement and modification</a:t>
              </a:r>
              <a:endParaRPr lang="en-US" altLang="zh-CN" sz="11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Century Gothic" panose="020B0502020202020204" charset="0"/>
              </a:endParaRPr>
            </a:p>
          </p:txBody>
        </p:sp>
        <p:sp>
          <p:nvSpPr>
            <p:cNvPr id="66" name="矩形 7"/>
            <p:cNvSpPr>
              <a:spLocks noChangeArrowheads="1"/>
            </p:cNvSpPr>
            <p:nvPr/>
          </p:nvSpPr>
          <p:spPr bwMode="auto">
            <a:xfrm>
              <a:off x="6016" y="8272"/>
              <a:ext cx="3391" cy="410"/>
            </a:xfrm>
            <a:prstGeom prst="rect">
              <a:avLst/>
            </a:prstGeom>
            <a:solidFill>
              <a:srgbClr val="30CED4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solidFill>
                    <a:srgbClr val="FFFFFF"/>
                  </a:solidFill>
                  <a:latin typeface="+mn-lt"/>
                  <a:ea typeface="微软雅黑" panose="020B0503020204020204" charset="-122"/>
                  <a:cs typeface="+mn-lt"/>
                  <a:sym typeface="Century Gothic" panose="020B0502020202020204" charset="0"/>
                </a:rPr>
                <a:t>Water quality improvement</a:t>
              </a:r>
              <a:endParaRPr lang="en-US" altLang="zh-CN" sz="11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Century Gothic" panose="020B0502020202020204" charset="0"/>
              </a:endParaRPr>
            </a:p>
          </p:txBody>
        </p:sp>
        <p:sp>
          <p:nvSpPr>
            <p:cNvPr id="68" name="矩形 7"/>
            <p:cNvSpPr>
              <a:spLocks noChangeArrowheads="1"/>
            </p:cNvSpPr>
            <p:nvPr/>
          </p:nvSpPr>
          <p:spPr bwMode="auto">
            <a:xfrm>
              <a:off x="632" y="3680"/>
              <a:ext cx="3873" cy="679"/>
            </a:xfrm>
            <a:prstGeom prst="rect">
              <a:avLst/>
            </a:prstGeom>
            <a:solidFill>
              <a:srgbClr val="9BCD72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solidFill>
                    <a:srgbClr val="FFFFFF"/>
                  </a:solidFill>
                  <a:latin typeface="+mn-lt"/>
                  <a:ea typeface="微软雅黑" panose="020B0503020204020204" charset="-122"/>
                  <a:cs typeface="+mn-lt"/>
                  <a:sym typeface="Century Gothic" panose="020B0502020202020204" charset="0"/>
                </a:rPr>
                <a:t>Inspect current conditions to timely eliminate deficiencies</a:t>
              </a:r>
              <a:endParaRPr lang="en-US" altLang="zh-CN" sz="11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Century Gothic" panose="020B0502020202020204" charset="0"/>
              </a:endParaRPr>
            </a:p>
          </p:txBody>
        </p:sp>
        <p:sp>
          <p:nvSpPr>
            <p:cNvPr id="70" name="矩形 7"/>
            <p:cNvSpPr>
              <a:spLocks noChangeArrowheads="1"/>
            </p:cNvSpPr>
            <p:nvPr/>
          </p:nvSpPr>
          <p:spPr bwMode="auto">
            <a:xfrm>
              <a:off x="815" y="8223"/>
              <a:ext cx="3873" cy="679"/>
            </a:xfrm>
            <a:prstGeom prst="rect">
              <a:avLst/>
            </a:prstGeom>
            <a:solidFill>
              <a:srgbClr val="41CAA0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solidFill>
                    <a:srgbClr val="FFFFFF"/>
                  </a:solidFill>
                  <a:latin typeface="+mn-lt"/>
                  <a:ea typeface="微软雅黑" panose="020B0503020204020204" charset="-122"/>
                  <a:cs typeface="+mn-lt"/>
                  <a:sym typeface="Century Gothic" panose="020B0502020202020204" charset="0"/>
                </a:rPr>
                <a:t>Periodic detection &amp; evaluation to have a big picture of c</a:t>
              </a:r>
              <a:r>
                <a:rPr lang="en-US" altLang="zh-CN" sz="1100" dirty="0">
                  <a:solidFill>
                    <a:srgbClr val="FFFFFF"/>
                  </a:solidFill>
                  <a:latin typeface="+mn-lt"/>
                  <a:ea typeface="微软雅黑" panose="020B0503020204020204" charset="-122"/>
                  <a:cs typeface="+mn-lt"/>
                </a:rPr>
                <a:t>orrosion conditions</a:t>
              </a:r>
              <a:endParaRPr lang="zh-CN" altLang="en-US" sz="11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Century Gothic" panose="020B050202020202020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748145" y="2653665"/>
            <a:ext cx="4660900" cy="3524885"/>
            <a:chOff x="10165" y="3449"/>
            <a:chExt cx="7340" cy="5551"/>
          </a:xfrm>
        </p:grpSpPr>
        <p:sp>
          <p:nvSpPr>
            <p:cNvPr id="3" name="文本框 2"/>
            <p:cNvSpPr txBox="1"/>
            <p:nvPr/>
          </p:nvSpPr>
          <p:spPr>
            <a:xfrm>
              <a:off x="10165" y="8517"/>
              <a:ext cx="7340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400" b="1" dirty="0">
                  <a:ea typeface="微软雅黑" panose="020B0503020204020204" charset="-122"/>
                  <a:cs typeface="+mn-lt"/>
                </a:rPr>
                <a:t>Fire pipeline corrosion control</a:t>
              </a:r>
              <a:endParaRPr lang="en-US" altLang="zh-CN" sz="1400" b="1" dirty="0">
                <a:solidFill>
                  <a:schemeClr val="tx1"/>
                </a:solidFill>
                <a:ea typeface="微软雅黑" panose="020B0503020204020204" charset="-122"/>
                <a:cs typeface="+mn-lt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14911" y="3449"/>
              <a:ext cx="2107" cy="281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>
            <a:xfrm>
              <a:off x="10245" y="3513"/>
              <a:ext cx="2771" cy="2686"/>
            </a:xfrm>
            <a:prstGeom prst="rect">
              <a:avLst/>
            </a:prstGeom>
          </p:spPr>
        </p:pic>
        <p:sp>
          <p:nvSpPr>
            <p:cNvPr id="33" name="右箭头 32"/>
            <p:cNvSpPr/>
            <p:nvPr/>
          </p:nvSpPr>
          <p:spPr>
            <a:xfrm>
              <a:off x="13016" y="4211"/>
              <a:ext cx="1970" cy="1318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>
                  <a:ea typeface="微软雅黑" panose="020B0503020204020204" charset="-122"/>
                  <a:cs typeface="+mn-lt"/>
                </a:rPr>
                <a:t>Replacement and modification</a:t>
              </a:r>
              <a:endParaRPr lang="en-US" altLang="zh-CN" sz="1000" b="1" dirty="0">
                <a:ea typeface="微软雅黑" panose="020B0503020204020204" charset="-122"/>
                <a:cs typeface="+mn-lt"/>
              </a:endParaRPr>
            </a:p>
          </p:txBody>
        </p:sp>
        <p:pic>
          <p:nvPicPr>
            <p:cNvPr id="34" name="图片 -2147482599" descr="IMG_15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5" y="6657"/>
              <a:ext cx="2851" cy="19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右箭头 37"/>
            <p:cNvSpPr/>
            <p:nvPr/>
          </p:nvSpPr>
          <p:spPr>
            <a:xfrm>
              <a:off x="13016" y="6864"/>
              <a:ext cx="1895" cy="1318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>
                  <a:ea typeface="微软雅黑" panose="020B0503020204020204" charset="-122"/>
                  <a:cs typeface="+mn-lt"/>
                </a:rPr>
                <a:t>Inner wall </a:t>
              </a:r>
              <a:endParaRPr lang="en-US" altLang="zh-CN" sz="1000" b="1" dirty="0">
                <a:ea typeface="微软雅黑" panose="020B0503020204020204" charset="-122"/>
                <a:cs typeface="+mn-lt"/>
              </a:endParaRPr>
            </a:p>
            <a:p>
              <a:pPr algn="ctr"/>
              <a:r>
                <a:rPr lang="en-US" altLang="zh-CN" sz="1000" b="1" dirty="0">
                  <a:ea typeface="微软雅黑" panose="020B0503020204020204" charset="-122"/>
                  <a:cs typeface="+mn-lt"/>
                </a:rPr>
                <a:t>anti-corrosion</a:t>
              </a:r>
              <a:endParaRPr lang="en-US" altLang="zh-CN" sz="1000" b="1" dirty="0">
                <a:ea typeface="微软雅黑" panose="020B0503020204020204" charset="-122"/>
                <a:cs typeface="+mn-lt"/>
              </a:endParaRPr>
            </a:p>
            <a:p>
              <a:pPr algn="ctr"/>
              <a:r>
                <a:rPr lang="en-US" altLang="zh-CN" sz="1000" b="1" dirty="0">
                  <a:ea typeface="微软雅黑" panose="020B0503020204020204" charset="-122"/>
                  <a:cs typeface="+mn-lt"/>
                </a:rPr>
                <a:t>treatment</a:t>
              </a:r>
              <a:endParaRPr lang="en-US" altLang="zh-CN" sz="1000" b="1" dirty="0">
                <a:ea typeface="微软雅黑" panose="020B0503020204020204" charset="-122"/>
                <a:cs typeface="+mn-lt"/>
              </a:endParaRP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84" y="6625"/>
              <a:ext cx="2620" cy="1966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114300" y="227330"/>
            <a:ext cx="11179175" cy="671830"/>
            <a:chOff x="2045" y="0"/>
            <a:chExt cx="4184092" cy="514717"/>
          </a:xfrm>
        </p:grpSpPr>
        <p:sp>
          <p:nvSpPr>
            <p:cNvPr id="7" name="五边形 6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20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Systematic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anagement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easures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– 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Control</a:t>
              </a:r>
              <a:endParaRPr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607695" y="1017905"/>
            <a:ext cx="111448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Special control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plans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are developed based on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the ageing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conditions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of equipment to eliminate ageing hazards in a timely manner.</a:t>
            </a:r>
            <a:endParaRPr lang="zh-CN" altLang="en-US" sz="1600" dirty="0"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 campaign has been launched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by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using new materials and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technologies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to address the corrosion issues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for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pipes on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fire protection system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.</a:t>
            </a:r>
            <a:endParaRPr lang="zh-CN" altLang="en-US" sz="1600" dirty="0">
              <a:ea typeface="微软雅黑" panose="020B0503020204020204" charset="-122"/>
              <a:cs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394777" y="3778076"/>
            <a:ext cx="10087610" cy="2236470"/>
            <a:chOff x="1902" y="5347"/>
            <a:chExt cx="15886" cy="352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987" y="5392"/>
              <a:ext cx="4422" cy="298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2" y="5347"/>
              <a:ext cx="3465" cy="3078"/>
            </a:xfrm>
            <a:prstGeom prst="rect">
              <a:avLst/>
            </a:prstGeom>
          </p:spPr>
        </p:pic>
        <p:pic>
          <p:nvPicPr>
            <p:cNvPr id="4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1" y="5354"/>
              <a:ext cx="1383" cy="3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7" descr="D:\樊敏江\工作资料\改造（一核）\一核CFI系统耐腐蚀改造\图片\上海院共享图片\11.3 075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169" y="5406"/>
              <a:ext cx="2477" cy="2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本框 4"/>
            <p:cNvSpPr txBox="1"/>
            <p:nvPr/>
          </p:nvSpPr>
          <p:spPr>
            <a:xfrm>
              <a:off x="1996" y="8386"/>
              <a:ext cx="4726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400" b="1" dirty="0">
                  <a:ea typeface="微软雅黑" panose="020B0503020204020204" charset="-122"/>
                  <a:cs typeface="+mn-lt"/>
                </a:rPr>
                <a:t>SEC pipeline replacement</a:t>
              </a:r>
              <a:endParaRPr lang="en-US" altLang="zh-CN" sz="1400" b="1" dirty="0">
                <a:solidFill>
                  <a:schemeClr val="tx1"/>
                </a:solidFill>
                <a:ea typeface="微软雅黑" panose="020B0503020204020204" charset="-122"/>
                <a:cs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987" y="8385"/>
              <a:ext cx="5023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400" b="1" dirty="0">
                  <a:ea typeface="微软雅黑" panose="020B0503020204020204" charset="-122"/>
                  <a:cs typeface="+mn-lt"/>
                </a:rPr>
                <a:t>CRF pipeline replacement</a:t>
              </a:r>
              <a:endParaRPr lang="en-US" altLang="zh-CN" sz="1400" b="1" dirty="0">
                <a:solidFill>
                  <a:schemeClr val="tx1"/>
                </a:solidFill>
                <a:ea typeface="微软雅黑" panose="020B0503020204020204" charset="-122"/>
                <a:cs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027" y="8385"/>
              <a:ext cx="4761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CFI</a:t>
              </a:r>
              <a:r>
                <a:rPr lang="en-US" altLang="zh-CN" sz="1400" b="1" dirty="0">
                  <a:ea typeface="微软雅黑" panose="020B0503020204020204" charset="-122"/>
                  <a:cs typeface="+mn-lt"/>
                </a:rPr>
                <a:t> pipeline replacement</a:t>
              </a:r>
              <a:endParaRPr lang="en-US" altLang="zh-CN" sz="1400" b="1" dirty="0">
                <a:solidFill>
                  <a:schemeClr val="tx1"/>
                </a:solidFill>
                <a:ea typeface="微软雅黑" panose="020B0503020204020204" charset="-122"/>
                <a:cs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14300" y="227330"/>
            <a:ext cx="11179175" cy="671830"/>
            <a:chOff x="2045" y="0"/>
            <a:chExt cx="4184092" cy="514717"/>
          </a:xfrm>
        </p:grpSpPr>
        <p:sp>
          <p:nvSpPr>
            <p:cNvPr id="14" name="五边形 13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20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Systematic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anagement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easures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– 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Control</a:t>
              </a:r>
              <a:endParaRPr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607695" y="1017905"/>
            <a:ext cx="1114488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D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evelopment and application of new materials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have helped resolve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the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material ageing issues.</a:t>
            </a:r>
            <a:endParaRPr lang="zh-CN" altLang="en-US" sz="1600" dirty="0"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742950" lvl="1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By using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the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HDPE (high-density polyethylene) material, the seawater corrosion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problem with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C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irculating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W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ater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F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iltration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ystem (CFI) pipeline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has been solved.</a:t>
            </a:r>
            <a:endParaRPr lang="zh-CN" altLang="en-US" sz="1600" dirty="0"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742950" lvl="1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The long-life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EPDM (ethylene propylene diene monomer) lining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has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been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developed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for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pipeline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replacement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on Essential Service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W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ater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ystem (SEC) and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C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irculating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W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ater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ystem (CRF),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which has solved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the ageing issue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with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the original lining material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. This has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not only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extended the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service life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of equipment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but also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reduced maintenance costs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in the future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.</a:t>
            </a:r>
            <a:endParaRPr lang="zh-CN" altLang="en-US" sz="1600" dirty="0">
              <a:ea typeface="微软雅黑" panose="020B0503020204020204" charset="-122"/>
              <a:cs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3640" y="3442335"/>
            <a:ext cx="5945505" cy="279463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4300" y="227330"/>
            <a:ext cx="11179175" cy="671830"/>
            <a:chOff x="2045" y="0"/>
            <a:chExt cx="4184092" cy="514717"/>
          </a:xfrm>
        </p:grpSpPr>
        <p:sp>
          <p:nvSpPr>
            <p:cNvPr id="7" name="五边形 6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20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Systematic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anagement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easures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–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U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pgrading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and Modification</a:t>
              </a:r>
              <a:endParaRPr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607695" y="1017905"/>
            <a:ext cx="1114488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l"/>
            </a:pP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In the 3rd 10-year outage of Daya Bay NPP, 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97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modification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projects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were implemented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,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of which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14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were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key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ones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, including a number of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equipment ageing-related upgrad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ing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and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modification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projects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(e.g., modifications on digital control system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,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fuel handling device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,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polar crane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,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main 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turbine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and main 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generator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).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P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ower uprate project was also implemented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.</a:t>
            </a:r>
            <a:endParaRPr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l"/>
            </a:pP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As of now,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Daya Bay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Unit 2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has completed its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3rd 10-year 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o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utage 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with the support of new technologies, processes, methods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and tools. Daya Bay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Unit 1 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is currently undergoing its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3rd 10-year outage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, laying a solid foundation for long-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term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operation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in the future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.</a:t>
            </a:r>
            <a:endParaRPr lang="zh-CN" altLang="en-US" sz="1600" dirty="0">
              <a:ea typeface="微软雅黑" panose="020B0503020204020204" charset="-122"/>
              <a:cs typeface="+mn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/>
          <p:cNvGrpSpPr/>
          <p:nvPr/>
        </p:nvGrpSpPr>
        <p:grpSpPr>
          <a:xfrm>
            <a:off x="7174946" y="3538399"/>
            <a:ext cx="3814445" cy="1370637"/>
            <a:chOff x="1662" y="5740"/>
            <a:chExt cx="16118" cy="4652"/>
          </a:xfrm>
        </p:grpSpPr>
        <p:pic>
          <p:nvPicPr>
            <p:cNvPr id="5" name="Picture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62" y="5967"/>
              <a:ext cx="7202" cy="43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0961" y="5740"/>
              <a:ext cx="6819" cy="46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右箭头 23"/>
            <p:cNvSpPr/>
            <p:nvPr/>
          </p:nvSpPr>
          <p:spPr>
            <a:xfrm>
              <a:off x="9147" y="6307"/>
              <a:ext cx="1814" cy="68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727" y="5994"/>
              <a:ext cx="7108" cy="167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1300" y="5740"/>
              <a:ext cx="6263" cy="125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445" y="8231"/>
              <a:ext cx="5715" cy="2080"/>
            </a:xfrm>
            <a:prstGeom prst="rect">
              <a:avLst/>
            </a:prstGeom>
            <a:noFill/>
            <a:ln>
              <a:solidFill>
                <a:srgbClr val="2AD40E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2431" y="7104"/>
              <a:ext cx="4045" cy="2401"/>
            </a:xfrm>
            <a:prstGeom prst="rect">
              <a:avLst/>
            </a:prstGeom>
            <a:noFill/>
            <a:ln>
              <a:solidFill>
                <a:srgbClr val="2AD40E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右箭头 28"/>
            <p:cNvSpPr/>
            <p:nvPr/>
          </p:nvSpPr>
          <p:spPr>
            <a:xfrm>
              <a:off x="8413" y="8575"/>
              <a:ext cx="3764" cy="681"/>
            </a:xfrm>
            <a:prstGeom prst="rightArrow">
              <a:avLst/>
            </a:prstGeom>
            <a:solidFill>
              <a:srgbClr val="2AD40E"/>
            </a:solidFill>
            <a:ln>
              <a:solidFill>
                <a:srgbClr val="2AD4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1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3950" y="4918710"/>
            <a:ext cx="3005455" cy="1404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645" y="3783965"/>
            <a:ext cx="5092065" cy="2350770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114300" y="227330"/>
            <a:ext cx="11179175" cy="671830"/>
            <a:chOff x="2045" y="0"/>
            <a:chExt cx="4184092" cy="514717"/>
          </a:xfrm>
        </p:grpSpPr>
        <p:sp>
          <p:nvSpPr>
            <p:cNvPr id="43" name="五边形 42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44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Systematic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anagement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easures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–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U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pgrading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and Modification</a:t>
              </a:r>
              <a:endParaRPr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607695" y="1017905"/>
            <a:ext cx="1114488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Independently developed and implemented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modifications on 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digital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instrument 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control system (DCS)</a:t>
            </a:r>
            <a:endParaRPr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The original analog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instrument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control system has been upgraded to a digital one,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which solved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issues such as equipment ageing and spare parts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obsolescence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and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achieved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design optimization and enhancement.</a:t>
            </a:r>
            <a:endParaRPr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The 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strategy of overall planning and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phased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implementation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was adopted to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complete 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the digital upgrad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ing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of control systems such as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C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onventional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sland and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N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uclear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sland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P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rocess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nstrumentation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ystem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g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roup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V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in the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3rd 10-year outage. It has been planned to complete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the digital upgrad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ing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of the main control room, instrument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protection 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system, reactor protection system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and relay rack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in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the 4th 10-year outage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.</a:t>
            </a:r>
            <a:endParaRPr lang="zh-CN" altLang="en-US" sz="1600" dirty="0">
              <a:ea typeface="微软雅黑" panose="020B0503020204020204" charset="-122"/>
              <a:cs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98092" y="2060709"/>
            <a:ext cx="10199413" cy="3939382"/>
            <a:chOff x="1391" y="3167"/>
            <a:chExt cx="16385" cy="631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8152" y="3201"/>
              <a:ext cx="3368" cy="2370"/>
            </a:xfrm>
            <a:prstGeom prst="rect">
              <a:avLst/>
            </a:prstGeom>
          </p:spPr>
        </p:pic>
        <p:sp>
          <p:nvSpPr>
            <p:cNvPr id="22" name="圆角矩形 21"/>
            <p:cNvSpPr/>
            <p:nvPr/>
          </p:nvSpPr>
          <p:spPr>
            <a:xfrm>
              <a:off x="7212" y="5694"/>
              <a:ext cx="4674" cy="52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lstStyle/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r>
                <a:rPr lang="en-US" altLang="zh-CN" sz="1200" b="1" dirty="0">
                  <a:ea typeface="微软雅黑" panose="020B0503020204020204" charset="-122"/>
                  <a:cs typeface="+mn-lt"/>
                  <a:sym typeface="+mn-ea"/>
                </a:rPr>
                <a:t>Generator stator replacement</a:t>
              </a:r>
              <a:endParaRPr lang="en-US" altLang="zh-CN" sz="1200" b="1" dirty="0">
                <a:ea typeface="微软雅黑" panose="020B0503020204020204" charset="-122"/>
                <a:cs typeface="+mn-lt"/>
                <a:sym typeface="+mn-ea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3293" y="3167"/>
              <a:ext cx="3844" cy="2386"/>
            </a:xfrm>
            <a:prstGeom prst="rect">
              <a:avLst/>
            </a:prstGeom>
          </p:spPr>
        </p:pic>
        <p:sp>
          <p:nvSpPr>
            <p:cNvPr id="19" name="圆角矩形 18"/>
            <p:cNvSpPr/>
            <p:nvPr/>
          </p:nvSpPr>
          <p:spPr>
            <a:xfrm>
              <a:off x="12511" y="5703"/>
              <a:ext cx="5265" cy="52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lstStyle/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r>
                <a:rPr lang="en-US" altLang="zh-CN" sz="1200" b="1" dirty="0">
                  <a:ea typeface="微软雅黑" panose="020B0503020204020204" charset="-122"/>
                  <a:cs typeface="+mn-lt"/>
                  <a:sym typeface="+mn-ea"/>
                </a:rPr>
                <a:t>Main step-up transformer replacement</a:t>
              </a:r>
              <a:endParaRPr lang="en-US" altLang="zh-CN" sz="1200" b="1" dirty="0">
                <a:ea typeface="微软雅黑" panose="020B0503020204020204" charset="-122"/>
                <a:cs typeface="+mn-lt"/>
                <a:sym typeface="+mn-ea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8153" y="6516"/>
              <a:ext cx="3379" cy="2233"/>
            </a:xfrm>
            <a:prstGeom prst="rect">
              <a:avLst/>
            </a:prstGeom>
          </p:spPr>
        </p:pic>
        <p:sp>
          <p:nvSpPr>
            <p:cNvPr id="21" name="圆角矩形 20"/>
            <p:cNvSpPr/>
            <p:nvPr/>
          </p:nvSpPr>
          <p:spPr>
            <a:xfrm>
              <a:off x="7257" y="8962"/>
              <a:ext cx="5092" cy="52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lstStyle/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r>
                <a:rPr lang="en-US" altLang="zh-CN" sz="1200" b="1" dirty="0">
                  <a:ea typeface="微软雅黑" panose="020B0503020204020204" charset="-122"/>
                  <a:cs typeface="+mn-lt"/>
                  <a:sym typeface="+mn-ea"/>
                </a:rPr>
                <a:t>Polar crane control system </a:t>
              </a:r>
              <a:r>
                <a:rPr lang="en-US" altLang="zh-CN" sz="12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modification</a:t>
              </a:r>
              <a:endParaRPr lang="en-US" altLang="zh-CN" sz="1200" b="1" dirty="0">
                <a:ea typeface="微软雅黑" panose="020B0503020204020204" charset="-122"/>
                <a:cs typeface="+mn-lt"/>
                <a:sym typeface="+mn-ea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12901" y="8962"/>
              <a:ext cx="4484" cy="52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lstStyle/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r>
                <a:rPr lang="en-US" altLang="zh-CN" sz="1200" b="1" dirty="0">
                  <a:ea typeface="微软雅黑" panose="020B0503020204020204" charset="-122"/>
                  <a:cs typeface="+mn-lt"/>
                  <a:sym typeface="+mn-ea"/>
                </a:rPr>
                <a:t>PMC system </a:t>
              </a:r>
              <a:r>
                <a:rPr lang="en-US" altLang="zh-CN" sz="12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modification</a:t>
              </a:r>
              <a:endParaRPr lang="en-US" altLang="zh-CN" sz="1200" b="1" dirty="0">
                <a:ea typeface="微软雅黑" panose="020B0503020204020204" charset="-122"/>
                <a:cs typeface="+mn-lt"/>
                <a:sym typeface="+mn-ea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391" y="8959"/>
              <a:ext cx="5866" cy="52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spAutoFit/>
            </a:bodyPr>
            <a:lstStyle/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r>
                <a:rPr lang="en-US" altLang="zh-CN" sz="1200" b="1" dirty="0">
                  <a:ea typeface="微软雅黑" panose="020B0503020204020204" charset="-122"/>
                  <a:cs typeface="+mn-lt"/>
                  <a:sym typeface="+mn-ea"/>
                </a:rPr>
                <a:t>6.6kV medium voltage switchboard </a:t>
              </a:r>
              <a:r>
                <a:rPr lang="en-US" altLang="zh-CN" sz="12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modification</a:t>
              </a:r>
              <a:endParaRPr lang="en-US" altLang="zh-CN" sz="1200" b="1" dirty="0">
                <a:ea typeface="微软雅黑" panose="020B0503020204020204" charset="-122"/>
                <a:cs typeface="+mn-lt"/>
                <a:sym typeface="+mn-ea"/>
              </a:endParaRPr>
            </a:p>
          </p:txBody>
        </p:sp>
        <p:pic>
          <p:nvPicPr>
            <p:cNvPr id="35" name="Picture 4" descr="image00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35" y="6432"/>
              <a:ext cx="4102" cy="24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41" name="Picture 33" descr="E:\中长期\中压配电盘\6.6KV中压盘照片\129___10\IMG_0984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2" y="6515"/>
              <a:ext cx="3470" cy="223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" name="圆角矩形 35"/>
            <p:cNvSpPr/>
            <p:nvPr/>
          </p:nvSpPr>
          <p:spPr>
            <a:xfrm>
              <a:off x="1517" y="5554"/>
              <a:ext cx="5608" cy="52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buClrTx/>
                <a:buSzTx/>
                <a:buFontTx/>
              </a:pPr>
              <a:r>
                <a:rPr lang="en-US" altLang="zh-CN" sz="1200" b="1" dirty="0">
                  <a:ea typeface="微软雅黑" panose="020B0503020204020204" charset="-122"/>
                  <a:cs typeface="+mn-lt"/>
                  <a:sym typeface="+mn-ea"/>
                </a:rPr>
                <a:t>Low-pressure turbine </a:t>
              </a:r>
              <a:r>
                <a:rPr lang="en-US" altLang="zh-CN" sz="12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modification</a:t>
              </a:r>
              <a:endParaRPr lang="en-US" altLang="zh-CN" sz="1200" b="1" dirty="0">
                <a:ea typeface="微软雅黑" panose="020B0503020204020204" charset="-122"/>
                <a:cs typeface="+mn-lt"/>
                <a:sym typeface="+mn-ea"/>
              </a:endParaRPr>
            </a:p>
          </p:txBody>
        </p:sp>
        <p:pic>
          <p:nvPicPr>
            <p:cNvPr id="2" name="图片 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614" y="3234"/>
              <a:ext cx="3418" cy="231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14300" y="227330"/>
            <a:ext cx="11179175" cy="671830"/>
            <a:chOff x="2045" y="0"/>
            <a:chExt cx="4184092" cy="514717"/>
          </a:xfrm>
        </p:grpSpPr>
        <p:sp>
          <p:nvSpPr>
            <p:cNvPr id="7" name="五边形 6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4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Systematic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anagement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easures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–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U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pgrading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and Modification</a:t>
              </a:r>
              <a:endParaRPr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607695" y="1017905"/>
            <a:ext cx="107499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number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of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key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equipment ageing-related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modification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projects have been completed,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having improved the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reliability and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long-term safe operation of plant systems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.</a:t>
            </a:r>
            <a:endParaRPr lang="zh-CN" altLang="en-US" sz="1600" dirty="0">
              <a:ea typeface="微软雅黑" panose="020B0503020204020204" charset="-122"/>
              <a:cs typeface="+mn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"/>
          <p:cNvSpPr/>
          <p:nvPr/>
        </p:nvSpPr>
        <p:spPr>
          <a:xfrm>
            <a:off x="0" y="2174875"/>
            <a:ext cx="10501630" cy="2978785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rgbClr val="1D45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291422" y="4497343"/>
            <a:ext cx="9347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zh-CN" sz="2800" b="1" dirty="0">
                <a:solidFill>
                  <a:srgbClr val="1D4582"/>
                </a:solidFill>
                <a:ea typeface="微软雅黑" panose="020B0503020204020204" charset="-122"/>
                <a:cs typeface="+mn-lt"/>
              </a:rPr>
              <a:t>PART</a:t>
            </a:r>
            <a:endParaRPr kumimoji="1" lang="en-US" altLang="zh-CN" sz="2800" b="1" dirty="0">
              <a:solidFill>
                <a:srgbClr val="1D4582"/>
              </a:solidFill>
              <a:ea typeface="微软雅黑" panose="020B0503020204020204" charset="-122"/>
              <a:cs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0409725" y="3427704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zh-CN" sz="11500" dirty="0">
                <a:solidFill>
                  <a:srgbClr val="1D4582"/>
                </a:solidFill>
                <a:ea typeface="Impact" panose="020B0806030902050204" charset="0"/>
                <a:cs typeface="+mn-lt"/>
              </a:rPr>
              <a:t>0</a:t>
            </a:r>
            <a:r>
              <a:rPr kumimoji="1" lang="en-US" altLang="zh-CN" sz="11500" dirty="0">
                <a:solidFill>
                  <a:srgbClr val="FF0000"/>
                </a:solidFill>
                <a:ea typeface="Impact" panose="020B0806030902050204" charset="0"/>
                <a:cs typeface="+mn-lt"/>
              </a:rPr>
              <a:t>5</a:t>
            </a:r>
            <a:endParaRPr kumimoji="1" lang="zh-CN" altLang="en-US" sz="11500" dirty="0">
              <a:solidFill>
                <a:srgbClr val="FF0000"/>
              </a:solidFill>
              <a:ea typeface="Impact" panose="020B0806030902050204" charset="0"/>
              <a:cs typeface="+mn-lt"/>
            </a:endParaRPr>
          </a:p>
        </p:txBody>
      </p:sp>
      <p:sp>
        <p:nvSpPr>
          <p:cNvPr id="47" name="矩形 40"/>
          <p:cNvSpPr>
            <a:spLocks noChangeArrowheads="1"/>
          </p:cNvSpPr>
          <p:nvPr/>
        </p:nvSpPr>
        <p:spPr bwMode="auto">
          <a:xfrm>
            <a:off x="812111" y="3209985"/>
            <a:ext cx="74834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0622" tIns="40311" rIns="80622" bIns="4031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微软雅黑" panose="020B0503020204020204" charset="-122"/>
              </a:rPr>
              <a:t>Conclusion</a:t>
            </a:r>
            <a:endParaRPr lang="zh-CN" altLang="en-US" sz="4000" b="1" dirty="0">
              <a:solidFill>
                <a:srgbClr val="FFFFFF"/>
              </a:solidFill>
              <a:latin typeface="+mn-lt"/>
              <a:ea typeface="微软雅黑" panose="020B0503020204020204" charset="-122"/>
              <a:cs typeface="+mn-lt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74675" y="1167765"/>
            <a:ext cx="4116705" cy="245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 algn="l" fontAlgn="auto">
              <a:lnSpc>
                <a:spcPts val="23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DNMC</a:t>
            </a:r>
            <a:r>
              <a:rPr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has effectively controlled equipment ageing issues by implementing a </a:t>
            </a:r>
            <a:r>
              <a:rPr 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number</a:t>
            </a:r>
            <a:r>
              <a:rPr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of proactive ageing management measures. </a:t>
            </a:r>
            <a:endParaRPr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 algn="l" fontAlgn="auto">
              <a:lnSpc>
                <a:spcPts val="2300"/>
              </a:lnSpc>
              <a:buClrTx/>
              <a:buSzTx/>
              <a:buFont typeface="Wingdings" panose="05000000000000000000" charset="0"/>
              <a:buChar char="l"/>
            </a:pPr>
            <a:endParaRPr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 algn="l" fontAlgn="auto">
              <a:lnSpc>
                <a:spcPts val="2300"/>
              </a:lnSpc>
              <a:buClrTx/>
              <a:buSzTx/>
              <a:buFont typeface="Wingdings" panose="05000000000000000000" charset="0"/>
              <a:buChar char="l"/>
            </a:pPr>
            <a:r>
              <a:rPr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Over the past 15 years,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no reactor/turbine trips have occurred </a:t>
            </a:r>
            <a:r>
              <a:rPr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due to ageing-related problems</a:t>
            </a:r>
            <a:r>
              <a:rPr 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and the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plant safety has improved continuously</a:t>
            </a:r>
            <a:r>
              <a:rPr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.</a:t>
            </a:r>
            <a:endParaRPr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14300" y="227330"/>
            <a:ext cx="4989195" cy="671830"/>
            <a:chOff x="2045" y="0"/>
            <a:chExt cx="4184092" cy="514717"/>
          </a:xfrm>
        </p:grpSpPr>
        <p:sp>
          <p:nvSpPr>
            <p:cNvPr id="36" name="五边形 35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37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Conclusion</a:t>
              </a:r>
              <a:endParaRPr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0125" y="3790950"/>
            <a:ext cx="3020695" cy="1990090"/>
          </a:xfrm>
          <a:prstGeom prst="rect">
            <a:avLst/>
          </a:prstGeom>
        </p:spPr>
      </p:pic>
      <p:sp>
        <p:nvSpPr>
          <p:cNvPr id="38" name="矩形 28"/>
          <p:cNvSpPr/>
          <p:nvPr/>
        </p:nvSpPr>
        <p:spPr>
          <a:xfrm>
            <a:off x="4808855" y="4437380"/>
            <a:ext cx="3902075" cy="143693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Since  1994, the six units at Daya Bay </a:t>
            </a:r>
            <a:r>
              <a:rPr lang="en-US"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site</a:t>
            </a:r>
            <a:r>
              <a:rPr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have generated </a:t>
            </a:r>
            <a:r>
              <a:rPr lang="en-US"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on-</a:t>
            </a:r>
            <a:r>
              <a:rPr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grid </a:t>
            </a:r>
            <a:r>
              <a:rPr lang="en-US"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electricity </a:t>
            </a:r>
            <a:r>
              <a:rPr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totaling</a:t>
            </a:r>
            <a:endParaRPr sz="14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3200" b="1" dirty="0">
                <a:solidFill>
                  <a:srgbClr val="F6AB00"/>
                </a:solidFill>
                <a:ea typeface="微软雅黑" panose="020B0503020204020204" charset="-122"/>
                <a:cs typeface="+mn-lt"/>
              </a:rPr>
              <a:t>939,112,000,000</a:t>
            </a:r>
            <a:endParaRPr lang="en-US" altLang="zh-CN" sz="3200" b="1" dirty="0">
              <a:solidFill>
                <a:srgbClr val="F6AB00"/>
              </a:solidFill>
              <a:ea typeface="微软雅黑" panose="020B0503020204020204" charset="-122"/>
              <a:cs typeface="+mn-lt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1400" b="1" dirty="0">
                <a:solidFill>
                  <a:srgbClr val="F6AB00"/>
                </a:solidFill>
                <a:ea typeface="微软雅黑" panose="020B0503020204020204" charset="-122"/>
                <a:cs typeface="+mn-lt"/>
                <a:sym typeface="+mn-ea"/>
              </a:rPr>
              <a:t>KWH</a:t>
            </a:r>
            <a:endParaRPr lang="en-US" altLang="zh-CN" sz="1400" b="1" dirty="0">
              <a:solidFill>
                <a:srgbClr val="F6AB00"/>
              </a:solidFill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03250" y="4082415"/>
            <a:ext cx="4088765" cy="140730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In 2023, out of 72 indicators for the six units reviewed by World Association of Nuclear Operators (WANO), 67 have reached the </a:t>
            </a:r>
            <a:r>
              <a:rPr lang="en-US" altLang="zh-CN" sz="1400" dirty="0">
                <a:ea typeface="微软雅黑" panose="020B0503020204020204" charset="-122"/>
                <a:cs typeface="+mn-lt"/>
                <a:sym typeface="+mn-ea"/>
              </a:rPr>
              <a:t>top quartile level</a:t>
            </a:r>
            <a:r>
              <a:rPr lang="en-US" altLang="zh-CN"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 in the world.</a:t>
            </a:r>
            <a:endParaRPr lang="en-US" altLang="zh-CN" sz="1400" dirty="0">
              <a:solidFill>
                <a:schemeClr val="tx1"/>
              </a:solidFill>
              <a:ea typeface="微软雅黑" panose="020B0503020204020204" charset="-122"/>
              <a:cs typeface="+mn-lt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F6AB00"/>
                </a:solidFill>
                <a:ea typeface="微软雅黑" panose="020B0503020204020204" charset="-122"/>
                <a:cs typeface="+mn-lt"/>
              </a:rPr>
              <a:t>87.5</a:t>
            </a:r>
            <a:r>
              <a:rPr lang="en-US" altLang="zh-CN" sz="3200" b="1" dirty="0">
                <a:solidFill>
                  <a:srgbClr val="F6AB00"/>
                </a:solidFill>
                <a:ea typeface="微软雅黑" panose="020B0503020204020204" charset="-122"/>
                <a:cs typeface="+mn-lt"/>
              </a:rPr>
              <a:t>%</a:t>
            </a:r>
            <a:endParaRPr lang="en-US" altLang="zh-CN" sz="3200" b="1" dirty="0">
              <a:solidFill>
                <a:srgbClr val="F6AB00"/>
              </a:solidFill>
              <a:ea typeface="微软雅黑" panose="020B0503020204020204" charset="-122"/>
              <a:cs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808855" y="1125855"/>
            <a:ext cx="3769360" cy="154215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Daya Bay N</a:t>
            </a:r>
            <a:r>
              <a:rPr lang="en-US" altLang="zh-CN"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PP</a:t>
            </a:r>
            <a:r>
              <a:rPr lang="zh-CN" altLang="en-US"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has </a:t>
            </a:r>
            <a:r>
              <a:rPr lang="en-US" altLang="zh-CN"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been operating</a:t>
            </a:r>
            <a:r>
              <a:rPr lang="zh-CN" altLang="en-US"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4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safely</a:t>
            </a:r>
            <a:r>
              <a:rPr lang="zh-CN" altLang="en-US"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for 30 years since </a:t>
            </a:r>
            <a:r>
              <a:rPr lang="en-US" altLang="zh-CN" sz="14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it came into</a:t>
            </a:r>
            <a:r>
              <a:rPr lang="zh-CN" altLang="en-US"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commercial operatio</a:t>
            </a:r>
            <a:r>
              <a:rPr lang="en-US" altLang="zh-CN"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n</a:t>
            </a:r>
            <a:r>
              <a:rPr lang="zh-CN" altLang="en-US"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in 1994.</a:t>
            </a:r>
            <a:endParaRPr lang="zh-CN" altLang="en-US" sz="14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F6AB00"/>
                </a:solidFill>
                <a:ea typeface="微软雅黑" panose="020B0503020204020204" charset="-122"/>
                <a:cs typeface="+mn-lt"/>
              </a:rPr>
              <a:t>30</a:t>
            </a:r>
            <a:r>
              <a:rPr lang="en-US" altLang="zh-CN" sz="2800" b="1" dirty="0">
                <a:solidFill>
                  <a:srgbClr val="F6AB00"/>
                </a:solidFill>
                <a:ea typeface="微软雅黑" panose="020B0503020204020204" charset="-122"/>
                <a:cs typeface="+mn-lt"/>
              </a:rPr>
              <a:t>Years</a:t>
            </a:r>
            <a:endParaRPr lang="en-US" altLang="zh-CN" sz="2800" b="1" dirty="0">
              <a:solidFill>
                <a:srgbClr val="F6AB00"/>
              </a:solidFill>
              <a:ea typeface="微软雅黑" panose="020B0503020204020204" charset="-122"/>
              <a:cs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620125" y="1116965"/>
            <a:ext cx="3176905" cy="21221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sz="14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Lingao N</a:t>
            </a:r>
            <a:r>
              <a:rPr lang="en-US" sz="14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PP</a:t>
            </a:r>
            <a:r>
              <a:rPr sz="14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Unit 1 has </a:t>
            </a:r>
            <a:r>
              <a:rPr lang="en-US" sz="14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been </a:t>
            </a:r>
            <a:r>
              <a:rPr sz="14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operat</a:t>
            </a:r>
            <a:r>
              <a:rPr lang="en-US" sz="14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ing</a:t>
            </a:r>
            <a:r>
              <a:rPr sz="14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4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safely </a:t>
            </a:r>
            <a:r>
              <a:rPr sz="14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for over 6300 consecutive days, continuously </a:t>
            </a:r>
            <a:r>
              <a:rPr lang="en-US" sz="14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refreshing</a:t>
            </a:r>
            <a:r>
              <a:rPr sz="14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the world record for the longest consecutive days of safe operation </a:t>
            </a:r>
            <a:r>
              <a:rPr lang="en-US" sz="14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among</a:t>
            </a:r>
            <a:r>
              <a:rPr sz="14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similar units globally.</a:t>
            </a:r>
            <a:endParaRPr sz="1400" dirty="0"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F6AB00"/>
                </a:solidFill>
                <a:ea typeface="微软雅黑" panose="020B0503020204020204" charset="-122"/>
                <a:cs typeface="+mn-lt"/>
              </a:rPr>
              <a:t>6300</a:t>
            </a:r>
            <a:r>
              <a:rPr lang="en-US" altLang="zh-CN" sz="2800" b="1" dirty="0">
                <a:solidFill>
                  <a:srgbClr val="F6AB00"/>
                </a:solidFill>
                <a:ea typeface="微软雅黑" panose="020B0503020204020204" charset="-122"/>
                <a:cs typeface="+mn-lt"/>
              </a:rPr>
              <a:t>Days</a:t>
            </a:r>
            <a:endParaRPr lang="en-US" altLang="zh-CN" sz="2800" b="1" dirty="0">
              <a:solidFill>
                <a:srgbClr val="F6AB00"/>
              </a:solidFill>
              <a:ea typeface="微软雅黑" panose="020B0503020204020204" charset="-122"/>
              <a:cs typeface="+mn-lt"/>
            </a:endParaRPr>
          </a:p>
        </p:txBody>
      </p:sp>
      <p:sp>
        <p:nvSpPr>
          <p:cNvPr id="43" name="矩形 28"/>
          <p:cNvSpPr/>
          <p:nvPr/>
        </p:nvSpPr>
        <p:spPr>
          <a:xfrm>
            <a:off x="4808855" y="2793365"/>
            <a:ext cx="3578225" cy="14566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In 2023, </a:t>
            </a:r>
            <a:r>
              <a:rPr lang="en-US" sz="14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</a:t>
            </a:r>
            <a:r>
              <a:rPr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he total </a:t>
            </a:r>
            <a:r>
              <a:rPr lang="en-US"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on-</a:t>
            </a:r>
            <a:r>
              <a:rPr lang="en-US" altLang="zh-CN" sz="14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grid</a:t>
            </a:r>
            <a:r>
              <a:rPr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electricity of the six units </a:t>
            </a:r>
            <a:r>
              <a:rPr lang="en-US" sz="14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reached</a:t>
            </a:r>
            <a:endParaRPr sz="14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F6AB00"/>
                </a:solidFill>
                <a:ea typeface="微软雅黑" panose="020B0503020204020204" charset="-122"/>
                <a:cs typeface="+mn-lt"/>
              </a:rPr>
              <a:t>46,475,000,000</a:t>
            </a:r>
            <a:endParaRPr lang="en-US" altLang="zh-CN" sz="3200" b="1" dirty="0">
              <a:solidFill>
                <a:srgbClr val="F6AB00"/>
              </a:solidFill>
              <a:ea typeface="微软雅黑" panose="020B0503020204020204" charset="-122"/>
              <a:cs typeface="+mn-lt"/>
            </a:endParaRPr>
          </a:p>
          <a:p>
            <a:pPr>
              <a:lnSpc>
                <a:spcPct val="120000"/>
              </a:lnSpc>
            </a:pPr>
            <a:r>
              <a:rPr lang="en-US" altLang="zh-CN" sz="1400" b="1" dirty="0">
                <a:solidFill>
                  <a:srgbClr val="F6AB00"/>
                </a:solidFill>
                <a:ea typeface="微软雅黑" panose="020B0503020204020204" charset="-122"/>
                <a:cs typeface="+mn-lt"/>
              </a:rPr>
              <a:t>KWH</a:t>
            </a:r>
            <a:endParaRPr lang="en-US" altLang="zh-CN" sz="1400" b="1" dirty="0">
              <a:solidFill>
                <a:srgbClr val="F6AB00"/>
              </a:solidFill>
              <a:ea typeface="微软雅黑" panose="020B0503020204020204" charset="-122"/>
              <a:cs typeface="+mn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68960" y="1173480"/>
            <a:ext cx="3763010" cy="4626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pPr marL="285750" indent="-285750" algn="l" fontAlgn="auto">
              <a:lnSpc>
                <a:spcPts val="23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According to international practice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s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, long-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term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operation of nuclear power plants is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the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trend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of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the industry, and ageing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issue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is a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main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challenge for long-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term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operation.</a:t>
            </a:r>
            <a:endParaRPr lang="zh-CN" altLang="en-US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indent="0" algn="l" fontAlgn="auto">
              <a:lnSpc>
                <a:spcPts val="2300"/>
              </a:lnSpc>
              <a:buClrTx/>
              <a:buSzTx/>
              <a:buFont typeface="Wingdings" panose="05000000000000000000" charset="0"/>
              <a:buNone/>
            </a:pPr>
            <a:endParaRPr lang="zh-CN" altLang="en-US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 algn="l" fontAlgn="auto">
              <a:lnSpc>
                <a:spcPts val="23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DNMC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will continue to actively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engage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in international exchanges and cooperation, strengthen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development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of ageing management system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and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promote technological innovation and upgrading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to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ensure the long-term safe and stable operation of nuclear power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plant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s.</a:t>
            </a:r>
            <a:endParaRPr lang="zh-CN" altLang="en-US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356733" y="836343"/>
            <a:ext cx="7472083" cy="5154843"/>
            <a:chOff x="3402" y="2189"/>
            <a:chExt cx="10720" cy="6624"/>
          </a:xfrm>
        </p:grpSpPr>
        <p:grpSp>
          <p:nvGrpSpPr>
            <p:cNvPr id="32" name="组合 31"/>
            <p:cNvGrpSpPr/>
            <p:nvPr/>
          </p:nvGrpSpPr>
          <p:grpSpPr>
            <a:xfrm>
              <a:off x="3402" y="2189"/>
              <a:ext cx="10720" cy="6267"/>
              <a:chOff x="8442" y="3389"/>
              <a:chExt cx="10720" cy="6267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8442" y="5900"/>
                <a:ext cx="1996" cy="1798"/>
                <a:chOff x="8234487" y="3122554"/>
                <a:chExt cx="1806641" cy="1641112"/>
              </a:xfrm>
            </p:grpSpPr>
            <p:sp>
              <p:nvSpPr>
                <p:cNvPr id="5" name="Oval 6"/>
                <p:cNvSpPr>
                  <a:spLocks noChangeArrowheads="1"/>
                </p:cNvSpPr>
                <p:nvPr/>
              </p:nvSpPr>
              <p:spPr bwMode="auto">
                <a:xfrm>
                  <a:off x="8234487" y="3122554"/>
                  <a:ext cx="1806641" cy="1641112"/>
                </a:xfrm>
                <a:prstGeom prst="ellipse">
                  <a:avLst/>
                </a:prstGeom>
                <a:solidFill>
                  <a:srgbClr val="FFFFFF">
                    <a:lumMod val="75000"/>
                  </a:srgbClr>
                </a:solidFill>
                <a:ln w="25400">
                  <a:noFill/>
                </a:ln>
                <a:effectLst/>
              </p:spPr>
              <p:style>
                <a:lnRef idx="2">
                  <a:srgbClr val="00AAE8">
                    <a:shade val="50000"/>
                  </a:srgbClr>
                </a:lnRef>
                <a:fillRef idx="1">
                  <a:srgbClr val="00AAE8"/>
                </a:fillRef>
                <a:effectRef idx="0">
                  <a:srgbClr val="00AAE8"/>
                </a:effectRef>
                <a:fontRef idx="minor">
                  <a:srgbClr val="FFFFFF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900">
                    <a:solidFill>
                      <a:srgbClr val="FFFFFF"/>
                    </a:solidFill>
                    <a:cs typeface="+mn-lt"/>
                  </a:endParaRPr>
                </a:p>
              </p:txBody>
            </p:sp>
            <p:sp>
              <p:nvSpPr>
                <p:cNvPr id="6" name="Oval 14"/>
                <p:cNvSpPr>
                  <a:spLocks noChangeArrowheads="1"/>
                </p:cNvSpPr>
                <p:nvPr/>
              </p:nvSpPr>
              <p:spPr bwMode="auto">
                <a:xfrm>
                  <a:off x="8393381" y="3287857"/>
                  <a:ext cx="1507321" cy="1352205"/>
                </a:xfrm>
                <a:prstGeom prst="ellipse">
                  <a:avLst/>
                </a:prstGeom>
                <a:solidFill>
                  <a:srgbClr val="00AAE8"/>
                </a:solidFill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>
                    <a:buFont typeface="Arial" panose="020B0604020202020204" pitchFamily="34" charset="0"/>
                    <a:buNone/>
                  </a:pPr>
                  <a:endParaRPr lang="zh-CN" altLang="en-US" sz="1200">
                    <a:solidFill>
                      <a:srgbClr val="FFFFFF"/>
                    </a:solidFill>
                    <a:ea typeface="微软雅黑" panose="020B0503020204020204" charset="-122"/>
                    <a:cs typeface="+mn-lt"/>
                  </a:endParaRPr>
                </a:p>
              </p:txBody>
            </p:sp>
          </p:grpSp>
          <p:sp>
            <p:nvSpPr>
              <p:cNvPr id="7" name="矩形 6"/>
              <p:cNvSpPr/>
              <p:nvPr/>
            </p:nvSpPr>
            <p:spPr>
              <a:xfrm>
                <a:off x="8483" y="6546"/>
                <a:ext cx="1837" cy="583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FFFFFF"/>
                    </a:solidFill>
                    <a:ea typeface="微软雅黑" panose="020B0503020204020204" charset="-122"/>
                    <a:cs typeface="+mn-lt"/>
                  </a:rPr>
                  <a:t>Outlook</a:t>
                </a:r>
                <a:endParaRPr lang="zh-CN" altLang="en-US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</a:endParaRPr>
              </a:p>
            </p:txBody>
          </p:sp>
          <p:sp>
            <p:nvSpPr>
              <p:cNvPr id="8" name="左大括号 7"/>
              <p:cNvSpPr/>
              <p:nvPr/>
            </p:nvSpPr>
            <p:spPr>
              <a:xfrm>
                <a:off x="10291" y="4200"/>
                <a:ext cx="539" cy="5213"/>
              </a:xfrm>
              <a:prstGeom prst="leftBrace">
                <a:avLst/>
              </a:prstGeom>
              <a:ln w="28575"/>
            </p:spPr>
            <p:style>
              <a:lnRef idx="1">
                <a:srgbClr val="00AAE8"/>
              </a:lnRef>
              <a:fillRef idx="0">
                <a:srgbClr val="00AAE8"/>
              </a:fillRef>
              <a:effectRef idx="0">
                <a:srgbClr val="00AAE8"/>
              </a:effectRef>
              <a:fontRef idx="minor">
                <a:srgbClr val="004A86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lt"/>
                </a:endParaRPr>
              </a:p>
            </p:txBody>
          </p:sp>
          <p:sp>
            <p:nvSpPr>
              <p:cNvPr id="9" name="Oval 89"/>
              <p:cNvSpPr/>
              <p:nvPr/>
            </p:nvSpPr>
            <p:spPr bwMode="auto">
              <a:xfrm>
                <a:off x="10733" y="7084"/>
                <a:ext cx="1041" cy="1045"/>
              </a:xfrm>
              <a:prstGeom prst="ellipse">
                <a:avLst/>
              </a:prstGeom>
              <a:solidFill>
                <a:srgbClr val="8FC31F"/>
              </a:solidFill>
              <a:ln>
                <a:noFill/>
              </a:ln>
              <a:effectLst>
                <a:outerShdw blurRad="203200" dist="152400" dir="2700000" algn="tl" rotWithShape="0">
                  <a:prstClr val="black">
                    <a:alpha val="60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rgbClr val="DAD900">
                  <a:hueOff val="0"/>
                  <a:satOff val="0"/>
                  <a:lumOff val="0"/>
                  <a:alphaOff val="0"/>
                </a:srgbClr>
              </a:effectRef>
              <a:fontRef idx="minor">
                <a:srgbClr val="FFFFFF"/>
              </a:fontRef>
            </p:style>
            <p:txBody>
              <a:bodyPr vert="horz" wrap="square" lIns="109652" tIns="54826" rIns="109652" bIns="54826" numCol="1" anchor="t" anchorCtr="0" compatLnSpc="1"/>
              <a:lstStyle/>
              <a:p>
                <a:endParaRPr lang="en-US" sz="900" dirty="0">
                  <a:cs typeface="+mn-lt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1907" y="7502"/>
                <a:ext cx="7195" cy="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ea typeface="微软雅黑" panose="020B0503020204020204" charset="-122"/>
                    <a:cs typeface="+mn-lt"/>
                  </a:rPr>
                  <a:t>F</a:t>
                </a:r>
                <a:r>
                  <a:rPr lang="zh-CN" sz="1400" dirty="0">
                    <a:ea typeface="微软雅黑" panose="020B0503020204020204" charset="-122"/>
                    <a:cs typeface="+mn-lt"/>
                  </a:rPr>
                  <a:t>rom the perspective of long-</a:t>
                </a:r>
                <a:r>
                  <a:rPr lang="en-US" altLang="zh-CN" sz="1400" dirty="0">
                    <a:ea typeface="微软雅黑" panose="020B0503020204020204" charset="-122"/>
                    <a:cs typeface="+mn-lt"/>
                  </a:rPr>
                  <a:t>term</a:t>
                </a:r>
                <a:r>
                  <a:rPr lang="zh-CN" sz="1400" dirty="0">
                    <a:ea typeface="微软雅黑" panose="020B0503020204020204" charset="-122"/>
                    <a:cs typeface="+mn-lt"/>
                  </a:rPr>
                  <a:t> operation, </a:t>
                </a:r>
                <a:r>
                  <a:rPr lang="en-US" altLang="zh-CN" sz="1400" dirty="0">
                    <a:ea typeface="微软雅黑" panose="020B0503020204020204" charset="-122"/>
                    <a:cs typeface="+mn-lt"/>
                  </a:rPr>
                  <a:t>develop</a:t>
                </a:r>
                <a:r>
                  <a:rPr lang="zh-CN" sz="1400" dirty="0">
                    <a:ea typeface="微软雅黑" panose="020B0503020204020204" charset="-122"/>
                    <a:cs typeface="+mn-lt"/>
                  </a:rPr>
                  <a:t> long-term development plans and carry out </a:t>
                </a:r>
                <a:r>
                  <a:rPr lang="en-US" altLang="zh-CN" sz="1400" dirty="0">
                    <a:ea typeface="微软雅黑" panose="020B0503020204020204" charset="-122"/>
                    <a:cs typeface="+mn-lt"/>
                  </a:rPr>
                  <a:t>R&amp;D</a:t>
                </a:r>
                <a:r>
                  <a:rPr lang="zh-CN" sz="1400" dirty="0">
                    <a:ea typeface="微软雅黑" panose="020B0503020204020204" charset="-122"/>
                    <a:cs typeface="+mn-lt"/>
                  </a:rPr>
                  <a:t> of key technologies.</a:t>
                </a:r>
                <a:endParaRPr lang="zh-CN" sz="1400" dirty="0">
                  <a:ea typeface="微软雅黑" panose="020B0503020204020204" charset="-122"/>
                  <a:cs typeface="+mn-lt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1907" y="7057"/>
                <a:ext cx="6614" cy="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ClrTx/>
                  <a:buSzTx/>
                  <a:buFontTx/>
                </a:pPr>
                <a:r>
                  <a:rPr lang="zh-CN" altLang="en-US" sz="1600" b="1" dirty="0">
                    <a:solidFill>
                      <a:srgbClr val="00AAE8"/>
                    </a:solidFill>
                    <a:ea typeface="微软雅黑" panose="020B0503020204020204" charset="-122"/>
                    <a:cs typeface="+mn-lt"/>
                    <a:sym typeface="微软雅黑" panose="020B0503020204020204" charset="-122"/>
                  </a:rPr>
                  <a:t>Focus on </a:t>
                </a:r>
                <a:r>
                  <a:rPr lang="en-US" altLang="zh-CN" sz="1600" b="1" dirty="0">
                    <a:solidFill>
                      <a:srgbClr val="00AAE8"/>
                    </a:solidFill>
                    <a:ea typeface="微软雅黑" panose="020B0503020204020204" charset="-122"/>
                    <a:cs typeface="+mn-lt"/>
                    <a:sym typeface="微软雅黑" panose="020B0503020204020204" charset="-122"/>
                  </a:rPr>
                  <a:t>L</a:t>
                </a:r>
                <a:r>
                  <a:rPr lang="zh-CN" altLang="en-US" sz="1600" b="1" dirty="0">
                    <a:solidFill>
                      <a:srgbClr val="00AAE8"/>
                    </a:solidFill>
                    <a:ea typeface="微软雅黑" panose="020B0503020204020204" charset="-122"/>
                    <a:cs typeface="+mn-lt"/>
                    <a:sym typeface="微软雅黑" panose="020B0503020204020204" charset="-122"/>
                  </a:rPr>
                  <a:t>ong-term </a:t>
                </a:r>
                <a:r>
                  <a:rPr lang="en-US" altLang="zh-CN" sz="1600" b="1" dirty="0">
                    <a:solidFill>
                      <a:srgbClr val="00AAE8"/>
                    </a:solidFill>
                    <a:ea typeface="微软雅黑" panose="020B0503020204020204" charset="-122"/>
                    <a:cs typeface="+mn-lt"/>
                    <a:sym typeface="微软雅黑" panose="020B0503020204020204" charset="-122"/>
                  </a:rPr>
                  <a:t>D</a:t>
                </a:r>
                <a:r>
                  <a:rPr lang="zh-CN" altLang="en-US" sz="1600" b="1" dirty="0">
                    <a:solidFill>
                      <a:srgbClr val="00AAE8"/>
                    </a:solidFill>
                    <a:ea typeface="微软雅黑" panose="020B0503020204020204" charset="-122"/>
                    <a:cs typeface="+mn-lt"/>
                    <a:sym typeface="微软雅黑" panose="020B0503020204020204" charset="-122"/>
                  </a:rPr>
                  <a:t>evelopment</a:t>
                </a:r>
                <a:endParaRPr lang="zh-CN" altLang="en-US" sz="1600" b="1" dirty="0">
                  <a:solidFill>
                    <a:srgbClr val="00AAE8"/>
                  </a:solidFill>
                  <a:ea typeface="微软雅黑" panose="020B0503020204020204" charset="-122"/>
                  <a:cs typeface="+mn-lt"/>
                  <a:sym typeface="微软雅黑" panose="020B0503020204020204" charset="-122"/>
                </a:endParaRPr>
              </a:p>
            </p:txBody>
          </p:sp>
          <p:sp>
            <p:nvSpPr>
              <p:cNvPr id="12" name="Freeform 133"/>
              <p:cNvSpPr>
                <a:spLocks noChangeAspect="1" noEditPoints="1"/>
              </p:cNvSpPr>
              <p:nvPr/>
            </p:nvSpPr>
            <p:spPr bwMode="auto">
              <a:xfrm>
                <a:off x="11008" y="7422"/>
                <a:ext cx="490" cy="368"/>
              </a:xfrm>
              <a:custGeom>
                <a:avLst/>
                <a:gdLst>
                  <a:gd name="T0" fmla="*/ 1125 w 1200"/>
                  <a:gd name="T1" fmla="*/ 450 h 900"/>
                  <a:gd name="T2" fmla="*/ 975 w 1200"/>
                  <a:gd name="T3" fmla="*/ 450 h 900"/>
                  <a:gd name="T4" fmla="*/ 975 w 1200"/>
                  <a:gd name="T5" fmla="*/ 562 h 900"/>
                  <a:gd name="T6" fmla="*/ 938 w 1200"/>
                  <a:gd name="T7" fmla="*/ 600 h 900"/>
                  <a:gd name="T8" fmla="*/ 863 w 1200"/>
                  <a:gd name="T9" fmla="*/ 600 h 900"/>
                  <a:gd name="T10" fmla="*/ 825 w 1200"/>
                  <a:gd name="T11" fmla="*/ 562 h 900"/>
                  <a:gd name="T12" fmla="*/ 825 w 1200"/>
                  <a:gd name="T13" fmla="*/ 450 h 900"/>
                  <a:gd name="T14" fmla="*/ 375 w 1200"/>
                  <a:gd name="T15" fmla="*/ 450 h 900"/>
                  <a:gd name="T16" fmla="*/ 375 w 1200"/>
                  <a:gd name="T17" fmla="*/ 562 h 900"/>
                  <a:gd name="T18" fmla="*/ 338 w 1200"/>
                  <a:gd name="T19" fmla="*/ 600 h 900"/>
                  <a:gd name="T20" fmla="*/ 263 w 1200"/>
                  <a:gd name="T21" fmla="*/ 600 h 900"/>
                  <a:gd name="T22" fmla="*/ 225 w 1200"/>
                  <a:gd name="T23" fmla="*/ 562 h 900"/>
                  <a:gd name="T24" fmla="*/ 225 w 1200"/>
                  <a:gd name="T25" fmla="*/ 450 h 900"/>
                  <a:gd name="T26" fmla="*/ 75 w 1200"/>
                  <a:gd name="T27" fmla="*/ 450 h 900"/>
                  <a:gd name="T28" fmla="*/ 75 w 1200"/>
                  <a:gd name="T29" fmla="*/ 375 h 900"/>
                  <a:gd name="T30" fmla="*/ 1125 w 1200"/>
                  <a:gd name="T31" fmla="*/ 375 h 900"/>
                  <a:gd name="T32" fmla="*/ 1125 w 1200"/>
                  <a:gd name="T33" fmla="*/ 450 h 900"/>
                  <a:gd name="T34" fmla="*/ 450 w 1200"/>
                  <a:gd name="T35" fmla="*/ 75 h 900"/>
                  <a:gd name="T36" fmla="*/ 450 w 1200"/>
                  <a:gd name="T37" fmla="*/ 75 h 900"/>
                  <a:gd name="T38" fmla="*/ 750 w 1200"/>
                  <a:gd name="T39" fmla="*/ 75 h 900"/>
                  <a:gd name="T40" fmla="*/ 750 w 1200"/>
                  <a:gd name="T41" fmla="*/ 75 h 900"/>
                  <a:gd name="T42" fmla="*/ 750 w 1200"/>
                  <a:gd name="T43" fmla="*/ 150 h 900"/>
                  <a:gd name="T44" fmla="*/ 450 w 1200"/>
                  <a:gd name="T45" fmla="*/ 150 h 900"/>
                  <a:gd name="T46" fmla="*/ 450 w 1200"/>
                  <a:gd name="T47" fmla="*/ 75 h 900"/>
                  <a:gd name="T48" fmla="*/ 1125 w 1200"/>
                  <a:gd name="T49" fmla="*/ 150 h 900"/>
                  <a:gd name="T50" fmla="*/ 825 w 1200"/>
                  <a:gd name="T51" fmla="*/ 150 h 900"/>
                  <a:gd name="T52" fmla="*/ 825 w 1200"/>
                  <a:gd name="T53" fmla="*/ 75 h 900"/>
                  <a:gd name="T54" fmla="*/ 750 w 1200"/>
                  <a:gd name="T55" fmla="*/ 0 h 900"/>
                  <a:gd name="T56" fmla="*/ 450 w 1200"/>
                  <a:gd name="T57" fmla="*/ 0 h 900"/>
                  <a:gd name="T58" fmla="*/ 375 w 1200"/>
                  <a:gd name="T59" fmla="*/ 75 h 900"/>
                  <a:gd name="T60" fmla="*/ 375 w 1200"/>
                  <a:gd name="T61" fmla="*/ 150 h 900"/>
                  <a:gd name="T62" fmla="*/ 75 w 1200"/>
                  <a:gd name="T63" fmla="*/ 150 h 900"/>
                  <a:gd name="T64" fmla="*/ 0 w 1200"/>
                  <a:gd name="T65" fmla="*/ 225 h 900"/>
                  <a:gd name="T66" fmla="*/ 0 w 1200"/>
                  <a:gd name="T67" fmla="*/ 825 h 900"/>
                  <a:gd name="T68" fmla="*/ 75 w 1200"/>
                  <a:gd name="T69" fmla="*/ 900 h 900"/>
                  <a:gd name="T70" fmla="*/ 1125 w 1200"/>
                  <a:gd name="T71" fmla="*/ 900 h 900"/>
                  <a:gd name="T72" fmla="*/ 1200 w 1200"/>
                  <a:gd name="T73" fmla="*/ 825 h 900"/>
                  <a:gd name="T74" fmla="*/ 1200 w 1200"/>
                  <a:gd name="T75" fmla="*/ 225 h 900"/>
                  <a:gd name="T76" fmla="*/ 1125 w 1200"/>
                  <a:gd name="T77" fmla="*/ 150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00" h="900">
                    <a:moveTo>
                      <a:pt x="1125" y="450"/>
                    </a:moveTo>
                    <a:lnTo>
                      <a:pt x="975" y="450"/>
                    </a:lnTo>
                    <a:lnTo>
                      <a:pt x="975" y="562"/>
                    </a:lnTo>
                    <a:cubicBezTo>
                      <a:pt x="975" y="583"/>
                      <a:pt x="958" y="600"/>
                      <a:pt x="938" y="600"/>
                    </a:cubicBezTo>
                    <a:lnTo>
                      <a:pt x="863" y="600"/>
                    </a:lnTo>
                    <a:cubicBezTo>
                      <a:pt x="842" y="600"/>
                      <a:pt x="825" y="583"/>
                      <a:pt x="825" y="562"/>
                    </a:cubicBezTo>
                    <a:lnTo>
                      <a:pt x="825" y="450"/>
                    </a:lnTo>
                    <a:lnTo>
                      <a:pt x="375" y="450"/>
                    </a:lnTo>
                    <a:lnTo>
                      <a:pt x="375" y="562"/>
                    </a:lnTo>
                    <a:cubicBezTo>
                      <a:pt x="375" y="583"/>
                      <a:pt x="358" y="600"/>
                      <a:pt x="338" y="600"/>
                    </a:cubicBezTo>
                    <a:lnTo>
                      <a:pt x="263" y="600"/>
                    </a:lnTo>
                    <a:cubicBezTo>
                      <a:pt x="242" y="600"/>
                      <a:pt x="225" y="583"/>
                      <a:pt x="225" y="562"/>
                    </a:cubicBezTo>
                    <a:lnTo>
                      <a:pt x="225" y="450"/>
                    </a:lnTo>
                    <a:lnTo>
                      <a:pt x="75" y="450"/>
                    </a:lnTo>
                    <a:lnTo>
                      <a:pt x="75" y="375"/>
                    </a:lnTo>
                    <a:lnTo>
                      <a:pt x="1125" y="375"/>
                    </a:lnTo>
                    <a:lnTo>
                      <a:pt x="1125" y="450"/>
                    </a:lnTo>
                    <a:close/>
                    <a:moveTo>
                      <a:pt x="450" y="75"/>
                    </a:moveTo>
                    <a:cubicBezTo>
                      <a:pt x="450" y="75"/>
                      <a:pt x="450" y="75"/>
                      <a:pt x="450" y="75"/>
                    </a:cubicBezTo>
                    <a:lnTo>
                      <a:pt x="750" y="75"/>
                    </a:lnTo>
                    <a:cubicBezTo>
                      <a:pt x="750" y="75"/>
                      <a:pt x="750" y="75"/>
                      <a:pt x="750" y="75"/>
                    </a:cubicBezTo>
                    <a:lnTo>
                      <a:pt x="750" y="150"/>
                    </a:lnTo>
                    <a:lnTo>
                      <a:pt x="450" y="150"/>
                    </a:lnTo>
                    <a:lnTo>
                      <a:pt x="450" y="75"/>
                    </a:lnTo>
                    <a:close/>
                    <a:moveTo>
                      <a:pt x="1125" y="150"/>
                    </a:moveTo>
                    <a:lnTo>
                      <a:pt x="825" y="150"/>
                    </a:lnTo>
                    <a:lnTo>
                      <a:pt x="825" y="75"/>
                    </a:lnTo>
                    <a:cubicBezTo>
                      <a:pt x="825" y="34"/>
                      <a:pt x="791" y="0"/>
                      <a:pt x="750" y="0"/>
                    </a:cubicBezTo>
                    <a:lnTo>
                      <a:pt x="450" y="0"/>
                    </a:lnTo>
                    <a:cubicBezTo>
                      <a:pt x="409" y="0"/>
                      <a:pt x="375" y="34"/>
                      <a:pt x="375" y="75"/>
                    </a:cubicBezTo>
                    <a:lnTo>
                      <a:pt x="375" y="150"/>
                    </a:lnTo>
                    <a:lnTo>
                      <a:pt x="75" y="150"/>
                    </a:lnTo>
                    <a:cubicBezTo>
                      <a:pt x="34" y="150"/>
                      <a:pt x="0" y="184"/>
                      <a:pt x="0" y="225"/>
                    </a:cubicBezTo>
                    <a:lnTo>
                      <a:pt x="0" y="825"/>
                    </a:lnTo>
                    <a:cubicBezTo>
                      <a:pt x="0" y="866"/>
                      <a:pt x="34" y="900"/>
                      <a:pt x="75" y="900"/>
                    </a:cubicBezTo>
                    <a:lnTo>
                      <a:pt x="1125" y="900"/>
                    </a:lnTo>
                    <a:cubicBezTo>
                      <a:pt x="1166" y="900"/>
                      <a:pt x="1200" y="866"/>
                      <a:pt x="1200" y="825"/>
                    </a:cubicBezTo>
                    <a:lnTo>
                      <a:pt x="1200" y="225"/>
                    </a:lnTo>
                    <a:cubicBezTo>
                      <a:pt x="1200" y="184"/>
                      <a:pt x="1166" y="150"/>
                      <a:pt x="1125" y="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>
                  <a:cs typeface="+mn-lt"/>
                </a:endParaRPr>
              </a:p>
            </p:txBody>
          </p:sp>
          <p:sp>
            <p:nvSpPr>
              <p:cNvPr id="13" name="Oval 84"/>
              <p:cNvSpPr/>
              <p:nvPr/>
            </p:nvSpPr>
            <p:spPr bwMode="auto">
              <a:xfrm>
                <a:off x="10733" y="3770"/>
                <a:ext cx="1041" cy="1045"/>
              </a:xfrm>
              <a:prstGeom prst="ellipse">
                <a:avLst/>
              </a:prstGeom>
              <a:solidFill>
                <a:srgbClr val="00AAE8"/>
              </a:solidFill>
              <a:ln>
                <a:noFill/>
              </a:ln>
              <a:effectLst>
                <a:outerShdw blurRad="203200" dist="152400" dir="2700000" algn="tl" rotWithShape="0">
                  <a:prstClr val="black">
                    <a:alpha val="60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rgbClr val="DAD900">
                  <a:hueOff val="0"/>
                  <a:satOff val="0"/>
                  <a:lumOff val="0"/>
                  <a:alphaOff val="0"/>
                </a:srgbClr>
              </a:effectRef>
              <a:fontRef idx="minor">
                <a:srgbClr val="FFFFFF"/>
              </a:fontRef>
            </p:style>
            <p:txBody>
              <a:bodyPr vert="horz" wrap="square" lIns="109652" tIns="54826" rIns="109652" bIns="54826" numCol="1" anchor="t" anchorCtr="0" compatLnSpc="1"/>
              <a:lstStyle/>
              <a:p>
                <a:endParaRPr lang="en-US" sz="900" dirty="0">
                  <a:cs typeface="+mn-lt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1845" y="3809"/>
                <a:ext cx="7255" cy="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ea typeface="微软雅黑" panose="020B0503020204020204" charset="-122"/>
                    <a:cs typeface="+mn-lt"/>
                  </a:rPr>
                  <a:t>Properly identify, prevent and control equipment aging risks by adhering to the idea that nuclear safety comes first</a:t>
                </a:r>
                <a:r>
                  <a:rPr lang="zh-CN" sz="1400" dirty="0">
                    <a:ea typeface="微软雅黑" panose="020B0503020204020204" charset="-122"/>
                    <a:cs typeface="+mn-lt"/>
                  </a:rPr>
                  <a:t>,</a:t>
                </a:r>
                <a:r>
                  <a:rPr lang="en-US" altLang="zh-CN" sz="1400" dirty="0">
                    <a:ea typeface="微软雅黑" panose="020B0503020204020204" charset="-122"/>
                    <a:cs typeface="+mn-lt"/>
                  </a:rPr>
                  <a:t> allocating</a:t>
                </a:r>
                <a:r>
                  <a:rPr lang="zh-CN" sz="1400" dirty="0">
                    <a:ea typeface="微软雅黑" panose="020B0503020204020204" charset="-122"/>
                    <a:cs typeface="+mn-lt"/>
                  </a:rPr>
                  <a:t> resources</a:t>
                </a:r>
                <a:r>
                  <a:rPr lang="en-US" altLang="zh-CN" sz="1400" dirty="0">
                    <a:ea typeface="微软雅黑" panose="020B0503020204020204" charset="-122"/>
                    <a:cs typeface="+mn-lt"/>
                  </a:rPr>
                  <a:t> and</a:t>
                </a:r>
                <a:r>
                  <a:rPr lang="zh-CN" sz="1400" dirty="0">
                    <a:ea typeface="微软雅黑" panose="020B0503020204020204" charset="-122"/>
                    <a:cs typeface="+mn-lt"/>
                  </a:rPr>
                  <a:t> </a:t>
                </a:r>
                <a:r>
                  <a:rPr lang="en-US" altLang="zh-CN" sz="1400" dirty="0">
                    <a:ea typeface="微软雅黑" panose="020B0503020204020204" charset="-122"/>
                    <a:cs typeface="+mn-lt"/>
                  </a:rPr>
                  <a:t>optimizing</a:t>
                </a:r>
                <a:r>
                  <a:rPr lang="zh-CN" sz="1400" dirty="0">
                    <a:ea typeface="微软雅黑" panose="020B0503020204020204" charset="-122"/>
                    <a:cs typeface="+mn-lt"/>
                  </a:rPr>
                  <a:t> management strategies</a:t>
                </a:r>
                <a:r>
                  <a:rPr lang="en-US" altLang="zh-CN" sz="1400" dirty="0">
                    <a:ea typeface="微软雅黑" panose="020B0503020204020204" charset="-122"/>
                    <a:cs typeface="+mn-lt"/>
                  </a:rPr>
                  <a:t>.</a:t>
                </a:r>
                <a:endParaRPr lang="zh-CN" sz="1400" dirty="0">
                  <a:ea typeface="微软雅黑" panose="020B0503020204020204" charset="-122"/>
                  <a:cs typeface="+mn-lt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1878" y="3389"/>
                <a:ext cx="7155" cy="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ClrTx/>
                  <a:buSzTx/>
                  <a:buFontTx/>
                </a:pPr>
                <a:r>
                  <a:rPr lang="zh-CN" altLang="en-US" sz="1600" b="1" dirty="0">
                    <a:solidFill>
                      <a:srgbClr val="00AAE8"/>
                    </a:solidFill>
                    <a:ea typeface="微软雅黑" panose="020B0503020204020204" charset="-122"/>
                    <a:cs typeface="+mn-lt"/>
                    <a:sym typeface="微软雅黑" panose="020B0503020204020204" charset="-122"/>
                  </a:rPr>
                  <a:t>Safety Risk Control</a:t>
                </a:r>
                <a:endParaRPr lang="zh-CN" altLang="en-US" sz="1600" b="1" dirty="0">
                  <a:solidFill>
                    <a:srgbClr val="00AAE8"/>
                  </a:solidFill>
                  <a:ea typeface="微软雅黑" panose="020B0503020204020204" charset="-122"/>
                  <a:cs typeface="+mn-lt"/>
                  <a:sym typeface="微软雅黑" panose="020B0503020204020204" charset="-122"/>
                </a:endParaRPr>
              </a:p>
            </p:txBody>
          </p:sp>
          <p:sp>
            <p:nvSpPr>
              <p:cNvPr id="16" name="Freeform 130"/>
              <p:cNvSpPr>
                <a:spLocks noChangeAspect="1" noEditPoints="1"/>
              </p:cNvSpPr>
              <p:nvPr/>
            </p:nvSpPr>
            <p:spPr bwMode="auto">
              <a:xfrm>
                <a:off x="11057" y="4068"/>
                <a:ext cx="392" cy="448"/>
              </a:xfrm>
              <a:custGeom>
                <a:avLst/>
                <a:gdLst>
                  <a:gd name="T0" fmla="*/ 943 w 1200"/>
                  <a:gd name="T1" fmla="*/ 0 h 1372"/>
                  <a:gd name="T2" fmla="*/ 1029 w 1200"/>
                  <a:gd name="T3" fmla="*/ 86 h 1372"/>
                  <a:gd name="T4" fmla="*/ 686 w 1200"/>
                  <a:gd name="T5" fmla="*/ 429 h 1372"/>
                  <a:gd name="T6" fmla="*/ 515 w 1200"/>
                  <a:gd name="T7" fmla="*/ 257 h 1372"/>
                  <a:gd name="T8" fmla="*/ 0 w 1200"/>
                  <a:gd name="T9" fmla="*/ 772 h 1372"/>
                  <a:gd name="T10" fmla="*/ 86 w 1200"/>
                  <a:gd name="T11" fmla="*/ 857 h 1372"/>
                  <a:gd name="T12" fmla="*/ 515 w 1200"/>
                  <a:gd name="T13" fmla="*/ 429 h 1372"/>
                  <a:gd name="T14" fmla="*/ 686 w 1200"/>
                  <a:gd name="T15" fmla="*/ 600 h 1372"/>
                  <a:gd name="T16" fmla="*/ 1115 w 1200"/>
                  <a:gd name="T17" fmla="*/ 172 h 1372"/>
                  <a:gd name="T18" fmla="*/ 1200 w 1200"/>
                  <a:gd name="T19" fmla="*/ 257 h 1372"/>
                  <a:gd name="T20" fmla="*/ 1200 w 1200"/>
                  <a:gd name="T21" fmla="*/ 0 h 1372"/>
                  <a:gd name="T22" fmla="*/ 943 w 1200"/>
                  <a:gd name="T23" fmla="*/ 0 h 1372"/>
                  <a:gd name="T24" fmla="*/ 1029 w 1200"/>
                  <a:gd name="T25" fmla="*/ 429 h 1372"/>
                  <a:gd name="T26" fmla="*/ 1200 w 1200"/>
                  <a:gd name="T27" fmla="*/ 429 h 1372"/>
                  <a:gd name="T28" fmla="*/ 1200 w 1200"/>
                  <a:gd name="T29" fmla="*/ 1372 h 1372"/>
                  <a:gd name="T30" fmla="*/ 1029 w 1200"/>
                  <a:gd name="T31" fmla="*/ 1372 h 1372"/>
                  <a:gd name="T32" fmla="*/ 1029 w 1200"/>
                  <a:gd name="T33" fmla="*/ 429 h 1372"/>
                  <a:gd name="T34" fmla="*/ 686 w 1200"/>
                  <a:gd name="T35" fmla="*/ 686 h 1372"/>
                  <a:gd name="T36" fmla="*/ 857 w 1200"/>
                  <a:gd name="T37" fmla="*/ 686 h 1372"/>
                  <a:gd name="T38" fmla="*/ 857 w 1200"/>
                  <a:gd name="T39" fmla="*/ 1372 h 1372"/>
                  <a:gd name="T40" fmla="*/ 686 w 1200"/>
                  <a:gd name="T41" fmla="*/ 1372 h 1372"/>
                  <a:gd name="T42" fmla="*/ 686 w 1200"/>
                  <a:gd name="T43" fmla="*/ 686 h 1372"/>
                  <a:gd name="T44" fmla="*/ 343 w 1200"/>
                  <a:gd name="T45" fmla="*/ 772 h 1372"/>
                  <a:gd name="T46" fmla="*/ 515 w 1200"/>
                  <a:gd name="T47" fmla="*/ 772 h 1372"/>
                  <a:gd name="T48" fmla="*/ 515 w 1200"/>
                  <a:gd name="T49" fmla="*/ 1372 h 1372"/>
                  <a:gd name="T50" fmla="*/ 343 w 1200"/>
                  <a:gd name="T51" fmla="*/ 1372 h 1372"/>
                  <a:gd name="T52" fmla="*/ 343 w 1200"/>
                  <a:gd name="T53" fmla="*/ 772 h 1372"/>
                  <a:gd name="T54" fmla="*/ 0 w 1200"/>
                  <a:gd name="T55" fmla="*/ 943 h 1372"/>
                  <a:gd name="T56" fmla="*/ 172 w 1200"/>
                  <a:gd name="T57" fmla="*/ 943 h 1372"/>
                  <a:gd name="T58" fmla="*/ 172 w 1200"/>
                  <a:gd name="T59" fmla="*/ 1372 h 1372"/>
                  <a:gd name="T60" fmla="*/ 0 w 1200"/>
                  <a:gd name="T61" fmla="*/ 1372 h 1372"/>
                  <a:gd name="T62" fmla="*/ 0 w 1200"/>
                  <a:gd name="T63" fmla="*/ 943 h 1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00" h="1372">
                    <a:moveTo>
                      <a:pt x="943" y="0"/>
                    </a:moveTo>
                    <a:lnTo>
                      <a:pt x="1029" y="86"/>
                    </a:lnTo>
                    <a:lnTo>
                      <a:pt x="686" y="429"/>
                    </a:lnTo>
                    <a:lnTo>
                      <a:pt x="515" y="257"/>
                    </a:lnTo>
                    <a:lnTo>
                      <a:pt x="0" y="772"/>
                    </a:lnTo>
                    <a:lnTo>
                      <a:pt x="86" y="857"/>
                    </a:lnTo>
                    <a:lnTo>
                      <a:pt x="515" y="429"/>
                    </a:lnTo>
                    <a:lnTo>
                      <a:pt x="686" y="600"/>
                    </a:lnTo>
                    <a:lnTo>
                      <a:pt x="1115" y="172"/>
                    </a:lnTo>
                    <a:lnTo>
                      <a:pt x="1200" y="257"/>
                    </a:lnTo>
                    <a:lnTo>
                      <a:pt x="1200" y="0"/>
                    </a:lnTo>
                    <a:lnTo>
                      <a:pt x="943" y="0"/>
                    </a:lnTo>
                    <a:close/>
                    <a:moveTo>
                      <a:pt x="1029" y="429"/>
                    </a:moveTo>
                    <a:lnTo>
                      <a:pt x="1200" y="429"/>
                    </a:lnTo>
                    <a:lnTo>
                      <a:pt x="1200" y="1372"/>
                    </a:lnTo>
                    <a:lnTo>
                      <a:pt x="1029" y="1372"/>
                    </a:lnTo>
                    <a:lnTo>
                      <a:pt x="1029" y="429"/>
                    </a:lnTo>
                    <a:close/>
                    <a:moveTo>
                      <a:pt x="686" y="686"/>
                    </a:moveTo>
                    <a:lnTo>
                      <a:pt x="857" y="686"/>
                    </a:lnTo>
                    <a:lnTo>
                      <a:pt x="857" y="1372"/>
                    </a:lnTo>
                    <a:lnTo>
                      <a:pt x="686" y="1372"/>
                    </a:lnTo>
                    <a:lnTo>
                      <a:pt x="686" y="686"/>
                    </a:lnTo>
                    <a:close/>
                    <a:moveTo>
                      <a:pt x="343" y="772"/>
                    </a:moveTo>
                    <a:lnTo>
                      <a:pt x="515" y="772"/>
                    </a:lnTo>
                    <a:lnTo>
                      <a:pt x="515" y="1372"/>
                    </a:lnTo>
                    <a:lnTo>
                      <a:pt x="343" y="1372"/>
                    </a:lnTo>
                    <a:lnTo>
                      <a:pt x="343" y="772"/>
                    </a:lnTo>
                    <a:close/>
                    <a:moveTo>
                      <a:pt x="0" y="943"/>
                    </a:moveTo>
                    <a:lnTo>
                      <a:pt x="172" y="943"/>
                    </a:lnTo>
                    <a:lnTo>
                      <a:pt x="172" y="1372"/>
                    </a:lnTo>
                    <a:lnTo>
                      <a:pt x="0" y="1372"/>
                    </a:lnTo>
                    <a:lnTo>
                      <a:pt x="0" y="9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>
                  <a:cs typeface="+mn-lt"/>
                </a:endParaRPr>
              </a:p>
            </p:txBody>
          </p:sp>
          <p:sp>
            <p:nvSpPr>
              <p:cNvPr id="17" name="Oval 87"/>
              <p:cNvSpPr/>
              <p:nvPr/>
            </p:nvSpPr>
            <p:spPr bwMode="auto">
              <a:xfrm>
                <a:off x="10733" y="5368"/>
                <a:ext cx="1041" cy="1045"/>
              </a:xfrm>
              <a:prstGeom prst="ellipse">
                <a:avLst/>
              </a:prstGeom>
              <a:solidFill>
                <a:srgbClr val="DAD900"/>
              </a:solidFill>
              <a:ln>
                <a:noFill/>
              </a:ln>
              <a:effectLst>
                <a:outerShdw blurRad="203200" dist="152400" dir="2700000" algn="tl" rotWithShape="0">
                  <a:prstClr val="black">
                    <a:alpha val="60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rgbClr val="8FC31F">
                  <a:hueOff val="0"/>
                  <a:satOff val="0"/>
                  <a:lumOff val="0"/>
                  <a:alphaOff val="0"/>
                </a:srgbClr>
              </a:effectRef>
              <a:fontRef idx="minor">
                <a:srgbClr val="FFFFFF"/>
              </a:fontRef>
            </p:style>
            <p:txBody>
              <a:bodyPr vert="horz" wrap="square" lIns="109652" tIns="54826" rIns="109652" bIns="54826" numCol="1" anchor="t" anchorCtr="0" compatLnSpc="1"/>
              <a:lstStyle/>
              <a:p>
                <a:endParaRPr lang="en-US" sz="900" dirty="0">
                  <a:cs typeface="+mn-lt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1907" y="5583"/>
                <a:ext cx="7255" cy="9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ea typeface="微软雅黑" panose="020B0503020204020204" charset="-122"/>
                    <a:cs typeface="+mn-lt"/>
                  </a:rPr>
                  <a:t>Based on on-site demands, e</a:t>
                </a:r>
                <a:r>
                  <a:rPr lang="zh-CN" altLang="en-US" sz="1400" dirty="0">
                    <a:ea typeface="微软雅黑" panose="020B0503020204020204" charset="-122"/>
                    <a:cs typeface="+mn-lt"/>
                  </a:rPr>
                  <a:t>nhance independent innovation capabilities and promote </a:t>
                </a:r>
                <a:r>
                  <a:rPr lang="en-US" altLang="zh-CN" sz="1400" dirty="0">
                    <a:ea typeface="微软雅黑" panose="020B0503020204020204" charset="-122"/>
                    <a:cs typeface="+mn-lt"/>
                  </a:rPr>
                  <a:t>R&amp;D </a:t>
                </a:r>
                <a:r>
                  <a:rPr lang="zh-CN" altLang="en-US" sz="1400" dirty="0">
                    <a:ea typeface="微软雅黑" panose="020B0503020204020204" charset="-122"/>
                    <a:cs typeface="+mn-lt"/>
                  </a:rPr>
                  <a:t>and application of new technologies, materials and tools.</a:t>
                </a:r>
                <a:endParaRPr lang="zh-CN" altLang="en-US" sz="1400" dirty="0">
                  <a:ea typeface="微软雅黑" panose="020B0503020204020204" charset="-122"/>
                  <a:cs typeface="+mn-lt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1907" y="5201"/>
                <a:ext cx="6797" cy="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ClrTx/>
                  <a:buSzTx/>
                  <a:buFontTx/>
                </a:pPr>
                <a:r>
                  <a:rPr lang="en-US" altLang="zh-CN" sz="1600" b="1" dirty="0">
                    <a:solidFill>
                      <a:srgbClr val="00AAE8"/>
                    </a:solidFill>
                    <a:ea typeface="微软雅黑" panose="020B0503020204020204" charset="-122"/>
                    <a:cs typeface="+mn-lt"/>
                    <a:sym typeface="微软雅黑" panose="020B0503020204020204" charset="-122"/>
                  </a:rPr>
                  <a:t>Application of technological innovations</a:t>
                </a:r>
                <a:endParaRPr lang="en-US" altLang="zh-CN" sz="1600" b="1" dirty="0">
                  <a:solidFill>
                    <a:srgbClr val="00AAE8"/>
                  </a:solidFill>
                  <a:ea typeface="微软雅黑" panose="020B0503020204020204" charset="-122"/>
                  <a:cs typeface="+mn-lt"/>
                  <a:sym typeface="微软雅黑" panose="020B0503020204020204" charset="-122"/>
                </a:endParaRPr>
              </a:p>
            </p:txBody>
          </p:sp>
          <p:grpSp>
            <p:nvGrpSpPr>
              <p:cNvPr id="20" name="组合 19"/>
              <p:cNvGrpSpPr>
                <a:grpSpLocks noChangeAspect="1"/>
              </p:cNvGrpSpPr>
              <p:nvPr/>
            </p:nvGrpSpPr>
            <p:grpSpPr>
              <a:xfrm>
                <a:off x="11008" y="5673"/>
                <a:ext cx="490" cy="435"/>
                <a:chOff x="10044251" y="4522834"/>
                <a:chExt cx="745082" cy="657806"/>
              </a:xfrm>
              <a:solidFill>
                <a:srgbClr val="FFFFFF"/>
              </a:solidFill>
              <a:effectLst/>
            </p:grpSpPr>
            <p:sp>
              <p:nvSpPr>
                <p:cNvPr id="21" name="Oval 423"/>
                <p:cNvSpPr>
                  <a:spLocks noChangeArrowheads="1"/>
                </p:cNvSpPr>
                <p:nvPr/>
              </p:nvSpPr>
              <p:spPr bwMode="auto">
                <a:xfrm>
                  <a:off x="10603243" y="4610108"/>
                  <a:ext cx="173829" cy="2012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/>
                <a:lstStyle/>
                <a:p>
                  <a:endParaRPr lang="zh-CN" altLang="en-US">
                    <a:cs typeface="+mn-lt"/>
                  </a:endParaRPr>
                </a:p>
              </p:txBody>
            </p:sp>
            <p:sp>
              <p:nvSpPr>
                <p:cNvPr id="22" name="Freeform 424"/>
                <p:cNvSpPr/>
                <p:nvPr/>
              </p:nvSpPr>
              <p:spPr bwMode="auto">
                <a:xfrm>
                  <a:off x="10567179" y="4817837"/>
                  <a:ext cx="222154" cy="298610"/>
                </a:xfrm>
                <a:custGeom>
                  <a:avLst/>
                  <a:gdLst>
                    <a:gd name="T0" fmla="*/ 65 w 130"/>
                    <a:gd name="T1" fmla="*/ 3 h 175"/>
                    <a:gd name="T2" fmla="*/ 52 w 130"/>
                    <a:gd name="T3" fmla="*/ 89 h 175"/>
                    <a:gd name="T4" fmla="*/ 14 w 130"/>
                    <a:gd name="T5" fmla="*/ 112 h 175"/>
                    <a:gd name="T6" fmla="*/ 14 w 130"/>
                    <a:gd name="T7" fmla="*/ 78 h 175"/>
                    <a:gd name="T8" fmla="*/ 65 w 130"/>
                    <a:gd name="T9" fmla="*/ 3 h 175"/>
                    <a:gd name="T10" fmla="*/ 9 w 130"/>
                    <a:gd name="T11" fmla="*/ 58 h 175"/>
                    <a:gd name="T12" fmla="*/ 0 w 130"/>
                    <a:gd name="T13" fmla="*/ 89 h 175"/>
                    <a:gd name="T14" fmla="*/ 0 w 130"/>
                    <a:gd name="T15" fmla="*/ 137 h 175"/>
                    <a:gd name="T16" fmla="*/ 7 w 130"/>
                    <a:gd name="T17" fmla="*/ 160 h 175"/>
                    <a:gd name="T18" fmla="*/ 65 w 130"/>
                    <a:gd name="T19" fmla="*/ 175 h 175"/>
                    <a:gd name="T20" fmla="*/ 130 w 130"/>
                    <a:gd name="T21" fmla="*/ 149 h 175"/>
                    <a:gd name="T22" fmla="*/ 130 w 130"/>
                    <a:gd name="T23" fmla="*/ 45 h 175"/>
                    <a:gd name="T24" fmla="*/ 65 w 130"/>
                    <a:gd name="T25" fmla="*/ 3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0" h="175">
                      <a:moveTo>
                        <a:pt x="65" y="3"/>
                      </a:moveTo>
                      <a:cubicBezTo>
                        <a:pt x="52" y="89"/>
                        <a:pt x="52" y="89"/>
                        <a:pt x="52" y="89"/>
                      </a:cubicBezTo>
                      <a:cubicBezTo>
                        <a:pt x="14" y="112"/>
                        <a:pt x="14" y="112"/>
                        <a:pt x="14" y="112"/>
                      </a:cubicBezTo>
                      <a:cubicBezTo>
                        <a:pt x="14" y="78"/>
                        <a:pt x="14" y="78"/>
                        <a:pt x="14" y="78"/>
                      </a:cubicBezTo>
                      <a:cubicBezTo>
                        <a:pt x="65" y="3"/>
                        <a:pt x="65" y="3"/>
                        <a:pt x="65" y="3"/>
                      </a:cubicBezTo>
                      <a:cubicBezTo>
                        <a:pt x="35" y="3"/>
                        <a:pt x="18" y="33"/>
                        <a:pt x="9" y="58"/>
                      </a:cubicBezTo>
                      <a:cubicBezTo>
                        <a:pt x="3" y="75"/>
                        <a:pt x="0" y="89"/>
                        <a:pt x="0" y="89"/>
                      </a:cubicBezTo>
                      <a:cubicBezTo>
                        <a:pt x="0" y="89"/>
                        <a:pt x="0" y="116"/>
                        <a:pt x="0" y="137"/>
                      </a:cubicBezTo>
                      <a:cubicBezTo>
                        <a:pt x="0" y="146"/>
                        <a:pt x="2" y="153"/>
                        <a:pt x="7" y="160"/>
                      </a:cubicBezTo>
                      <a:cubicBezTo>
                        <a:pt x="14" y="169"/>
                        <a:pt x="31" y="175"/>
                        <a:pt x="65" y="175"/>
                      </a:cubicBezTo>
                      <a:cubicBezTo>
                        <a:pt x="122" y="175"/>
                        <a:pt x="130" y="149"/>
                        <a:pt x="130" y="149"/>
                      </a:cubicBezTo>
                      <a:cubicBezTo>
                        <a:pt x="130" y="149"/>
                        <a:pt x="130" y="89"/>
                        <a:pt x="130" y="45"/>
                      </a:cubicBezTo>
                      <a:cubicBezTo>
                        <a:pt x="130" y="0"/>
                        <a:pt x="65" y="3"/>
                        <a:pt x="65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/>
                <a:lstStyle/>
                <a:p>
                  <a:endParaRPr lang="zh-CN" altLang="en-US">
                    <a:cs typeface="+mn-lt"/>
                  </a:endParaRPr>
                </a:p>
              </p:txBody>
            </p:sp>
            <p:sp>
              <p:nvSpPr>
                <p:cNvPr id="23" name="Freeform 425"/>
                <p:cNvSpPr/>
                <p:nvPr/>
              </p:nvSpPr>
              <p:spPr bwMode="auto">
                <a:xfrm>
                  <a:off x="10229620" y="5001763"/>
                  <a:ext cx="362082" cy="178877"/>
                </a:xfrm>
                <a:custGeom>
                  <a:avLst/>
                  <a:gdLst>
                    <a:gd name="T0" fmla="*/ 187 w 212"/>
                    <a:gd name="T1" fmla="*/ 55 h 105"/>
                    <a:gd name="T2" fmla="*/ 178 w 212"/>
                    <a:gd name="T3" fmla="*/ 0 h 105"/>
                    <a:gd name="T4" fmla="*/ 110 w 212"/>
                    <a:gd name="T5" fmla="*/ 20 h 105"/>
                    <a:gd name="T6" fmla="*/ 44 w 212"/>
                    <a:gd name="T7" fmla="*/ 0 h 105"/>
                    <a:gd name="T8" fmla="*/ 30 w 212"/>
                    <a:gd name="T9" fmla="*/ 56 h 105"/>
                    <a:gd name="T10" fmla="*/ 0 w 212"/>
                    <a:gd name="T11" fmla="*/ 72 h 105"/>
                    <a:gd name="T12" fmla="*/ 110 w 212"/>
                    <a:gd name="T13" fmla="*/ 105 h 105"/>
                    <a:gd name="T14" fmla="*/ 212 w 212"/>
                    <a:gd name="T15" fmla="*/ 72 h 105"/>
                    <a:gd name="T16" fmla="*/ 187 w 212"/>
                    <a:gd name="T17" fmla="*/ 5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2" h="105">
                      <a:moveTo>
                        <a:pt x="187" y="55"/>
                      </a:moveTo>
                      <a:cubicBezTo>
                        <a:pt x="173" y="33"/>
                        <a:pt x="178" y="0"/>
                        <a:pt x="178" y="0"/>
                      </a:cubicBezTo>
                      <a:cubicBezTo>
                        <a:pt x="178" y="0"/>
                        <a:pt x="156" y="20"/>
                        <a:pt x="110" y="20"/>
                      </a:cubicBezTo>
                      <a:cubicBezTo>
                        <a:pt x="64" y="20"/>
                        <a:pt x="44" y="0"/>
                        <a:pt x="44" y="0"/>
                      </a:cubicBezTo>
                      <a:cubicBezTo>
                        <a:pt x="44" y="0"/>
                        <a:pt x="49" y="34"/>
                        <a:pt x="30" y="56"/>
                      </a:cubicBezTo>
                      <a:cubicBezTo>
                        <a:pt x="23" y="64"/>
                        <a:pt x="14" y="70"/>
                        <a:pt x="0" y="72"/>
                      </a:cubicBezTo>
                      <a:cubicBezTo>
                        <a:pt x="0" y="72"/>
                        <a:pt x="32" y="105"/>
                        <a:pt x="110" y="105"/>
                      </a:cubicBezTo>
                      <a:cubicBezTo>
                        <a:pt x="187" y="105"/>
                        <a:pt x="212" y="72"/>
                        <a:pt x="212" y="72"/>
                      </a:cubicBezTo>
                      <a:cubicBezTo>
                        <a:pt x="200" y="70"/>
                        <a:pt x="193" y="63"/>
                        <a:pt x="187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/>
                <a:lstStyle/>
                <a:p>
                  <a:endParaRPr lang="zh-CN" altLang="en-US">
                    <a:cs typeface="+mn-lt"/>
                  </a:endParaRPr>
                </a:p>
              </p:txBody>
            </p:sp>
            <p:sp>
              <p:nvSpPr>
                <p:cNvPr id="24" name="Freeform 426"/>
                <p:cNvSpPr/>
                <p:nvPr/>
              </p:nvSpPr>
              <p:spPr bwMode="auto">
                <a:xfrm>
                  <a:off x="10275782" y="4701711"/>
                  <a:ext cx="283463" cy="256054"/>
                </a:xfrm>
                <a:custGeom>
                  <a:avLst/>
                  <a:gdLst>
                    <a:gd name="T0" fmla="*/ 75 w 166"/>
                    <a:gd name="T1" fmla="*/ 150 h 150"/>
                    <a:gd name="T2" fmla="*/ 91 w 166"/>
                    <a:gd name="T3" fmla="*/ 150 h 150"/>
                    <a:gd name="T4" fmla="*/ 166 w 166"/>
                    <a:gd name="T5" fmla="*/ 125 h 150"/>
                    <a:gd name="T6" fmla="*/ 166 w 166"/>
                    <a:gd name="T7" fmla="*/ 122 h 150"/>
                    <a:gd name="T8" fmla="*/ 166 w 166"/>
                    <a:gd name="T9" fmla="*/ 59 h 150"/>
                    <a:gd name="T10" fmla="*/ 108 w 166"/>
                    <a:gd name="T11" fmla="*/ 0 h 150"/>
                    <a:gd name="T12" fmla="*/ 108 w 166"/>
                    <a:gd name="T13" fmla="*/ 0 h 150"/>
                    <a:gd name="T14" fmla="*/ 83 w 166"/>
                    <a:gd name="T15" fmla="*/ 10 h 150"/>
                    <a:gd name="T16" fmla="*/ 102 w 166"/>
                    <a:gd name="T17" fmla="*/ 82 h 150"/>
                    <a:gd name="T18" fmla="*/ 83 w 166"/>
                    <a:gd name="T19" fmla="*/ 111 h 150"/>
                    <a:gd name="T20" fmla="*/ 63 w 166"/>
                    <a:gd name="T21" fmla="*/ 82 h 150"/>
                    <a:gd name="T22" fmla="*/ 83 w 166"/>
                    <a:gd name="T23" fmla="*/ 10 h 150"/>
                    <a:gd name="T24" fmla="*/ 58 w 166"/>
                    <a:gd name="T25" fmla="*/ 0 h 150"/>
                    <a:gd name="T26" fmla="*/ 0 w 166"/>
                    <a:gd name="T27" fmla="*/ 59 h 150"/>
                    <a:gd name="T28" fmla="*/ 0 w 166"/>
                    <a:gd name="T29" fmla="*/ 122 h 150"/>
                    <a:gd name="T30" fmla="*/ 0 w 166"/>
                    <a:gd name="T31" fmla="*/ 123 h 150"/>
                    <a:gd name="T32" fmla="*/ 75 w 166"/>
                    <a:gd name="T33" fmla="*/ 15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6" h="150">
                      <a:moveTo>
                        <a:pt x="75" y="150"/>
                      </a:moveTo>
                      <a:cubicBezTo>
                        <a:pt x="91" y="150"/>
                        <a:pt x="91" y="150"/>
                        <a:pt x="91" y="150"/>
                      </a:cubicBezTo>
                      <a:cubicBezTo>
                        <a:pt x="150" y="150"/>
                        <a:pt x="163" y="132"/>
                        <a:pt x="166" y="125"/>
                      </a:cubicBezTo>
                      <a:cubicBezTo>
                        <a:pt x="166" y="123"/>
                        <a:pt x="166" y="122"/>
                        <a:pt x="166" y="122"/>
                      </a:cubicBezTo>
                      <a:cubicBezTo>
                        <a:pt x="166" y="122"/>
                        <a:pt x="166" y="113"/>
                        <a:pt x="166" y="59"/>
                      </a:cubicBezTo>
                      <a:cubicBezTo>
                        <a:pt x="166" y="22"/>
                        <a:pt x="130" y="6"/>
                        <a:pt x="108" y="0"/>
                      </a:cubicBezTo>
                      <a:cubicBezTo>
                        <a:pt x="108" y="0"/>
                        <a:pt x="108" y="0"/>
                        <a:pt x="108" y="0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102" y="82"/>
                        <a:pt x="102" y="82"/>
                        <a:pt x="102" y="82"/>
                      </a:cubicBezTo>
                      <a:cubicBezTo>
                        <a:pt x="83" y="111"/>
                        <a:pt x="83" y="111"/>
                        <a:pt x="83" y="111"/>
                      </a:cubicBezTo>
                      <a:cubicBezTo>
                        <a:pt x="63" y="82"/>
                        <a:pt x="63" y="82"/>
                        <a:pt x="63" y="82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36" y="6"/>
                        <a:pt x="0" y="22"/>
                        <a:pt x="0" y="59"/>
                      </a:cubicBezTo>
                      <a:cubicBezTo>
                        <a:pt x="0" y="113"/>
                        <a:pt x="0" y="122"/>
                        <a:pt x="0" y="122"/>
                      </a:cubicBezTo>
                      <a:cubicBezTo>
                        <a:pt x="0" y="122"/>
                        <a:pt x="0" y="123"/>
                        <a:pt x="0" y="123"/>
                      </a:cubicBezTo>
                      <a:cubicBezTo>
                        <a:pt x="1" y="127"/>
                        <a:pt x="9" y="150"/>
                        <a:pt x="75" y="1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/>
                <a:lstStyle/>
                <a:p>
                  <a:endParaRPr lang="zh-CN" altLang="en-US">
                    <a:cs typeface="+mn-lt"/>
                  </a:endParaRPr>
                </a:p>
              </p:txBody>
            </p:sp>
            <p:sp>
              <p:nvSpPr>
                <p:cNvPr id="25" name="Oval 427"/>
                <p:cNvSpPr>
                  <a:spLocks noChangeArrowheads="1"/>
                </p:cNvSpPr>
                <p:nvPr/>
              </p:nvSpPr>
              <p:spPr bwMode="auto">
                <a:xfrm>
                  <a:off x="10345746" y="4522834"/>
                  <a:ext cx="143535" cy="16733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/>
                <a:lstStyle/>
                <a:p>
                  <a:endParaRPr lang="zh-CN" altLang="en-US">
                    <a:cs typeface="+mn-lt"/>
                  </a:endParaRPr>
                </a:p>
              </p:txBody>
            </p:sp>
            <p:sp>
              <p:nvSpPr>
                <p:cNvPr id="26" name="Freeform 428"/>
                <p:cNvSpPr/>
                <p:nvPr/>
              </p:nvSpPr>
              <p:spPr bwMode="auto">
                <a:xfrm>
                  <a:off x="10044251" y="4816394"/>
                  <a:ext cx="219990" cy="297889"/>
                </a:xfrm>
                <a:custGeom>
                  <a:avLst/>
                  <a:gdLst>
                    <a:gd name="T0" fmla="*/ 129 w 129"/>
                    <a:gd name="T1" fmla="*/ 138 h 175"/>
                    <a:gd name="T2" fmla="*/ 129 w 129"/>
                    <a:gd name="T3" fmla="*/ 89 h 175"/>
                    <a:gd name="T4" fmla="*/ 121 w 129"/>
                    <a:gd name="T5" fmla="*/ 58 h 175"/>
                    <a:gd name="T6" fmla="*/ 65 w 129"/>
                    <a:gd name="T7" fmla="*/ 3 h 175"/>
                    <a:gd name="T8" fmla="*/ 116 w 129"/>
                    <a:gd name="T9" fmla="*/ 78 h 175"/>
                    <a:gd name="T10" fmla="*/ 116 w 129"/>
                    <a:gd name="T11" fmla="*/ 113 h 175"/>
                    <a:gd name="T12" fmla="*/ 78 w 129"/>
                    <a:gd name="T13" fmla="*/ 89 h 175"/>
                    <a:gd name="T14" fmla="*/ 65 w 129"/>
                    <a:gd name="T15" fmla="*/ 3 h 175"/>
                    <a:gd name="T16" fmla="*/ 0 w 129"/>
                    <a:gd name="T17" fmla="*/ 45 h 175"/>
                    <a:gd name="T18" fmla="*/ 0 w 129"/>
                    <a:gd name="T19" fmla="*/ 149 h 175"/>
                    <a:gd name="T20" fmla="*/ 65 w 129"/>
                    <a:gd name="T21" fmla="*/ 175 h 175"/>
                    <a:gd name="T22" fmla="*/ 122 w 129"/>
                    <a:gd name="T23" fmla="*/ 161 h 175"/>
                    <a:gd name="T24" fmla="*/ 129 w 129"/>
                    <a:gd name="T25" fmla="*/ 138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9" h="175">
                      <a:moveTo>
                        <a:pt x="129" y="138"/>
                      </a:moveTo>
                      <a:cubicBezTo>
                        <a:pt x="129" y="117"/>
                        <a:pt x="129" y="89"/>
                        <a:pt x="129" y="89"/>
                      </a:cubicBezTo>
                      <a:cubicBezTo>
                        <a:pt x="129" y="89"/>
                        <a:pt x="127" y="75"/>
                        <a:pt x="121" y="58"/>
                      </a:cubicBezTo>
                      <a:cubicBezTo>
                        <a:pt x="112" y="33"/>
                        <a:pt x="95" y="3"/>
                        <a:pt x="65" y="3"/>
                      </a:cubicBezTo>
                      <a:cubicBezTo>
                        <a:pt x="116" y="78"/>
                        <a:pt x="116" y="78"/>
                        <a:pt x="116" y="78"/>
                      </a:cubicBezTo>
                      <a:cubicBezTo>
                        <a:pt x="116" y="113"/>
                        <a:pt x="116" y="113"/>
                        <a:pt x="116" y="113"/>
                      </a:cubicBezTo>
                      <a:cubicBezTo>
                        <a:pt x="78" y="89"/>
                        <a:pt x="78" y="89"/>
                        <a:pt x="78" y="89"/>
                      </a:cubicBezTo>
                      <a:cubicBezTo>
                        <a:pt x="65" y="3"/>
                        <a:pt x="65" y="3"/>
                        <a:pt x="65" y="3"/>
                      </a:cubicBezTo>
                      <a:cubicBezTo>
                        <a:pt x="65" y="3"/>
                        <a:pt x="0" y="0"/>
                        <a:pt x="0" y="45"/>
                      </a:cubicBezTo>
                      <a:cubicBezTo>
                        <a:pt x="0" y="90"/>
                        <a:pt x="0" y="149"/>
                        <a:pt x="0" y="149"/>
                      </a:cubicBezTo>
                      <a:cubicBezTo>
                        <a:pt x="0" y="149"/>
                        <a:pt x="8" y="175"/>
                        <a:pt x="65" y="175"/>
                      </a:cubicBezTo>
                      <a:cubicBezTo>
                        <a:pt x="97" y="175"/>
                        <a:pt x="114" y="170"/>
                        <a:pt x="122" y="161"/>
                      </a:cubicBezTo>
                      <a:cubicBezTo>
                        <a:pt x="128" y="155"/>
                        <a:pt x="129" y="147"/>
                        <a:pt x="129" y="1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/>
                <a:lstStyle/>
                <a:p>
                  <a:endParaRPr lang="zh-CN" altLang="en-US">
                    <a:cs typeface="+mn-lt"/>
                  </a:endParaRPr>
                </a:p>
              </p:txBody>
            </p:sp>
            <p:sp>
              <p:nvSpPr>
                <p:cNvPr id="27" name="Oval 429"/>
                <p:cNvSpPr>
                  <a:spLocks noChangeArrowheads="1"/>
                </p:cNvSpPr>
                <p:nvPr/>
              </p:nvSpPr>
              <p:spPr bwMode="auto">
                <a:xfrm>
                  <a:off x="10055791" y="4607944"/>
                  <a:ext cx="173829" cy="20340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2" tIns="45696" rIns="91392" bIns="45696" numCol="1" anchor="t" anchorCtr="0" compatLnSpc="1"/>
                <a:lstStyle/>
                <a:p>
                  <a:endParaRPr lang="zh-CN" altLang="en-US">
                    <a:cs typeface="+mn-lt"/>
                  </a:endParaRPr>
                </a:p>
              </p:txBody>
            </p:sp>
          </p:grpSp>
          <p:sp>
            <p:nvSpPr>
              <p:cNvPr id="28" name="Oval 42"/>
              <p:cNvSpPr/>
              <p:nvPr/>
            </p:nvSpPr>
            <p:spPr bwMode="auto">
              <a:xfrm>
                <a:off x="10733" y="8722"/>
                <a:ext cx="1040" cy="934"/>
              </a:xfrm>
              <a:prstGeom prst="ellipse">
                <a:avLst/>
              </a:prstGeom>
              <a:solidFill>
                <a:srgbClr val="ED6C00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203200" dist="152400" dir="2700000" algn="tl" rotWithShape="0">
                  <a:prstClr val="black">
                    <a:alpha val="60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rgbClr val="DAD900">
                  <a:hueOff val="0"/>
                  <a:satOff val="0"/>
                  <a:lumOff val="0"/>
                  <a:alphaOff val="0"/>
                </a:srgbClr>
              </a:effectRef>
              <a:fontRef idx="minor">
                <a:srgbClr val="FFFFFF"/>
              </a:fontRef>
            </p:style>
            <p:txBody>
              <a:bodyPr vert="horz" wrap="square" lIns="109652" tIns="54826" rIns="109652" bIns="54826" numCol="1" anchor="t" anchorCtr="0" compatLnSpc="1"/>
              <a:lstStyle/>
              <a:p>
                <a:endParaRPr lang="en-US" sz="900" dirty="0">
                  <a:cs typeface="+mn-lt"/>
                </a:endParaRPr>
              </a:p>
            </p:txBody>
          </p:sp>
          <p:sp>
            <p:nvSpPr>
              <p:cNvPr id="29" name="Freeform 48"/>
              <p:cNvSpPr>
                <a:spLocks noEditPoints="1"/>
              </p:cNvSpPr>
              <p:nvPr/>
            </p:nvSpPr>
            <p:spPr bwMode="auto">
              <a:xfrm>
                <a:off x="11007" y="8954"/>
                <a:ext cx="483" cy="471"/>
              </a:xfrm>
              <a:custGeom>
                <a:avLst/>
                <a:gdLst>
                  <a:gd name="T0" fmla="*/ 86 w 99"/>
                  <a:gd name="T1" fmla="*/ 59 h 97"/>
                  <a:gd name="T2" fmla="*/ 99 w 99"/>
                  <a:gd name="T3" fmla="*/ 53 h 97"/>
                  <a:gd name="T4" fmla="*/ 99 w 99"/>
                  <a:gd name="T5" fmla="*/ 42 h 97"/>
                  <a:gd name="T6" fmla="*/ 86 w 99"/>
                  <a:gd name="T7" fmla="*/ 37 h 97"/>
                  <a:gd name="T8" fmla="*/ 83 w 99"/>
                  <a:gd name="T9" fmla="*/ 31 h 97"/>
                  <a:gd name="T10" fmla="*/ 89 w 99"/>
                  <a:gd name="T11" fmla="*/ 17 h 97"/>
                  <a:gd name="T12" fmla="*/ 81 w 99"/>
                  <a:gd name="T13" fmla="*/ 10 h 97"/>
                  <a:gd name="T14" fmla="*/ 67 w 99"/>
                  <a:gd name="T15" fmla="*/ 15 h 97"/>
                  <a:gd name="T16" fmla="*/ 61 w 99"/>
                  <a:gd name="T17" fmla="*/ 13 h 97"/>
                  <a:gd name="T18" fmla="*/ 55 w 99"/>
                  <a:gd name="T19" fmla="*/ 0 h 97"/>
                  <a:gd name="T20" fmla="*/ 44 w 99"/>
                  <a:gd name="T21" fmla="*/ 0 h 97"/>
                  <a:gd name="T22" fmla="*/ 39 w 99"/>
                  <a:gd name="T23" fmla="*/ 13 h 97"/>
                  <a:gd name="T24" fmla="*/ 32 w 99"/>
                  <a:gd name="T25" fmla="*/ 15 h 97"/>
                  <a:gd name="T26" fmla="*/ 19 w 99"/>
                  <a:gd name="T27" fmla="*/ 10 h 97"/>
                  <a:gd name="T28" fmla="*/ 11 w 99"/>
                  <a:gd name="T29" fmla="*/ 18 h 97"/>
                  <a:gd name="T30" fmla="*/ 16 w 99"/>
                  <a:gd name="T31" fmla="*/ 31 h 97"/>
                  <a:gd name="T32" fmla="*/ 14 w 99"/>
                  <a:gd name="T33" fmla="*/ 37 h 97"/>
                  <a:gd name="T34" fmla="*/ 0 w 99"/>
                  <a:gd name="T35" fmla="*/ 43 h 97"/>
                  <a:gd name="T36" fmla="*/ 0 w 99"/>
                  <a:gd name="T37" fmla="*/ 54 h 97"/>
                  <a:gd name="T38" fmla="*/ 14 w 99"/>
                  <a:gd name="T39" fmla="*/ 59 h 97"/>
                  <a:gd name="T40" fmla="*/ 16 w 99"/>
                  <a:gd name="T41" fmla="*/ 65 h 97"/>
                  <a:gd name="T42" fmla="*/ 11 w 99"/>
                  <a:gd name="T43" fmla="*/ 79 h 97"/>
                  <a:gd name="T44" fmla="*/ 19 w 99"/>
                  <a:gd name="T45" fmla="*/ 86 h 97"/>
                  <a:gd name="T46" fmla="*/ 33 w 99"/>
                  <a:gd name="T47" fmla="*/ 81 h 97"/>
                  <a:gd name="T48" fmla="*/ 39 w 99"/>
                  <a:gd name="T49" fmla="*/ 83 h 97"/>
                  <a:gd name="T50" fmla="*/ 45 w 99"/>
                  <a:gd name="T51" fmla="*/ 97 h 97"/>
                  <a:gd name="T52" fmla="*/ 56 w 99"/>
                  <a:gd name="T53" fmla="*/ 97 h 97"/>
                  <a:gd name="T54" fmla="*/ 61 w 99"/>
                  <a:gd name="T55" fmla="*/ 83 h 97"/>
                  <a:gd name="T56" fmla="*/ 67 w 99"/>
                  <a:gd name="T57" fmla="*/ 81 h 97"/>
                  <a:gd name="T58" fmla="*/ 81 w 99"/>
                  <a:gd name="T59" fmla="*/ 86 h 97"/>
                  <a:gd name="T60" fmla="*/ 89 w 99"/>
                  <a:gd name="T61" fmla="*/ 78 h 97"/>
                  <a:gd name="T62" fmla="*/ 83 w 99"/>
                  <a:gd name="T63" fmla="*/ 65 h 97"/>
                  <a:gd name="T64" fmla="*/ 86 w 99"/>
                  <a:gd name="T65" fmla="*/ 59 h 97"/>
                  <a:gd name="T66" fmla="*/ 50 w 99"/>
                  <a:gd name="T67" fmla="*/ 64 h 97"/>
                  <a:gd name="T68" fmla="*/ 34 w 99"/>
                  <a:gd name="T69" fmla="*/ 48 h 97"/>
                  <a:gd name="T70" fmla="*/ 50 w 99"/>
                  <a:gd name="T71" fmla="*/ 33 h 97"/>
                  <a:gd name="T72" fmla="*/ 66 w 99"/>
                  <a:gd name="T73" fmla="*/ 48 h 97"/>
                  <a:gd name="T74" fmla="*/ 50 w 99"/>
                  <a:gd name="T75" fmla="*/ 6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9" h="97">
                    <a:moveTo>
                      <a:pt x="86" y="59"/>
                    </a:moveTo>
                    <a:cubicBezTo>
                      <a:pt x="86" y="59"/>
                      <a:pt x="99" y="54"/>
                      <a:pt x="99" y="53"/>
                    </a:cubicBezTo>
                    <a:cubicBezTo>
                      <a:pt x="99" y="42"/>
                      <a:pt x="99" y="42"/>
                      <a:pt x="99" y="42"/>
                    </a:cubicBezTo>
                    <a:cubicBezTo>
                      <a:pt x="99" y="42"/>
                      <a:pt x="86" y="37"/>
                      <a:pt x="86" y="37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3" y="31"/>
                      <a:pt x="89" y="18"/>
                      <a:pt x="89" y="17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0" y="9"/>
                      <a:pt x="67" y="15"/>
                      <a:pt x="67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3"/>
                      <a:pt x="56" y="0"/>
                      <a:pt x="55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3" y="0"/>
                      <a:pt x="39" y="13"/>
                      <a:pt x="39" y="13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19" y="10"/>
                      <a:pt x="19" y="10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0" y="18"/>
                      <a:pt x="16" y="31"/>
                      <a:pt x="16" y="31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0" y="42"/>
                      <a:pt x="0" y="4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14" y="59"/>
                      <a:pt x="14" y="59"/>
                    </a:cubicBezTo>
                    <a:cubicBezTo>
                      <a:pt x="16" y="65"/>
                      <a:pt x="16" y="65"/>
                      <a:pt x="16" y="65"/>
                    </a:cubicBezTo>
                    <a:cubicBezTo>
                      <a:pt x="16" y="65"/>
                      <a:pt x="11" y="78"/>
                      <a:pt x="11" y="79"/>
                    </a:cubicBezTo>
                    <a:cubicBezTo>
                      <a:pt x="19" y="86"/>
                      <a:pt x="19" y="86"/>
                      <a:pt x="19" y="86"/>
                    </a:cubicBezTo>
                    <a:cubicBezTo>
                      <a:pt x="19" y="87"/>
                      <a:pt x="33" y="81"/>
                      <a:pt x="33" y="81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39" y="83"/>
                      <a:pt x="44" y="97"/>
                      <a:pt x="45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56" y="97"/>
                      <a:pt x="61" y="83"/>
                      <a:pt x="61" y="83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81"/>
                      <a:pt x="81" y="86"/>
                      <a:pt x="81" y="86"/>
                    </a:cubicBezTo>
                    <a:cubicBezTo>
                      <a:pt x="89" y="78"/>
                      <a:pt x="89" y="78"/>
                      <a:pt x="89" y="78"/>
                    </a:cubicBezTo>
                    <a:cubicBezTo>
                      <a:pt x="89" y="78"/>
                      <a:pt x="83" y="65"/>
                      <a:pt x="83" y="65"/>
                    </a:cubicBezTo>
                    <a:lnTo>
                      <a:pt x="86" y="59"/>
                    </a:lnTo>
                    <a:close/>
                    <a:moveTo>
                      <a:pt x="50" y="64"/>
                    </a:moveTo>
                    <a:cubicBezTo>
                      <a:pt x="41" y="64"/>
                      <a:pt x="34" y="57"/>
                      <a:pt x="34" y="48"/>
                    </a:cubicBezTo>
                    <a:cubicBezTo>
                      <a:pt x="34" y="39"/>
                      <a:pt x="41" y="33"/>
                      <a:pt x="50" y="33"/>
                    </a:cubicBezTo>
                    <a:cubicBezTo>
                      <a:pt x="59" y="33"/>
                      <a:pt x="66" y="39"/>
                      <a:pt x="66" y="48"/>
                    </a:cubicBezTo>
                    <a:cubicBezTo>
                      <a:pt x="66" y="57"/>
                      <a:pt x="59" y="64"/>
                      <a:pt x="50" y="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en-US">
                  <a:ea typeface="微软雅黑" panose="020B0503020204020204" charset="-122"/>
                  <a:cs typeface="+mn-lt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11906" y="8800"/>
                <a:ext cx="6576" cy="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ClrTx/>
                  <a:buSzTx/>
                  <a:buFontTx/>
                </a:pPr>
                <a:r>
                  <a:rPr lang="zh-CN" altLang="en-US" sz="1600" b="1" dirty="0">
                    <a:solidFill>
                      <a:srgbClr val="00AAE8"/>
                    </a:solidFill>
                    <a:ea typeface="微软雅黑" panose="020B0503020204020204" charset="-122"/>
                    <a:cs typeface="+mn-lt"/>
                  </a:rPr>
                  <a:t>Industry </a:t>
                </a:r>
                <a:r>
                  <a:rPr lang="en-US" altLang="zh-CN" sz="1600" b="1" dirty="0">
                    <a:solidFill>
                      <a:srgbClr val="00AAE8"/>
                    </a:solidFill>
                    <a:ea typeface="微软雅黑" panose="020B0503020204020204" charset="-122"/>
                    <a:cs typeface="+mn-lt"/>
                  </a:rPr>
                  <a:t>E</a:t>
                </a:r>
                <a:r>
                  <a:rPr lang="zh-CN" altLang="en-US" sz="1600" b="1" dirty="0">
                    <a:solidFill>
                      <a:srgbClr val="00AAE8"/>
                    </a:solidFill>
                    <a:ea typeface="微软雅黑" panose="020B0503020204020204" charset="-122"/>
                    <a:cs typeface="+mn-lt"/>
                  </a:rPr>
                  <a:t>xchange</a:t>
                </a:r>
                <a:r>
                  <a:rPr lang="en-US" altLang="zh-CN" sz="1600" b="1" dirty="0">
                    <a:solidFill>
                      <a:srgbClr val="00AAE8"/>
                    </a:solidFill>
                    <a:ea typeface="微软雅黑" panose="020B0503020204020204" charset="-122"/>
                    <a:cs typeface="+mn-lt"/>
                  </a:rPr>
                  <a:t>s</a:t>
                </a:r>
                <a:r>
                  <a:rPr lang="zh-CN" altLang="en-US" sz="1600" b="1" dirty="0">
                    <a:solidFill>
                      <a:srgbClr val="00AAE8"/>
                    </a:solidFill>
                    <a:ea typeface="微软雅黑" panose="020B0503020204020204" charset="-122"/>
                    <a:cs typeface="+mn-lt"/>
                  </a:rPr>
                  <a:t> and </a:t>
                </a:r>
                <a:r>
                  <a:rPr lang="en-US" altLang="zh-CN" sz="1600" b="1" dirty="0">
                    <a:solidFill>
                      <a:srgbClr val="00AAE8"/>
                    </a:solidFill>
                    <a:ea typeface="微软雅黑" panose="020B0503020204020204" charset="-122"/>
                    <a:cs typeface="+mn-lt"/>
                  </a:rPr>
                  <a:t>C</a:t>
                </a:r>
                <a:r>
                  <a:rPr lang="zh-CN" altLang="en-US" sz="1600" b="1" dirty="0">
                    <a:solidFill>
                      <a:srgbClr val="00AAE8"/>
                    </a:solidFill>
                    <a:ea typeface="微软雅黑" panose="020B0503020204020204" charset="-122"/>
                    <a:cs typeface="+mn-lt"/>
                  </a:rPr>
                  <a:t>ooperation</a:t>
                </a:r>
                <a:endParaRPr lang="zh-CN" altLang="en-US" sz="1600" b="1" dirty="0">
                  <a:solidFill>
                    <a:srgbClr val="00AAE8"/>
                  </a:solidFill>
                  <a:ea typeface="微软雅黑" panose="020B0503020204020204" charset="-122"/>
                  <a:cs typeface="+mn-lt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1906" y="9254"/>
                <a:ext cx="6621" cy="3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0" algn="just">
                  <a:buFont typeface="Arial" panose="020B0604020202020204" pitchFamily="34" charset="0"/>
                  <a:buNone/>
                </a:pPr>
                <a:endParaRPr lang="zh-CN" altLang="en-US" sz="1200" dirty="0">
                  <a:ea typeface="微软雅黑" panose="020B0503020204020204" charset="-122"/>
                  <a:cs typeface="+mn-lt"/>
                </a:endParaRP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6866" y="8142"/>
              <a:ext cx="7195" cy="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ea typeface="微软雅黑" panose="020B0503020204020204" charset="-122"/>
                  <a:cs typeface="+mn-lt"/>
                  <a:sym typeface="微软雅黑" panose="020B0503020204020204" charset="-122"/>
                </a:rPr>
                <a:t>Fully </a:t>
              </a:r>
              <a:r>
                <a:rPr lang="en-US" altLang="zh-CN" sz="1400" dirty="0">
                  <a:ea typeface="微软雅黑" panose="020B0503020204020204" charset="-122"/>
                  <a:cs typeface="+mn-lt"/>
                  <a:sym typeface="微软雅黑" panose="020B0503020204020204" charset="-122"/>
                </a:rPr>
                <a:t>learn from</a:t>
              </a:r>
              <a:r>
                <a:rPr lang="zh-CN" altLang="en-US" sz="1400" dirty="0">
                  <a:ea typeface="微软雅黑" panose="020B0503020204020204" charset="-122"/>
                  <a:cs typeface="+mn-lt"/>
                  <a:sym typeface="微软雅黑" panose="020B0503020204020204" charset="-122"/>
                </a:rPr>
                <a:t> the industry operating experience and strengthen technical exchange</a:t>
              </a:r>
              <a:r>
                <a:rPr lang="en-US" altLang="zh-CN" sz="1400" dirty="0">
                  <a:ea typeface="微软雅黑" panose="020B0503020204020204" charset="-122"/>
                  <a:cs typeface="+mn-lt"/>
                  <a:sym typeface="微软雅黑" panose="020B0503020204020204" charset="-122"/>
                </a:rPr>
                <a:t>s</a:t>
              </a:r>
              <a:r>
                <a:rPr lang="zh-CN" altLang="en-US" sz="1400" dirty="0">
                  <a:ea typeface="微软雅黑" panose="020B0503020204020204" charset="-122"/>
                  <a:cs typeface="+mn-lt"/>
                  <a:sym typeface="微软雅黑" panose="020B0503020204020204" charset="-122"/>
                </a:rPr>
                <a:t> and cooperation.</a:t>
              </a:r>
              <a:endParaRPr lang="zh-CN" altLang="en-US" sz="1400" dirty="0">
                <a:ea typeface="微软雅黑" panose="020B0503020204020204" charset="-122"/>
                <a:cs typeface="+mn-lt"/>
                <a:sym typeface="微软雅黑" panose="020B050302020402020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14300" y="227330"/>
            <a:ext cx="4989195" cy="671830"/>
            <a:chOff x="2045" y="0"/>
            <a:chExt cx="4184092" cy="514717"/>
          </a:xfrm>
        </p:grpSpPr>
        <p:sp>
          <p:nvSpPr>
            <p:cNvPr id="36" name="五边形 35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37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Conclusion</a:t>
              </a:r>
              <a:endParaRPr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95297" y="2695459"/>
            <a:ext cx="39325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7200" b="1" dirty="0">
                <a:latin typeface="+mj-lt"/>
                <a:ea typeface="方正兰亭中黑_GBK" panose="02000000000000000000" pitchFamily="2" charset="-122"/>
                <a:cs typeface="+mj-lt"/>
                <a:sym typeface="+mn-ea"/>
              </a:rPr>
              <a:t>Thanks</a:t>
            </a:r>
            <a:r>
              <a:rPr lang="zh-CN" altLang="en-US" sz="7200" b="1" dirty="0">
                <a:latin typeface="+mj-lt"/>
                <a:ea typeface="方正兰亭中黑_GBK" panose="02000000000000000000" pitchFamily="2" charset="-122"/>
                <a:cs typeface="+mj-lt"/>
                <a:sym typeface="+mn-ea"/>
              </a:rPr>
              <a:t>！</a:t>
            </a:r>
            <a:endParaRPr lang="zh-CN" altLang="en-US" sz="7200" b="1" dirty="0">
              <a:latin typeface="+mj-lt"/>
              <a:ea typeface="方正兰亭中黑_GBK" panose="02000000000000000000" pitchFamily="2" charset="-122"/>
              <a:cs typeface="+mj-lt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810125" y="988695"/>
            <a:ext cx="6974205" cy="4634230"/>
            <a:chOff x="964" y="2354"/>
            <a:chExt cx="11517" cy="764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87" y="2354"/>
              <a:ext cx="5394" cy="364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87" y="6308"/>
              <a:ext cx="5375" cy="369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4" y="2354"/>
              <a:ext cx="5521" cy="36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4" y="6307"/>
              <a:ext cx="5538" cy="36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"/>
          <p:cNvSpPr/>
          <p:nvPr/>
        </p:nvSpPr>
        <p:spPr>
          <a:xfrm>
            <a:off x="0" y="2174760"/>
            <a:ext cx="10501745" cy="2978727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rgbClr val="1D45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291422" y="4497343"/>
            <a:ext cx="9347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zh-CN" sz="2800" b="1" dirty="0">
                <a:solidFill>
                  <a:srgbClr val="1D4582"/>
                </a:solidFill>
                <a:ea typeface="微软雅黑" panose="020B0503020204020204" charset="-122"/>
                <a:cs typeface="+mn-lt"/>
              </a:rPr>
              <a:t>PART</a:t>
            </a:r>
            <a:endParaRPr kumimoji="1" lang="en-US" altLang="zh-CN" sz="2800" b="1" dirty="0">
              <a:solidFill>
                <a:srgbClr val="1D4582"/>
              </a:solidFill>
              <a:ea typeface="微软雅黑" panose="020B0503020204020204" charset="-122"/>
              <a:cs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0418615" y="3427704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zh-CN" sz="11500" dirty="0">
                <a:solidFill>
                  <a:srgbClr val="1D4582"/>
                </a:solidFill>
                <a:ea typeface="Impact" panose="020B0806030902050204" charset="0"/>
                <a:cs typeface="+mn-lt"/>
              </a:rPr>
              <a:t>0</a:t>
            </a:r>
            <a:r>
              <a:rPr kumimoji="1" lang="en-US" altLang="zh-CN" sz="11500" dirty="0">
                <a:solidFill>
                  <a:srgbClr val="FF0000"/>
                </a:solidFill>
                <a:ea typeface="Impact" panose="020B0806030902050204" charset="0"/>
                <a:cs typeface="+mn-lt"/>
              </a:rPr>
              <a:t>1</a:t>
            </a:r>
            <a:endParaRPr kumimoji="1" lang="zh-CN" altLang="en-US" sz="11500" dirty="0">
              <a:solidFill>
                <a:srgbClr val="FF0000"/>
              </a:solidFill>
              <a:ea typeface="Impact" panose="020B0806030902050204" charset="0"/>
              <a:cs typeface="+mn-lt"/>
            </a:endParaRPr>
          </a:p>
        </p:txBody>
      </p:sp>
      <p:sp>
        <p:nvSpPr>
          <p:cNvPr id="47" name="矩形 40"/>
          <p:cNvSpPr>
            <a:spLocks noChangeArrowheads="1"/>
          </p:cNvSpPr>
          <p:nvPr/>
        </p:nvSpPr>
        <p:spPr bwMode="auto">
          <a:xfrm>
            <a:off x="784806" y="3228400"/>
            <a:ext cx="74834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0622" tIns="40311" rIns="80622" bIns="4031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defTabSz="889000">
              <a:spcBef>
                <a:spcPct val="0"/>
              </a:spcBef>
              <a:spcAft>
                <a:spcPct val="35000"/>
              </a:spcAft>
            </a:pPr>
            <a:r>
              <a:rPr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Introduction</a:t>
            </a:r>
            <a:endParaRPr lang="zh-CN" altLang="zh-CN" sz="4000" b="1" dirty="0">
              <a:solidFill>
                <a:srgbClr val="FFFFFF"/>
              </a:solidFill>
              <a:latin typeface="+mn-lt"/>
              <a:ea typeface="微软雅黑" panose="020B0503020204020204" charset="-122"/>
              <a:cs typeface="+mn-lt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38175" y="1039495"/>
            <a:ext cx="109810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Daya Bay Nuclear Power Operations and Management Co., Ltd. (</a:t>
            </a:r>
            <a:r>
              <a:rPr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DNMC</a:t>
            </a:r>
            <a:r>
              <a:rPr 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)</a:t>
            </a:r>
            <a:r>
              <a:rPr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is responsible </a:t>
            </a:r>
            <a:r>
              <a:rPr 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for operating</a:t>
            </a:r>
            <a:r>
              <a:rPr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six </a:t>
            </a:r>
            <a:r>
              <a:rPr 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PWR</a:t>
            </a:r>
            <a:r>
              <a:rPr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units at Daya Bay </a:t>
            </a:r>
            <a:r>
              <a:rPr 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site</a:t>
            </a:r>
            <a:r>
              <a:rPr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.</a:t>
            </a:r>
            <a:endParaRPr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 rot="0">
            <a:off x="113665" y="227330"/>
            <a:ext cx="4989195" cy="671830"/>
            <a:chOff x="2045" y="0"/>
            <a:chExt cx="4184092" cy="514717"/>
          </a:xfrm>
        </p:grpSpPr>
        <p:sp>
          <p:nvSpPr>
            <p:cNvPr id="25" name="五边形 24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26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Introduction</a:t>
              </a:r>
              <a:endParaRPr lang="zh-CN" altLang="en-US"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63525" y="1546225"/>
            <a:ext cx="11856720" cy="4699635"/>
            <a:chOff x="415" y="2435"/>
            <a:chExt cx="18672" cy="7401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038" y="2876"/>
              <a:ext cx="5776" cy="6960"/>
            </a:xfrm>
            <a:prstGeom prst="rect">
              <a:avLst/>
            </a:prstGeom>
          </p:spPr>
        </p:pic>
        <p:sp>
          <p:nvSpPr>
            <p:cNvPr id="18" name="TextBox 24"/>
            <p:cNvSpPr txBox="1"/>
            <p:nvPr/>
          </p:nvSpPr>
          <p:spPr>
            <a:xfrm>
              <a:off x="13423" y="6460"/>
              <a:ext cx="5665" cy="14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sz="1600" b="1" dirty="0">
                  <a:solidFill>
                    <a:srgbClr val="004A86"/>
                  </a:solidFill>
                  <a:ea typeface="微软雅黑" panose="020B0503020204020204" charset="-122"/>
                  <a:cs typeface="+mn-lt"/>
                </a:rPr>
                <a:t>Lingao </a:t>
              </a:r>
              <a:r>
                <a:rPr lang="zh-CN" altLang="en-US" sz="1600" b="1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N</a:t>
              </a:r>
              <a:r>
                <a:rPr lang="en-US" altLang="zh-CN" sz="1600" b="1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PP </a:t>
              </a:r>
              <a:r>
                <a:rPr lang="zh-CN" altLang="en-US" sz="1600" b="1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Phase I </a:t>
              </a:r>
              <a:r>
                <a:rPr lang="en-US" altLang="zh-CN" sz="1600" b="1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(</a:t>
              </a:r>
              <a:r>
                <a:rPr lang="en-US" altLang="zh-CN" sz="1600" b="1" dirty="0">
                  <a:solidFill>
                    <a:srgbClr val="004A86"/>
                  </a:solidFill>
                  <a:ea typeface="微软雅黑" panose="020B0503020204020204" charset="-122"/>
                  <a:cs typeface="+mn-lt"/>
                </a:rPr>
                <a:t>2003)</a:t>
              </a:r>
              <a:endParaRPr lang="en-US" altLang="zh-CN" sz="1600" b="1" dirty="0">
                <a:solidFill>
                  <a:srgbClr val="004A86"/>
                </a:solidFill>
                <a:ea typeface="微软雅黑" panose="020B0503020204020204" charset="-122"/>
                <a:cs typeface="+mn-lt"/>
              </a:endParaRPr>
            </a:p>
            <a:p>
              <a:endParaRPr lang="en-US" altLang="zh-CN" sz="1200" dirty="0">
                <a:solidFill>
                  <a:srgbClr val="004A86"/>
                </a:solidFill>
                <a:ea typeface="微软雅黑" panose="020B0503020204020204" charset="-122"/>
                <a:cs typeface="+mn-lt"/>
              </a:endParaRPr>
            </a:p>
            <a:p>
              <a:r>
                <a:rPr lang="zh-CN" altLang="en-US" sz="1200" dirty="0">
                  <a:solidFill>
                    <a:srgbClr val="FF0000"/>
                  </a:solidFill>
                  <a:ea typeface="微软雅黑" panose="020B0503020204020204" charset="-122"/>
                  <a:cs typeface="+mn-lt"/>
                  <a:sym typeface="+mn-ea"/>
                </a:rPr>
                <a:t>9</a:t>
              </a:r>
              <a:r>
                <a:rPr lang="en-US" altLang="zh-CN" sz="1200" dirty="0">
                  <a:solidFill>
                    <a:srgbClr val="FF0000"/>
                  </a:solidFill>
                  <a:ea typeface="微软雅黑" panose="020B0503020204020204" charset="-122"/>
                  <a:cs typeface="+mn-lt"/>
                  <a:sym typeface="+mn-ea"/>
                </a:rPr>
                <a:t>90MWe</a:t>
              </a:r>
              <a:r>
                <a:rPr lang="zh-CN" altLang="en-US" sz="12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/</a:t>
              </a:r>
              <a:r>
                <a:rPr lang="en-US" altLang="zh-CN" sz="12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unit, </a:t>
              </a:r>
              <a:r>
                <a:rPr lang="zh-CN" altLang="en-US" sz="12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two units, M310</a:t>
              </a:r>
              <a:r>
                <a:rPr lang="en-US" altLang="zh-CN" sz="12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+</a:t>
              </a:r>
              <a:r>
                <a:rPr lang="zh-CN" altLang="en-US" sz="12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 </a:t>
              </a:r>
              <a:r>
                <a:rPr lang="en-US" altLang="zh-CN" sz="12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technology improvements</a:t>
              </a:r>
              <a:endParaRPr lang="zh-CN" altLang="en-US" sz="1200" dirty="0">
                <a:solidFill>
                  <a:srgbClr val="004A86"/>
                </a:solidFill>
                <a:ea typeface="微软雅黑" panose="020B0503020204020204" charset="-122"/>
                <a:cs typeface="+mn-lt"/>
              </a:endParaRPr>
            </a:p>
          </p:txBody>
        </p:sp>
        <p:sp>
          <p:nvSpPr>
            <p:cNvPr id="17" name="TextBox 23"/>
            <p:cNvSpPr txBox="1"/>
            <p:nvPr/>
          </p:nvSpPr>
          <p:spPr>
            <a:xfrm>
              <a:off x="11543" y="8187"/>
              <a:ext cx="6824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1600" b="1" dirty="0">
                  <a:solidFill>
                    <a:srgbClr val="004A86"/>
                  </a:solidFill>
                  <a:ea typeface="微软雅黑" panose="020B0503020204020204" charset="-122"/>
                  <a:cs typeface="+mn-lt"/>
                </a:rPr>
                <a:t>Daya Bay N</a:t>
              </a:r>
              <a:r>
                <a:rPr lang="en-US" altLang="zh-CN" sz="1600" b="1" dirty="0">
                  <a:solidFill>
                    <a:srgbClr val="004A86"/>
                  </a:solidFill>
                  <a:ea typeface="微软雅黑" panose="020B0503020204020204" charset="-122"/>
                  <a:cs typeface="+mn-lt"/>
                </a:rPr>
                <a:t>PP</a:t>
              </a:r>
              <a:r>
                <a:rPr lang="zh-CN" altLang="en-US" sz="1600" b="1" dirty="0">
                  <a:solidFill>
                    <a:srgbClr val="004A86"/>
                  </a:solidFill>
                  <a:ea typeface="微软雅黑" panose="020B0503020204020204" charset="-122"/>
                  <a:cs typeface="+mn-lt"/>
                </a:rPr>
                <a:t> (1994)</a:t>
              </a:r>
              <a:endParaRPr lang="zh-CN" altLang="en-US" sz="1600" b="1" dirty="0">
                <a:solidFill>
                  <a:srgbClr val="004A86"/>
                </a:solidFill>
                <a:ea typeface="微软雅黑" panose="020B0503020204020204" charset="-122"/>
                <a:cs typeface="+mn-lt"/>
              </a:endParaRPr>
            </a:p>
            <a:p>
              <a:endParaRPr lang="zh-CN" altLang="en-US" sz="1200" dirty="0">
                <a:solidFill>
                  <a:srgbClr val="004A86"/>
                </a:solidFill>
                <a:ea typeface="微软雅黑" panose="020B0503020204020204" charset="-122"/>
                <a:cs typeface="+mn-lt"/>
              </a:endParaRPr>
            </a:p>
            <a:p>
              <a:r>
                <a:rPr lang="zh-CN" altLang="en-US" sz="1200" dirty="0">
                  <a:solidFill>
                    <a:srgbClr val="FF0000"/>
                  </a:solidFill>
                  <a:ea typeface="微软雅黑" panose="020B0503020204020204" charset="-122"/>
                  <a:cs typeface="+mn-lt"/>
                </a:rPr>
                <a:t>984</a:t>
              </a:r>
              <a:r>
                <a:rPr lang="en-US" altLang="zh-CN" sz="1200" dirty="0">
                  <a:solidFill>
                    <a:srgbClr val="FF0000"/>
                  </a:solidFill>
                  <a:ea typeface="微软雅黑" panose="020B0503020204020204" charset="-122"/>
                  <a:cs typeface="+mn-lt"/>
                  <a:sym typeface="+mn-ea"/>
                </a:rPr>
                <a:t>MWe</a:t>
              </a:r>
              <a:r>
                <a:rPr lang="zh-CN" altLang="en-US" sz="12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</a:rPr>
                <a:t>/</a:t>
              </a:r>
              <a:r>
                <a:rPr lang="en-US" altLang="zh-CN" sz="12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</a:rPr>
                <a:t>unit, </a:t>
              </a:r>
              <a:r>
                <a:rPr lang="zh-CN" altLang="en-US" sz="12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</a:rPr>
                <a:t>two units, M310 units</a:t>
              </a:r>
              <a:endParaRPr lang="zh-CN" altLang="en-US" sz="1200" dirty="0">
                <a:solidFill>
                  <a:srgbClr val="004A86"/>
                </a:solidFill>
                <a:ea typeface="微软雅黑" panose="020B0503020204020204" charset="-122"/>
                <a:cs typeface="+mn-lt"/>
              </a:endParaRPr>
            </a:p>
          </p:txBody>
        </p:sp>
        <p:sp>
          <p:nvSpPr>
            <p:cNvPr id="19" name="TextBox 25"/>
            <p:cNvSpPr txBox="1"/>
            <p:nvPr/>
          </p:nvSpPr>
          <p:spPr>
            <a:xfrm>
              <a:off x="15091" y="4299"/>
              <a:ext cx="3843" cy="179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sz="1600" b="1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Lingao N</a:t>
              </a:r>
              <a:r>
                <a:rPr lang="en-US" altLang="zh-CN" sz="1600" b="1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PP </a:t>
              </a:r>
              <a:r>
                <a:rPr lang="zh-CN" altLang="en-US" sz="1600" b="1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Phase I</a:t>
              </a:r>
              <a:r>
                <a:rPr lang="en-US" altLang="zh-CN" sz="1600" b="1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I (</a:t>
              </a:r>
              <a:r>
                <a:rPr lang="en-US" altLang="zh-CN" sz="1600" b="1" dirty="0">
                  <a:solidFill>
                    <a:srgbClr val="004A86"/>
                  </a:solidFill>
                  <a:ea typeface="微软雅黑" panose="020B0503020204020204" charset="-122"/>
                  <a:cs typeface="+mn-lt"/>
                </a:rPr>
                <a:t>2011)</a:t>
              </a:r>
              <a:endParaRPr lang="en-US" altLang="zh-CN" sz="1600" b="1" dirty="0">
                <a:solidFill>
                  <a:srgbClr val="004A86"/>
                </a:solidFill>
                <a:ea typeface="微软雅黑" panose="020B0503020204020204" charset="-122"/>
                <a:cs typeface="+mn-lt"/>
              </a:endParaRPr>
            </a:p>
            <a:p>
              <a:endParaRPr lang="en-US" altLang="zh-CN" sz="1200" dirty="0">
                <a:solidFill>
                  <a:srgbClr val="004A86"/>
                </a:solidFill>
                <a:ea typeface="微软雅黑" panose="020B0503020204020204" charset="-122"/>
                <a:cs typeface="+mn-lt"/>
              </a:endParaRPr>
            </a:p>
            <a:p>
              <a:r>
                <a:rPr lang="en-US" altLang="zh-CN" sz="1200" dirty="0">
                  <a:solidFill>
                    <a:srgbClr val="FF0000"/>
                  </a:solidFill>
                  <a:ea typeface="微软雅黑" panose="020B0503020204020204" charset="-122"/>
                  <a:cs typeface="+mn-lt"/>
                  <a:sym typeface="+mn-ea"/>
                </a:rPr>
                <a:t>1,086MWe</a:t>
              </a:r>
              <a:r>
                <a:rPr lang="zh-CN" altLang="en-US" sz="12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/</a:t>
              </a:r>
              <a:r>
                <a:rPr lang="en-US" altLang="zh-CN" sz="12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unit, </a:t>
              </a:r>
              <a:r>
                <a:rPr lang="zh-CN" altLang="en-US" sz="12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two units,</a:t>
              </a:r>
              <a:r>
                <a:rPr lang="en-US" altLang="zh-CN" sz="12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+mn-ea"/>
                </a:rPr>
                <a:t> </a:t>
              </a:r>
              <a:r>
                <a:rPr lang="en-US" altLang="zh-CN" sz="12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</a:rPr>
                <a:t>CPR1000 </a:t>
              </a:r>
              <a:r>
                <a:rPr lang="zh-CN" altLang="en-US" sz="12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</a:rPr>
                <a:t>Demonstration Unit</a:t>
              </a:r>
              <a:endParaRPr lang="zh-CN" altLang="en-US" sz="1200" dirty="0">
                <a:solidFill>
                  <a:srgbClr val="004A86"/>
                </a:solidFill>
                <a:ea typeface="微软雅黑" panose="020B0503020204020204" charset="-122"/>
                <a:cs typeface="+mn-lt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5038" y="2746"/>
              <a:ext cx="5776" cy="7090"/>
              <a:chOff x="5038" y="2746"/>
              <a:chExt cx="5776" cy="709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5038" y="2876"/>
                <a:ext cx="5776" cy="6960"/>
              </a:xfrm>
              <a:prstGeom prst="rect">
                <a:avLst/>
              </a:prstGeom>
            </p:spPr>
          </p:pic>
          <p:sp>
            <p:nvSpPr>
              <p:cNvPr id="28" name="矩形 27"/>
              <p:cNvSpPr/>
              <p:nvPr/>
            </p:nvSpPr>
            <p:spPr>
              <a:xfrm>
                <a:off x="5303" y="9105"/>
                <a:ext cx="2588" cy="7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5406" y="2746"/>
                <a:ext cx="1822" cy="5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1397" y="2761"/>
              <a:ext cx="6101" cy="117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The </a:t>
              </a:r>
              <a:r>
                <a:rPr lang="en-US" altLang="zh-CN" sz="16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p</a:t>
              </a: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ath to </a:t>
              </a:r>
              <a:r>
                <a:rPr lang="en-US" altLang="zh-CN" sz="16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s</a:t>
              </a: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pecialization</a:t>
              </a:r>
              <a:endParaRPr lang="zh-CN" altLang="en-US" sz="1600" b="1" dirty="0">
                <a:solidFill>
                  <a:schemeClr val="tx1"/>
                </a:solidFill>
                <a:ea typeface="微软雅黑" panose="020B0503020204020204" charset="-122"/>
                <a:cs typeface="+mn-lt"/>
              </a:endParaRPr>
            </a:p>
            <a:p>
              <a:pPr>
                <a:lnSpc>
                  <a:spcPct val="150000"/>
                </a:lnSpc>
              </a:pPr>
              <a:r>
                <a:rPr lang="en-US" sz="1400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Fleet </a:t>
              </a:r>
              <a:r>
                <a:rPr lang="zh-CN" altLang="en-US" sz="1400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management, specialized operation.</a:t>
              </a:r>
              <a:endParaRPr lang="zh-CN" altLang="en-US" sz="1400" dirty="0">
                <a:solidFill>
                  <a:schemeClr val="tx1"/>
                </a:solidFill>
                <a:ea typeface="微软雅黑" panose="020B0503020204020204" charset="-122"/>
                <a:cs typeface="+mn-lt"/>
              </a:endParaRPr>
            </a:p>
          </p:txBody>
        </p:sp>
        <p:sp>
          <p:nvSpPr>
            <p:cNvPr id="23" name="上箭头 22"/>
            <p:cNvSpPr/>
            <p:nvPr/>
          </p:nvSpPr>
          <p:spPr>
            <a:xfrm>
              <a:off x="415" y="2761"/>
              <a:ext cx="1024" cy="6237"/>
            </a:xfrm>
            <a:prstGeom prst="upArrow">
              <a:avLst/>
            </a:prstGeom>
            <a:solidFill>
              <a:srgbClr val="4C4948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  <p:pic>
          <p:nvPicPr>
            <p:cNvPr id="24581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42" y="4467"/>
              <a:ext cx="902" cy="83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82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0" y="6764"/>
              <a:ext cx="1585" cy="64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文本框 19"/>
            <p:cNvSpPr txBox="1"/>
            <p:nvPr/>
          </p:nvSpPr>
          <p:spPr>
            <a:xfrm>
              <a:off x="1491" y="6950"/>
              <a:ext cx="5843" cy="16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Starting </a:t>
              </a:r>
              <a:r>
                <a:rPr lang="en-US" altLang="zh-CN" sz="16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from</a:t>
              </a: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 a high</a:t>
              </a:r>
              <a:r>
                <a:rPr lang="en-US" altLang="zh-CN" sz="16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er</a:t>
              </a: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 point</a:t>
              </a:r>
              <a:endParaRPr lang="zh-CN" altLang="en-US" sz="1600" b="1" dirty="0">
                <a:solidFill>
                  <a:schemeClr val="tx1"/>
                </a:solidFill>
                <a:ea typeface="微软雅黑" panose="020B0503020204020204" charset="-122"/>
                <a:cs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Introduc</a:t>
              </a:r>
              <a:r>
                <a:rPr lang="en-US" altLang="zh-CN" sz="1400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ed</a:t>
              </a:r>
              <a:r>
                <a:rPr lang="zh-CN" altLang="en-US" sz="1400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 French technology</a:t>
              </a:r>
              <a:r>
                <a:rPr lang="en-US" altLang="zh-CN" sz="1400" dirty="0">
                  <a:ea typeface="微软雅黑" panose="020B0503020204020204" charset="-122"/>
                  <a:cs typeface="+mn-lt"/>
                </a:rPr>
                <a:t>,</a:t>
              </a:r>
              <a:endParaRPr lang="zh-CN" altLang="en-US" sz="1400" dirty="0">
                <a:solidFill>
                  <a:schemeClr val="tx1"/>
                </a:solidFill>
                <a:ea typeface="微软雅黑" panose="020B0503020204020204" charset="-122"/>
                <a:cs typeface="+mn-lt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ea typeface="微软雅黑" panose="020B0503020204020204" charset="-122"/>
                  <a:cs typeface="+mn-lt"/>
                </a:rPr>
                <a:t>t</a:t>
              </a:r>
              <a:r>
                <a:rPr lang="zh-CN" altLang="en-US" sz="1400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he first large commercial </a:t>
              </a:r>
              <a:r>
                <a:rPr lang="en-US" altLang="zh-CN" sz="1400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NPP</a:t>
              </a:r>
              <a:r>
                <a:rPr lang="zh-CN" altLang="en-US" sz="1400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 in China.</a:t>
              </a:r>
              <a:endParaRPr lang="zh-CN" altLang="en-US" sz="1400" dirty="0">
                <a:solidFill>
                  <a:schemeClr val="tx1"/>
                </a:solidFill>
                <a:ea typeface="微软雅黑" panose="020B0503020204020204" charset="-122"/>
                <a:cs typeface="+mn-lt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8553" y="4344"/>
              <a:ext cx="1216" cy="5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b="1">
                  <a:solidFill>
                    <a:srgbClr val="FF0000"/>
                  </a:solidFill>
                  <a:cs typeface="+mn-lt"/>
                </a:rPr>
                <a:t>BeiJing</a:t>
              </a:r>
              <a:endParaRPr lang="en-US" altLang="zh-CN" sz="1600" b="1">
                <a:solidFill>
                  <a:srgbClr val="FF0000"/>
                </a:solidFill>
                <a:cs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057" y="6719"/>
              <a:ext cx="1587" cy="4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cs typeface="+mn-lt"/>
                </a:rPr>
                <a:t>ShenZhen</a:t>
              </a:r>
              <a:endParaRPr lang="en-US" altLang="zh-CN" sz="1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5406" y="2746"/>
              <a:ext cx="1822" cy="5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线形标注 2 11"/>
            <p:cNvSpPr/>
            <p:nvPr/>
          </p:nvSpPr>
          <p:spPr>
            <a:xfrm>
              <a:off x="13352" y="5037"/>
              <a:ext cx="943" cy="568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408986"/>
                <a:gd name="adj6" fmla="val -426259"/>
              </a:avLst>
            </a:prstGeom>
            <a:solidFill>
              <a:srgbClr val="F7AB00"/>
            </a:solidFill>
            <a:ln w="25400" cap="flat" cmpd="sng" algn="ctr">
              <a:solidFill>
                <a:srgbClr val="4C494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b="1" strike="noStrike" noProof="1">
                <a:solidFill>
                  <a:prstClr val="white"/>
                </a:solidFill>
                <a:cs typeface="+mn-lt"/>
              </a:endParaRPr>
            </a:p>
          </p:txBody>
        </p:sp>
        <p:sp>
          <p:nvSpPr>
            <p:cNvPr id="13" name="线形标注 2 12"/>
            <p:cNvSpPr/>
            <p:nvPr/>
          </p:nvSpPr>
          <p:spPr>
            <a:xfrm>
              <a:off x="15279" y="3172"/>
              <a:ext cx="943" cy="568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737443"/>
                <a:gd name="adj6" fmla="val -632360"/>
              </a:avLst>
            </a:prstGeom>
            <a:solidFill>
              <a:srgbClr val="F7AB00"/>
            </a:solidFill>
            <a:ln w="25400" cap="flat" cmpd="sng" algn="ctr">
              <a:solidFill>
                <a:srgbClr val="4C494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trike="noStrike" noProof="1">
                <a:solidFill>
                  <a:prstClr val="white"/>
                </a:solidFill>
                <a:cs typeface="+mn-lt"/>
              </a:endParaRPr>
            </a:p>
          </p:txBody>
        </p:sp>
        <p:pic>
          <p:nvPicPr>
            <p:cNvPr id="15" name="Picture 4" descr="C:\Users\p960043\Desktop\素材\电站\02-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62" y="4382"/>
              <a:ext cx="1935" cy="193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Picture 5" descr="C:\Users\p960043\Desktop\素材\电站\03-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92" y="2435"/>
              <a:ext cx="1920" cy="19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线形标注 2 10"/>
            <p:cNvSpPr/>
            <p:nvPr/>
          </p:nvSpPr>
          <p:spPr>
            <a:xfrm>
              <a:off x="10919" y="7005"/>
              <a:ext cx="943" cy="568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63876"/>
                <a:gd name="adj6" fmla="val -168063"/>
              </a:avLst>
            </a:prstGeom>
            <a:solidFill>
              <a:srgbClr val="F7AB00"/>
            </a:solidFill>
            <a:ln w="25400" cap="flat" cmpd="sng" algn="ctr">
              <a:solidFill>
                <a:srgbClr val="4C494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trike="noStrike" noProof="1">
                <a:solidFill>
                  <a:prstClr val="white"/>
                </a:solidFill>
                <a:cs typeface="+mn-lt"/>
              </a:endParaRPr>
            </a:p>
          </p:txBody>
        </p:sp>
        <p:pic>
          <p:nvPicPr>
            <p:cNvPr id="14" name="Picture 3" descr="C:\Users\p960043\Desktop\素材\电站\01-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7" y="6197"/>
              <a:ext cx="1988" cy="199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文本框 20"/>
            <p:cNvSpPr txBox="1"/>
            <p:nvPr/>
          </p:nvSpPr>
          <p:spPr>
            <a:xfrm>
              <a:off x="1369" y="4746"/>
              <a:ext cx="6101" cy="17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The </a:t>
              </a:r>
              <a:r>
                <a:rPr lang="en-US" altLang="zh-CN" sz="16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j</a:t>
              </a: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ourney of self-reliance</a:t>
              </a:r>
              <a:endParaRPr lang="zh-CN" altLang="en-US" sz="1600" b="1" dirty="0">
                <a:solidFill>
                  <a:schemeClr val="tx1"/>
                </a:solidFill>
                <a:ea typeface="微软雅黑" panose="020B0503020204020204" charset="-122"/>
                <a:cs typeface="+mn-lt"/>
              </a:endParaRPr>
            </a:p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en-US" altLang="zh-CN" sz="1400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Supporting</a:t>
              </a:r>
              <a:r>
                <a:rPr lang="zh-CN" altLang="en-US" sz="1400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 nuclear with nuclear, </a:t>
              </a:r>
              <a:endParaRPr lang="zh-CN" altLang="en-US" sz="1400" dirty="0">
                <a:solidFill>
                  <a:schemeClr val="tx1"/>
                </a:solidFill>
                <a:ea typeface="微软雅黑" panose="020B0503020204020204" charset="-122"/>
                <a:cs typeface="+mn-lt"/>
              </a:endParaRPr>
            </a:p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400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progressive</a:t>
              </a:r>
              <a:r>
                <a:rPr lang="en-US" altLang="zh-CN" sz="1400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 </a:t>
              </a:r>
              <a:r>
                <a:rPr lang="zh-CN" altLang="en-US" sz="1400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development.</a:t>
              </a:r>
              <a:endParaRPr lang="zh-CN" altLang="en-US" sz="1400" dirty="0">
                <a:solidFill>
                  <a:schemeClr val="tx1"/>
                </a:solidFill>
                <a:ea typeface="微软雅黑" panose="020B0503020204020204" charset="-122"/>
                <a:cs typeface="+mn-lt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 rot="0">
            <a:off x="113665" y="227330"/>
            <a:ext cx="4989195" cy="671830"/>
            <a:chOff x="2045" y="0"/>
            <a:chExt cx="4184092" cy="514717"/>
          </a:xfrm>
        </p:grpSpPr>
        <p:sp>
          <p:nvSpPr>
            <p:cNvPr id="25" name="五边形 24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26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Introduction</a:t>
              </a:r>
              <a:endParaRPr lang="zh-CN" altLang="en-US"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20980" y="2905760"/>
            <a:ext cx="11749405" cy="3007360"/>
            <a:chOff x="1830" y="3560"/>
            <a:chExt cx="18503" cy="4736"/>
          </a:xfrm>
        </p:grpSpPr>
        <p:sp>
          <p:nvSpPr>
            <p:cNvPr id="5" name="椭圆 4"/>
            <p:cNvSpPr/>
            <p:nvPr/>
          </p:nvSpPr>
          <p:spPr>
            <a:xfrm>
              <a:off x="1830" y="5084"/>
              <a:ext cx="3789" cy="177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algn="ctr"/>
              <a:r>
                <a:rPr lang="en-US" dirty="0">
                  <a:cs typeface="+mn-lt"/>
                  <a:sym typeface="+mn-ea"/>
                </a:rPr>
                <a:t>Proactive Ageing Management Practices</a:t>
              </a:r>
              <a:endParaRPr lang="en-US" altLang="en-US" b="1" dirty="0">
                <a:cs typeface="+mn-lt"/>
                <a:sym typeface="+mn-ea"/>
              </a:endParaRPr>
            </a:p>
          </p:txBody>
        </p:sp>
        <p:sp>
          <p:nvSpPr>
            <p:cNvPr id="10" name="流程图: 终止 9"/>
            <p:cNvSpPr/>
            <p:nvPr/>
          </p:nvSpPr>
          <p:spPr>
            <a:xfrm>
              <a:off x="6932" y="3560"/>
              <a:ext cx="13400" cy="1523"/>
            </a:xfrm>
            <a:prstGeom prst="flowChartTerminator">
              <a:avLst/>
            </a:prstGeom>
            <a:solidFill>
              <a:srgbClr val="006AAF"/>
            </a:solidFill>
            <a:ln>
              <a:noFill/>
            </a:ln>
          </p:spPr>
          <p:style>
            <a:lnRef idx="2">
              <a:srgbClr val="00A2E8">
                <a:shade val="50000"/>
              </a:srgbClr>
            </a:lnRef>
            <a:fillRef idx="1">
              <a:srgbClr val="00A2E8"/>
            </a:fillRef>
            <a:effectRef idx="0">
              <a:srgbClr val="00A2E8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r>
                <a:rPr lang="en-US" altLang="zh-CN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A</a:t>
              </a:r>
              <a:r>
                <a:rPr lang="zh-CN" altLang="en-US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dopt proactiv</a:t>
              </a:r>
              <a:r>
                <a:rPr lang="en-US" altLang="zh-CN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e</a:t>
              </a:r>
              <a:r>
                <a:rPr lang="zh-CN" altLang="en-US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 ageing management </a:t>
              </a:r>
              <a:r>
                <a:rPr lang="en-US" altLang="zh-CN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strategies</a:t>
              </a:r>
              <a:r>
                <a:rPr lang="zh-CN" altLang="en-US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, establish a sound ageing management system, and actively </a:t>
              </a:r>
              <a:r>
                <a:rPr lang="en-US" altLang="zh-CN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engage in</a:t>
              </a:r>
              <a:r>
                <a:rPr lang="zh-CN" altLang="en-US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 industry exchanges and cooperation.</a:t>
              </a:r>
              <a:endParaRPr lang="zh-CN" altLang="en-US" sz="1400" b="1" dirty="0">
                <a:ea typeface="微软雅黑" panose="020B0503020204020204" charset="-122"/>
                <a:cs typeface="+mn-lt"/>
                <a:sym typeface="黑体" panose="02010609060101010101" charset="-122"/>
              </a:endParaRPr>
            </a:p>
          </p:txBody>
        </p:sp>
        <p:sp>
          <p:nvSpPr>
            <p:cNvPr id="27" name="左大括号 26"/>
            <p:cNvSpPr/>
            <p:nvPr/>
          </p:nvSpPr>
          <p:spPr>
            <a:xfrm>
              <a:off x="5833" y="4244"/>
              <a:ext cx="708" cy="3458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1600">
                <a:cs typeface="+mn-lt"/>
              </a:endParaRPr>
            </a:p>
          </p:txBody>
        </p:sp>
        <p:sp>
          <p:nvSpPr>
            <p:cNvPr id="28" name="流程图: 终止 27"/>
            <p:cNvSpPr/>
            <p:nvPr/>
          </p:nvSpPr>
          <p:spPr>
            <a:xfrm>
              <a:off x="6931" y="5167"/>
              <a:ext cx="13402" cy="1523"/>
            </a:xfrm>
            <a:prstGeom prst="flowChartTerminator">
              <a:avLst/>
            </a:prstGeom>
            <a:solidFill>
              <a:srgbClr val="006AAF"/>
            </a:solidFill>
            <a:ln>
              <a:noFill/>
            </a:ln>
          </p:spPr>
          <p:style>
            <a:lnRef idx="2">
              <a:srgbClr val="00A2E8">
                <a:shade val="50000"/>
              </a:srgbClr>
            </a:lnRef>
            <a:fillRef idx="1">
              <a:srgbClr val="00A2E8"/>
            </a:fillRef>
            <a:effectRef idx="0">
              <a:srgbClr val="00A2E8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/>
              <a:r>
                <a:rPr lang="zh-CN" altLang="en-US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Carry out </a:t>
              </a:r>
              <a:r>
                <a:rPr lang="en-US" altLang="zh-CN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life cycle</a:t>
              </a:r>
              <a:r>
                <a:rPr lang="zh-CN" altLang="en-US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 ageing management planning, </a:t>
              </a:r>
              <a:r>
                <a:rPr lang="en-US" altLang="zh-CN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make</a:t>
              </a:r>
              <a:r>
                <a:rPr lang="zh-CN" altLang="en-US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 long-term asset management </a:t>
              </a:r>
              <a:r>
                <a:rPr lang="en-US" altLang="zh-CN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plans</a:t>
              </a:r>
              <a:r>
                <a:rPr lang="zh-CN" altLang="en-US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 and </a:t>
              </a:r>
              <a:r>
                <a:rPr lang="en-US" altLang="zh-CN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mid- and</a:t>
              </a:r>
              <a:r>
                <a:rPr lang="zh-CN" altLang="en-US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 long-term </a:t>
              </a:r>
              <a:r>
                <a:rPr lang="en-US" altLang="zh-CN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planning</a:t>
              </a:r>
              <a:r>
                <a:rPr lang="zh-CN" altLang="en-US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 for major equipment.</a:t>
              </a:r>
              <a:endParaRPr lang="zh-CN" altLang="en-US" sz="1400" b="1" dirty="0">
                <a:ea typeface="微软雅黑" panose="020B0503020204020204" charset="-122"/>
                <a:cs typeface="+mn-lt"/>
                <a:sym typeface="黑体" panose="02010609060101010101" charset="-122"/>
              </a:endParaRPr>
            </a:p>
          </p:txBody>
        </p:sp>
        <p:sp>
          <p:nvSpPr>
            <p:cNvPr id="29" name="流程图: 终止 28"/>
            <p:cNvSpPr/>
            <p:nvPr/>
          </p:nvSpPr>
          <p:spPr>
            <a:xfrm>
              <a:off x="6931" y="6773"/>
              <a:ext cx="13402" cy="1523"/>
            </a:xfrm>
            <a:prstGeom prst="flowChartTerminator">
              <a:avLst/>
            </a:prstGeom>
            <a:solidFill>
              <a:srgbClr val="006AAF"/>
            </a:solidFill>
            <a:ln>
              <a:noFill/>
            </a:ln>
          </p:spPr>
          <p:style>
            <a:lnRef idx="2">
              <a:srgbClr val="00A2E8">
                <a:shade val="50000"/>
              </a:srgbClr>
            </a:lnRef>
            <a:fillRef idx="1">
              <a:srgbClr val="00A2E8"/>
            </a:fillRef>
            <a:effectRef idx="0">
              <a:srgbClr val="00A2E8"/>
            </a:effectRef>
            <a:fontRef idx="minor">
              <a:srgbClr val="FFFFFF"/>
            </a:fontRef>
          </p:style>
          <p:txBody>
            <a:bodyPr rtlCol="0" anchor="ctr"/>
            <a:p>
              <a:pPr algn="ctr" fontAlgn="base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Implement systematic ageing management measures</a:t>
              </a:r>
              <a:r>
                <a:rPr lang="en-US" altLang="zh-CN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, </a:t>
              </a:r>
              <a:r>
                <a:rPr lang="zh-CN" altLang="en-US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continuously </a:t>
              </a:r>
              <a:r>
                <a:rPr lang="en-US" altLang="zh-CN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improve</a:t>
              </a:r>
              <a:r>
                <a:rPr lang="zh-CN" altLang="en-US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 the safety level of units through technological innovation in </a:t>
              </a:r>
              <a:r>
                <a:rPr lang="en-US" altLang="zh-CN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terms of</a:t>
              </a:r>
              <a:r>
                <a:rPr lang="zh-CN" altLang="en-US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 ageing research, ageing detection, ageing </a:t>
              </a:r>
              <a:r>
                <a:rPr lang="en-US" altLang="zh-CN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control,</a:t>
              </a:r>
              <a:r>
                <a:rPr lang="zh-CN" altLang="en-US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 </a:t>
              </a:r>
              <a:r>
                <a:rPr lang="en-US" altLang="zh-CN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upgrading</a:t>
              </a:r>
              <a:r>
                <a:rPr lang="zh-CN" altLang="en-US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 and </a:t>
              </a:r>
              <a:r>
                <a:rPr lang="en-US" altLang="zh-CN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modification</a:t>
              </a:r>
              <a:r>
                <a:rPr lang="zh-CN" altLang="en-US" sz="1400" b="1" dirty="0">
                  <a:ea typeface="微软雅黑" panose="020B0503020204020204" charset="-122"/>
                  <a:cs typeface="+mn-lt"/>
                  <a:sym typeface="黑体" panose="02010609060101010101" charset="-122"/>
                </a:rPr>
                <a:t>.</a:t>
              </a:r>
              <a:endParaRPr lang="zh-CN" altLang="en-US" sz="1400" b="1" dirty="0">
                <a:ea typeface="微软雅黑" panose="020B0503020204020204" charset="-122"/>
                <a:cs typeface="+mn-lt"/>
                <a:sym typeface="黑体" panose="02010609060101010101" charset="-122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755650" y="951865"/>
            <a:ext cx="11113770" cy="15271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fontAlgn="auto">
              <a:lnSpc>
                <a:spcPts val="28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The issues such as equipment ageing, technological obsolescence and spare parts obsolescence pose potential risks and challenges to the long-term safe operation of nuclear power units. </a:t>
            </a:r>
            <a:endParaRPr lang="zh-CN" altLang="en-US" sz="1600" dirty="0"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 fontAlgn="auto">
              <a:lnSpc>
                <a:spcPts val="2800"/>
              </a:lnSpc>
              <a:buFont typeface="Wingdings" panose="05000000000000000000" charset="0"/>
              <a:buChar char="l"/>
            </a:pP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Adhering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to the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ideas that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“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N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uclear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afety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Comes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F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irst” and “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N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ew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P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lant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E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very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D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ay”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, DNMC implements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proactive ageing management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to ensure informed and controlled ageing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risks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and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long-term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safe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operation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of the units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.</a:t>
            </a:r>
            <a:endParaRPr lang="en-US" altLang="zh-CN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"/>
          <p:cNvSpPr/>
          <p:nvPr/>
        </p:nvSpPr>
        <p:spPr>
          <a:xfrm>
            <a:off x="0" y="2174760"/>
            <a:ext cx="10501745" cy="2978727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rgbClr val="1D45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291422" y="4497343"/>
            <a:ext cx="9347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zh-CN" sz="2800" b="1" dirty="0">
                <a:solidFill>
                  <a:srgbClr val="1D4582"/>
                </a:solidFill>
                <a:ea typeface="微软雅黑" panose="020B0503020204020204" charset="-122"/>
                <a:cs typeface="+mn-lt"/>
              </a:rPr>
              <a:t>PART</a:t>
            </a:r>
            <a:endParaRPr kumimoji="1" lang="en-US" altLang="zh-CN" sz="2800" b="1" dirty="0">
              <a:solidFill>
                <a:srgbClr val="1D4582"/>
              </a:solidFill>
              <a:ea typeface="微软雅黑" panose="020B0503020204020204" charset="-122"/>
              <a:cs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0418615" y="3427704"/>
            <a:ext cx="1698625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zh-CN" sz="11500" dirty="0">
                <a:solidFill>
                  <a:srgbClr val="1D4582"/>
                </a:solidFill>
                <a:ea typeface="Impact" panose="020B0806030902050204" charset="0"/>
                <a:cs typeface="+mn-lt"/>
              </a:rPr>
              <a:t>0</a:t>
            </a:r>
            <a:r>
              <a:rPr kumimoji="1" lang="en-US" altLang="zh-CN" sz="11500" dirty="0">
                <a:solidFill>
                  <a:srgbClr val="FF0000"/>
                </a:solidFill>
                <a:ea typeface="Impact" panose="020B0806030902050204" charset="0"/>
                <a:cs typeface="+mn-lt"/>
              </a:rPr>
              <a:t>2</a:t>
            </a:r>
            <a:endParaRPr kumimoji="1" lang="zh-CN" altLang="en-US" sz="11500" dirty="0">
              <a:solidFill>
                <a:srgbClr val="FF0000"/>
              </a:solidFill>
              <a:ea typeface="Impact" panose="020B0806030902050204" charset="0"/>
              <a:cs typeface="+mn-lt"/>
            </a:endParaRPr>
          </a:p>
        </p:txBody>
      </p:sp>
      <p:sp>
        <p:nvSpPr>
          <p:cNvPr id="47" name="矩形 40"/>
          <p:cNvSpPr>
            <a:spLocks noChangeArrowheads="1"/>
          </p:cNvSpPr>
          <p:nvPr/>
        </p:nvSpPr>
        <p:spPr bwMode="auto">
          <a:xfrm>
            <a:off x="363855" y="3141345"/>
            <a:ext cx="900303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80622" tIns="40311" rIns="80622" bIns="4031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Proactive </a:t>
            </a:r>
            <a:r>
              <a:rPr lang="en-US" altLang="zh-CN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A</a:t>
            </a:r>
            <a:r>
              <a:rPr lang="zh-CN" altLang="en-US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g</a:t>
            </a:r>
            <a:r>
              <a:rPr lang="en-US" altLang="zh-CN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e</a:t>
            </a:r>
            <a:r>
              <a:rPr lang="zh-CN" altLang="en-US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ing </a:t>
            </a:r>
            <a:r>
              <a:rPr lang="en-US" altLang="zh-CN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M</a:t>
            </a:r>
            <a:r>
              <a:rPr lang="zh-CN" altLang="en-US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anagement </a:t>
            </a:r>
            <a:r>
              <a:rPr lang="en-US" altLang="zh-CN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S</a:t>
            </a:r>
            <a:r>
              <a:rPr lang="zh-CN" altLang="en-US" sz="4000" b="1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+mn-lt"/>
                <a:sym typeface="+mn-ea"/>
              </a:rPr>
              <a:t>trategy</a:t>
            </a:r>
            <a:endParaRPr lang="zh-CN" altLang="en-US" sz="4000" b="1" dirty="0">
              <a:solidFill>
                <a:srgbClr val="FFFFFF"/>
              </a:solidFill>
              <a:latin typeface="+mn-lt"/>
              <a:ea typeface="微软雅黑" panose="020B0503020204020204" charset="-122"/>
              <a:cs typeface="+mn-lt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4524459" y="2785500"/>
            <a:ext cx="1772056" cy="604130"/>
          </a:xfrm>
          <a:custGeom>
            <a:avLst/>
            <a:gdLst>
              <a:gd name="connsiteX0" fmla="*/ 0 w 3297530"/>
              <a:gd name="connsiteY0" fmla="*/ 0 h 1319012"/>
              <a:gd name="connsiteX1" fmla="*/ 3297530 w 3297530"/>
              <a:gd name="connsiteY1" fmla="*/ 0 h 1319012"/>
              <a:gd name="connsiteX2" fmla="*/ 3297530 w 3297530"/>
              <a:gd name="connsiteY2" fmla="*/ 1319012 h 1319012"/>
              <a:gd name="connsiteX3" fmla="*/ 0 w 3297530"/>
              <a:gd name="connsiteY3" fmla="*/ 1319012 h 1319012"/>
              <a:gd name="connsiteX4" fmla="*/ 0 w 3297530"/>
              <a:gd name="connsiteY4" fmla="*/ 0 h 1319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7530" h="1319012">
                <a:moveTo>
                  <a:pt x="0" y="0"/>
                </a:moveTo>
                <a:lnTo>
                  <a:pt x="3297530" y="0"/>
                </a:lnTo>
                <a:lnTo>
                  <a:pt x="3297530" y="1319012"/>
                </a:lnTo>
                <a:lnTo>
                  <a:pt x="0" y="131901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8016" tIns="73152" rIns="128016" bIns="73152" spcCol="127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CN" sz="1400" b="1" dirty="0">
                <a:solidFill>
                  <a:schemeClr val="tx1"/>
                </a:solidFill>
                <a:ea typeface="微软雅黑" panose="020B0503020204020204" charset="-122"/>
                <a:cs typeface="+mn-lt"/>
              </a:rPr>
              <a:t>Organizational Management</a:t>
            </a:r>
            <a:endParaRPr lang="en-US" altLang="zh-CN" sz="1400" b="1" dirty="0">
              <a:solidFill>
                <a:schemeClr val="tx1"/>
              </a:solidFill>
              <a:ea typeface="微软雅黑" panose="020B0503020204020204" charset="-122"/>
              <a:cs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45820" y="2785745"/>
            <a:ext cx="2618105" cy="3202305"/>
            <a:chOff x="1109979" y="2487942"/>
            <a:chExt cx="3405801" cy="20056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任意多边形 5"/>
            <p:cNvSpPr/>
            <p:nvPr/>
          </p:nvSpPr>
          <p:spPr>
            <a:xfrm>
              <a:off x="1109979" y="2487942"/>
              <a:ext cx="3405777" cy="390747"/>
            </a:xfrm>
            <a:custGeom>
              <a:avLst/>
              <a:gdLst>
                <a:gd name="connsiteX0" fmla="*/ 0 w 3297530"/>
                <a:gd name="connsiteY0" fmla="*/ 0 h 1319012"/>
                <a:gd name="connsiteX1" fmla="*/ 3297530 w 3297530"/>
                <a:gd name="connsiteY1" fmla="*/ 0 h 1319012"/>
                <a:gd name="connsiteX2" fmla="*/ 3297530 w 3297530"/>
                <a:gd name="connsiteY2" fmla="*/ 1319012 h 1319012"/>
                <a:gd name="connsiteX3" fmla="*/ 0 w 3297530"/>
                <a:gd name="connsiteY3" fmla="*/ 1319012 h 1319012"/>
                <a:gd name="connsiteX4" fmla="*/ 0 w 3297530"/>
                <a:gd name="connsiteY4" fmla="*/ 0 h 131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7530" h="1319012">
                  <a:moveTo>
                    <a:pt x="0" y="0"/>
                  </a:moveTo>
                  <a:lnTo>
                    <a:pt x="3297530" y="0"/>
                  </a:lnTo>
                  <a:lnTo>
                    <a:pt x="3297530" y="1319012"/>
                  </a:lnTo>
                  <a:lnTo>
                    <a:pt x="0" y="1319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1400" b="1" dirty="0">
                  <a:solidFill>
                    <a:schemeClr val="tx1"/>
                  </a:solidFill>
                  <a:ea typeface="微软雅黑" panose="020B0503020204020204" charset="-122"/>
                  <a:cs typeface="+mn-lt"/>
                </a:rPr>
                <a:t>Management programs</a:t>
              </a:r>
              <a:endParaRPr lang="en-US" altLang="zh-CN" sz="1400" b="1" dirty="0">
                <a:solidFill>
                  <a:schemeClr val="tx1"/>
                </a:solidFill>
                <a:ea typeface="微软雅黑" panose="020B0503020204020204" charset="-122"/>
                <a:cs typeface="+mn-lt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1109980" y="2914030"/>
              <a:ext cx="3405800" cy="1579564"/>
            </a:xfrm>
            <a:custGeom>
              <a:avLst/>
              <a:gdLst>
                <a:gd name="connsiteX0" fmla="*/ 0 w 3297530"/>
                <a:gd name="connsiteY0" fmla="*/ 0 h 3122437"/>
                <a:gd name="connsiteX1" fmla="*/ 3297530 w 3297530"/>
                <a:gd name="connsiteY1" fmla="*/ 0 h 3122437"/>
                <a:gd name="connsiteX2" fmla="*/ 3297530 w 3297530"/>
                <a:gd name="connsiteY2" fmla="*/ 3122437 h 3122437"/>
                <a:gd name="connsiteX3" fmla="*/ 0 w 3297530"/>
                <a:gd name="connsiteY3" fmla="*/ 3122437 h 3122437"/>
                <a:gd name="connsiteX4" fmla="*/ 0 w 3297530"/>
                <a:gd name="connsiteY4" fmla="*/ 0 h 3122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7530" h="3122437">
                  <a:moveTo>
                    <a:pt x="0" y="0"/>
                  </a:moveTo>
                  <a:lnTo>
                    <a:pt x="3297530" y="0"/>
                  </a:lnTo>
                  <a:lnTo>
                    <a:pt x="3297530" y="3122437"/>
                  </a:lnTo>
                  <a:lnTo>
                    <a:pt x="0" y="31224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171450" lvl="1" indent="-171450" defTabSz="711200">
                <a:lnSpc>
                  <a:spcPct val="150000"/>
                </a:lnSpc>
                <a:spcAft>
                  <a:spcPct val="15000"/>
                </a:spcAft>
                <a:buFontTx/>
                <a:buChar char="•"/>
              </a:pPr>
              <a:r>
                <a:rPr lang="en-US" altLang="zh-CN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Plant health committee system</a:t>
              </a:r>
              <a:endParaRPr lang="en-US" altLang="zh-CN" sz="1000" b="1" dirty="0">
                <a:solidFill>
                  <a:srgbClr val="0070C0"/>
                </a:solidFill>
                <a:ea typeface="微软雅黑" panose="020B0503020204020204" charset="-122"/>
                <a:cs typeface="+mn-lt"/>
              </a:endParaRPr>
            </a:p>
            <a:p>
              <a:pPr marL="171450" lvl="1" indent="-171450" defTabSz="711200">
                <a:lnSpc>
                  <a:spcPct val="150000"/>
                </a:lnSpc>
                <a:spcAft>
                  <a:spcPct val="15000"/>
                </a:spcAft>
                <a:buFontTx/>
                <a:buChar char="•"/>
              </a:pPr>
              <a:r>
                <a:rPr lang="en-US" altLang="zh-CN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Plant equipment management</a:t>
              </a:r>
              <a:endParaRPr lang="zh-CN" altLang="en-US" sz="1000" dirty="0">
                <a:solidFill>
                  <a:srgbClr val="0070C0"/>
                </a:solidFill>
                <a:ea typeface="微软雅黑" panose="020B0503020204020204" charset="-122"/>
                <a:cs typeface="+mn-lt"/>
              </a:endParaRPr>
            </a:p>
            <a:p>
              <a:pPr marL="171450" lvl="1" indent="-171450" defTabSz="711200">
                <a:lnSpc>
                  <a:spcPct val="150000"/>
                </a:lnSpc>
                <a:spcAft>
                  <a:spcPct val="15000"/>
                </a:spcAft>
                <a:buFontTx/>
                <a:buChar char="•"/>
              </a:pPr>
              <a:r>
                <a:rPr lang="en-US" altLang="zh-CN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Ageing</a:t>
              </a:r>
              <a:r>
                <a:rPr lang="zh-CN" altLang="en-US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 </a:t>
              </a:r>
              <a:r>
                <a:rPr lang="en-US" altLang="zh-CN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and</a:t>
              </a:r>
              <a:r>
                <a:rPr lang="zh-CN" altLang="en-US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 </a:t>
              </a:r>
              <a:r>
                <a:rPr lang="en-US" altLang="zh-CN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lifecycle</a:t>
              </a:r>
              <a:r>
                <a:rPr lang="zh-CN" altLang="en-US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 </a:t>
              </a:r>
              <a:r>
                <a:rPr lang="en-US" altLang="zh-CN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management</a:t>
              </a:r>
              <a:endParaRPr lang="en-US" altLang="zh-CN" sz="1000" b="1" dirty="0">
                <a:solidFill>
                  <a:srgbClr val="0070C0"/>
                </a:solidFill>
                <a:ea typeface="微软雅黑" panose="020B0503020204020204" charset="-122"/>
                <a:cs typeface="+mn-lt"/>
              </a:endParaRPr>
            </a:p>
            <a:p>
              <a:pPr marL="171450" lvl="1" indent="-171450" defTabSz="711200">
                <a:lnSpc>
                  <a:spcPct val="150000"/>
                </a:lnSpc>
                <a:spcAft>
                  <a:spcPct val="15000"/>
                </a:spcAft>
                <a:buFontTx/>
                <a:buChar char="•"/>
              </a:pPr>
              <a:r>
                <a:rPr lang="en-US" altLang="zh-CN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Long</a:t>
              </a:r>
              <a:r>
                <a:rPr lang="zh-CN" altLang="en-US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-</a:t>
              </a:r>
              <a:r>
                <a:rPr lang="en-US" altLang="zh-CN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term asset management</a:t>
              </a:r>
              <a:endParaRPr lang="zh-CN" altLang="en-US" sz="1000" b="1" dirty="0">
                <a:solidFill>
                  <a:srgbClr val="0070C0"/>
                </a:solidFill>
                <a:ea typeface="微软雅黑" panose="020B0503020204020204" charset="-122"/>
                <a:cs typeface="+mn-lt"/>
              </a:endParaRPr>
            </a:p>
            <a:p>
              <a:pPr marL="171450" lvl="1" indent="-171450" defTabSz="711200">
                <a:lnSpc>
                  <a:spcPct val="150000"/>
                </a:lnSpc>
                <a:spcAft>
                  <a:spcPct val="15000"/>
                </a:spcAft>
                <a:buFontTx/>
                <a:buChar char="•"/>
              </a:pPr>
              <a:r>
                <a:rPr lang="en-US" altLang="zh-CN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Mechanical, Electrical, I&amp;C and Civil Structures ageing management guidelines</a:t>
              </a:r>
              <a:endParaRPr lang="en-US" altLang="zh-CN" sz="1000" b="1" dirty="0">
                <a:solidFill>
                  <a:srgbClr val="0070C0"/>
                </a:solidFill>
                <a:ea typeface="微软雅黑" panose="020B0503020204020204" charset="-122"/>
                <a:cs typeface="+mn-lt"/>
              </a:endParaRPr>
            </a:p>
            <a:p>
              <a:pPr marL="171450" lvl="1" indent="-171450" defTabSz="711200">
                <a:lnSpc>
                  <a:spcPct val="150000"/>
                </a:lnSpc>
                <a:spcAft>
                  <a:spcPct val="15000"/>
                </a:spcAft>
                <a:buFontTx/>
                <a:buChar char="•"/>
              </a:pPr>
              <a:r>
                <a:rPr lang="en-US" altLang="zh-CN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Technical guidelines for ageing management</a:t>
              </a:r>
              <a:endParaRPr lang="zh-CN" altLang="en-US" sz="1000" b="1" dirty="0">
                <a:solidFill>
                  <a:srgbClr val="0070C0"/>
                </a:solidFill>
                <a:ea typeface="微软雅黑" panose="020B0503020204020204" charset="-122"/>
                <a:cs typeface="+mn-lt"/>
              </a:endParaRPr>
            </a:p>
            <a:p>
              <a:pPr marL="171450" lvl="1" indent="-171450" defTabSz="711200">
                <a:lnSpc>
                  <a:spcPct val="150000"/>
                </a:lnSpc>
                <a:spcAft>
                  <a:spcPct val="15000"/>
                </a:spcAft>
                <a:buFontTx/>
                <a:buChar char="•"/>
              </a:pPr>
              <a:r>
                <a:rPr lang="en-US" altLang="zh-CN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Ageing</a:t>
              </a:r>
              <a:r>
                <a:rPr lang="zh-CN" altLang="en-US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 </a:t>
              </a:r>
              <a:r>
                <a:rPr lang="en-US" altLang="zh-CN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management</a:t>
              </a:r>
              <a:r>
                <a:rPr lang="zh-CN" altLang="en-US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 </a:t>
              </a:r>
              <a:r>
                <a:rPr lang="en-US" altLang="zh-CN" sz="1000" b="1" dirty="0">
                  <a:solidFill>
                    <a:srgbClr val="0070C0"/>
                  </a:solidFill>
                  <a:ea typeface="微软雅黑" panose="020B0503020204020204" charset="-122"/>
                  <a:cs typeface="+mn-lt"/>
                </a:rPr>
                <a:t>program</a:t>
              </a:r>
              <a:endParaRPr lang="en-US" altLang="zh-CN" sz="1000" b="1" dirty="0">
                <a:solidFill>
                  <a:srgbClr val="0070C0"/>
                </a:solidFill>
                <a:ea typeface="微软雅黑" panose="020B0503020204020204" charset="-122"/>
                <a:cs typeface="+mn-lt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755650" y="951865"/>
            <a:ext cx="11113770" cy="11560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With a proactive ageing management strategy, DNMC has e</a:t>
            </a:r>
            <a:r>
              <a:rPr 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stablished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an </a:t>
            </a:r>
            <a:r>
              <a:rPr 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ageing management </a:t>
            </a:r>
            <a:r>
              <a:rPr lang="en-US" altLang="zh-CN" sz="1600" dirty="0" err="1">
                <a:ea typeface="微软雅黑" panose="020B0503020204020204" charset="-122"/>
                <a:cs typeface="+mn-lt"/>
                <a:sym typeface="黑体" panose="02010609060101010101" charset="-122"/>
              </a:rPr>
              <a:t>programme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system</a:t>
            </a:r>
            <a:r>
              <a:rPr 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and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set up </a:t>
            </a:r>
            <a:r>
              <a:rPr 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 m</a:t>
            </a:r>
            <a:r>
              <a:rPr 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ulti-disciplinary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organization for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ageing management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.</a:t>
            </a:r>
            <a:endParaRPr lang="zh-CN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It has provided strong support for </a:t>
            </a:r>
            <a:r>
              <a:rPr 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ageing management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in terms </a:t>
            </a:r>
            <a:r>
              <a:rPr 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of organizational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 err="1">
                <a:ea typeface="微软雅黑" panose="020B0503020204020204" charset="-122"/>
                <a:cs typeface="+mn-lt"/>
                <a:sym typeface="黑体" panose="02010609060101010101" charset="-122"/>
              </a:rPr>
              <a:t>programmes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and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resource investment.</a:t>
            </a:r>
            <a:endParaRPr lang="en-US" altLang="zh-CN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14300" y="227330"/>
            <a:ext cx="11179175" cy="671830"/>
            <a:chOff x="2045" y="0"/>
            <a:chExt cx="4184092" cy="514717"/>
          </a:xfrm>
        </p:grpSpPr>
        <p:sp>
          <p:nvSpPr>
            <p:cNvPr id="29" name="五边形 28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30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lstStyle/>
            <a:p>
              <a:pPr lvl="0" defTabSz="889000"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Proactive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g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e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ing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anagement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S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trategy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– Organizational System</a:t>
              </a:r>
              <a:endParaRPr lang="en-US" altLang="zh-CN"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682365" y="2928620"/>
            <a:ext cx="7829550" cy="2427605"/>
            <a:chOff x="5920" y="4559"/>
            <a:chExt cx="12330" cy="3823"/>
          </a:xfrm>
        </p:grpSpPr>
        <p:sp>
          <p:nvSpPr>
            <p:cNvPr id="2" name="矩形 1"/>
            <p:cNvSpPr/>
            <p:nvPr/>
          </p:nvSpPr>
          <p:spPr>
            <a:xfrm>
              <a:off x="5920" y="7237"/>
              <a:ext cx="2215" cy="1145"/>
            </a:xfrm>
            <a:prstGeom prst="rect">
              <a:avLst/>
            </a:prstGeom>
            <a:solidFill>
              <a:srgbClr val="DAD900">
                <a:lumMod val="20000"/>
                <a:lumOff val="80000"/>
              </a:srgbClr>
            </a:solidFill>
            <a:ln w="25400" cap="flat" cmpd="sng" algn="ctr">
              <a:solidFill>
                <a:srgbClr val="00AAE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ctr"/>
              <a:r>
                <a:rPr lang="en-US" altLang="zh-CN" sz="10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rPr>
                <a:t>Ageing management group for mechanical equipment</a:t>
              </a:r>
              <a:endParaRPr lang="en-US" altLang="zh-CN" sz="1000" dirty="0">
                <a:solidFill>
                  <a:srgbClr val="004A86"/>
                </a:solidFill>
                <a:ea typeface="微软雅黑" panose="020B0503020204020204" charset="-122"/>
                <a:cs typeface="+mn-lt"/>
                <a:sym typeface="黑体" panose="02010609060101010101" charset="-122"/>
              </a:endParaRPr>
            </a:p>
          </p:txBody>
        </p:sp>
        <p:cxnSp>
          <p:nvCxnSpPr>
            <p:cNvPr id="69" name="直接连接符 68"/>
            <p:cNvCxnSpPr/>
            <p:nvPr/>
          </p:nvCxnSpPr>
          <p:spPr>
            <a:xfrm flipH="1">
              <a:off x="12187" y="5474"/>
              <a:ext cx="12" cy="925"/>
            </a:xfrm>
            <a:prstGeom prst="line">
              <a:avLst/>
            </a:prstGeom>
            <a:noFill/>
            <a:ln w="25400" cap="flat" cmpd="sng" algn="ctr">
              <a:solidFill>
                <a:srgbClr val="00AAE8"/>
              </a:solidFill>
              <a:prstDash val="solid"/>
            </a:ln>
            <a:effectLst/>
          </p:spPr>
        </p:cxnSp>
        <p:cxnSp>
          <p:nvCxnSpPr>
            <p:cNvPr id="12" name="直接连接符 11"/>
            <p:cNvCxnSpPr/>
            <p:nvPr/>
          </p:nvCxnSpPr>
          <p:spPr>
            <a:xfrm flipH="1" flipV="1">
              <a:off x="7015" y="6399"/>
              <a:ext cx="10126" cy="22"/>
            </a:xfrm>
            <a:prstGeom prst="line">
              <a:avLst/>
            </a:prstGeom>
            <a:noFill/>
            <a:ln w="25400" cap="flat" cmpd="sng" algn="ctr">
              <a:solidFill>
                <a:srgbClr val="00AAE8"/>
              </a:solidFill>
              <a:prstDash val="solid"/>
            </a:ln>
            <a:effectLst/>
          </p:spPr>
        </p:cxnSp>
        <p:cxnSp>
          <p:nvCxnSpPr>
            <p:cNvPr id="35" name="直接连接符 34"/>
            <p:cNvCxnSpPr/>
            <p:nvPr/>
          </p:nvCxnSpPr>
          <p:spPr>
            <a:xfrm flipH="1">
              <a:off x="7025" y="6388"/>
              <a:ext cx="5" cy="812"/>
            </a:xfrm>
            <a:prstGeom prst="line">
              <a:avLst/>
            </a:prstGeom>
            <a:noFill/>
            <a:ln w="25400" cap="flat" cmpd="sng" algn="ctr">
              <a:solidFill>
                <a:srgbClr val="00AAE8"/>
              </a:solidFill>
              <a:prstDash val="solid"/>
            </a:ln>
            <a:effectLst/>
          </p:spPr>
        </p:cxnSp>
        <p:cxnSp>
          <p:nvCxnSpPr>
            <p:cNvPr id="14" name="直接连接符 13"/>
            <p:cNvCxnSpPr/>
            <p:nvPr/>
          </p:nvCxnSpPr>
          <p:spPr>
            <a:xfrm flipH="1">
              <a:off x="9574" y="6413"/>
              <a:ext cx="5" cy="812"/>
            </a:xfrm>
            <a:prstGeom prst="line">
              <a:avLst/>
            </a:prstGeom>
            <a:noFill/>
            <a:ln w="25400" cap="flat" cmpd="sng" algn="ctr">
              <a:solidFill>
                <a:srgbClr val="00AAE8"/>
              </a:solidFill>
              <a:prstDash val="solid"/>
            </a:ln>
            <a:effectLst/>
          </p:spPr>
        </p:cxnSp>
        <p:cxnSp>
          <p:nvCxnSpPr>
            <p:cNvPr id="18" name="直接连接符 17"/>
            <p:cNvCxnSpPr/>
            <p:nvPr/>
          </p:nvCxnSpPr>
          <p:spPr>
            <a:xfrm flipH="1">
              <a:off x="12201" y="6388"/>
              <a:ext cx="5" cy="812"/>
            </a:xfrm>
            <a:prstGeom prst="line">
              <a:avLst/>
            </a:prstGeom>
            <a:noFill/>
            <a:ln w="25400" cap="flat" cmpd="sng" algn="ctr">
              <a:solidFill>
                <a:srgbClr val="00AAE8"/>
              </a:solidFill>
              <a:prstDash val="solid"/>
            </a:ln>
            <a:effectLst/>
          </p:spPr>
        </p:cxnSp>
        <p:cxnSp>
          <p:nvCxnSpPr>
            <p:cNvPr id="39" name="直接连接符 38"/>
            <p:cNvCxnSpPr/>
            <p:nvPr/>
          </p:nvCxnSpPr>
          <p:spPr>
            <a:xfrm flipH="1">
              <a:off x="14651" y="6431"/>
              <a:ext cx="5" cy="812"/>
            </a:xfrm>
            <a:prstGeom prst="line">
              <a:avLst/>
            </a:prstGeom>
            <a:noFill/>
            <a:ln w="25400" cap="flat" cmpd="sng" algn="ctr">
              <a:solidFill>
                <a:srgbClr val="00AAE8"/>
              </a:solidFill>
              <a:prstDash val="solid"/>
            </a:ln>
            <a:effectLst/>
          </p:spPr>
        </p:cxnSp>
        <p:cxnSp>
          <p:nvCxnSpPr>
            <p:cNvPr id="41" name="直接连接符 40"/>
            <p:cNvCxnSpPr/>
            <p:nvPr/>
          </p:nvCxnSpPr>
          <p:spPr>
            <a:xfrm flipH="1">
              <a:off x="17140" y="6431"/>
              <a:ext cx="5" cy="812"/>
            </a:xfrm>
            <a:prstGeom prst="line">
              <a:avLst/>
            </a:prstGeom>
            <a:noFill/>
            <a:ln w="25400" cap="flat" cmpd="sng" algn="ctr">
              <a:solidFill>
                <a:srgbClr val="00AAE8"/>
              </a:solidFill>
              <a:prstDash val="solid"/>
            </a:ln>
            <a:effectLst/>
          </p:spPr>
        </p:cxnSp>
        <p:sp>
          <p:nvSpPr>
            <p:cNvPr id="42" name="矩形 41"/>
            <p:cNvSpPr/>
            <p:nvPr/>
          </p:nvSpPr>
          <p:spPr>
            <a:xfrm>
              <a:off x="10559" y="4559"/>
              <a:ext cx="3294" cy="1139"/>
            </a:xfrm>
            <a:prstGeom prst="rect">
              <a:avLst/>
            </a:prstGeom>
            <a:solidFill>
              <a:srgbClr val="00AAE8">
                <a:lumMod val="40000"/>
                <a:lumOff val="60000"/>
              </a:srgbClr>
            </a:solidFill>
            <a:ln w="25400" cap="flat" cmpd="sng" algn="ctr">
              <a:solidFill>
                <a:srgbClr val="00AAE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</a:rPr>
                <a:t>Plant Health Committee</a:t>
              </a:r>
              <a:r>
                <a:rPr lang="zh-CN" altLang="en-US" sz="14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</a:rPr>
                <a:t> </a:t>
              </a:r>
              <a:r>
                <a:rPr lang="en-US" altLang="zh-CN" sz="14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</a:rPr>
                <a:t>(PHC)</a:t>
              </a:r>
              <a:endParaRPr lang="en-US" altLang="zh-CN" sz="1400" dirty="0">
                <a:solidFill>
                  <a:srgbClr val="004A86"/>
                </a:solidFill>
                <a:ea typeface="微软雅黑" panose="020B0503020204020204" charset="-122"/>
                <a:cs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8469" y="7243"/>
              <a:ext cx="2215" cy="1139"/>
            </a:xfrm>
            <a:prstGeom prst="rect">
              <a:avLst/>
            </a:prstGeom>
            <a:solidFill>
              <a:srgbClr val="DAD900">
                <a:lumMod val="20000"/>
                <a:lumOff val="80000"/>
              </a:srgbClr>
            </a:solidFill>
            <a:ln w="25400" cap="flat" cmpd="sng" algn="ctr">
              <a:solidFill>
                <a:srgbClr val="00AAE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ctr"/>
              <a:r>
                <a:rPr lang="zh-CN" altLang="en-US" sz="10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rPr>
                <a:t>Ageing management group for </a:t>
              </a:r>
              <a:r>
                <a:rPr lang="en-US" altLang="zh-CN" sz="10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rPr>
                <a:t>electrical </a:t>
              </a:r>
              <a:r>
                <a:rPr lang="zh-CN" altLang="en-US" sz="10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rPr>
                <a:t>equipment</a:t>
              </a:r>
              <a:endParaRPr lang="zh-CN" altLang="en-US" sz="1000" dirty="0">
                <a:solidFill>
                  <a:srgbClr val="004A86"/>
                </a:solidFill>
                <a:ea typeface="微软雅黑" panose="020B0503020204020204" charset="-122"/>
                <a:cs typeface="+mn-lt"/>
                <a:sym typeface="黑体" panose="02010609060101010101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0993" y="7243"/>
              <a:ext cx="2215" cy="1139"/>
            </a:xfrm>
            <a:prstGeom prst="rect">
              <a:avLst/>
            </a:prstGeom>
            <a:solidFill>
              <a:srgbClr val="DAD900">
                <a:lumMod val="20000"/>
                <a:lumOff val="80000"/>
              </a:srgbClr>
            </a:solidFill>
            <a:ln w="25400" cap="flat" cmpd="sng" algn="ctr">
              <a:solidFill>
                <a:srgbClr val="00AAE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ctr"/>
              <a:r>
                <a:rPr lang="zh-CN" altLang="en-US" sz="10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rPr>
                <a:t>Ageing management group for </a:t>
              </a:r>
              <a:r>
                <a:rPr lang="en-US" altLang="zh-CN" sz="10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rPr>
                <a:t>I</a:t>
              </a:r>
              <a:r>
                <a:rPr lang="zh-CN" altLang="en-US" sz="10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rPr>
                <a:t>&amp;</a:t>
              </a:r>
              <a:r>
                <a:rPr lang="en-US" altLang="zh-CN" sz="10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rPr>
                <a:t>C</a:t>
              </a:r>
              <a:r>
                <a:rPr lang="zh-CN" altLang="en-US" sz="10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rPr>
                <a:t> equipment</a:t>
              </a:r>
              <a:endParaRPr lang="zh-CN" altLang="en-US" sz="1000" dirty="0">
                <a:solidFill>
                  <a:srgbClr val="004A86"/>
                </a:solidFill>
                <a:ea typeface="微软雅黑" panose="020B0503020204020204" charset="-122"/>
                <a:cs typeface="+mn-lt"/>
                <a:sym typeface="黑体" panose="02010609060101010101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3544" y="7237"/>
              <a:ext cx="2215" cy="1139"/>
            </a:xfrm>
            <a:prstGeom prst="rect">
              <a:avLst/>
            </a:prstGeom>
            <a:solidFill>
              <a:srgbClr val="DAD900">
                <a:lumMod val="20000"/>
                <a:lumOff val="80000"/>
              </a:srgbClr>
            </a:solidFill>
            <a:ln w="25400" cap="flat" cmpd="sng" algn="ctr">
              <a:solidFill>
                <a:srgbClr val="00AAE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ctr"/>
              <a:r>
                <a:rPr lang="zh-CN" altLang="en-US" sz="10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rPr>
                <a:t>Ageing management group for </a:t>
              </a:r>
              <a:r>
                <a:rPr lang="en-US" altLang="zh-CN" sz="10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rPr>
                <a:t>civil structures</a:t>
              </a:r>
              <a:endParaRPr lang="zh-CN" altLang="en-US" sz="1000" dirty="0">
                <a:solidFill>
                  <a:srgbClr val="004A86"/>
                </a:solidFill>
                <a:ea typeface="微软雅黑" panose="020B0503020204020204" charset="-122"/>
                <a:cs typeface="+mn-lt"/>
                <a:sym typeface="黑体" panose="02010609060101010101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6035" y="7243"/>
              <a:ext cx="2215" cy="1139"/>
            </a:xfrm>
            <a:prstGeom prst="rect">
              <a:avLst/>
            </a:prstGeom>
            <a:solidFill>
              <a:srgbClr val="DAD900">
                <a:lumMod val="20000"/>
                <a:lumOff val="80000"/>
              </a:srgbClr>
            </a:solidFill>
            <a:ln w="25400" cap="flat" cmpd="sng" algn="ctr">
              <a:solidFill>
                <a:srgbClr val="00AAE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ctr">
                <a:buClrTx/>
                <a:buSzTx/>
                <a:buNone/>
              </a:pPr>
              <a:r>
                <a:rPr lang="en-US" altLang="zh-CN" sz="1000" dirty="0">
                  <a:solidFill>
                    <a:srgbClr val="004A86"/>
                  </a:solidFill>
                  <a:ea typeface="微软雅黑" panose="020B0503020204020204" charset="-122"/>
                  <a:cs typeface="+mn-lt"/>
                  <a:sym typeface="黑体" panose="02010609060101010101" charset="-122"/>
                </a:rPr>
                <a:t>External supplemental organizations</a:t>
              </a:r>
              <a:endParaRPr lang="en-US" altLang="zh-CN" sz="1000" dirty="0">
                <a:solidFill>
                  <a:srgbClr val="004A86"/>
                </a:solidFill>
                <a:ea typeface="微软雅黑" panose="020B0503020204020204" charset="-122"/>
                <a:cs typeface="+mn-lt"/>
                <a:sym typeface="黑体" panose="02010609060101010101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765175" y="967740"/>
            <a:ext cx="562737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Based</a:t>
            </a:r>
            <a:r>
              <a:rPr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on international industry experience, the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s</a:t>
            </a:r>
            <a:r>
              <a:rPr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ystematic </a:t>
            </a:r>
            <a:r>
              <a:rPr 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approach to </a:t>
            </a:r>
            <a:r>
              <a:rPr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ageing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m</a:t>
            </a:r>
            <a:r>
              <a:rPr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anagement </a:t>
            </a:r>
            <a:r>
              <a:rPr 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(PDCA cycle)</a:t>
            </a:r>
            <a:r>
              <a:rPr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recommended by the IAEA </a:t>
            </a:r>
            <a:r>
              <a:rPr 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has been applied.</a:t>
            </a:r>
            <a:endParaRPr lang="zh-CN" altLang="en-US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Develop ageing management plans b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ased on the understanding of ageing. </a:t>
            </a:r>
            <a:endParaRPr lang="zh-CN" altLang="en-US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Carry out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p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revent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ion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, 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mitigation, inspection，assessment, maintenance and replacement. </a:t>
            </a:r>
            <a:endParaRPr lang="zh-CN" altLang="en-US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Appropriate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management measures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have been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developed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based on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the actual conditions of the plant.</a:t>
            </a:r>
            <a:endParaRPr lang="zh-CN" altLang="en-US" sz="1600" dirty="0"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A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geing Management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Program</a:t>
            </a:r>
            <a:endParaRPr lang="zh-CN" altLang="en-US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A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geing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Control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Plan</a:t>
            </a:r>
            <a:endParaRPr lang="zh-CN" altLang="en-US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Life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C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ycle Management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Plan</a:t>
            </a:r>
            <a:endParaRPr lang="en-US" altLang="zh-CN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3780" y="2381250"/>
            <a:ext cx="3429635" cy="388366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14300" y="227330"/>
            <a:ext cx="11181715" cy="671830"/>
            <a:chOff x="2045" y="0"/>
            <a:chExt cx="4184092" cy="514717"/>
          </a:xfrm>
        </p:grpSpPr>
        <p:sp>
          <p:nvSpPr>
            <p:cNvPr id="29" name="五边形 28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30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lstStyle/>
            <a:p>
              <a:pPr lvl="0" algn="l" defTabSz="889000">
                <a:spcAft>
                  <a:spcPct val="35000"/>
                </a:spcAft>
                <a:buClrTx/>
                <a:buSzTx/>
                <a:buFontTx/>
              </a:pP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P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roactive Ageing Management Strategy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– 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Management Methods</a:t>
              </a:r>
              <a:endParaRPr lang="zh-CN" altLang="en-US"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391910" y="1087120"/>
            <a:ext cx="5374005" cy="1106170"/>
            <a:chOff x="3131" y="6408"/>
            <a:chExt cx="13835" cy="2988"/>
          </a:xfrm>
        </p:grpSpPr>
        <p:pic>
          <p:nvPicPr>
            <p:cNvPr id="22" name="Picture 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9" y="6409"/>
              <a:ext cx="1952" cy="2944"/>
            </a:xfrm>
            <a:prstGeom prst="rect">
              <a:avLst/>
            </a:prstGeom>
            <a:ln>
              <a:solidFill>
                <a:srgbClr val="3B3837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8" name="Picture 4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133" y="6409"/>
              <a:ext cx="2109" cy="2933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1" y="6410"/>
              <a:ext cx="1956" cy="2943"/>
            </a:xfrm>
            <a:prstGeom prst="rect">
              <a:avLst/>
            </a:prstGeom>
            <a:ln>
              <a:solidFill>
                <a:srgbClr val="3B383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5" y="6410"/>
              <a:ext cx="2008" cy="2931"/>
            </a:xfrm>
            <a:prstGeom prst="rect">
              <a:avLst/>
            </a:prstGeom>
            <a:ln>
              <a:solidFill>
                <a:srgbClr val="3B383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976" y="6409"/>
              <a:ext cx="1991" cy="293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2490" y="6408"/>
              <a:ext cx="2238" cy="29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755650" y="1781810"/>
            <a:ext cx="5413375" cy="2014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l"/>
            </a:pPr>
            <a:r>
              <a:rPr lang="en-US" altLang="zh-CN" sz="1600" b="1" dirty="0">
                <a:ea typeface="微软雅黑" panose="020B0503020204020204" charset="-122"/>
                <a:cs typeface="+mn-lt"/>
                <a:sym typeface="黑体" panose="02010609060101010101" charset="-122"/>
              </a:rPr>
              <a:t>A</a:t>
            </a:r>
            <a:r>
              <a:rPr lang="zh-CN" altLang="en-US" sz="1600" b="1" dirty="0">
                <a:ea typeface="微软雅黑" panose="020B0503020204020204" charset="-122"/>
                <a:cs typeface="+mn-lt"/>
                <a:sym typeface="黑体" panose="02010609060101010101" charset="-122"/>
              </a:rPr>
              <a:t>geing </a:t>
            </a:r>
            <a:r>
              <a:rPr lang="en-US" altLang="zh-CN" sz="1600" b="1" dirty="0">
                <a:ea typeface="微软雅黑" panose="020B0503020204020204" charset="-122"/>
                <a:cs typeface="+mn-lt"/>
                <a:sym typeface="黑体" panose="02010609060101010101" charset="-122"/>
              </a:rPr>
              <a:t>m</a:t>
            </a:r>
            <a:r>
              <a:rPr lang="zh-CN" altLang="en-US" sz="1600" b="1" dirty="0">
                <a:ea typeface="微软雅黑" panose="020B0503020204020204" charset="-122"/>
                <a:cs typeface="+mn-lt"/>
                <a:sym typeface="黑体" panose="02010609060101010101" charset="-122"/>
              </a:rPr>
              <a:t>anagement </a:t>
            </a:r>
            <a:r>
              <a:rPr lang="en-US" altLang="zh-CN" sz="1600" b="1" dirty="0">
                <a:ea typeface="微软雅黑" panose="020B0503020204020204" charset="-122"/>
                <a:cs typeface="+mn-lt"/>
                <a:sym typeface="黑体" panose="02010609060101010101" charset="-122"/>
              </a:rPr>
              <a:t>programs</a:t>
            </a:r>
            <a:endParaRPr lang="zh-CN" altLang="en-US" sz="1600" b="1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ü"/>
            </a:pP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F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ocus on long-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life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passive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 equipment components</a:t>
            </a:r>
            <a:endParaRPr lang="zh-CN" altLang="en-US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+mn-ea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ü"/>
            </a:pP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S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ystematic ageing management measures,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+mn-ea"/>
              </a:rPr>
              <a:t>includ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+mn-ea"/>
              </a:rPr>
              <a:t>ing 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preventi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on and 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mitigation, inspection and monitoring, condition assessment, and corrective actions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+mn-ea"/>
              </a:rPr>
              <a:t>.</a:t>
            </a:r>
            <a:endParaRPr lang="en-US" altLang="zh-CN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14300" y="227330"/>
            <a:ext cx="11179175" cy="671830"/>
            <a:chOff x="2045" y="0"/>
            <a:chExt cx="4184092" cy="514717"/>
          </a:xfrm>
        </p:grpSpPr>
        <p:sp>
          <p:nvSpPr>
            <p:cNvPr id="29" name="五边形 28"/>
            <p:cNvSpPr/>
            <p:nvPr/>
          </p:nvSpPr>
          <p:spPr bwMode="white">
            <a:xfrm>
              <a:off x="2045" y="0"/>
              <a:ext cx="4184092" cy="514717"/>
            </a:xfrm>
            <a:prstGeom prst="homePlate">
              <a:avLst/>
            </a:prstGeom>
            <a:gradFill rotWithShape="1">
              <a:gsLst>
                <a:gs pos="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00AAE8">
                    <a:shade val="50000"/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30" name="五边形 4"/>
            <p:cNvSpPr txBox="1"/>
            <p:nvPr/>
          </p:nvSpPr>
          <p:spPr>
            <a:xfrm>
              <a:off x="2045" y="0"/>
              <a:ext cx="4055413" cy="5147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53340" rIns="26670" bIns="53340" numCol="1" spcCol="1270" anchor="ctr" anchorCtr="0">
              <a:noAutofit/>
            </a:bodyPr>
            <a:lstStyle/>
            <a:p>
              <a:pPr lvl="0" algn="l" defTabSz="889000">
                <a:spcAft>
                  <a:spcPct val="35000"/>
                </a:spcAft>
                <a:buClrTx/>
                <a:buSzTx/>
                <a:buFontTx/>
              </a:pP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P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roactive Ageing Management Strategy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–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Programs and</a:t>
              </a:r>
              <a:r>
                <a:rPr lang="zh-CN" altLang="en-US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 Plan</a:t>
              </a:r>
              <a:r>
                <a:rPr lang="en-US" altLang="zh-CN" sz="2400" b="1" dirty="0">
                  <a:solidFill>
                    <a:srgbClr val="FFFFFF"/>
                  </a:solidFill>
                  <a:ea typeface="微软雅黑" panose="020B0503020204020204" charset="-122"/>
                  <a:cs typeface="+mn-lt"/>
                  <a:sym typeface="+mn-ea"/>
                </a:rPr>
                <a:t>s</a:t>
              </a:r>
              <a:endParaRPr lang="zh-CN" altLang="en-US" sz="2400" b="1" dirty="0">
                <a:solidFill>
                  <a:srgbClr val="FFFFFF"/>
                </a:solidFill>
                <a:ea typeface="微软雅黑" panose="020B0503020204020204" charset="-122"/>
                <a:cs typeface="+mn-lt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978525" y="1781810"/>
            <a:ext cx="5507355" cy="2014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l"/>
            </a:pPr>
            <a:r>
              <a:rPr lang="en-US" altLang="zh-CN" sz="1600" b="1" dirty="0">
                <a:ea typeface="微软雅黑" panose="020B0503020204020204" charset="-122"/>
                <a:cs typeface="+mn-lt"/>
                <a:sym typeface="黑体" panose="02010609060101010101" charset="-122"/>
              </a:rPr>
              <a:t>A</a:t>
            </a:r>
            <a:r>
              <a:rPr lang="zh-CN" altLang="en-US" sz="1600" b="1" dirty="0">
                <a:ea typeface="微软雅黑" panose="020B0503020204020204" charset="-122"/>
                <a:cs typeface="+mn-lt"/>
                <a:sym typeface="黑体" panose="02010609060101010101" charset="-122"/>
              </a:rPr>
              <a:t>geing </a:t>
            </a:r>
            <a:r>
              <a:rPr lang="en-US" altLang="zh-CN" sz="1600" b="1" dirty="0">
                <a:ea typeface="微软雅黑" panose="020B0503020204020204" charset="-122"/>
                <a:cs typeface="+mn-lt"/>
                <a:sym typeface="黑体" panose="02010609060101010101" charset="-122"/>
              </a:rPr>
              <a:t>control</a:t>
            </a:r>
            <a:r>
              <a:rPr lang="zh-CN" altLang="en-US" sz="1600" b="1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b="1" dirty="0">
                <a:ea typeface="微软雅黑" panose="020B0503020204020204" charset="-122"/>
                <a:cs typeface="+mn-lt"/>
                <a:sym typeface="黑体" panose="02010609060101010101" charset="-122"/>
              </a:rPr>
              <a:t>plans</a:t>
            </a:r>
            <a:endParaRPr lang="zh-CN" altLang="en-US" sz="1600" b="1" dirty="0"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ü"/>
            </a:pP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F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ocus on short-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life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equipment components</a:t>
            </a:r>
            <a:endParaRPr lang="zh-CN" altLang="en-US" sz="1600" dirty="0">
              <a:ea typeface="微软雅黑" panose="020B0503020204020204" charset="-122"/>
              <a:cs typeface="+mn-lt"/>
              <a:sym typeface="黑体" panose="02010609060101010101" charset="-122"/>
            </a:endParaRPr>
          </a:p>
          <a:p>
            <a:pPr marL="285750" indent="-285750" fontAlgn="auto">
              <a:lnSpc>
                <a:spcPts val="3000"/>
              </a:lnSpc>
              <a:buFont typeface="Wingdings" panose="05000000000000000000" charset="0"/>
              <a:buChar char="ü"/>
            </a:pP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Based on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aging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assessment, 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adopt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a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pro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active replacement strategy 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and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develop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ea typeface="微软雅黑" panose="020B0503020204020204" charset="-122"/>
                <a:cs typeface="+mn-lt"/>
                <a:sym typeface="黑体" panose="02010609060101010101" charset="-122"/>
              </a:rPr>
              <a:t>sp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ecial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control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plans as a supplement to preventive maintenance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programs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.</a:t>
            </a:r>
            <a:endParaRPr lang="zh-CN" altLang="en-US" sz="1600" dirty="0">
              <a:ea typeface="微软雅黑" panose="020B0503020204020204" charset="-122"/>
              <a:cs typeface="+mn-lt"/>
              <a:sym typeface="黑体" panose="02010609060101010101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3880485"/>
            <a:ext cx="3473450" cy="214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55650" y="4225691"/>
          <a:ext cx="4914900" cy="1509395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530860"/>
                <a:gridCol w="1908810"/>
                <a:gridCol w="448945"/>
                <a:gridCol w="2026285"/>
              </a:tblGrid>
              <a:tr h="2527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No.</a:t>
                      </a:r>
                      <a:endParaRPr lang="en-US" altLang="zh-CN" sz="1100" b="1" i="0" u="none" strike="noStrike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6623" marR="6623" marT="6623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1" i="0" u="none" strike="noStrike" kern="120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AMPs</a:t>
                      </a:r>
                      <a:r>
                        <a:rPr lang="zh-CN" altLang="en-US" sz="1100" b="1" i="0" u="none" strike="noStrike" kern="1200" baseline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 </a:t>
                      </a:r>
                      <a:r>
                        <a:rPr lang="en-US" altLang="zh-CN" sz="1100" b="1" i="0" u="none" strike="noStrike" kern="1200" baseline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(</a:t>
                      </a:r>
                      <a:r>
                        <a:rPr lang="en-US" altLang="zh-CN" sz="1100" b="1" i="0" u="none" strike="noStrike" kern="120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for example)</a:t>
                      </a:r>
                      <a:endParaRPr lang="zh-CN" altLang="en-US" sz="1100" b="1" i="0" u="none" strike="noStrike" kern="120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6623" marR="6623" marT="6623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No.</a:t>
                      </a:r>
                      <a:endParaRPr lang="en-US" altLang="zh-CN" sz="1100" b="1" i="0" u="none" strike="noStrike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6623" marR="6623" marT="6623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1" i="0" u="none" strike="noStrike" kern="120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AMPs</a:t>
                      </a:r>
                      <a:r>
                        <a:rPr lang="zh-CN" altLang="en-US" sz="1100" b="1" i="0" u="none" strike="noStrike" kern="1200" baseline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 </a:t>
                      </a:r>
                      <a:r>
                        <a:rPr lang="en-US" altLang="zh-CN" sz="1100" b="1" i="0" u="none" strike="noStrike" kern="1200" baseline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(</a:t>
                      </a:r>
                      <a:r>
                        <a:rPr lang="en-US" altLang="zh-CN" sz="1100" b="1" i="0" u="none" strike="noStrike" kern="120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for example)</a:t>
                      </a:r>
                      <a:endParaRPr lang="zh-CN" altLang="en-US" sz="1100" b="1" i="0" u="none" strike="noStrike" kern="120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6623" marR="6623" marT="6623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900" b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1</a:t>
                      </a:r>
                      <a:endParaRPr lang="zh-CN" altLang="en-US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aseline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  <a:sym typeface="+mn-ea"/>
                        </a:rPr>
                        <a:t>Reactor Pressure Vessel</a:t>
                      </a:r>
                      <a:endParaRPr lang="en-US" altLang="zh-CN" sz="900" b="0" baseline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900" b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7</a:t>
                      </a:r>
                      <a:endParaRPr lang="zh-CN" altLang="en-US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90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  <a:sym typeface="+mn-ea"/>
                        </a:rPr>
                        <a:t>Buried</a:t>
                      </a:r>
                      <a:r>
                        <a:rPr lang="en-US" altLang="zh-CN" sz="900" baseline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  <a:sym typeface="+mn-ea"/>
                        </a:rPr>
                        <a:t> Pipes and Tanks</a:t>
                      </a:r>
                      <a:endParaRPr lang="zh-CN" altLang="en-US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900" b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2</a:t>
                      </a:r>
                      <a:endParaRPr lang="zh-CN" altLang="en-US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Steam Generator</a:t>
                      </a:r>
                      <a:endParaRPr lang="en-US" altLang="zh-CN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900" b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8</a:t>
                      </a:r>
                      <a:endParaRPr lang="zh-CN" altLang="en-US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90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  <a:sym typeface="+mn-ea"/>
                        </a:rPr>
                        <a:t>Boric Acid Corrosion</a:t>
                      </a:r>
                      <a:endParaRPr lang="en-US" altLang="zh-CN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900" b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3</a:t>
                      </a:r>
                      <a:endParaRPr lang="zh-CN" altLang="en-US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90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  <a:sym typeface="+mn-ea"/>
                        </a:rPr>
                        <a:t>Reactor</a:t>
                      </a:r>
                      <a:r>
                        <a:rPr lang="en-US" altLang="zh-CN" sz="900" baseline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  <a:sym typeface="+mn-ea"/>
                        </a:rPr>
                        <a:t> Internals</a:t>
                      </a:r>
                      <a:endParaRPr lang="zh-CN" altLang="en-US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900" b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9</a:t>
                      </a:r>
                      <a:endParaRPr lang="en-US" altLang="zh-CN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900" baseline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  <a:sym typeface="+mn-ea"/>
                        </a:rPr>
                        <a:t>Flow Accelerated Corrosion</a:t>
                      </a:r>
                      <a:endParaRPr lang="en-US" altLang="zh-CN" sz="900" b="0" baseline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</a:tr>
              <a:tr h="20891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900" b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4</a:t>
                      </a:r>
                      <a:endParaRPr lang="zh-CN" altLang="en-US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90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  <a:sym typeface="+mn-ea"/>
                        </a:rPr>
                        <a:t>Main Bolts of Reactor Vessel Head</a:t>
                      </a:r>
                      <a:endParaRPr lang="en-US" altLang="zh-CN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900" b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10</a:t>
                      </a:r>
                      <a:endParaRPr lang="en-US" altLang="zh-CN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90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  <a:sym typeface="+mn-ea"/>
                        </a:rPr>
                        <a:t>Cable</a:t>
                      </a:r>
                      <a:endParaRPr lang="en-US" altLang="zh-CN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900" b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5</a:t>
                      </a:r>
                      <a:endParaRPr lang="zh-CN" altLang="en-US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90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  <a:sym typeface="+mn-ea"/>
                        </a:rPr>
                        <a:t>Handling</a:t>
                      </a:r>
                      <a:r>
                        <a:rPr lang="en-US" altLang="zh-CN" sz="900" baseline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  <a:sym typeface="+mn-ea"/>
                        </a:rPr>
                        <a:t> Equipment</a:t>
                      </a:r>
                      <a:endParaRPr lang="zh-CN" altLang="en-US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900" b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11</a:t>
                      </a:r>
                      <a:endParaRPr lang="en-US" altLang="zh-CN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900" baseline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  <a:sym typeface="+mn-ea"/>
                        </a:rPr>
                        <a:t>Containment</a:t>
                      </a:r>
                      <a:endParaRPr lang="en-US" altLang="zh-CN" sz="900" b="0" baseline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900" b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6</a:t>
                      </a:r>
                      <a:endParaRPr lang="zh-CN" altLang="en-US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90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  <a:sym typeface="+mn-ea"/>
                        </a:rPr>
                        <a:t>Fire Protection Water System</a:t>
                      </a:r>
                      <a:endParaRPr lang="en-US" altLang="zh-CN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900" b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</a:rPr>
                        <a:t>12</a:t>
                      </a:r>
                      <a:endParaRPr lang="en-US" altLang="zh-CN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90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  <a:sym typeface="+mn-ea"/>
                        </a:rPr>
                        <a:t>Water</a:t>
                      </a:r>
                      <a:r>
                        <a:rPr lang="zh-CN" altLang="en-US" sz="90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  <a:sym typeface="+mn-ea"/>
                        </a:rPr>
                        <a:t>-</a:t>
                      </a:r>
                      <a:r>
                        <a:rPr lang="en-US" altLang="zh-CN" sz="90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  <a:sym typeface="+mn-ea"/>
                        </a:rPr>
                        <a:t>control</a:t>
                      </a:r>
                      <a:r>
                        <a:rPr lang="en-US" altLang="zh-CN" sz="900" baseline="0" dirty="0">
                          <a:solidFill>
                            <a:srgbClr val="004A86"/>
                          </a:solidFill>
                          <a:effectLst/>
                          <a:ea typeface="微软雅黑" panose="020B0503020204020204" charset="-122"/>
                          <a:cs typeface="+mn-lt"/>
                          <a:sym typeface="+mn-ea"/>
                        </a:rPr>
                        <a:t> Structures</a:t>
                      </a:r>
                      <a:endParaRPr lang="zh-CN" altLang="en-US" sz="900" b="0" dirty="0">
                        <a:solidFill>
                          <a:srgbClr val="004A86"/>
                        </a:solidFill>
                        <a:effectLst/>
                        <a:ea typeface="微软雅黑" panose="020B0503020204020204" charset="-122"/>
                        <a:cs typeface="+mn-lt"/>
                        <a:sym typeface="+mn-ea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00AAE8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755650" y="951865"/>
            <a:ext cx="111137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I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mplement proactive preventive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management activities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b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y developing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geing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m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anagement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p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rogram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(AMP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)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and special ageing 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control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 plan</a:t>
            </a:r>
            <a:r>
              <a:rPr lang="en-US" altLang="zh-CN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s</a:t>
            </a:r>
            <a:r>
              <a:rPr lang="zh-CN" altLang="en-US" sz="1600" dirty="0">
                <a:ea typeface="微软雅黑" panose="020B0503020204020204" charset="-122"/>
                <a:cs typeface="+mn-lt"/>
                <a:sym typeface="黑体" panose="02010609060101010101" charset="-122"/>
              </a:rPr>
              <a:t>.</a:t>
            </a:r>
            <a:endParaRPr lang="en-US" altLang="zh-CN" sz="1600" dirty="0">
              <a:solidFill>
                <a:schemeClr val="tx1"/>
              </a:solidFill>
              <a:ea typeface="微软雅黑" panose="020B0503020204020204" charset="-122"/>
              <a:cs typeface="+mn-lt"/>
              <a:sym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97980" y="6025515"/>
            <a:ext cx="406844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200" b="1" dirty="0">
                <a:ea typeface="微软雅黑" panose="020B0503020204020204" charset="-122"/>
                <a:cs typeface="+mn-lt"/>
                <a:sym typeface="黑体" panose="02010609060101010101" charset="-122"/>
              </a:rPr>
              <a:t> I&amp;C equipment a</a:t>
            </a:r>
            <a:r>
              <a:rPr lang="zh-CN" altLang="en-US" sz="1200" b="1" dirty="0">
                <a:ea typeface="微软雅黑" panose="020B0503020204020204" charset="-122"/>
                <a:cs typeface="+mn-lt"/>
                <a:sym typeface="黑体" panose="02010609060101010101" charset="-122"/>
              </a:rPr>
              <a:t>geing </a:t>
            </a:r>
            <a:r>
              <a:rPr lang="en-US" altLang="zh-CN" sz="1200" b="1" dirty="0">
                <a:ea typeface="微软雅黑" panose="020B0503020204020204" charset="-122"/>
                <a:cs typeface="+mn-lt"/>
                <a:sym typeface="黑体" panose="02010609060101010101" charset="-122"/>
              </a:rPr>
              <a:t>control</a:t>
            </a:r>
            <a:r>
              <a:rPr lang="zh-CN" altLang="en-US" sz="1200" b="1" dirty="0">
                <a:ea typeface="微软雅黑" panose="020B0503020204020204" charset="-122"/>
                <a:cs typeface="+mn-lt"/>
                <a:sym typeface="黑体" panose="02010609060101010101" charset="-122"/>
              </a:rPr>
              <a:t> </a:t>
            </a:r>
            <a:r>
              <a:rPr lang="en-US" altLang="zh-CN" sz="1200" b="1" dirty="0">
                <a:ea typeface="微软雅黑" panose="020B0503020204020204" charset="-122"/>
                <a:cs typeface="+mn-lt"/>
                <a:sym typeface="黑体" panose="02010609060101010101" charset="-122"/>
              </a:rPr>
              <a:t>plan</a:t>
            </a:r>
            <a:r>
              <a:rPr lang="zh-CN" altLang="en-US" sz="1200" b="1" dirty="0">
                <a:solidFill>
                  <a:schemeClr val="tx1"/>
                </a:solidFill>
                <a:ea typeface="微软雅黑" panose="020B0503020204020204" charset="-122"/>
                <a:cs typeface="+mn-lt"/>
              </a:rPr>
              <a:t>（</a:t>
            </a:r>
            <a:r>
              <a:rPr lang="en-US" altLang="zh-CN" sz="1200" b="1" dirty="0">
                <a:solidFill>
                  <a:schemeClr val="tx1"/>
                </a:solidFill>
                <a:ea typeface="微软雅黑" panose="020B0503020204020204" charset="-122"/>
                <a:cs typeface="+mn-lt"/>
              </a:rPr>
              <a:t>for example</a:t>
            </a:r>
            <a:r>
              <a:rPr lang="zh-CN" altLang="en-US" sz="1200" b="1" dirty="0">
                <a:solidFill>
                  <a:schemeClr val="tx1"/>
                </a:solidFill>
                <a:ea typeface="微软雅黑" panose="020B0503020204020204" charset="-122"/>
                <a:cs typeface="+mn-lt"/>
              </a:rPr>
              <a:t>）</a:t>
            </a:r>
            <a:endParaRPr lang="zh-CN" altLang="en-US" sz="1200" b="1" dirty="0">
              <a:solidFill>
                <a:schemeClr val="tx1"/>
              </a:solidFill>
              <a:ea typeface="微软雅黑" panose="020B0503020204020204" charset="-122"/>
              <a:cs typeface="+mn-lt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30e275e3-14e9-4903-a8a8-c1e6e7bb7f53}"/>
</p:tagLst>
</file>

<file path=ppt/tags/tag2.xml><?xml version="1.0" encoding="utf-8"?>
<p:tagLst xmlns:p="http://schemas.openxmlformats.org/presentationml/2006/main">
  <p:tag name="KSO_WPP_MARK_KEY" val="6f5b2481-e81b-44b4-9569-b4268d69ad20"/>
  <p:tag name="COMMONDATA" val="eyJoZGlkIjoiZjAyMTdlNDhjNGMxOTYyMDNhYWJjMGY1YmEyOWY1MDE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16427</Words>
  <Application>WPS 演示</Application>
  <PresentationFormat>宽屏</PresentationFormat>
  <Paragraphs>478</Paragraphs>
  <Slides>29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7" baseType="lpstr">
      <vt:lpstr>Arial</vt:lpstr>
      <vt:lpstr>宋体</vt:lpstr>
      <vt:lpstr>Wingdings</vt:lpstr>
      <vt:lpstr>方正兰亭中黑_GBK</vt:lpstr>
      <vt:lpstr>黑体</vt:lpstr>
      <vt:lpstr>微软雅黑</vt:lpstr>
      <vt:lpstr>等线</vt:lpstr>
      <vt:lpstr>Impact</vt:lpstr>
      <vt:lpstr>Wingdings</vt:lpstr>
      <vt:lpstr>Calibri Light</vt:lpstr>
      <vt:lpstr>Arial Unicode MS</vt:lpstr>
      <vt:lpstr>Calibri</vt:lpstr>
      <vt:lpstr>Times New Roman</vt:lpstr>
      <vt:lpstr>Century Gothic</vt:lpstr>
      <vt:lpstr>Office Theme</vt:lpstr>
      <vt:lpstr>1_Office Theme</vt:lpstr>
      <vt:lpstr>2_Office Theme</vt:lpstr>
      <vt:lpstr>Paint.Picture</vt:lpstr>
      <vt:lpstr> Proactive Aging Management Practices in Daya Bay NPP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_x000b_Proactive Ageing Management Practice in Daya Bay NPP</dc:title>
  <dc:creator>Anna Schlosman</dc:creator>
  <cp:lastModifiedBy>P208414</cp:lastModifiedBy>
  <cp:revision>80</cp:revision>
  <dcterms:created xsi:type="dcterms:W3CDTF">2024-03-21T00:40:00Z</dcterms:created>
  <dcterms:modified xsi:type="dcterms:W3CDTF">2024-04-15T00:13:34Z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0x0101005BBCA211D28BBC4DA87AF10D63B137E3</vt:lpwstr>
  </property>
  <property fmtid="{D5CDD505-2E9C-101B-9397-08002B2CF9AE}" pid="3" name="KSOProductBuildVer">
    <vt:lpwstr>2052-11.8.2.10321</vt:lpwstr>
  </property>
  <property fmtid="{D5CDD505-2E9C-101B-9397-08002B2CF9AE}" pid="4" name="ICV">
    <vt:lpwstr>2131FAA06E274480BBB1C8A30936D6F5_12</vt:lpwstr>
  </property>
</Properties>
</file>