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 id="263" r:id="rId11"/>
    <p:sldId id="264" r:id="rId12"/>
    <p:sldId id="274" r:id="rId13"/>
    <p:sldId id="273" r:id="rId14"/>
    <p:sldId id="265" r:id="rId15"/>
    <p:sldId id="266" r:id="rId16"/>
    <p:sldId id="267" r:id="rId17"/>
    <p:sldId id="268" r:id="rId18"/>
    <p:sldId id="269" r:id="rId19"/>
    <p:sldId id="270" r:id="rId20"/>
    <p:sldId id="278" r:id="rId21"/>
    <p:sldId id="272" r:id="rId22"/>
    <p:sldId id="275" r:id="rId23"/>
    <p:sldId id="276" r:id="rId24"/>
    <p:sldId id="277"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8" autoAdjust="0"/>
    <p:restoredTop sz="94660"/>
  </p:normalViewPr>
  <p:slideViewPr>
    <p:cSldViewPr snapToGrid="0">
      <p:cViewPr varScale="1">
        <p:scale>
          <a:sx n="127" d="100"/>
          <a:sy n="127" d="100"/>
        </p:scale>
        <p:origin x="1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F960-CFAA-4356-BB41-48B897E09C61}"/>
              </a:ext>
            </a:extLst>
          </p:cNvPr>
          <p:cNvSpPr>
            <a:spLocks noGrp="1"/>
          </p:cNvSpPr>
          <p:nvPr>
            <p:ph type="ctrTitle"/>
          </p:nvPr>
        </p:nvSpPr>
        <p:spPr>
          <a:xfrm>
            <a:off x="601353" y="841013"/>
            <a:ext cx="6183166" cy="1342522"/>
          </a:xfrm>
        </p:spPr>
        <p:txBody>
          <a:bodyPr anchor="t" anchorCtr="0">
            <a:normAutofit/>
          </a:bodyPr>
          <a:lstStyle>
            <a:lvl1pPr algn="ctr">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8750CCE-AA06-4471-B6AE-984FE75DD322}"/>
              </a:ext>
            </a:extLst>
          </p:cNvPr>
          <p:cNvSpPr>
            <a:spLocks noGrp="1"/>
          </p:cNvSpPr>
          <p:nvPr>
            <p:ph type="subTitle" idx="1"/>
          </p:nvPr>
        </p:nvSpPr>
        <p:spPr>
          <a:xfrm>
            <a:off x="601353" y="2568168"/>
            <a:ext cx="6183166" cy="134252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7580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E79F2-0B07-4264-A27E-0B6B2275D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4BF84-D094-4B0B-9EC0-6AEF4A918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44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3BC3-E7CF-4A51-9A25-743765260FC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9885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53DF-F0E0-4C37-BC84-E023DE061F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DBE00-697B-4869-8C84-BA568F687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9341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8945F-7C57-4179-B31F-8DEFE190928B}"/>
              </a:ext>
            </a:extLst>
          </p:cNvPr>
          <p:cNvSpPr>
            <a:spLocks noGrp="1"/>
          </p:cNvSpPr>
          <p:nvPr>
            <p:ph type="ctrTitle"/>
          </p:nvPr>
        </p:nvSpPr>
        <p:spPr>
          <a:xfrm>
            <a:off x="497695" y="776652"/>
            <a:ext cx="6425619" cy="2030180"/>
          </a:xfrm>
        </p:spPr>
        <p:txBody>
          <a:bodyPr/>
          <a:lstStyle/>
          <a:p>
            <a:r>
              <a:rPr lang="fi-FI" dirty="0"/>
              <a:t>Olkiluoto 3 – </a:t>
            </a:r>
            <a:r>
              <a:rPr lang="fi-FI" dirty="0" err="1"/>
              <a:t>Inspections</a:t>
            </a:r>
            <a:r>
              <a:rPr lang="fi-FI" dirty="0"/>
              <a:t> </a:t>
            </a:r>
            <a:r>
              <a:rPr lang="fi-FI" dirty="0" err="1"/>
              <a:t>by</a:t>
            </a:r>
            <a:r>
              <a:rPr lang="fi-FI" dirty="0"/>
              <a:t> </a:t>
            </a:r>
            <a:r>
              <a:rPr lang="fi-FI" dirty="0" err="1"/>
              <a:t>the</a:t>
            </a:r>
            <a:r>
              <a:rPr lang="fi-FI" dirty="0"/>
              <a:t> </a:t>
            </a:r>
            <a:r>
              <a:rPr lang="fi-FI" dirty="0" err="1"/>
              <a:t>authority</a:t>
            </a:r>
            <a:r>
              <a:rPr lang="fi-FI" dirty="0"/>
              <a:t> </a:t>
            </a:r>
            <a:r>
              <a:rPr lang="fi-FI" dirty="0" err="1"/>
              <a:t>before</a:t>
            </a:r>
            <a:r>
              <a:rPr lang="fi-FI" dirty="0"/>
              <a:t> </a:t>
            </a:r>
            <a:r>
              <a:rPr lang="fi-FI" dirty="0" err="1"/>
              <a:t>first</a:t>
            </a:r>
            <a:r>
              <a:rPr lang="fi-FI" dirty="0"/>
              <a:t> </a:t>
            </a:r>
            <a:r>
              <a:rPr lang="fi-FI" dirty="0" err="1"/>
              <a:t>critically</a:t>
            </a:r>
            <a:endParaRPr lang="en-US" dirty="0"/>
          </a:p>
        </p:txBody>
      </p:sp>
      <p:sp>
        <p:nvSpPr>
          <p:cNvPr id="5" name="Subtitle 4">
            <a:extLst>
              <a:ext uri="{FF2B5EF4-FFF2-40B4-BE49-F238E27FC236}">
                <a16:creationId xmlns:a16="http://schemas.microsoft.com/office/drawing/2014/main" id="{F937E1A3-D055-41D2-8490-65704E57D7ED}"/>
              </a:ext>
            </a:extLst>
          </p:cNvPr>
          <p:cNvSpPr>
            <a:spLocks noGrp="1"/>
          </p:cNvSpPr>
          <p:nvPr>
            <p:ph type="subTitle" idx="1"/>
          </p:nvPr>
        </p:nvSpPr>
        <p:spPr>
          <a:xfrm>
            <a:off x="497695" y="2983063"/>
            <a:ext cx="6425619" cy="1342521"/>
          </a:xfrm>
        </p:spPr>
        <p:txBody>
          <a:bodyPr/>
          <a:lstStyle/>
          <a:p>
            <a:r>
              <a:rPr lang="fi-FI" dirty="0"/>
              <a:t>Jukka Kallionpää</a:t>
            </a:r>
          </a:p>
          <a:p>
            <a:r>
              <a:rPr lang="fi-FI" dirty="0" err="1"/>
              <a:t>Resident</a:t>
            </a:r>
            <a:r>
              <a:rPr lang="fi-FI" dirty="0"/>
              <a:t> </a:t>
            </a:r>
            <a:r>
              <a:rPr lang="fi-FI" dirty="0" err="1"/>
              <a:t>inspector</a:t>
            </a:r>
            <a:r>
              <a:rPr lang="fi-FI" dirty="0"/>
              <a:t> at Olkiluoto NPP</a:t>
            </a:r>
          </a:p>
        </p:txBody>
      </p:sp>
    </p:spTree>
    <p:extLst>
      <p:ext uri="{BB962C8B-B14F-4D97-AF65-F5344CB8AC3E}">
        <p14:creationId xmlns:p14="http://schemas.microsoft.com/office/powerpoint/2010/main" val="15044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5041F4-F259-1ED9-BA91-DE9DEB4C48AE}"/>
              </a:ext>
            </a:extLst>
          </p:cNvPr>
          <p:cNvSpPr>
            <a:spLocks noGrp="1"/>
          </p:cNvSpPr>
          <p:nvPr>
            <p:ph type="title"/>
          </p:nvPr>
        </p:nvSpPr>
        <p:spPr/>
        <p:txBody>
          <a:bodyPr/>
          <a:lstStyle/>
          <a:p>
            <a:r>
              <a:rPr lang="fi-FI" altLang="fi-FI" dirty="0" err="1"/>
              <a:t>Nuclear</a:t>
            </a:r>
            <a:r>
              <a:rPr lang="fi-FI" altLang="fi-FI" dirty="0"/>
              <a:t> </a:t>
            </a:r>
            <a:r>
              <a:rPr lang="fi-FI" altLang="fi-FI" dirty="0" err="1"/>
              <a:t>power</a:t>
            </a:r>
            <a:r>
              <a:rPr lang="fi-FI" altLang="fi-FI" dirty="0"/>
              <a:t> </a:t>
            </a:r>
            <a:r>
              <a:rPr lang="fi-FI" altLang="fi-FI" dirty="0" err="1"/>
              <a:t>plants</a:t>
            </a:r>
            <a:r>
              <a:rPr lang="fi-FI" altLang="fi-FI" dirty="0"/>
              <a:t> in Finland</a:t>
            </a:r>
            <a:endParaRPr lang="fi-FI" dirty="0"/>
          </a:p>
        </p:txBody>
      </p:sp>
      <p:sp>
        <p:nvSpPr>
          <p:cNvPr id="3" name="Sisällön paikkamerkki 2">
            <a:extLst>
              <a:ext uri="{FF2B5EF4-FFF2-40B4-BE49-F238E27FC236}">
                <a16:creationId xmlns:a16="http://schemas.microsoft.com/office/drawing/2014/main" id="{7241DCA3-CECB-85C8-3124-6FFD8AFFDC60}"/>
              </a:ext>
            </a:extLst>
          </p:cNvPr>
          <p:cNvSpPr>
            <a:spLocks noGrp="1"/>
          </p:cNvSpPr>
          <p:nvPr>
            <p:ph idx="1"/>
          </p:nvPr>
        </p:nvSpPr>
        <p:spPr/>
        <p:txBody>
          <a:bodyPr/>
          <a:lstStyle/>
          <a:p>
            <a:endParaRPr lang="fi-FI" dirty="0"/>
          </a:p>
        </p:txBody>
      </p:sp>
      <p:pic>
        <p:nvPicPr>
          <p:cNvPr id="4" name="Picture 5" descr="NPP2">
            <a:extLst>
              <a:ext uri="{FF2B5EF4-FFF2-40B4-BE49-F238E27FC236}">
                <a16:creationId xmlns:a16="http://schemas.microsoft.com/office/drawing/2014/main" id="{913E3087-2797-1A47-E429-2E3D5B293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511" y="1690688"/>
            <a:ext cx="2922977" cy="4675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a:extLst>
              <a:ext uri="{FF2B5EF4-FFF2-40B4-BE49-F238E27FC236}">
                <a16:creationId xmlns:a16="http://schemas.microsoft.com/office/drawing/2014/main" id="{1D8CCB3B-0342-D32D-04F0-A89B848E9FB2}"/>
              </a:ext>
            </a:extLst>
          </p:cNvPr>
          <p:cNvSpPr txBox="1">
            <a:spLocks noChangeArrowheads="1"/>
          </p:cNvSpPr>
          <p:nvPr/>
        </p:nvSpPr>
        <p:spPr bwMode="auto">
          <a:xfrm>
            <a:off x="6302229" y="5294099"/>
            <a:ext cx="33650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fi-FI" sz="1650" b="1" dirty="0" err="1">
                <a:solidFill>
                  <a:schemeClr val="tx2"/>
                </a:solidFill>
                <a:ea typeface="Arial Unicode MS"/>
                <a:cs typeface="Arial Unicode MS"/>
              </a:rPr>
              <a:t>Loviisa</a:t>
            </a:r>
            <a:r>
              <a:rPr lang="en-US" altLang="fi-FI" sz="1650" b="1" dirty="0">
                <a:solidFill>
                  <a:schemeClr val="tx2"/>
                </a:solidFill>
                <a:ea typeface="Arial Unicode MS"/>
                <a:cs typeface="Arial Unicode MS"/>
              </a:rPr>
              <a:t> Nuclear Power Plant: </a:t>
            </a:r>
            <a:br>
              <a:rPr lang="en-US" altLang="fi-FI" sz="1650" b="1" dirty="0">
                <a:solidFill>
                  <a:schemeClr val="tx2"/>
                </a:solidFill>
                <a:ea typeface="Arial Unicode MS"/>
                <a:cs typeface="Arial Unicode MS"/>
              </a:rPr>
            </a:br>
            <a:r>
              <a:rPr lang="en-US" altLang="fi-FI" sz="1650" b="1" dirty="0" err="1">
                <a:solidFill>
                  <a:schemeClr val="tx2"/>
                </a:solidFill>
                <a:ea typeface="Arial Unicode MS"/>
                <a:cs typeface="Arial Unicode MS"/>
              </a:rPr>
              <a:t>Loviisa</a:t>
            </a:r>
            <a:r>
              <a:rPr lang="en-US" altLang="fi-FI" sz="1650" b="1" dirty="0">
                <a:solidFill>
                  <a:schemeClr val="tx2"/>
                </a:solidFill>
                <a:ea typeface="Arial Unicode MS"/>
                <a:cs typeface="Arial Unicode MS"/>
              </a:rPr>
              <a:t> 1 and </a:t>
            </a:r>
            <a:r>
              <a:rPr lang="en-US" altLang="fi-FI" sz="1650" b="1" dirty="0" err="1">
                <a:solidFill>
                  <a:schemeClr val="tx2"/>
                </a:solidFill>
                <a:ea typeface="Arial Unicode MS"/>
                <a:cs typeface="Arial Unicode MS"/>
              </a:rPr>
              <a:t>Loviisa</a:t>
            </a:r>
            <a:r>
              <a:rPr lang="en-US" altLang="fi-FI" sz="1650" b="1" dirty="0">
                <a:solidFill>
                  <a:schemeClr val="tx2"/>
                </a:solidFill>
                <a:ea typeface="Arial Unicode MS"/>
                <a:cs typeface="Arial Unicode MS"/>
              </a:rPr>
              <a:t> 2</a:t>
            </a:r>
            <a:endParaRPr lang="fi-FI" altLang="fi-FI" sz="1650" b="1" dirty="0">
              <a:solidFill>
                <a:schemeClr val="tx2"/>
              </a:solidFill>
              <a:ea typeface="Arial Unicode MS"/>
              <a:cs typeface="Arial Unicode MS"/>
            </a:endParaRPr>
          </a:p>
        </p:txBody>
      </p:sp>
      <p:sp>
        <p:nvSpPr>
          <p:cNvPr id="6" name="Text Box 7">
            <a:extLst>
              <a:ext uri="{FF2B5EF4-FFF2-40B4-BE49-F238E27FC236}">
                <a16:creationId xmlns:a16="http://schemas.microsoft.com/office/drawing/2014/main" id="{3723772B-D1B9-3231-1C5F-B9FE005D6CB5}"/>
              </a:ext>
            </a:extLst>
          </p:cNvPr>
          <p:cNvSpPr txBox="1">
            <a:spLocks noChangeArrowheads="1"/>
          </p:cNvSpPr>
          <p:nvPr/>
        </p:nvSpPr>
        <p:spPr bwMode="auto">
          <a:xfrm>
            <a:off x="1825855" y="4748913"/>
            <a:ext cx="43689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1650" b="1" dirty="0">
                <a:solidFill>
                  <a:schemeClr val="tx2"/>
                </a:solidFill>
                <a:ea typeface="Arial Unicode MS"/>
                <a:cs typeface="Arial Unicode MS"/>
              </a:rPr>
              <a:t>Olkiluoto </a:t>
            </a:r>
            <a:r>
              <a:rPr lang="fi-FI" altLang="fi-FI" sz="1650" b="1" dirty="0" err="1">
                <a:solidFill>
                  <a:schemeClr val="tx2"/>
                </a:solidFill>
                <a:ea typeface="Arial Unicode MS"/>
                <a:cs typeface="Arial Unicode MS"/>
              </a:rPr>
              <a:t>Nuclear</a:t>
            </a:r>
            <a:r>
              <a:rPr lang="fi-FI" altLang="fi-FI" sz="1650" b="1" dirty="0">
                <a:solidFill>
                  <a:schemeClr val="tx2"/>
                </a:solidFill>
                <a:ea typeface="Arial Unicode MS"/>
                <a:cs typeface="Arial Unicode MS"/>
              </a:rPr>
              <a:t> Power </a:t>
            </a:r>
            <a:r>
              <a:rPr lang="fi-FI" altLang="fi-FI" sz="1650" b="1" dirty="0" err="1">
                <a:solidFill>
                  <a:schemeClr val="tx2"/>
                </a:solidFill>
                <a:ea typeface="Arial Unicode MS"/>
                <a:cs typeface="Arial Unicode MS"/>
              </a:rPr>
              <a:t>Plant</a:t>
            </a:r>
            <a:r>
              <a:rPr lang="fi-FI" altLang="fi-FI" sz="1650" b="1" dirty="0">
                <a:solidFill>
                  <a:schemeClr val="tx2"/>
                </a:solidFill>
                <a:ea typeface="Arial Unicode MS"/>
                <a:cs typeface="Arial Unicode MS"/>
              </a:rPr>
              <a:t>: </a:t>
            </a:r>
            <a:br>
              <a:rPr lang="fi-FI" altLang="fi-FI" sz="1650" b="1" dirty="0">
                <a:solidFill>
                  <a:schemeClr val="tx2"/>
                </a:solidFill>
                <a:ea typeface="Arial Unicode MS"/>
                <a:cs typeface="Arial Unicode MS"/>
              </a:rPr>
            </a:br>
            <a:r>
              <a:rPr lang="fi-FI" altLang="fi-FI" sz="1650" b="1" dirty="0">
                <a:solidFill>
                  <a:schemeClr val="tx2"/>
                </a:solidFill>
                <a:ea typeface="Arial Unicode MS"/>
                <a:cs typeface="Arial Unicode MS"/>
              </a:rPr>
              <a:t>Olkiluoto 1, Olkiluoto 2 and Olkiluoto 3</a:t>
            </a:r>
          </a:p>
        </p:txBody>
      </p:sp>
      <p:sp>
        <p:nvSpPr>
          <p:cNvPr id="7" name="Text Box 8">
            <a:extLst>
              <a:ext uri="{FF2B5EF4-FFF2-40B4-BE49-F238E27FC236}">
                <a16:creationId xmlns:a16="http://schemas.microsoft.com/office/drawing/2014/main" id="{415FAB9C-C023-6867-2F75-7262FE2AED6C}"/>
              </a:ext>
            </a:extLst>
          </p:cNvPr>
          <p:cNvSpPr txBox="1">
            <a:spLocks noChangeArrowheads="1"/>
          </p:cNvSpPr>
          <p:nvPr/>
        </p:nvSpPr>
        <p:spPr bwMode="auto">
          <a:xfrm>
            <a:off x="5390559" y="5429250"/>
            <a:ext cx="1064226"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i-FI" altLang="fi-FI" sz="1650" b="1">
                <a:ea typeface="Arial Unicode MS"/>
                <a:cs typeface="Arial Unicode MS"/>
              </a:rPr>
              <a:t>Helsinki</a:t>
            </a:r>
          </a:p>
        </p:txBody>
      </p:sp>
      <p:pic>
        <p:nvPicPr>
          <p:cNvPr id="8" name="Picture 4" descr="loviisa">
            <a:extLst>
              <a:ext uri="{FF2B5EF4-FFF2-40B4-BE49-F238E27FC236}">
                <a16:creationId xmlns:a16="http://schemas.microsoft.com/office/drawing/2014/main" id="{55764828-425C-EAEC-C799-4E20A2BA5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58" t="3192" r="10648" b="3474"/>
          <a:stretch>
            <a:fillRect/>
          </a:stretch>
        </p:blipFill>
        <p:spPr bwMode="auto">
          <a:xfrm>
            <a:off x="6849074" y="3202781"/>
            <a:ext cx="2953038" cy="2091318"/>
          </a:xfrm>
          <a:prstGeom prst="rect">
            <a:avLst/>
          </a:prstGeom>
        </p:spPr>
      </p:pic>
      <p:pic>
        <p:nvPicPr>
          <p:cNvPr id="9" name="Picture 3" descr="olkiluoto">
            <a:extLst>
              <a:ext uri="{FF2B5EF4-FFF2-40B4-BE49-F238E27FC236}">
                <a16:creationId xmlns:a16="http://schemas.microsoft.com/office/drawing/2014/main" id="{2D91B2CC-D2E5-E79B-53F1-C952DB504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833" t="10300" r="4584" b="4980"/>
          <a:stretch>
            <a:fillRect/>
          </a:stretch>
        </p:blipFill>
        <p:spPr bwMode="auto">
          <a:xfrm>
            <a:off x="2690222" y="2338387"/>
            <a:ext cx="2921545" cy="2410526"/>
          </a:xfrm>
          <a:prstGeom prst="rect">
            <a:avLst/>
          </a:prstGeom>
        </p:spPr>
      </p:pic>
      <p:sp>
        <p:nvSpPr>
          <p:cNvPr id="10" name="Oval 12">
            <a:extLst>
              <a:ext uri="{FF2B5EF4-FFF2-40B4-BE49-F238E27FC236}">
                <a16:creationId xmlns:a16="http://schemas.microsoft.com/office/drawing/2014/main" id="{3974CCFC-E0AE-B91C-9A1B-6311910A4756}"/>
              </a:ext>
            </a:extLst>
          </p:cNvPr>
          <p:cNvSpPr>
            <a:spLocks noChangeArrowheads="1"/>
          </p:cNvSpPr>
          <p:nvPr/>
        </p:nvSpPr>
        <p:spPr bwMode="auto">
          <a:xfrm>
            <a:off x="5660830" y="3688557"/>
            <a:ext cx="114521" cy="130260"/>
          </a:xfrm>
          <a:prstGeom prst="ellipse">
            <a:avLst/>
          </a:prstGeom>
          <a:solidFill>
            <a:srgbClr val="FFC000"/>
          </a:solidFill>
          <a:ln w="9525" algn="ctr">
            <a:solidFill>
              <a:schemeClr val="accent2"/>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i-FI" altLang="fi-FI" sz="1350">
              <a:latin typeface="Georgia" panose="02040502050405020303" pitchFamily="18" charset="0"/>
              <a:ea typeface="Arial Unicode MS"/>
              <a:cs typeface="Arial Unicode MS"/>
            </a:endParaRPr>
          </a:p>
        </p:txBody>
      </p:sp>
      <p:sp>
        <p:nvSpPr>
          <p:cNvPr id="11" name="TextBox 14">
            <a:extLst>
              <a:ext uri="{FF2B5EF4-FFF2-40B4-BE49-F238E27FC236}">
                <a16:creationId xmlns:a16="http://schemas.microsoft.com/office/drawing/2014/main" id="{DC7B80FF-75E1-C70F-758E-6AE3D4EDEBAB}"/>
              </a:ext>
            </a:extLst>
          </p:cNvPr>
          <p:cNvSpPr txBox="1"/>
          <p:nvPr/>
        </p:nvSpPr>
        <p:spPr>
          <a:xfrm>
            <a:off x="6849074" y="1906191"/>
            <a:ext cx="2077923" cy="11310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fi-FI" sz="1350" dirty="0" err="1"/>
              <a:t>The</a:t>
            </a:r>
            <a:r>
              <a:rPr lang="fi-FI" sz="1350" dirty="0"/>
              <a:t> </a:t>
            </a:r>
            <a:r>
              <a:rPr lang="fi-FI" sz="1350" dirty="0" err="1"/>
              <a:t>construction</a:t>
            </a:r>
            <a:r>
              <a:rPr lang="fi-FI" sz="1350" dirty="0"/>
              <a:t> </a:t>
            </a:r>
            <a:r>
              <a:rPr lang="fi-FI" sz="1350" dirty="0" err="1"/>
              <a:t>licence</a:t>
            </a:r>
            <a:r>
              <a:rPr lang="fi-FI" sz="1350" dirty="0"/>
              <a:t> </a:t>
            </a:r>
            <a:r>
              <a:rPr lang="fi-FI" sz="1350" dirty="0" err="1"/>
              <a:t>application</a:t>
            </a:r>
            <a:r>
              <a:rPr lang="fi-FI" sz="1350" dirty="0"/>
              <a:t> </a:t>
            </a:r>
            <a:r>
              <a:rPr lang="fi-FI" sz="1350" dirty="0" err="1"/>
              <a:t>has</a:t>
            </a:r>
            <a:r>
              <a:rPr lang="fi-FI" sz="1350" dirty="0"/>
              <a:t> </a:t>
            </a:r>
            <a:r>
              <a:rPr lang="fi-FI" sz="1350" dirty="0" err="1"/>
              <a:t>been</a:t>
            </a:r>
            <a:r>
              <a:rPr lang="fi-FI" sz="1350" dirty="0"/>
              <a:t> </a:t>
            </a:r>
            <a:r>
              <a:rPr lang="fi-FI" sz="1350" dirty="0" err="1"/>
              <a:t>cancelled</a:t>
            </a:r>
            <a:r>
              <a:rPr lang="fi-FI" sz="1350" dirty="0"/>
              <a:t>: </a:t>
            </a:r>
          </a:p>
          <a:p>
            <a:pPr>
              <a:defRPr/>
            </a:pPr>
            <a:r>
              <a:rPr lang="en-US" sz="1350" dirty="0" err="1"/>
              <a:t>Hanhikivi</a:t>
            </a:r>
            <a:r>
              <a:rPr lang="en-US" sz="1350" dirty="0"/>
              <a:t> 1 Nuclear Power Plant.</a:t>
            </a:r>
            <a:endParaRPr lang="fi-FI" sz="1350" dirty="0"/>
          </a:p>
        </p:txBody>
      </p:sp>
      <p:sp>
        <p:nvSpPr>
          <p:cNvPr id="12" name="Oval 18">
            <a:extLst>
              <a:ext uri="{FF2B5EF4-FFF2-40B4-BE49-F238E27FC236}">
                <a16:creationId xmlns:a16="http://schemas.microsoft.com/office/drawing/2014/main" id="{82BF598C-6B27-0B71-1452-733CA06D5AAA}"/>
              </a:ext>
            </a:extLst>
          </p:cNvPr>
          <p:cNvSpPr/>
          <p:nvPr/>
        </p:nvSpPr>
        <p:spPr bwMode="auto">
          <a:xfrm>
            <a:off x="8469514" y="2608659"/>
            <a:ext cx="114521" cy="130260"/>
          </a:xfrm>
          <a:prstGeom prst="ellipse">
            <a:avLst/>
          </a:prstGeom>
          <a:solidFill>
            <a:srgbClr val="FFC000"/>
          </a:solidFill>
          <a:ln w="9525">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fi-FI" sz="1350">
              <a:solidFill>
                <a:schemeClr val="tx1"/>
              </a:solidFill>
              <a:latin typeface="Georgia" pitchFamily="18" charset="0"/>
            </a:endParaRPr>
          </a:p>
        </p:txBody>
      </p:sp>
    </p:spTree>
    <p:extLst>
      <p:ext uri="{BB962C8B-B14F-4D97-AF65-F5344CB8AC3E}">
        <p14:creationId xmlns:p14="http://schemas.microsoft.com/office/powerpoint/2010/main" val="322738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DC0090-CC59-2E6A-8AE0-ADA6F5BECA9A}"/>
              </a:ext>
            </a:extLst>
          </p:cNvPr>
          <p:cNvSpPr>
            <a:spLocks noGrp="1"/>
          </p:cNvSpPr>
          <p:nvPr>
            <p:ph type="title"/>
          </p:nvPr>
        </p:nvSpPr>
        <p:spPr/>
        <p:txBody>
          <a:bodyPr/>
          <a:lstStyle/>
          <a:p>
            <a:r>
              <a:rPr lang="en-US" altLang="fi-FI" dirty="0"/>
              <a:t>Licensing of nuclear facilities in Finland</a:t>
            </a:r>
            <a:endParaRPr lang="fi-FI" dirty="0"/>
          </a:p>
        </p:txBody>
      </p:sp>
      <p:pic>
        <p:nvPicPr>
          <p:cNvPr id="5" name="Sisällön paikkamerkki 4">
            <a:extLst>
              <a:ext uri="{FF2B5EF4-FFF2-40B4-BE49-F238E27FC236}">
                <a16:creationId xmlns:a16="http://schemas.microsoft.com/office/drawing/2014/main" id="{1A29699D-44E5-102D-1785-CB5A430F2C78}"/>
              </a:ext>
            </a:extLst>
          </p:cNvPr>
          <p:cNvPicPr>
            <a:picLocks noGrp="1" noChangeAspect="1"/>
          </p:cNvPicPr>
          <p:nvPr>
            <p:ph idx="1"/>
          </p:nvPr>
        </p:nvPicPr>
        <p:blipFill>
          <a:blip r:embed="rId2"/>
          <a:stretch>
            <a:fillRect/>
          </a:stretch>
        </p:blipFill>
        <p:spPr>
          <a:xfrm>
            <a:off x="987611" y="1690689"/>
            <a:ext cx="9914453" cy="4272756"/>
          </a:xfrm>
        </p:spPr>
      </p:pic>
    </p:spTree>
    <p:extLst>
      <p:ext uri="{BB962C8B-B14F-4D97-AF65-F5344CB8AC3E}">
        <p14:creationId xmlns:p14="http://schemas.microsoft.com/office/powerpoint/2010/main" val="309569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8B7F2D-6A36-6623-3739-D3EB150768A3}"/>
              </a:ext>
            </a:extLst>
          </p:cNvPr>
          <p:cNvSpPr>
            <a:spLocks noGrp="1"/>
          </p:cNvSpPr>
          <p:nvPr>
            <p:ph type="title"/>
          </p:nvPr>
        </p:nvSpPr>
        <p:spPr>
          <a:xfrm>
            <a:off x="1016000" y="870101"/>
            <a:ext cx="10337799" cy="820587"/>
          </a:xfrm>
        </p:spPr>
        <p:txBody>
          <a:bodyPr>
            <a:normAutofit/>
          </a:bodyPr>
          <a:lstStyle/>
          <a:p>
            <a:r>
              <a:rPr lang="fi-FI" dirty="0"/>
              <a:t>Olkiluoto 3 - </a:t>
            </a:r>
            <a:r>
              <a:rPr lang="fi-FI" dirty="0" err="1"/>
              <a:t>Overview</a:t>
            </a:r>
            <a:endParaRPr lang="fi-FI" dirty="0"/>
          </a:p>
        </p:txBody>
      </p:sp>
      <p:sp>
        <p:nvSpPr>
          <p:cNvPr id="3" name="Sisällön paikkamerkki 2">
            <a:extLst>
              <a:ext uri="{FF2B5EF4-FFF2-40B4-BE49-F238E27FC236}">
                <a16:creationId xmlns:a16="http://schemas.microsoft.com/office/drawing/2014/main" id="{B012817A-EEBD-B5B5-CD98-F57587F94402}"/>
              </a:ext>
            </a:extLst>
          </p:cNvPr>
          <p:cNvSpPr>
            <a:spLocks noGrp="1"/>
          </p:cNvSpPr>
          <p:nvPr>
            <p:ph idx="1"/>
          </p:nvPr>
        </p:nvSpPr>
        <p:spPr/>
        <p:txBody>
          <a:bodyPr>
            <a:normAutofit lnSpcReduction="10000"/>
          </a:bodyPr>
          <a:lstStyle/>
          <a:p>
            <a:r>
              <a:rPr lang="en-US" sz="1100" b="0" i="0" u="none" strike="noStrike" baseline="0" dirty="0">
                <a:solidFill>
                  <a:srgbClr val="000000"/>
                </a:solidFill>
                <a:latin typeface="Arial" panose="020B0604020202020204" pitchFamily="34" charset="0"/>
              </a:rPr>
              <a:t>Operated by </a:t>
            </a:r>
            <a:r>
              <a:rPr lang="en-US" sz="1100" b="0" i="0" u="none" strike="noStrike" baseline="0" dirty="0" err="1">
                <a:solidFill>
                  <a:srgbClr val="000000"/>
                </a:solidFill>
                <a:latin typeface="Arial" panose="020B0604020202020204" pitchFamily="34" charset="0"/>
              </a:rPr>
              <a:t>TeollisuudenVoima</a:t>
            </a:r>
            <a:r>
              <a:rPr lang="en-US" sz="1100" b="0" i="0" u="none" strike="noStrike" baseline="0" dirty="0">
                <a:solidFill>
                  <a:srgbClr val="000000"/>
                </a:solidFill>
                <a:latin typeface="Arial" panose="020B0604020202020204" pitchFamily="34" charset="0"/>
              </a:rPr>
              <a:t> </a:t>
            </a:r>
            <a:r>
              <a:rPr lang="en-US" sz="1100" b="0" i="0" u="none" strike="noStrike" baseline="0" dirty="0" err="1">
                <a:solidFill>
                  <a:srgbClr val="000000"/>
                </a:solidFill>
                <a:latin typeface="Arial" panose="020B0604020202020204" pitchFamily="34" charset="0"/>
              </a:rPr>
              <a:t>Oyj</a:t>
            </a:r>
            <a:r>
              <a:rPr lang="en-US" sz="1100" b="0" i="0" u="none" strike="noStrike" baseline="0" dirty="0">
                <a:solidFill>
                  <a:srgbClr val="000000"/>
                </a:solidFill>
                <a:latin typeface="Arial" panose="020B0604020202020204" pitchFamily="34" charset="0"/>
              </a:rPr>
              <a:t> </a:t>
            </a:r>
            <a:br>
              <a:rPr lang="en-US" sz="1100" b="0" i="0" u="none" strike="noStrike" baseline="0" dirty="0">
                <a:solidFill>
                  <a:srgbClr val="000000"/>
                </a:solidFill>
                <a:latin typeface="Arial" panose="020B0604020202020204" pitchFamily="34" charset="0"/>
              </a:rPr>
            </a:br>
            <a:r>
              <a:rPr lang="en-US" sz="1100" b="0" i="0" u="none" strike="noStrike" baseline="0" dirty="0">
                <a:solidFill>
                  <a:srgbClr val="000000"/>
                </a:solidFill>
                <a:latin typeface="Arial" panose="020B0604020202020204" pitchFamily="34" charset="0"/>
              </a:rPr>
              <a:t>(TVO) in </a:t>
            </a:r>
            <a:r>
              <a:rPr lang="en-US" sz="1100" b="0" i="0" u="none" strike="noStrike" baseline="0" dirty="0" err="1">
                <a:solidFill>
                  <a:srgbClr val="000000"/>
                </a:solidFill>
                <a:latin typeface="Arial" panose="020B0604020202020204" pitchFamily="34" charset="0"/>
              </a:rPr>
              <a:t>Olkiluoto</a:t>
            </a:r>
            <a:r>
              <a:rPr lang="en-US" sz="1100" b="0" i="0" u="none" strike="noStrike" baseline="0" dirty="0">
                <a:solidFill>
                  <a:srgbClr val="000000"/>
                </a:solidFill>
                <a:latin typeface="Arial" panose="020B0604020202020204" pitchFamily="34" charset="0"/>
              </a:rPr>
              <a:t> Island, Finland</a:t>
            </a:r>
          </a:p>
          <a:p>
            <a:r>
              <a:rPr lang="en-US" sz="1100" b="0" i="0" u="none" strike="noStrike" baseline="0" dirty="0">
                <a:solidFill>
                  <a:srgbClr val="000000"/>
                </a:solidFill>
                <a:latin typeface="Arial" panose="020B0604020202020204" pitchFamily="34" charset="0"/>
              </a:rPr>
              <a:t>EPR (European Pressurized Water </a:t>
            </a:r>
            <a:br>
              <a:rPr lang="en-US" sz="1100" b="0" i="0" u="none" strike="noStrike" baseline="0" dirty="0">
                <a:solidFill>
                  <a:srgbClr val="000000"/>
                </a:solidFill>
                <a:latin typeface="Arial" panose="020B0604020202020204" pitchFamily="34" charset="0"/>
              </a:rPr>
            </a:br>
            <a:r>
              <a:rPr lang="en-US" sz="1100" b="0" i="0" u="none" strike="noStrike" baseline="0" dirty="0">
                <a:solidFill>
                  <a:srgbClr val="000000"/>
                </a:solidFill>
                <a:latin typeface="Arial" panose="020B0604020202020204" pitchFamily="34" charset="0"/>
              </a:rPr>
              <a:t>Reactor) build by consortium AREVA NP-</a:t>
            </a:r>
            <a:br>
              <a:rPr lang="en-US" sz="1100" b="0" i="0" u="none" strike="noStrike" baseline="0" dirty="0">
                <a:solidFill>
                  <a:srgbClr val="000000"/>
                </a:solidFill>
                <a:latin typeface="Arial" panose="020B0604020202020204" pitchFamily="34" charset="0"/>
              </a:rPr>
            </a:br>
            <a:r>
              <a:rPr lang="en-US" sz="1100" b="0" i="0" u="none" strike="noStrike" baseline="0" dirty="0">
                <a:solidFill>
                  <a:srgbClr val="000000"/>
                </a:solidFill>
                <a:latin typeface="Arial" panose="020B0604020202020204" pitchFamily="34" charset="0"/>
              </a:rPr>
              <a:t>Siemens</a:t>
            </a:r>
          </a:p>
          <a:p>
            <a:r>
              <a:rPr lang="en-US" sz="1100" b="0" i="0" u="none" strike="noStrike" baseline="0" dirty="0">
                <a:solidFill>
                  <a:srgbClr val="000000"/>
                </a:solidFill>
                <a:latin typeface="Arial" panose="020B0604020202020204" pitchFamily="34" charset="0"/>
              </a:rPr>
              <a:t>Started its regular electricity production </a:t>
            </a:r>
            <a:br>
              <a:rPr lang="en-US" sz="1100" b="0" i="0" u="none" strike="noStrike" baseline="0" dirty="0">
                <a:solidFill>
                  <a:srgbClr val="000000"/>
                </a:solidFill>
                <a:latin typeface="Arial" panose="020B0604020202020204" pitchFamily="34" charset="0"/>
              </a:rPr>
            </a:br>
            <a:r>
              <a:rPr lang="en-US" sz="1100" b="0" i="0" u="none" strike="noStrike" baseline="0" dirty="0">
                <a:solidFill>
                  <a:srgbClr val="000000"/>
                </a:solidFill>
                <a:latin typeface="Arial" panose="020B0604020202020204" pitchFamily="34" charset="0"/>
              </a:rPr>
              <a:t>in April 2023</a:t>
            </a:r>
          </a:p>
          <a:p>
            <a:r>
              <a:rPr lang="en-US" sz="1100" b="0" i="0" u="none" strike="noStrike" baseline="0" dirty="0">
                <a:solidFill>
                  <a:srgbClr val="000000"/>
                </a:solidFill>
                <a:latin typeface="Arial" panose="020B0604020202020204" pitchFamily="34" charset="0"/>
              </a:rPr>
              <a:t>Core thermal power 4300 MW</a:t>
            </a:r>
          </a:p>
          <a:p>
            <a:r>
              <a:rPr lang="en-US" sz="1100" b="0" i="0" u="none" strike="noStrike" baseline="0" dirty="0">
                <a:solidFill>
                  <a:srgbClr val="000000"/>
                </a:solidFill>
                <a:latin typeface="Arial" panose="020B0604020202020204" pitchFamily="34" charset="0"/>
              </a:rPr>
              <a:t>Net power output ~ 1600 MW</a:t>
            </a:r>
          </a:p>
          <a:p>
            <a:r>
              <a:rPr lang="fi-FI" sz="1100" b="0" i="0" u="none" strike="noStrike" baseline="0" dirty="0" err="1">
                <a:solidFill>
                  <a:srgbClr val="000000"/>
                </a:solidFill>
                <a:latin typeface="Arial" panose="020B0604020202020204" pitchFamily="34" charset="0"/>
              </a:rPr>
              <a:t>Reactor</a:t>
            </a:r>
            <a:r>
              <a:rPr lang="fi-FI" sz="1100" b="0" i="0" u="none" strike="noStrike" baseline="0" dirty="0">
                <a:solidFill>
                  <a:srgbClr val="000000"/>
                </a:solidFill>
                <a:latin typeface="Arial" panose="020B0604020202020204" pitchFamily="34" charset="0"/>
              </a:rPr>
              <a:t> </a:t>
            </a:r>
            <a:r>
              <a:rPr lang="fi-FI" sz="1100" b="0" i="0" u="none" strike="noStrike" baseline="0" dirty="0" err="1">
                <a:solidFill>
                  <a:srgbClr val="000000"/>
                </a:solidFill>
                <a:latin typeface="Arial" panose="020B0604020202020204" pitchFamily="34" charset="0"/>
              </a:rPr>
              <a:t>coolant</a:t>
            </a:r>
            <a:r>
              <a:rPr lang="fi-FI" sz="1100" b="0" i="0" u="none" strike="noStrike" baseline="0" dirty="0">
                <a:solidFill>
                  <a:srgbClr val="000000"/>
                </a:solidFill>
                <a:latin typeface="Arial" panose="020B0604020202020204" pitchFamily="34" charset="0"/>
              </a:rPr>
              <a:t> </a:t>
            </a:r>
            <a:r>
              <a:rPr lang="fi-FI" sz="1100" b="0" i="0" u="none" strike="noStrike" baseline="0" dirty="0" err="1">
                <a:solidFill>
                  <a:srgbClr val="000000"/>
                </a:solidFill>
                <a:latin typeface="Arial" panose="020B0604020202020204" pitchFamily="34" charset="0"/>
              </a:rPr>
              <a:t>system</a:t>
            </a:r>
            <a:endParaRPr lang="fi-FI" sz="1100" b="0" i="0" u="none" strike="noStrike" baseline="0" dirty="0">
              <a:solidFill>
                <a:srgbClr val="000000"/>
              </a:solidFill>
              <a:latin typeface="Arial" panose="020B0604020202020204" pitchFamily="34" charset="0"/>
            </a:endParaRPr>
          </a:p>
          <a:p>
            <a:pPr lvl="1"/>
            <a:r>
              <a:rPr lang="fi-FI" sz="1100" b="0" i="0" u="none" strike="noStrike" baseline="0" dirty="0">
                <a:solidFill>
                  <a:srgbClr val="000000"/>
                </a:solidFill>
                <a:latin typeface="Arial" panose="020B0604020202020204" pitchFamily="34" charset="0"/>
              </a:rPr>
              <a:t>4 </a:t>
            </a:r>
            <a:r>
              <a:rPr lang="fi-FI" sz="1100" b="0" i="0" u="none" strike="noStrike" baseline="0" dirty="0" err="1">
                <a:solidFill>
                  <a:srgbClr val="000000"/>
                </a:solidFill>
                <a:latin typeface="Arial" panose="020B0604020202020204" pitchFamily="34" charset="0"/>
              </a:rPr>
              <a:t>loops</a:t>
            </a:r>
            <a:endParaRPr lang="fi-FI" sz="1100" b="0" i="0" u="none" strike="noStrike" baseline="0" dirty="0">
              <a:solidFill>
                <a:srgbClr val="000000"/>
              </a:solidFill>
              <a:latin typeface="Arial" panose="020B0604020202020204" pitchFamily="34" charset="0"/>
            </a:endParaRPr>
          </a:p>
          <a:p>
            <a:pPr lvl="1"/>
            <a:r>
              <a:rPr lang="fi-FI" sz="1100" b="0" i="0" u="none" strike="noStrike" baseline="0" dirty="0">
                <a:solidFill>
                  <a:srgbClr val="000000"/>
                </a:solidFill>
                <a:latin typeface="Arial" panose="020B0604020202020204" pitchFamily="34" charset="0"/>
              </a:rPr>
              <a:t>Operating </a:t>
            </a:r>
            <a:r>
              <a:rPr lang="fi-FI" sz="1100" b="0" i="0" u="none" strike="noStrike" baseline="0" dirty="0" err="1">
                <a:solidFill>
                  <a:srgbClr val="000000"/>
                </a:solidFill>
                <a:latin typeface="Arial" panose="020B0604020202020204" pitchFamily="34" charset="0"/>
              </a:rPr>
              <a:t>pressure</a:t>
            </a:r>
            <a:r>
              <a:rPr lang="fi-FI" sz="1100" b="0" i="0" u="none" strike="noStrike" baseline="0" dirty="0">
                <a:solidFill>
                  <a:srgbClr val="000000"/>
                </a:solidFill>
                <a:latin typeface="Arial" panose="020B0604020202020204" pitchFamily="34" charset="0"/>
              </a:rPr>
              <a:t> 154 </a:t>
            </a:r>
            <a:r>
              <a:rPr lang="fi-FI" sz="1100" b="0" i="0" u="none" strike="noStrike" baseline="0" dirty="0" err="1">
                <a:solidFill>
                  <a:srgbClr val="000000"/>
                </a:solidFill>
                <a:latin typeface="Arial" panose="020B0604020202020204" pitchFamily="34" charset="0"/>
              </a:rPr>
              <a:t>barg</a:t>
            </a:r>
            <a:endParaRPr lang="fi-FI" sz="1100" b="0" i="0" u="none" strike="noStrike" baseline="0" dirty="0">
              <a:solidFill>
                <a:srgbClr val="000000"/>
              </a:solidFill>
              <a:latin typeface="Arial" panose="020B0604020202020204" pitchFamily="34" charset="0"/>
            </a:endParaRPr>
          </a:p>
          <a:p>
            <a:pPr lvl="1"/>
            <a:r>
              <a:rPr lang="fi-FI" sz="1100" b="0" i="0" u="none" strike="noStrike" baseline="0" dirty="0" err="1">
                <a:solidFill>
                  <a:srgbClr val="000000"/>
                </a:solidFill>
                <a:latin typeface="Arial" panose="020B0604020202020204" pitchFamily="34" charset="0"/>
              </a:rPr>
              <a:t>Reactor</a:t>
            </a:r>
            <a:r>
              <a:rPr lang="fi-FI" sz="1100" b="0" i="0" u="none" strike="noStrike" baseline="0" dirty="0">
                <a:solidFill>
                  <a:srgbClr val="000000"/>
                </a:solidFill>
                <a:latin typeface="Arial" panose="020B0604020202020204" pitchFamily="34" charset="0"/>
              </a:rPr>
              <a:t> </a:t>
            </a:r>
            <a:r>
              <a:rPr lang="fi-FI" sz="1100" b="0" i="0" u="none" strike="noStrike" baseline="0" dirty="0" err="1">
                <a:solidFill>
                  <a:srgbClr val="000000"/>
                </a:solidFill>
                <a:latin typeface="Arial" panose="020B0604020202020204" pitchFamily="34" charset="0"/>
              </a:rPr>
              <a:t>pressure</a:t>
            </a:r>
            <a:r>
              <a:rPr lang="fi-FI" sz="1100" b="0" i="0" u="none" strike="noStrike" baseline="0" dirty="0">
                <a:solidFill>
                  <a:srgbClr val="000000"/>
                </a:solidFill>
                <a:latin typeface="Arial" panose="020B0604020202020204" pitchFamily="34" charset="0"/>
              </a:rPr>
              <a:t> </a:t>
            </a:r>
            <a:r>
              <a:rPr lang="fi-FI" sz="1100" b="0" i="0" u="none" strike="noStrike" baseline="0" dirty="0" err="1">
                <a:solidFill>
                  <a:srgbClr val="000000"/>
                </a:solidFill>
                <a:latin typeface="Arial" panose="020B0604020202020204" pitchFamily="34" charset="0"/>
              </a:rPr>
              <a:t>Vessel</a:t>
            </a:r>
            <a:r>
              <a:rPr lang="fi-FI" sz="1100" b="0" i="0" u="none" strike="noStrike" baseline="0" dirty="0">
                <a:solidFill>
                  <a:srgbClr val="000000"/>
                </a:solidFill>
                <a:latin typeface="Arial" panose="020B0604020202020204" pitchFamily="34" charset="0"/>
              </a:rPr>
              <a:t> </a:t>
            </a:r>
            <a:r>
              <a:rPr lang="fi-FI" sz="1100" b="0" i="0" u="none" strike="noStrike" baseline="0" dirty="0" err="1">
                <a:solidFill>
                  <a:srgbClr val="000000"/>
                </a:solidFill>
                <a:latin typeface="Arial" panose="020B0604020202020204" pitchFamily="34" charset="0"/>
              </a:rPr>
              <a:t>inlet</a:t>
            </a:r>
            <a:r>
              <a:rPr lang="fi-FI" sz="1100" b="0" i="0" u="none" strike="noStrike" baseline="0" dirty="0">
                <a:solidFill>
                  <a:srgbClr val="000000"/>
                </a:solidFill>
                <a:latin typeface="Arial" panose="020B0604020202020204" pitchFamily="34" charset="0"/>
              </a:rPr>
              <a:t>/outlet </a:t>
            </a:r>
          </a:p>
          <a:p>
            <a:pPr lvl="1"/>
            <a:r>
              <a:rPr lang="fi-FI" sz="1100" b="0" i="0" u="none" strike="noStrike" baseline="0" dirty="0" err="1">
                <a:solidFill>
                  <a:srgbClr val="000000"/>
                </a:solidFill>
                <a:latin typeface="Arial" panose="020B0604020202020204" pitchFamily="34" charset="0"/>
              </a:rPr>
              <a:t>temperature</a:t>
            </a:r>
            <a:r>
              <a:rPr lang="fi-FI" sz="1100" b="0" i="0" u="none" strike="noStrike" baseline="0" dirty="0">
                <a:solidFill>
                  <a:srgbClr val="000000"/>
                </a:solidFill>
                <a:latin typeface="Arial" panose="020B0604020202020204" pitchFamily="34" charset="0"/>
              </a:rPr>
              <a:t> 296 / 327 °C </a:t>
            </a:r>
          </a:p>
          <a:p>
            <a:r>
              <a:rPr lang="fi-FI" sz="1100" b="0" i="0" u="none" strike="noStrike" baseline="0" dirty="0" err="1">
                <a:solidFill>
                  <a:srgbClr val="000000"/>
                </a:solidFill>
                <a:latin typeface="Arial" panose="020B0604020202020204" pitchFamily="34" charset="0"/>
              </a:rPr>
              <a:t>Steam</a:t>
            </a:r>
            <a:r>
              <a:rPr lang="fi-FI" sz="1100" b="0" i="0" u="none" strike="noStrike" baseline="0" dirty="0">
                <a:solidFill>
                  <a:srgbClr val="000000"/>
                </a:solidFill>
                <a:latin typeface="Arial" panose="020B0604020202020204" pitchFamily="34" charset="0"/>
              </a:rPr>
              <a:t> </a:t>
            </a:r>
            <a:r>
              <a:rPr lang="fi-FI" sz="1100" b="0" i="0" u="none" strike="noStrike" baseline="0" dirty="0" err="1">
                <a:solidFill>
                  <a:srgbClr val="000000"/>
                </a:solidFill>
                <a:latin typeface="Arial" panose="020B0604020202020204" pitchFamily="34" charset="0"/>
              </a:rPr>
              <a:t>pressure</a:t>
            </a:r>
            <a:r>
              <a:rPr lang="fi-FI" sz="1100" b="0" i="0" u="none" strike="noStrike" baseline="0" dirty="0">
                <a:solidFill>
                  <a:srgbClr val="000000"/>
                </a:solidFill>
                <a:latin typeface="Arial" panose="020B0604020202020204" pitchFamily="34" charset="0"/>
              </a:rPr>
              <a:t> 77 </a:t>
            </a:r>
            <a:r>
              <a:rPr lang="fi-FI" sz="1100" b="0" i="0" u="none" strike="noStrike" baseline="0" dirty="0" err="1">
                <a:solidFill>
                  <a:srgbClr val="000000"/>
                </a:solidFill>
                <a:latin typeface="Arial" panose="020B0604020202020204" pitchFamily="34" charset="0"/>
              </a:rPr>
              <a:t>barg</a:t>
            </a:r>
            <a:endParaRPr lang="fi-FI" sz="1100" b="0" i="0" u="none" strike="noStrike" baseline="0" dirty="0">
              <a:solidFill>
                <a:srgbClr val="000000"/>
              </a:solidFill>
              <a:latin typeface="Arial" panose="020B0604020202020204" pitchFamily="34" charset="0"/>
            </a:endParaRPr>
          </a:p>
          <a:p>
            <a:endParaRPr lang="fi-FI" sz="1100" b="0" i="0" u="none" strike="noStrike" baseline="0" dirty="0">
              <a:solidFill>
                <a:srgbClr val="000000"/>
              </a:solidFill>
              <a:latin typeface="Arial" panose="020B0604020202020204" pitchFamily="34" charset="0"/>
            </a:endParaRPr>
          </a:p>
          <a:p>
            <a:r>
              <a:rPr lang="fi-FI" sz="1100" b="0" i="0" u="none" strike="noStrike" baseline="0" dirty="0" err="1">
                <a:solidFill>
                  <a:srgbClr val="000000"/>
                </a:solidFill>
                <a:latin typeface="Arial" panose="020B0604020202020204" pitchFamily="34" charset="0"/>
              </a:rPr>
              <a:t>Core</a:t>
            </a:r>
            <a:r>
              <a:rPr lang="fi-FI" sz="1100" b="0" i="0" u="none" strike="noStrike" baseline="0" dirty="0">
                <a:solidFill>
                  <a:srgbClr val="000000"/>
                </a:solidFill>
                <a:latin typeface="Arial" panose="020B0604020202020204" pitchFamily="34" charset="0"/>
              </a:rPr>
              <a:t> </a:t>
            </a:r>
          </a:p>
          <a:p>
            <a:pPr lvl="1"/>
            <a:r>
              <a:rPr lang="fi-FI" sz="1100" b="0" i="0" u="none" strike="noStrike" baseline="0" dirty="0" err="1">
                <a:solidFill>
                  <a:srgbClr val="000000"/>
                </a:solidFill>
                <a:latin typeface="Arial" panose="020B0604020202020204" pitchFamily="34" charset="0"/>
              </a:rPr>
              <a:t>Fuel</a:t>
            </a:r>
            <a:r>
              <a:rPr lang="fi-FI" sz="1100" b="0" i="0" u="none" strike="noStrike" baseline="0" dirty="0">
                <a:solidFill>
                  <a:srgbClr val="000000"/>
                </a:solidFill>
                <a:latin typeface="Arial" panose="020B0604020202020204" pitchFamily="34" charset="0"/>
              </a:rPr>
              <a:t> </a:t>
            </a:r>
            <a:r>
              <a:rPr lang="fi-FI" sz="1100" b="0" i="0" u="none" strike="noStrike" baseline="0" dirty="0" err="1">
                <a:solidFill>
                  <a:srgbClr val="000000"/>
                </a:solidFill>
                <a:latin typeface="Arial" panose="020B0604020202020204" pitchFamily="34" charset="0"/>
              </a:rPr>
              <a:t>assemblies</a:t>
            </a:r>
            <a:r>
              <a:rPr lang="fi-FI" sz="1100" b="0" i="0" u="none" strike="noStrike" baseline="0" dirty="0">
                <a:solidFill>
                  <a:srgbClr val="000000"/>
                </a:solidFill>
                <a:latin typeface="Arial" panose="020B0604020202020204" pitchFamily="34" charset="0"/>
              </a:rPr>
              <a:t> 241 </a:t>
            </a:r>
          </a:p>
          <a:p>
            <a:pPr lvl="1"/>
            <a:r>
              <a:rPr lang="en-US" sz="1100" b="0" i="0" u="none" strike="noStrike" baseline="0" dirty="0">
                <a:solidFill>
                  <a:srgbClr val="000000"/>
                </a:solidFill>
                <a:latin typeface="Arial" panose="020B0604020202020204" pitchFamily="34" charset="0"/>
              </a:rPr>
              <a:t>Control rod cluster assemblies 89</a:t>
            </a:r>
          </a:p>
          <a:p>
            <a:endParaRPr lang="fi-FI" dirty="0"/>
          </a:p>
        </p:txBody>
      </p:sp>
      <p:pic>
        <p:nvPicPr>
          <p:cNvPr id="1028" name="Picture 4" descr="Sähköntuotanto Olkiluoto 3 -ydinvoimalassa käynnistyy todennäköisesti vuoden 2021 puolella. Arkistokuva.">
            <a:extLst>
              <a:ext uri="{FF2B5EF4-FFF2-40B4-BE49-F238E27FC236}">
                <a16:creationId xmlns:a16="http://schemas.microsoft.com/office/drawing/2014/main" id="{EB07A5D5-E7C6-B71F-1E54-DB1D2DA88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57" y="1878579"/>
            <a:ext cx="6590242" cy="42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64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022A73-2625-0BF3-931A-929E9EF35F47}"/>
              </a:ext>
            </a:extLst>
          </p:cNvPr>
          <p:cNvSpPr>
            <a:spLocks noGrp="1"/>
          </p:cNvSpPr>
          <p:nvPr>
            <p:ph type="title"/>
          </p:nvPr>
        </p:nvSpPr>
        <p:spPr/>
        <p:txBody>
          <a:bodyPr/>
          <a:lstStyle/>
          <a:p>
            <a:r>
              <a:rPr lang="fi-FI" dirty="0"/>
              <a:t>OL3 – </a:t>
            </a:r>
            <a:r>
              <a:rPr lang="fi-FI" dirty="0" err="1"/>
              <a:t>permission</a:t>
            </a:r>
            <a:r>
              <a:rPr lang="fi-FI" dirty="0"/>
              <a:t> for startup</a:t>
            </a:r>
          </a:p>
        </p:txBody>
      </p:sp>
      <p:sp>
        <p:nvSpPr>
          <p:cNvPr id="3" name="Sisällön paikkamerkki 2">
            <a:extLst>
              <a:ext uri="{FF2B5EF4-FFF2-40B4-BE49-F238E27FC236}">
                <a16:creationId xmlns:a16="http://schemas.microsoft.com/office/drawing/2014/main" id="{A06F30A1-4906-80B9-9221-BED418EB77D8}"/>
              </a:ext>
            </a:extLst>
          </p:cNvPr>
          <p:cNvSpPr>
            <a:spLocks noGrp="1"/>
          </p:cNvSpPr>
          <p:nvPr>
            <p:ph idx="1"/>
          </p:nvPr>
        </p:nvSpPr>
        <p:spPr/>
        <p:txBody>
          <a:bodyPr/>
          <a:lstStyle/>
          <a:p>
            <a:pPr marL="0" indent="0">
              <a:buNone/>
            </a:pPr>
            <a:r>
              <a:rPr lang="fi-FI" dirty="0" err="1"/>
              <a:t>The</a:t>
            </a:r>
            <a:r>
              <a:rPr lang="fi-FI" dirty="0"/>
              <a:t> </a:t>
            </a:r>
            <a:r>
              <a:rPr lang="fi-FI" dirty="0" err="1"/>
              <a:t>Radiation</a:t>
            </a:r>
            <a:r>
              <a:rPr lang="fi-FI" dirty="0"/>
              <a:t> and </a:t>
            </a:r>
            <a:r>
              <a:rPr lang="fi-FI" dirty="0" err="1"/>
              <a:t>Nuclear</a:t>
            </a:r>
            <a:r>
              <a:rPr lang="fi-FI" dirty="0"/>
              <a:t> </a:t>
            </a:r>
            <a:r>
              <a:rPr lang="fi-FI" dirty="0" err="1"/>
              <a:t>Safety</a:t>
            </a:r>
            <a:r>
              <a:rPr lang="fi-FI" dirty="0"/>
              <a:t> </a:t>
            </a:r>
            <a:r>
              <a:rPr lang="fi-FI" dirty="0" err="1"/>
              <a:t>Authority</a:t>
            </a:r>
            <a:r>
              <a:rPr lang="fi-FI" dirty="0"/>
              <a:t> (STUK) </a:t>
            </a:r>
            <a:r>
              <a:rPr lang="fi-FI" dirty="0" err="1"/>
              <a:t>has</a:t>
            </a:r>
            <a:r>
              <a:rPr lang="fi-FI" dirty="0"/>
              <a:t> on 16.12.2021 </a:t>
            </a:r>
            <a:r>
              <a:rPr lang="fi-FI" dirty="0" err="1"/>
              <a:t>granted</a:t>
            </a:r>
            <a:r>
              <a:rPr lang="fi-FI" dirty="0"/>
              <a:t> </a:t>
            </a:r>
            <a:r>
              <a:rPr lang="fi-FI" dirty="0" err="1"/>
              <a:t>the</a:t>
            </a:r>
            <a:r>
              <a:rPr lang="fi-FI" dirty="0"/>
              <a:t> </a:t>
            </a:r>
            <a:r>
              <a:rPr lang="fi-FI" dirty="0" err="1"/>
              <a:t>permission</a:t>
            </a:r>
            <a:r>
              <a:rPr lang="fi-FI" dirty="0"/>
              <a:t> for </a:t>
            </a:r>
            <a:r>
              <a:rPr lang="fi-FI" dirty="0" err="1"/>
              <a:t>making</a:t>
            </a:r>
            <a:r>
              <a:rPr lang="fi-FI" dirty="0"/>
              <a:t> </a:t>
            </a:r>
            <a:r>
              <a:rPr lang="fi-FI" dirty="0" err="1"/>
              <a:t>the</a:t>
            </a:r>
            <a:r>
              <a:rPr lang="fi-FI" dirty="0"/>
              <a:t> </a:t>
            </a:r>
            <a:r>
              <a:rPr lang="fi-FI" dirty="0" err="1"/>
              <a:t>reactor</a:t>
            </a:r>
            <a:r>
              <a:rPr lang="fi-FI" dirty="0"/>
              <a:t> </a:t>
            </a:r>
            <a:r>
              <a:rPr lang="fi-FI" dirty="0" err="1"/>
              <a:t>critical</a:t>
            </a:r>
            <a:r>
              <a:rPr lang="fi-FI" dirty="0"/>
              <a:t>.</a:t>
            </a:r>
          </a:p>
          <a:p>
            <a:pPr marL="0" indent="0">
              <a:buNone/>
            </a:pPr>
            <a:endParaRPr lang="fi-FI" dirty="0"/>
          </a:p>
          <a:p>
            <a:pPr marL="0" indent="0">
              <a:buNone/>
            </a:pPr>
            <a:r>
              <a:rPr lang="fi-FI" dirty="0" err="1"/>
              <a:t>First</a:t>
            </a:r>
            <a:r>
              <a:rPr lang="fi-FI" dirty="0"/>
              <a:t> </a:t>
            </a:r>
            <a:r>
              <a:rPr lang="fi-FI" dirty="0" err="1"/>
              <a:t>time</a:t>
            </a:r>
            <a:r>
              <a:rPr lang="fi-FI" dirty="0"/>
              <a:t> OL3 </a:t>
            </a:r>
            <a:r>
              <a:rPr lang="fi-FI" dirty="0" err="1"/>
              <a:t>reactor</a:t>
            </a:r>
            <a:r>
              <a:rPr lang="fi-FI" dirty="0"/>
              <a:t> </a:t>
            </a:r>
            <a:r>
              <a:rPr lang="fi-FI" dirty="0" err="1"/>
              <a:t>was</a:t>
            </a:r>
            <a:r>
              <a:rPr lang="fi-FI" dirty="0"/>
              <a:t> </a:t>
            </a:r>
            <a:r>
              <a:rPr lang="fi-FI" dirty="0" err="1"/>
              <a:t>found</a:t>
            </a:r>
            <a:r>
              <a:rPr lang="fi-FI" dirty="0"/>
              <a:t> to </a:t>
            </a:r>
            <a:r>
              <a:rPr lang="fi-FI" dirty="0" err="1"/>
              <a:t>be</a:t>
            </a:r>
            <a:r>
              <a:rPr lang="fi-FI" dirty="0"/>
              <a:t> </a:t>
            </a:r>
            <a:r>
              <a:rPr lang="fi-FI" dirty="0" err="1"/>
              <a:t>critical</a:t>
            </a:r>
            <a:r>
              <a:rPr lang="fi-FI" dirty="0"/>
              <a:t> 21.12.2021</a:t>
            </a:r>
          </a:p>
          <a:p>
            <a:pPr marL="0" indent="0">
              <a:buNone/>
            </a:pPr>
            <a:endParaRPr lang="fi-FI" dirty="0"/>
          </a:p>
          <a:p>
            <a:pPr marL="0" indent="0">
              <a:buNone/>
            </a:pPr>
            <a:r>
              <a:rPr lang="fi-FI" dirty="0" err="1"/>
              <a:t>Getting</a:t>
            </a:r>
            <a:r>
              <a:rPr lang="fi-FI" dirty="0"/>
              <a:t> to </a:t>
            </a:r>
            <a:r>
              <a:rPr lang="fi-FI" dirty="0" err="1"/>
              <a:t>this</a:t>
            </a:r>
            <a:r>
              <a:rPr lang="fi-FI" dirty="0"/>
              <a:t> </a:t>
            </a:r>
            <a:r>
              <a:rPr lang="fi-FI" dirty="0" err="1"/>
              <a:t>stage</a:t>
            </a:r>
            <a:r>
              <a:rPr lang="fi-FI" dirty="0"/>
              <a:t> </a:t>
            </a:r>
            <a:r>
              <a:rPr lang="fi-FI" dirty="0" err="1"/>
              <a:t>has</a:t>
            </a:r>
            <a:r>
              <a:rPr lang="fi-FI" dirty="0"/>
              <a:t> </a:t>
            </a:r>
            <a:r>
              <a:rPr lang="fi-FI" dirty="0" err="1"/>
              <a:t>required</a:t>
            </a:r>
            <a:r>
              <a:rPr lang="fi-FI" dirty="0"/>
              <a:t> </a:t>
            </a:r>
          </a:p>
          <a:p>
            <a:pPr marL="0" indent="0">
              <a:buNone/>
            </a:pPr>
            <a:r>
              <a:rPr lang="fi-FI" dirty="0"/>
              <a:t>a </a:t>
            </a:r>
            <a:r>
              <a:rPr lang="fi-FI" dirty="0" err="1"/>
              <a:t>lot</a:t>
            </a:r>
            <a:r>
              <a:rPr lang="fi-FI" dirty="0"/>
              <a:t> of </a:t>
            </a:r>
            <a:r>
              <a:rPr lang="fi-FI" dirty="0" err="1"/>
              <a:t>work</a:t>
            </a:r>
            <a:r>
              <a:rPr lang="fi-FI" dirty="0"/>
              <a:t> and </a:t>
            </a:r>
            <a:r>
              <a:rPr lang="fi-FI" dirty="0" err="1"/>
              <a:t>solutions</a:t>
            </a:r>
            <a:r>
              <a:rPr lang="fi-FI" dirty="0"/>
              <a:t> </a:t>
            </a:r>
          </a:p>
          <a:p>
            <a:pPr marL="0" indent="0">
              <a:buNone/>
            </a:pPr>
            <a:r>
              <a:rPr lang="fi-FI" dirty="0" err="1"/>
              <a:t>from</a:t>
            </a:r>
            <a:r>
              <a:rPr lang="fi-FI" dirty="0"/>
              <a:t> </a:t>
            </a:r>
            <a:r>
              <a:rPr lang="fi-FI" dirty="0" err="1"/>
              <a:t>everyone</a:t>
            </a:r>
            <a:r>
              <a:rPr lang="fi-FI" dirty="0"/>
              <a:t>. </a:t>
            </a:r>
          </a:p>
          <a:p>
            <a:endParaRPr lang="fi-FI" dirty="0"/>
          </a:p>
        </p:txBody>
      </p:sp>
    </p:spTree>
    <p:extLst>
      <p:ext uri="{BB962C8B-B14F-4D97-AF65-F5344CB8AC3E}">
        <p14:creationId xmlns:p14="http://schemas.microsoft.com/office/powerpoint/2010/main" val="975801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FAFC24-F18B-A908-B86C-98F726441866}"/>
              </a:ext>
            </a:extLst>
          </p:cNvPr>
          <p:cNvSpPr>
            <a:spLocks noGrp="1"/>
          </p:cNvSpPr>
          <p:nvPr>
            <p:ph type="title"/>
          </p:nvPr>
        </p:nvSpPr>
        <p:spPr/>
        <p:txBody>
          <a:bodyPr/>
          <a:lstStyle/>
          <a:p>
            <a:r>
              <a:rPr lang="fi-FI" dirty="0"/>
              <a:t>STUK </a:t>
            </a:r>
            <a:r>
              <a:rPr lang="fi-FI" dirty="0" err="1"/>
              <a:t>inspections</a:t>
            </a:r>
            <a:r>
              <a:rPr lang="fi-FI" dirty="0"/>
              <a:t> </a:t>
            </a:r>
            <a:r>
              <a:rPr lang="fi-FI" dirty="0" err="1"/>
              <a:t>before</a:t>
            </a:r>
            <a:r>
              <a:rPr lang="fi-FI" dirty="0"/>
              <a:t> </a:t>
            </a:r>
            <a:r>
              <a:rPr lang="fi-FI" dirty="0" err="1"/>
              <a:t>fuel</a:t>
            </a:r>
            <a:r>
              <a:rPr lang="fi-FI" dirty="0"/>
              <a:t> </a:t>
            </a:r>
            <a:r>
              <a:rPr lang="fi-FI" dirty="0" err="1"/>
              <a:t>loading</a:t>
            </a:r>
            <a:endParaRPr lang="fi-FI" dirty="0"/>
          </a:p>
        </p:txBody>
      </p:sp>
      <p:sp>
        <p:nvSpPr>
          <p:cNvPr id="3" name="Sisällön paikkamerkki 2">
            <a:extLst>
              <a:ext uri="{FF2B5EF4-FFF2-40B4-BE49-F238E27FC236}">
                <a16:creationId xmlns:a16="http://schemas.microsoft.com/office/drawing/2014/main" id="{CE67EA95-60B2-2047-2D43-84E2292CDCBE}"/>
              </a:ext>
            </a:extLst>
          </p:cNvPr>
          <p:cNvSpPr>
            <a:spLocks noGrp="1"/>
          </p:cNvSpPr>
          <p:nvPr>
            <p:ph idx="1"/>
          </p:nvPr>
        </p:nvSpPr>
        <p:spPr/>
        <p:txBody>
          <a:bodyPr/>
          <a:lstStyle/>
          <a:p>
            <a:r>
              <a:rPr lang="fi-FI" dirty="0"/>
              <a:t>STUK </a:t>
            </a:r>
            <a:r>
              <a:rPr lang="fi-FI" dirty="0" err="1"/>
              <a:t>conducted</a:t>
            </a:r>
            <a:r>
              <a:rPr lang="fi-FI" dirty="0"/>
              <a:t> </a:t>
            </a:r>
            <a:r>
              <a:rPr lang="fi-FI" dirty="0" err="1"/>
              <a:t>factory</a:t>
            </a:r>
            <a:r>
              <a:rPr lang="fi-FI" dirty="0"/>
              <a:t> </a:t>
            </a:r>
            <a:r>
              <a:rPr lang="fi-FI" dirty="0" err="1"/>
              <a:t>inspections</a:t>
            </a:r>
            <a:r>
              <a:rPr lang="fi-FI" dirty="0"/>
              <a:t> </a:t>
            </a:r>
            <a:r>
              <a:rPr lang="fi-FI" dirty="0" err="1"/>
              <a:t>related</a:t>
            </a:r>
            <a:r>
              <a:rPr lang="fi-FI" dirty="0"/>
              <a:t> to </a:t>
            </a:r>
            <a:r>
              <a:rPr lang="fi-FI" dirty="0" err="1"/>
              <a:t>the</a:t>
            </a:r>
            <a:r>
              <a:rPr lang="fi-FI" dirty="0"/>
              <a:t> OL3 </a:t>
            </a:r>
            <a:r>
              <a:rPr lang="fi-FI" dirty="0" err="1"/>
              <a:t>facility</a:t>
            </a:r>
            <a:r>
              <a:rPr lang="fi-FI" dirty="0"/>
              <a:t> in </a:t>
            </a:r>
            <a:r>
              <a:rPr lang="fi-FI" dirty="0" err="1"/>
              <a:t>morte</a:t>
            </a:r>
            <a:r>
              <a:rPr lang="fi-FI" dirty="0"/>
              <a:t> </a:t>
            </a:r>
            <a:r>
              <a:rPr lang="fi-FI" dirty="0" err="1"/>
              <a:t>than</a:t>
            </a:r>
            <a:r>
              <a:rPr lang="fi-FI" dirty="0"/>
              <a:t> 30 </a:t>
            </a:r>
            <a:r>
              <a:rPr lang="fi-FI" dirty="0" err="1"/>
              <a:t>countries</a:t>
            </a:r>
            <a:endParaRPr lang="fi-FI" dirty="0"/>
          </a:p>
          <a:p>
            <a:endParaRPr lang="fi-FI" dirty="0"/>
          </a:p>
          <a:p>
            <a:r>
              <a:rPr lang="fi-FI" dirty="0" err="1"/>
              <a:t>Several</a:t>
            </a:r>
            <a:r>
              <a:rPr lang="fi-FI" dirty="0"/>
              <a:t> </a:t>
            </a:r>
            <a:r>
              <a:rPr lang="fi-FI" dirty="0" err="1"/>
              <a:t>thousand</a:t>
            </a:r>
            <a:r>
              <a:rPr lang="fi-FI" dirty="0"/>
              <a:t> </a:t>
            </a:r>
            <a:r>
              <a:rPr lang="fi-FI" dirty="0" err="1"/>
              <a:t>factory</a:t>
            </a:r>
            <a:r>
              <a:rPr lang="fi-FI" dirty="0"/>
              <a:t> </a:t>
            </a:r>
            <a:r>
              <a:rPr lang="fi-FI" dirty="0" err="1"/>
              <a:t>inspections</a:t>
            </a:r>
            <a:r>
              <a:rPr lang="fi-FI" dirty="0"/>
              <a:t> </a:t>
            </a:r>
            <a:r>
              <a:rPr lang="fi-FI" dirty="0" err="1"/>
              <a:t>were</a:t>
            </a:r>
            <a:r>
              <a:rPr lang="fi-FI" dirty="0"/>
              <a:t> </a:t>
            </a:r>
            <a:r>
              <a:rPr lang="fi-FI" dirty="0" err="1"/>
              <a:t>carried</a:t>
            </a:r>
            <a:r>
              <a:rPr lang="fi-FI" dirty="0"/>
              <a:t> out</a:t>
            </a:r>
          </a:p>
          <a:p>
            <a:endParaRPr lang="fi-FI" dirty="0"/>
          </a:p>
          <a:p>
            <a:r>
              <a:rPr lang="fi-FI" dirty="0"/>
              <a:t>A </a:t>
            </a:r>
            <a:r>
              <a:rPr lang="fi-FI" dirty="0" err="1"/>
              <a:t>lot</a:t>
            </a:r>
            <a:r>
              <a:rPr lang="fi-FI" dirty="0"/>
              <a:t> of </a:t>
            </a:r>
            <a:r>
              <a:rPr lang="fi-FI" dirty="0" err="1"/>
              <a:t>work</a:t>
            </a:r>
            <a:r>
              <a:rPr lang="fi-FI" dirty="0"/>
              <a:t> </a:t>
            </a:r>
            <a:r>
              <a:rPr lang="fi-FI" dirty="0" err="1"/>
              <a:t>done</a:t>
            </a:r>
            <a:r>
              <a:rPr lang="fi-FI" dirty="0"/>
              <a:t> at </a:t>
            </a:r>
            <a:r>
              <a:rPr lang="fi-FI" dirty="0" err="1"/>
              <a:t>the</a:t>
            </a:r>
            <a:r>
              <a:rPr lang="fi-FI" dirty="0"/>
              <a:t> NPP </a:t>
            </a:r>
            <a:r>
              <a:rPr lang="fi-FI" dirty="0" err="1"/>
              <a:t>site</a:t>
            </a:r>
            <a:r>
              <a:rPr lang="fi-FI" dirty="0"/>
              <a:t>.</a:t>
            </a:r>
          </a:p>
          <a:p>
            <a:endParaRPr lang="fi-FI" dirty="0"/>
          </a:p>
          <a:p>
            <a:r>
              <a:rPr lang="fi-FI" dirty="0"/>
              <a:t>STUK </a:t>
            </a:r>
            <a:r>
              <a:rPr lang="fi-FI" dirty="0" err="1"/>
              <a:t>resident</a:t>
            </a:r>
            <a:r>
              <a:rPr lang="fi-FI" dirty="0"/>
              <a:t> </a:t>
            </a:r>
            <a:r>
              <a:rPr lang="fi-FI" dirty="0" err="1"/>
              <a:t>inspectors</a:t>
            </a:r>
            <a:r>
              <a:rPr lang="fi-FI" dirty="0"/>
              <a:t> and </a:t>
            </a:r>
            <a:r>
              <a:rPr lang="fi-FI" dirty="0" err="1"/>
              <a:t>other</a:t>
            </a:r>
            <a:r>
              <a:rPr lang="fi-FI" dirty="0"/>
              <a:t> </a:t>
            </a:r>
            <a:r>
              <a:rPr lang="fi-FI" dirty="0" err="1"/>
              <a:t>experts</a:t>
            </a:r>
            <a:r>
              <a:rPr lang="fi-FI" dirty="0"/>
              <a:t>, HQ </a:t>
            </a:r>
            <a:r>
              <a:rPr lang="fi-FI" dirty="0" err="1"/>
              <a:t>inspectors</a:t>
            </a:r>
            <a:r>
              <a:rPr lang="fi-FI" dirty="0"/>
              <a:t>, </a:t>
            </a:r>
            <a:r>
              <a:rPr lang="fi-FI" dirty="0" err="1"/>
              <a:t>performed</a:t>
            </a:r>
            <a:r>
              <a:rPr lang="fi-FI" dirty="0"/>
              <a:t> </a:t>
            </a:r>
            <a:r>
              <a:rPr lang="fi-FI" dirty="0" err="1"/>
              <a:t>more</a:t>
            </a:r>
            <a:r>
              <a:rPr lang="fi-FI" dirty="0"/>
              <a:t> </a:t>
            </a:r>
            <a:r>
              <a:rPr lang="fi-FI" dirty="0" err="1"/>
              <a:t>than</a:t>
            </a:r>
            <a:r>
              <a:rPr lang="fi-FI" dirty="0"/>
              <a:t> 10 000 </a:t>
            </a:r>
            <a:r>
              <a:rPr lang="fi-FI" dirty="0" err="1"/>
              <a:t>inspections</a:t>
            </a:r>
            <a:endParaRPr lang="fi-FI" dirty="0"/>
          </a:p>
        </p:txBody>
      </p:sp>
    </p:spTree>
    <p:extLst>
      <p:ext uri="{BB962C8B-B14F-4D97-AF65-F5344CB8AC3E}">
        <p14:creationId xmlns:p14="http://schemas.microsoft.com/office/powerpoint/2010/main" val="250905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DD441A-9378-51D6-2A3B-59944127F2F7}"/>
              </a:ext>
            </a:extLst>
          </p:cNvPr>
          <p:cNvSpPr>
            <a:spLocks noGrp="1"/>
          </p:cNvSpPr>
          <p:nvPr>
            <p:ph type="title"/>
          </p:nvPr>
        </p:nvSpPr>
        <p:spPr/>
        <p:txBody>
          <a:bodyPr/>
          <a:lstStyle/>
          <a:p>
            <a:r>
              <a:rPr lang="fi-FI" dirty="0"/>
              <a:t>OL3 – </a:t>
            </a:r>
            <a:r>
              <a:rPr lang="fi-FI" dirty="0" err="1"/>
              <a:t>Fuel</a:t>
            </a:r>
            <a:r>
              <a:rPr lang="fi-FI" dirty="0"/>
              <a:t> </a:t>
            </a:r>
            <a:r>
              <a:rPr lang="fi-FI" dirty="0" err="1"/>
              <a:t>loading</a:t>
            </a:r>
            <a:endParaRPr lang="fi-FI" dirty="0"/>
          </a:p>
        </p:txBody>
      </p:sp>
      <p:sp>
        <p:nvSpPr>
          <p:cNvPr id="3" name="Sisällön paikkamerkki 2">
            <a:extLst>
              <a:ext uri="{FF2B5EF4-FFF2-40B4-BE49-F238E27FC236}">
                <a16:creationId xmlns:a16="http://schemas.microsoft.com/office/drawing/2014/main" id="{707A9E1C-9DB1-7B39-393A-8B694B795B9E}"/>
              </a:ext>
            </a:extLst>
          </p:cNvPr>
          <p:cNvSpPr>
            <a:spLocks noGrp="1"/>
          </p:cNvSpPr>
          <p:nvPr>
            <p:ph idx="1"/>
          </p:nvPr>
        </p:nvSpPr>
        <p:spPr/>
        <p:txBody>
          <a:bodyPr>
            <a:normAutofit lnSpcReduction="10000"/>
          </a:bodyPr>
          <a:lstStyle/>
          <a:p>
            <a:r>
              <a:rPr lang="fi-FI" dirty="0" err="1"/>
              <a:t>The</a:t>
            </a:r>
            <a:r>
              <a:rPr lang="fi-FI" dirty="0"/>
              <a:t> </a:t>
            </a:r>
            <a:r>
              <a:rPr lang="fi-FI" dirty="0" err="1"/>
              <a:t>fuel</a:t>
            </a:r>
            <a:r>
              <a:rPr lang="fi-FI" dirty="0"/>
              <a:t> </a:t>
            </a:r>
            <a:r>
              <a:rPr lang="fi-FI" dirty="0" err="1"/>
              <a:t>loading</a:t>
            </a:r>
            <a:r>
              <a:rPr lang="fi-FI" dirty="0"/>
              <a:t> of </a:t>
            </a:r>
            <a:r>
              <a:rPr lang="fi-FI" dirty="0" err="1"/>
              <a:t>the</a:t>
            </a:r>
            <a:r>
              <a:rPr lang="fi-FI" dirty="0"/>
              <a:t> OL3 </a:t>
            </a:r>
            <a:r>
              <a:rPr lang="fi-FI" dirty="0" err="1"/>
              <a:t>reactor</a:t>
            </a:r>
            <a:r>
              <a:rPr lang="fi-FI" dirty="0"/>
              <a:t> </a:t>
            </a:r>
            <a:r>
              <a:rPr lang="fi-FI" dirty="0" err="1"/>
              <a:t>was</a:t>
            </a:r>
            <a:r>
              <a:rPr lang="fi-FI" dirty="0"/>
              <a:t> </a:t>
            </a:r>
            <a:r>
              <a:rPr lang="fi-FI" dirty="0" err="1"/>
              <a:t>completed</a:t>
            </a:r>
            <a:r>
              <a:rPr lang="fi-FI" dirty="0"/>
              <a:t> 01.04.2021</a:t>
            </a:r>
            <a:br>
              <a:rPr lang="fi-FI" dirty="0"/>
            </a:br>
            <a:br>
              <a:rPr lang="fi-FI" dirty="0"/>
            </a:br>
            <a:endParaRPr lang="fi-FI" dirty="0"/>
          </a:p>
          <a:p>
            <a:r>
              <a:rPr lang="fi-FI" dirty="0" err="1"/>
              <a:t>Before</a:t>
            </a:r>
            <a:r>
              <a:rPr lang="fi-FI" dirty="0"/>
              <a:t> </a:t>
            </a:r>
            <a:r>
              <a:rPr lang="fi-FI" dirty="0" err="1"/>
              <a:t>starting</a:t>
            </a:r>
            <a:r>
              <a:rPr lang="fi-FI" dirty="0"/>
              <a:t> </a:t>
            </a:r>
            <a:r>
              <a:rPr lang="fi-FI" dirty="0" err="1"/>
              <a:t>the</a:t>
            </a:r>
            <a:r>
              <a:rPr lang="fi-FI" dirty="0"/>
              <a:t> </a:t>
            </a:r>
            <a:r>
              <a:rPr lang="fi-FI" dirty="0" err="1"/>
              <a:t>fuel</a:t>
            </a:r>
            <a:r>
              <a:rPr lang="fi-FI" dirty="0"/>
              <a:t> </a:t>
            </a:r>
            <a:r>
              <a:rPr lang="fi-FI" dirty="0" err="1"/>
              <a:t>loading</a:t>
            </a:r>
            <a:r>
              <a:rPr lang="fi-FI" dirty="0"/>
              <a:t>, STUK made sure </a:t>
            </a:r>
            <a:r>
              <a:rPr lang="fi-FI" dirty="0" err="1"/>
              <a:t>that</a:t>
            </a:r>
            <a:r>
              <a:rPr lang="fi-FI" dirty="0"/>
              <a:t> </a:t>
            </a:r>
            <a:r>
              <a:rPr lang="fi-FI" dirty="0" err="1"/>
              <a:t>all</a:t>
            </a:r>
            <a:r>
              <a:rPr lang="fi-FI" dirty="0"/>
              <a:t> </a:t>
            </a:r>
            <a:r>
              <a:rPr lang="fi-FI" dirty="0" err="1"/>
              <a:t>the</a:t>
            </a:r>
            <a:r>
              <a:rPr lang="fi-FI" dirty="0"/>
              <a:t> </a:t>
            </a:r>
            <a:r>
              <a:rPr lang="fi-FI" dirty="0" err="1"/>
              <a:t>necessary</a:t>
            </a:r>
            <a:r>
              <a:rPr lang="fi-FI" dirty="0"/>
              <a:t> </a:t>
            </a:r>
            <a:r>
              <a:rPr lang="fi-FI" dirty="0" err="1"/>
              <a:t>checks</a:t>
            </a:r>
            <a:r>
              <a:rPr lang="fi-FI" dirty="0"/>
              <a:t> </a:t>
            </a:r>
            <a:r>
              <a:rPr lang="fi-FI" dirty="0" err="1"/>
              <a:t>have</a:t>
            </a:r>
            <a:r>
              <a:rPr lang="fi-FI" dirty="0"/>
              <a:t> </a:t>
            </a:r>
            <a:r>
              <a:rPr lang="fi-FI" dirty="0" err="1"/>
              <a:t>been</a:t>
            </a:r>
            <a:r>
              <a:rPr lang="fi-FI" dirty="0"/>
              <a:t> </a:t>
            </a:r>
            <a:r>
              <a:rPr lang="fi-FI" dirty="0" err="1"/>
              <a:t>completed</a:t>
            </a:r>
            <a:r>
              <a:rPr lang="fi-FI" dirty="0"/>
              <a:t> and </a:t>
            </a:r>
            <a:r>
              <a:rPr lang="fi-FI" dirty="0" err="1"/>
              <a:t>all</a:t>
            </a:r>
            <a:r>
              <a:rPr lang="fi-FI" dirty="0"/>
              <a:t> open </a:t>
            </a:r>
            <a:r>
              <a:rPr lang="fi-FI" dirty="0" err="1"/>
              <a:t>points</a:t>
            </a:r>
            <a:r>
              <a:rPr lang="fi-FI" dirty="0"/>
              <a:t> </a:t>
            </a:r>
            <a:r>
              <a:rPr lang="fi-FI" dirty="0" err="1"/>
              <a:t>have</a:t>
            </a:r>
            <a:r>
              <a:rPr lang="fi-FI" dirty="0"/>
              <a:t> </a:t>
            </a:r>
            <a:r>
              <a:rPr lang="fi-FI" dirty="0" err="1"/>
              <a:t>been</a:t>
            </a:r>
            <a:r>
              <a:rPr lang="fi-FI" dirty="0"/>
              <a:t> </a:t>
            </a:r>
            <a:r>
              <a:rPr lang="fi-FI" dirty="0" err="1"/>
              <a:t>recorded</a:t>
            </a:r>
            <a:r>
              <a:rPr lang="fi-FI" dirty="0"/>
              <a:t>.</a:t>
            </a:r>
            <a:br>
              <a:rPr lang="fi-FI" dirty="0"/>
            </a:br>
            <a:endParaRPr lang="fi-FI" dirty="0"/>
          </a:p>
          <a:p>
            <a:r>
              <a:rPr lang="fi-FI" dirty="0"/>
              <a:t>Open </a:t>
            </a:r>
            <a:r>
              <a:rPr lang="fi-FI" dirty="0" err="1"/>
              <a:t>points</a:t>
            </a:r>
            <a:r>
              <a:rPr lang="fi-FI" dirty="0"/>
              <a:t> </a:t>
            </a:r>
            <a:r>
              <a:rPr lang="fi-FI" dirty="0" err="1"/>
              <a:t>issues</a:t>
            </a:r>
            <a:r>
              <a:rPr lang="fi-FI" dirty="0"/>
              <a:t> </a:t>
            </a:r>
            <a:r>
              <a:rPr lang="fi-FI" dirty="0" err="1"/>
              <a:t>were</a:t>
            </a:r>
            <a:r>
              <a:rPr lang="fi-FI" dirty="0"/>
              <a:t> </a:t>
            </a:r>
          </a:p>
          <a:p>
            <a:r>
              <a:rPr lang="fi-FI" dirty="0" err="1"/>
              <a:t>managed</a:t>
            </a:r>
            <a:r>
              <a:rPr lang="fi-FI" dirty="0"/>
              <a:t> STUK </a:t>
            </a:r>
          </a:p>
          <a:p>
            <a:r>
              <a:rPr lang="fi-FI" dirty="0" err="1"/>
              <a:t>commissioning</a:t>
            </a:r>
            <a:r>
              <a:rPr lang="fi-FI" dirty="0"/>
              <a:t> </a:t>
            </a:r>
            <a:r>
              <a:rPr lang="fi-FI" dirty="0" err="1"/>
              <a:t>protocols</a:t>
            </a:r>
            <a:r>
              <a:rPr lang="fi-FI" dirty="0"/>
              <a:t>.</a:t>
            </a:r>
          </a:p>
        </p:txBody>
      </p:sp>
    </p:spTree>
    <p:extLst>
      <p:ext uri="{BB962C8B-B14F-4D97-AF65-F5344CB8AC3E}">
        <p14:creationId xmlns:p14="http://schemas.microsoft.com/office/powerpoint/2010/main" val="143479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DC86EA-66B7-0DF9-C838-181FCFC46159}"/>
              </a:ext>
            </a:extLst>
          </p:cNvPr>
          <p:cNvSpPr>
            <a:spLocks noGrp="1"/>
          </p:cNvSpPr>
          <p:nvPr>
            <p:ph type="title"/>
          </p:nvPr>
        </p:nvSpPr>
        <p:spPr/>
        <p:txBody>
          <a:bodyPr/>
          <a:lstStyle/>
          <a:p>
            <a:r>
              <a:rPr lang="fi-FI" dirty="0"/>
              <a:t>OL3 – </a:t>
            </a:r>
            <a:r>
              <a:rPr lang="fi-FI" dirty="0" err="1"/>
              <a:t>Fuel</a:t>
            </a:r>
            <a:r>
              <a:rPr lang="fi-FI" dirty="0"/>
              <a:t> </a:t>
            </a:r>
            <a:r>
              <a:rPr lang="fi-FI" dirty="0" err="1"/>
              <a:t>loading</a:t>
            </a:r>
            <a:endParaRPr lang="fi-FI" dirty="0"/>
          </a:p>
        </p:txBody>
      </p:sp>
      <p:sp>
        <p:nvSpPr>
          <p:cNvPr id="3" name="Sisällön paikkamerkki 2">
            <a:extLst>
              <a:ext uri="{FF2B5EF4-FFF2-40B4-BE49-F238E27FC236}">
                <a16:creationId xmlns:a16="http://schemas.microsoft.com/office/drawing/2014/main" id="{42876422-345B-2D77-33EE-167D4A2158B4}"/>
              </a:ext>
            </a:extLst>
          </p:cNvPr>
          <p:cNvSpPr>
            <a:spLocks noGrp="1"/>
          </p:cNvSpPr>
          <p:nvPr>
            <p:ph idx="1"/>
          </p:nvPr>
        </p:nvSpPr>
        <p:spPr/>
        <p:txBody>
          <a:bodyPr/>
          <a:lstStyle/>
          <a:p>
            <a:r>
              <a:rPr lang="fi-FI" dirty="0" err="1"/>
              <a:t>Before</a:t>
            </a:r>
            <a:r>
              <a:rPr lang="fi-FI" dirty="0"/>
              <a:t> </a:t>
            </a:r>
            <a:r>
              <a:rPr lang="fi-FI" dirty="0" err="1"/>
              <a:t>fuel</a:t>
            </a:r>
            <a:r>
              <a:rPr lang="fi-FI" dirty="0"/>
              <a:t> </a:t>
            </a:r>
            <a:r>
              <a:rPr lang="fi-FI" dirty="0" err="1"/>
              <a:t>loadind</a:t>
            </a:r>
            <a:r>
              <a:rPr lang="fi-FI" dirty="0"/>
              <a:t>, STUK </a:t>
            </a:r>
            <a:r>
              <a:rPr lang="fi-FI" dirty="0" err="1"/>
              <a:t>performed</a:t>
            </a:r>
            <a:r>
              <a:rPr lang="fi-FI" dirty="0"/>
              <a:t> </a:t>
            </a:r>
            <a:r>
              <a:rPr lang="fi-FI" dirty="0" err="1"/>
              <a:t>hundreds</a:t>
            </a:r>
            <a:r>
              <a:rPr lang="fi-FI" dirty="0"/>
              <a:t> of </a:t>
            </a:r>
            <a:r>
              <a:rPr lang="fi-FI" dirty="0" err="1"/>
              <a:t>commissioning</a:t>
            </a:r>
            <a:r>
              <a:rPr lang="fi-FI" dirty="0"/>
              <a:t> </a:t>
            </a:r>
            <a:r>
              <a:rPr lang="fi-FI" dirty="0" err="1"/>
              <a:t>inspections</a:t>
            </a:r>
            <a:endParaRPr lang="fi-FI" dirty="0"/>
          </a:p>
          <a:p>
            <a:pPr lvl="1"/>
            <a:r>
              <a:rPr lang="fi-FI" dirty="0" err="1"/>
              <a:t>Almost</a:t>
            </a:r>
            <a:r>
              <a:rPr lang="fi-FI" dirty="0"/>
              <a:t> </a:t>
            </a:r>
            <a:r>
              <a:rPr lang="fi-FI" dirty="0" err="1"/>
              <a:t>all</a:t>
            </a:r>
            <a:r>
              <a:rPr lang="fi-FI" dirty="0"/>
              <a:t> </a:t>
            </a:r>
            <a:r>
              <a:rPr lang="fi-FI" dirty="0" err="1"/>
              <a:t>systems</a:t>
            </a:r>
            <a:r>
              <a:rPr lang="fi-FI" dirty="0"/>
              <a:t> </a:t>
            </a:r>
            <a:r>
              <a:rPr lang="fi-FI" dirty="0" err="1"/>
              <a:t>had</a:t>
            </a:r>
            <a:r>
              <a:rPr lang="fi-FI" dirty="0"/>
              <a:t> to </a:t>
            </a:r>
            <a:r>
              <a:rPr lang="fi-FI" dirty="0" err="1"/>
              <a:t>be</a:t>
            </a:r>
            <a:r>
              <a:rPr lang="fi-FI" dirty="0"/>
              <a:t> in </a:t>
            </a:r>
            <a:r>
              <a:rPr lang="fi-FI" dirty="0" err="1"/>
              <a:t>the</a:t>
            </a:r>
            <a:r>
              <a:rPr lang="fi-FI" dirty="0"/>
              <a:t> </a:t>
            </a:r>
            <a:r>
              <a:rPr lang="fi-FI" dirty="0" err="1"/>
              <a:t>commissioning</a:t>
            </a:r>
            <a:r>
              <a:rPr lang="fi-FI" dirty="0"/>
              <a:t> </a:t>
            </a:r>
            <a:r>
              <a:rPr lang="fi-FI" dirty="0" err="1"/>
              <a:t>operation</a:t>
            </a:r>
            <a:r>
              <a:rPr lang="fi-FI" dirty="0"/>
              <a:t> </a:t>
            </a:r>
            <a:r>
              <a:rPr lang="fi-FI" dirty="0" err="1"/>
              <a:t>phase</a:t>
            </a:r>
            <a:r>
              <a:rPr lang="fi-FI" dirty="0"/>
              <a:t> </a:t>
            </a:r>
            <a:r>
              <a:rPr lang="fi-FI" dirty="0" err="1"/>
              <a:t>fuel</a:t>
            </a:r>
            <a:r>
              <a:rPr lang="fi-FI" dirty="0"/>
              <a:t> </a:t>
            </a:r>
            <a:r>
              <a:rPr lang="fi-FI" dirty="0" err="1"/>
              <a:t>loading</a:t>
            </a:r>
            <a:br>
              <a:rPr lang="fi-FI" dirty="0"/>
            </a:br>
            <a:endParaRPr lang="fi-FI" dirty="0"/>
          </a:p>
          <a:p>
            <a:r>
              <a:rPr lang="fi-FI" dirty="0"/>
              <a:t>STUK </a:t>
            </a:r>
            <a:r>
              <a:rPr lang="fi-FI" dirty="0" err="1"/>
              <a:t>performed</a:t>
            </a:r>
            <a:r>
              <a:rPr lang="fi-FI" dirty="0"/>
              <a:t> </a:t>
            </a:r>
            <a:r>
              <a:rPr lang="fi-FI" dirty="0" err="1"/>
              <a:t>commissioning</a:t>
            </a:r>
            <a:r>
              <a:rPr lang="fi-FI" dirty="0"/>
              <a:t> </a:t>
            </a:r>
            <a:r>
              <a:rPr lang="fi-FI" dirty="0" err="1"/>
              <a:t>inspections</a:t>
            </a:r>
            <a:r>
              <a:rPr lang="fi-FI" dirty="0"/>
              <a:t> for </a:t>
            </a:r>
            <a:r>
              <a:rPr lang="fi-FI" dirty="0" err="1"/>
              <a:t>systems</a:t>
            </a:r>
            <a:r>
              <a:rPr lang="fi-FI" dirty="0"/>
              <a:t> and </a:t>
            </a:r>
            <a:r>
              <a:rPr lang="fi-FI" dirty="0" err="1"/>
              <a:t>devices</a:t>
            </a:r>
            <a:r>
              <a:rPr lang="fi-FI" dirty="0"/>
              <a:t>. </a:t>
            </a:r>
            <a:br>
              <a:rPr lang="fi-FI" dirty="0"/>
            </a:br>
            <a:endParaRPr lang="fi-FI" dirty="0"/>
          </a:p>
          <a:p>
            <a:r>
              <a:rPr lang="fi-FI" dirty="0" err="1"/>
              <a:t>Commissioning</a:t>
            </a:r>
            <a:r>
              <a:rPr lang="fi-FI" dirty="0"/>
              <a:t> </a:t>
            </a:r>
            <a:r>
              <a:rPr lang="fi-FI" dirty="0" err="1"/>
              <a:t>inspections</a:t>
            </a:r>
            <a:r>
              <a:rPr lang="fi-FI" dirty="0"/>
              <a:t> at </a:t>
            </a:r>
            <a:r>
              <a:rPr lang="fi-FI" dirty="0" err="1"/>
              <a:t>the</a:t>
            </a:r>
            <a:r>
              <a:rPr lang="fi-FI" dirty="0"/>
              <a:t> NPP </a:t>
            </a:r>
            <a:r>
              <a:rPr lang="fi-FI" dirty="0" err="1"/>
              <a:t>have</a:t>
            </a:r>
            <a:r>
              <a:rPr lang="fi-FI" dirty="0"/>
              <a:t> </a:t>
            </a:r>
            <a:r>
              <a:rPr lang="fi-FI" dirty="0" err="1"/>
              <a:t>two</a:t>
            </a:r>
            <a:r>
              <a:rPr lang="fi-FI" dirty="0"/>
              <a:t> </a:t>
            </a:r>
            <a:r>
              <a:rPr lang="fi-FI" dirty="0" err="1"/>
              <a:t>stages</a:t>
            </a:r>
            <a:endParaRPr lang="fi-FI" dirty="0"/>
          </a:p>
          <a:p>
            <a:pPr marL="0" indent="0">
              <a:buNone/>
            </a:pPr>
            <a:endParaRPr lang="fi-FI" dirty="0"/>
          </a:p>
        </p:txBody>
      </p:sp>
    </p:spTree>
    <p:extLst>
      <p:ext uri="{BB962C8B-B14F-4D97-AF65-F5344CB8AC3E}">
        <p14:creationId xmlns:p14="http://schemas.microsoft.com/office/powerpoint/2010/main" val="222440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2503A5-380E-0602-71E6-B201484A6E2A}"/>
              </a:ext>
            </a:extLst>
          </p:cNvPr>
          <p:cNvSpPr>
            <a:spLocks noGrp="1"/>
          </p:cNvSpPr>
          <p:nvPr>
            <p:ph type="title"/>
          </p:nvPr>
        </p:nvSpPr>
        <p:spPr/>
        <p:txBody>
          <a:bodyPr/>
          <a:lstStyle/>
          <a:p>
            <a:r>
              <a:rPr lang="fi-FI" dirty="0" err="1"/>
              <a:t>Commissioning</a:t>
            </a:r>
            <a:r>
              <a:rPr lang="fi-FI" dirty="0"/>
              <a:t> </a:t>
            </a:r>
            <a:r>
              <a:rPr lang="fi-FI" dirty="0" err="1"/>
              <a:t>inspection</a:t>
            </a:r>
            <a:r>
              <a:rPr lang="fi-FI" dirty="0"/>
              <a:t> - </a:t>
            </a:r>
            <a:r>
              <a:rPr lang="fi-FI" dirty="0" err="1"/>
              <a:t>basics</a:t>
            </a:r>
            <a:endParaRPr lang="fi-FI" dirty="0"/>
          </a:p>
        </p:txBody>
      </p:sp>
      <p:sp>
        <p:nvSpPr>
          <p:cNvPr id="3" name="Sisällön paikkamerkki 2">
            <a:extLst>
              <a:ext uri="{FF2B5EF4-FFF2-40B4-BE49-F238E27FC236}">
                <a16:creationId xmlns:a16="http://schemas.microsoft.com/office/drawing/2014/main" id="{C50E23C7-FB22-C130-4FB3-0EBECC05DAFD}"/>
              </a:ext>
            </a:extLst>
          </p:cNvPr>
          <p:cNvSpPr>
            <a:spLocks noGrp="1"/>
          </p:cNvSpPr>
          <p:nvPr>
            <p:ph idx="1"/>
          </p:nvPr>
        </p:nvSpPr>
        <p:spPr/>
        <p:txBody>
          <a:bodyPr/>
          <a:lstStyle/>
          <a:p>
            <a:r>
              <a:rPr lang="fi-FI" sz="2400" dirty="0" err="1"/>
              <a:t>All</a:t>
            </a:r>
            <a:r>
              <a:rPr lang="fi-FI" sz="2400" dirty="0"/>
              <a:t> </a:t>
            </a:r>
            <a:r>
              <a:rPr lang="fi-FI" sz="2400" dirty="0" err="1"/>
              <a:t>devides</a:t>
            </a:r>
            <a:r>
              <a:rPr lang="fi-FI" sz="2400" dirty="0"/>
              <a:t> </a:t>
            </a:r>
            <a:r>
              <a:rPr lang="fi-FI" sz="2400" dirty="0" err="1"/>
              <a:t>must</a:t>
            </a:r>
            <a:r>
              <a:rPr lang="fi-FI" sz="2400" dirty="0"/>
              <a:t> </a:t>
            </a:r>
            <a:r>
              <a:rPr lang="fi-FI" sz="2400" dirty="0" err="1"/>
              <a:t>be</a:t>
            </a:r>
            <a:r>
              <a:rPr lang="fi-FI" sz="2400" dirty="0"/>
              <a:t> </a:t>
            </a:r>
            <a:r>
              <a:rPr lang="fi-FI" sz="2400" dirty="0" err="1"/>
              <a:t>included</a:t>
            </a:r>
            <a:r>
              <a:rPr lang="fi-FI" sz="2400" dirty="0"/>
              <a:t> in </a:t>
            </a:r>
            <a:r>
              <a:rPr lang="fi-FI" sz="2400" dirty="0" err="1"/>
              <a:t>the</a:t>
            </a:r>
            <a:r>
              <a:rPr lang="fi-FI" sz="2400" dirty="0"/>
              <a:t> </a:t>
            </a:r>
            <a:r>
              <a:rPr lang="fi-FI" sz="2400" dirty="0" err="1"/>
              <a:t>system</a:t>
            </a:r>
            <a:r>
              <a:rPr lang="fi-FI" sz="2400" dirty="0"/>
              <a:t> </a:t>
            </a:r>
            <a:r>
              <a:rPr lang="fi-FI" sz="2400" dirty="0" err="1"/>
              <a:t>commisssioning</a:t>
            </a:r>
            <a:r>
              <a:rPr lang="fi-FI" sz="2400" dirty="0"/>
              <a:t> </a:t>
            </a:r>
            <a:r>
              <a:rPr lang="fi-FI" sz="2400" dirty="0" err="1"/>
              <a:t>inspection</a:t>
            </a:r>
            <a:endParaRPr lang="fi-FI" sz="2400" dirty="0"/>
          </a:p>
          <a:p>
            <a:pPr lvl="1"/>
            <a:r>
              <a:rPr lang="fi-FI" dirty="0" err="1"/>
              <a:t>The</a:t>
            </a:r>
            <a:r>
              <a:rPr lang="fi-FI" dirty="0"/>
              <a:t> </a:t>
            </a:r>
            <a:r>
              <a:rPr lang="fi-FI" dirty="0" err="1"/>
              <a:t>number</a:t>
            </a:r>
            <a:r>
              <a:rPr lang="fi-FI" dirty="0"/>
              <a:t> of </a:t>
            </a:r>
            <a:r>
              <a:rPr lang="fi-FI" dirty="0" err="1"/>
              <a:t>devices</a:t>
            </a:r>
            <a:r>
              <a:rPr lang="fi-FI" dirty="0"/>
              <a:t> in </a:t>
            </a:r>
            <a:r>
              <a:rPr lang="fi-FI" dirty="0" err="1"/>
              <a:t>the</a:t>
            </a:r>
            <a:r>
              <a:rPr lang="fi-FI" dirty="0"/>
              <a:t> NPP is </a:t>
            </a:r>
            <a:r>
              <a:rPr lang="fi-FI" dirty="0" err="1"/>
              <a:t>large</a:t>
            </a:r>
            <a:r>
              <a:rPr lang="fi-FI" dirty="0"/>
              <a:t>. So </a:t>
            </a:r>
            <a:r>
              <a:rPr lang="fi-FI" dirty="0" err="1"/>
              <a:t>the</a:t>
            </a:r>
            <a:r>
              <a:rPr lang="fi-FI" dirty="0"/>
              <a:t> </a:t>
            </a:r>
            <a:r>
              <a:rPr lang="fi-FI" dirty="0" err="1"/>
              <a:t>work</a:t>
            </a:r>
            <a:r>
              <a:rPr lang="fi-FI" dirty="0"/>
              <a:t> </a:t>
            </a:r>
            <a:r>
              <a:rPr lang="fi-FI" dirty="0" err="1"/>
              <a:t>has</a:t>
            </a:r>
            <a:r>
              <a:rPr lang="fi-FI" dirty="0"/>
              <a:t> to </a:t>
            </a:r>
            <a:r>
              <a:rPr lang="fi-FI" dirty="0" err="1"/>
              <a:t>be</a:t>
            </a:r>
            <a:r>
              <a:rPr lang="fi-FI" dirty="0"/>
              <a:t> </a:t>
            </a:r>
            <a:r>
              <a:rPr lang="fi-FI" dirty="0" err="1"/>
              <a:t>divided</a:t>
            </a:r>
            <a:r>
              <a:rPr lang="fi-FI" dirty="0"/>
              <a:t>.</a:t>
            </a:r>
          </a:p>
          <a:p>
            <a:pPr lvl="1"/>
            <a:r>
              <a:rPr lang="fi-FI" dirty="0"/>
              <a:t>Knowledge of </a:t>
            </a:r>
            <a:r>
              <a:rPr lang="fi-FI" dirty="0" err="1"/>
              <a:t>the</a:t>
            </a:r>
            <a:r>
              <a:rPr lang="fi-FI" dirty="0"/>
              <a:t> </a:t>
            </a:r>
            <a:r>
              <a:rPr lang="fi-FI" dirty="0" err="1"/>
              <a:t>facility</a:t>
            </a:r>
            <a:r>
              <a:rPr lang="fi-FI" dirty="0"/>
              <a:t> is a </a:t>
            </a:r>
            <a:r>
              <a:rPr lang="fi-FI" dirty="0" err="1"/>
              <a:t>big</a:t>
            </a:r>
            <a:r>
              <a:rPr lang="fi-FI" dirty="0"/>
              <a:t> help in </a:t>
            </a:r>
            <a:r>
              <a:rPr lang="fi-FI" dirty="0" err="1"/>
              <a:t>commissioning</a:t>
            </a:r>
            <a:r>
              <a:rPr lang="fi-FI" dirty="0"/>
              <a:t> </a:t>
            </a:r>
            <a:r>
              <a:rPr lang="fi-FI" dirty="0" err="1"/>
              <a:t>inspections</a:t>
            </a:r>
            <a:endParaRPr lang="fi-FI" dirty="0"/>
          </a:p>
          <a:p>
            <a:pPr lvl="1"/>
            <a:endParaRPr lang="fi-FI" dirty="0"/>
          </a:p>
          <a:p>
            <a:r>
              <a:rPr lang="en-US" sz="2400" dirty="0"/>
              <a:t>In the first step, (KOT1), it is ensured that the installation has been completed and that no open issues have been detected in the inspections that would prevent the commissioning operation from starting. At the same time, it is ensured that the commissioning operation plan has been approved.</a:t>
            </a:r>
            <a:endParaRPr lang="fi-FI" sz="2400" dirty="0"/>
          </a:p>
          <a:p>
            <a:endParaRPr lang="fi-FI" dirty="0"/>
          </a:p>
        </p:txBody>
      </p:sp>
    </p:spTree>
    <p:extLst>
      <p:ext uri="{BB962C8B-B14F-4D97-AF65-F5344CB8AC3E}">
        <p14:creationId xmlns:p14="http://schemas.microsoft.com/office/powerpoint/2010/main" val="1161219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ED45B8-24E5-9350-DAD0-C16E7CF8B740}"/>
              </a:ext>
            </a:extLst>
          </p:cNvPr>
          <p:cNvSpPr>
            <a:spLocks noGrp="1"/>
          </p:cNvSpPr>
          <p:nvPr>
            <p:ph type="title"/>
          </p:nvPr>
        </p:nvSpPr>
        <p:spPr/>
        <p:txBody>
          <a:bodyPr/>
          <a:lstStyle/>
          <a:p>
            <a:r>
              <a:rPr lang="fi-FI" dirty="0" err="1"/>
              <a:t>Commissioning</a:t>
            </a:r>
            <a:r>
              <a:rPr lang="fi-FI" dirty="0"/>
              <a:t> </a:t>
            </a:r>
            <a:r>
              <a:rPr lang="fi-FI" dirty="0" err="1"/>
              <a:t>inspection</a:t>
            </a:r>
            <a:r>
              <a:rPr lang="fi-FI" dirty="0"/>
              <a:t> - </a:t>
            </a:r>
            <a:r>
              <a:rPr lang="fi-FI" dirty="0" err="1"/>
              <a:t>basics</a:t>
            </a:r>
            <a:endParaRPr lang="fi-FI" dirty="0"/>
          </a:p>
        </p:txBody>
      </p:sp>
      <p:pic>
        <p:nvPicPr>
          <p:cNvPr id="4" name="Sisällön paikkamerkki 3">
            <a:extLst>
              <a:ext uri="{FF2B5EF4-FFF2-40B4-BE49-F238E27FC236}">
                <a16:creationId xmlns:a16="http://schemas.microsoft.com/office/drawing/2014/main" id="{617D0CD2-7375-F163-3116-8B81CC81AFB6}"/>
              </a:ext>
            </a:extLst>
          </p:cNvPr>
          <p:cNvPicPr>
            <a:picLocks noGrp="1" noChangeAspect="1"/>
          </p:cNvPicPr>
          <p:nvPr>
            <p:ph idx="1"/>
          </p:nvPr>
        </p:nvPicPr>
        <p:blipFill>
          <a:blip r:embed="rId2"/>
          <a:stretch>
            <a:fillRect/>
          </a:stretch>
        </p:blipFill>
        <p:spPr>
          <a:xfrm>
            <a:off x="6161999" y="1792172"/>
            <a:ext cx="5191801" cy="4351338"/>
          </a:xfrm>
          <a:prstGeom prst="rect">
            <a:avLst/>
          </a:prstGeom>
        </p:spPr>
      </p:pic>
      <p:sp>
        <p:nvSpPr>
          <p:cNvPr id="6" name="Tekstiruutu 5">
            <a:extLst>
              <a:ext uri="{FF2B5EF4-FFF2-40B4-BE49-F238E27FC236}">
                <a16:creationId xmlns:a16="http://schemas.microsoft.com/office/drawing/2014/main" id="{FC38631B-3A98-A586-031F-E859FBAA5CC8}"/>
              </a:ext>
            </a:extLst>
          </p:cNvPr>
          <p:cNvSpPr txBox="1"/>
          <p:nvPr/>
        </p:nvSpPr>
        <p:spPr>
          <a:xfrm>
            <a:off x="394010" y="1792172"/>
            <a:ext cx="5701990" cy="2585323"/>
          </a:xfrm>
          <a:prstGeom prst="rect">
            <a:avLst/>
          </a:prstGeom>
          <a:noFill/>
        </p:spPr>
        <p:txBody>
          <a:bodyPr wrap="square">
            <a:spAutoFit/>
          </a:bodyPr>
          <a:lstStyle/>
          <a:p>
            <a:r>
              <a:rPr lang="fi-FI" dirty="0"/>
              <a:t>In Finland, STUK is </a:t>
            </a:r>
            <a:r>
              <a:rPr lang="fi-FI" dirty="0" err="1"/>
              <a:t>the</a:t>
            </a:r>
            <a:r>
              <a:rPr lang="fi-FI" dirty="0"/>
              <a:t> </a:t>
            </a:r>
            <a:r>
              <a:rPr lang="fi-FI" dirty="0" err="1"/>
              <a:t>authority</a:t>
            </a:r>
            <a:r>
              <a:rPr lang="fi-FI" dirty="0"/>
              <a:t> of </a:t>
            </a:r>
            <a:r>
              <a:rPr lang="fi-FI" dirty="0" err="1"/>
              <a:t>pressure</a:t>
            </a:r>
            <a:r>
              <a:rPr lang="fi-FI" dirty="0"/>
              <a:t> </a:t>
            </a:r>
            <a:r>
              <a:rPr lang="fi-FI" dirty="0" err="1"/>
              <a:t>equipmant</a:t>
            </a:r>
            <a:r>
              <a:rPr lang="fi-FI" dirty="0"/>
              <a:t> in </a:t>
            </a:r>
            <a:r>
              <a:rPr lang="fi-FI" dirty="0" err="1"/>
              <a:t>the</a:t>
            </a:r>
            <a:r>
              <a:rPr lang="fi-FI" dirty="0"/>
              <a:t> NPP</a:t>
            </a:r>
          </a:p>
          <a:p>
            <a:pPr marL="742950" lvl="1" indent="-285750">
              <a:buFont typeface="Arial" panose="020B0604020202020204" pitchFamily="34" charset="0"/>
              <a:buChar char="•"/>
            </a:pPr>
            <a:r>
              <a:rPr lang="fi-FI" dirty="0"/>
              <a:t>At </a:t>
            </a:r>
            <a:r>
              <a:rPr lang="fi-FI" dirty="0" err="1"/>
              <a:t>this</a:t>
            </a:r>
            <a:r>
              <a:rPr lang="fi-FI" dirty="0"/>
              <a:t> KOT1 </a:t>
            </a:r>
            <a:r>
              <a:rPr lang="fi-FI" dirty="0" err="1"/>
              <a:t>stage</a:t>
            </a:r>
            <a:r>
              <a:rPr lang="fi-FI" dirty="0"/>
              <a:t>, </a:t>
            </a:r>
            <a:r>
              <a:rPr lang="fi-FI" dirty="0" err="1"/>
              <a:t>the</a:t>
            </a:r>
            <a:r>
              <a:rPr lang="fi-FI" dirty="0"/>
              <a:t> </a:t>
            </a:r>
            <a:r>
              <a:rPr lang="fi-FI" dirty="0" err="1"/>
              <a:t>introduction</a:t>
            </a:r>
            <a:r>
              <a:rPr lang="fi-FI" dirty="0"/>
              <a:t> of </a:t>
            </a:r>
            <a:r>
              <a:rPr lang="fi-FI" dirty="0" err="1"/>
              <a:t>the</a:t>
            </a:r>
            <a:r>
              <a:rPr lang="fi-FI" dirty="0"/>
              <a:t> </a:t>
            </a:r>
            <a:r>
              <a:rPr lang="fi-FI" dirty="0" err="1"/>
              <a:t>pressure</a:t>
            </a:r>
            <a:r>
              <a:rPr lang="fi-FI" dirty="0"/>
              <a:t> </a:t>
            </a:r>
            <a:r>
              <a:rPr lang="fi-FI" dirty="0" err="1"/>
              <a:t>devices</a:t>
            </a:r>
            <a:r>
              <a:rPr lang="fi-FI" dirty="0"/>
              <a:t> inside </a:t>
            </a:r>
            <a:r>
              <a:rPr lang="fi-FI" dirty="0" err="1"/>
              <a:t>the</a:t>
            </a:r>
            <a:r>
              <a:rPr lang="fi-FI" dirty="0"/>
              <a:t> </a:t>
            </a:r>
            <a:r>
              <a:rPr lang="fi-FI" dirty="0" err="1"/>
              <a:t>systems</a:t>
            </a:r>
            <a:r>
              <a:rPr lang="fi-FI" dirty="0"/>
              <a:t>.</a:t>
            </a:r>
          </a:p>
          <a:p>
            <a:pPr lvl="1"/>
            <a:endParaRPr lang="fi-FI" dirty="0"/>
          </a:p>
          <a:p>
            <a:pPr lvl="1"/>
            <a:r>
              <a:rPr lang="fi-FI" dirty="0"/>
              <a:t>*</a:t>
            </a:r>
            <a:r>
              <a:rPr lang="fi-FI" dirty="0" err="1"/>
              <a:t>Monitoring</a:t>
            </a:r>
            <a:r>
              <a:rPr lang="fi-FI" dirty="0"/>
              <a:t> of </a:t>
            </a:r>
            <a:r>
              <a:rPr lang="fi-FI" dirty="0" err="1"/>
              <a:t>periodic</a:t>
            </a:r>
            <a:r>
              <a:rPr lang="fi-FI" dirty="0"/>
              <a:t> </a:t>
            </a:r>
            <a:r>
              <a:rPr lang="fi-FI" dirty="0" err="1"/>
              <a:t>inspections</a:t>
            </a:r>
            <a:r>
              <a:rPr lang="fi-FI" dirty="0"/>
              <a:t> of  </a:t>
            </a:r>
            <a:br>
              <a:rPr lang="fi-FI" dirty="0"/>
            </a:br>
            <a:r>
              <a:rPr lang="fi-FI" dirty="0" err="1"/>
              <a:t>pressure</a:t>
            </a:r>
            <a:r>
              <a:rPr lang="fi-FI" dirty="0"/>
              <a:t> </a:t>
            </a:r>
            <a:r>
              <a:rPr lang="fi-FI" dirty="0" err="1"/>
              <a:t>equipmant</a:t>
            </a:r>
            <a:r>
              <a:rPr lang="fi-FI" dirty="0"/>
              <a:t> </a:t>
            </a:r>
            <a:r>
              <a:rPr lang="fi-FI" dirty="0" err="1"/>
              <a:t>starts</a:t>
            </a:r>
            <a:r>
              <a:rPr lang="fi-FI" dirty="0"/>
              <a:t> </a:t>
            </a:r>
            <a:r>
              <a:rPr lang="fi-FI" dirty="0" err="1"/>
              <a:t>from</a:t>
            </a:r>
            <a:r>
              <a:rPr lang="fi-FI" dirty="0"/>
              <a:t> </a:t>
            </a:r>
            <a:r>
              <a:rPr lang="fi-FI" dirty="0" err="1"/>
              <a:t>that</a:t>
            </a:r>
            <a:r>
              <a:rPr lang="fi-FI" dirty="0"/>
              <a:t> </a:t>
            </a:r>
            <a:r>
              <a:rPr lang="fi-FI" dirty="0" err="1"/>
              <a:t>day</a:t>
            </a:r>
            <a:endParaRPr lang="fi-FI" dirty="0"/>
          </a:p>
          <a:p>
            <a:pPr lvl="1"/>
            <a:endParaRPr lang="fi-FI" dirty="0"/>
          </a:p>
          <a:p>
            <a:pPr lvl="1"/>
            <a:r>
              <a:rPr lang="fi-FI" dirty="0"/>
              <a:t>*In </a:t>
            </a:r>
            <a:r>
              <a:rPr lang="fi-FI" dirty="0" err="1"/>
              <a:t>the</a:t>
            </a:r>
            <a:r>
              <a:rPr lang="fi-FI" dirty="0"/>
              <a:t> KOT1 </a:t>
            </a:r>
            <a:r>
              <a:rPr lang="fi-FI" dirty="0" err="1"/>
              <a:t>phase</a:t>
            </a:r>
            <a:r>
              <a:rPr lang="fi-FI" dirty="0"/>
              <a:t>, </a:t>
            </a:r>
            <a:r>
              <a:rPr lang="fi-FI" dirty="0" err="1"/>
              <a:t>all</a:t>
            </a:r>
            <a:r>
              <a:rPr lang="fi-FI" dirty="0"/>
              <a:t> </a:t>
            </a:r>
            <a:r>
              <a:rPr lang="fi-FI" dirty="0" err="1"/>
              <a:t>test</a:t>
            </a:r>
            <a:r>
              <a:rPr lang="fi-FI" dirty="0"/>
              <a:t> </a:t>
            </a:r>
            <a:r>
              <a:rPr lang="fi-FI" dirty="0" err="1"/>
              <a:t>are</a:t>
            </a:r>
            <a:r>
              <a:rPr lang="fi-FI" dirty="0"/>
              <a:t> </a:t>
            </a:r>
            <a:r>
              <a:rPr lang="fi-FI" dirty="0" err="1"/>
              <a:t>performed</a:t>
            </a:r>
            <a:endParaRPr lang="fi-FI" dirty="0"/>
          </a:p>
        </p:txBody>
      </p:sp>
    </p:spTree>
    <p:extLst>
      <p:ext uri="{BB962C8B-B14F-4D97-AF65-F5344CB8AC3E}">
        <p14:creationId xmlns:p14="http://schemas.microsoft.com/office/powerpoint/2010/main" val="2163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561982-DA14-A556-D9F8-D0667DFB5C85}"/>
              </a:ext>
            </a:extLst>
          </p:cNvPr>
          <p:cNvSpPr>
            <a:spLocks noGrp="1"/>
          </p:cNvSpPr>
          <p:nvPr>
            <p:ph type="title"/>
          </p:nvPr>
        </p:nvSpPr>
        <p:spPr/>
        <p:txBody>
          <a:bodyPr/>
          <a:lstStyle/>
          <a:p>
            <a:r>
              <a:rPr lang="fi-FI" dirty="0" err="1"/>
              <a:t>Commissioning</a:t>
            </a:r>
            <a:r>
              <a:rPr lang="fi-FI" dirty="0"/>
              <a:t> </a:t>
            </a:r>
            <a:r>
              <a:rPr lang="fi-FI" dirty="0" err="1"/>
              <a:t>inspection</a:t>
            </a:r>
            <a:r>
              <a:rPr lang="fi-FI" dirty="0"/>
              <a:t> - </a:t>
            </a:r>
            <a:r>
              <a:rPr lang="fi-FI" dirty="0" err="1"/>
              <a:t>basics</a:t>
            </a:r>
            <a:endParaRPr lang="fi-FI" dirty="0"/>
          </a:p>
        </p:txBody>
      </p:sp>
      <p:sp>
        <p:nvSpPr>
          <p:cNvPr id="3" name="Sisällön paikkamerkki 2">
            <a:extLst>
              <a:ext uri="{FF2B5EF4-FFF2-40B4-BE49-F238E27FC236}">
                <a16:creationId xmlns:a16="http://schemas.microsoft.com/office/drawing/2014/main" id="{80517049-701C-8400-FFD0-4AD2D5A85DBB}"/>
              </a:ext>
            </a:extLst>
          </p:cNvPr>
          <p:cNvSpPr>
            <a:spLocks noGrp="1"/>
          </p:cNvSpPr>
          <p:nvPr>
            <p:ph idx="1"/>
          </p:nvPr>
        </p:nvSpPr>
        <p:spPr/>
        <p:txBody>
          <a:bodyPr/>
          <a:lstStyle/>
          <a:p>
            <a:r>
              <a:rPr lang="en-US" sz="2800" dirty="0"/>
              <a:t>After the tests are completed, the license holder applies for a license to use the system. This phase is called KOT2.</a:t>
            </a:r>
            <a:br>
              <a:rPr lang="en-US" sz="2800" dirty="0"/>
            </a:br>
            <a:endParaRPr lang="en-US" sz="2800" dirty="0"/>
          </a:p>
          <a:p>
            <a:r>
              <a:rPr lang="en-US" sz="2800" dirty="0"/>
              <a:t>The result report of the commissioning testing is submitted to STUK for processing.</a:t>
            </a:r>
            <a:br>
              <a:rPr lang="en-US" sz="2800" dirty="0"/>
            </a:br>
            <a:endParaRPr lang="en-US" sz="2800" dirty="0"/>
          </a:p>
          <a:p>
            <a:r>
              <a:rPr lang="en-US" sz="2800" dirty="0"/>
              <a:t>After the commissioning tests (KOT2) of the systems, tests between the systems are carried out</a:t>
            </a:r>
            <a:br>
              <a:rPr lang="en-US" sz="2800" dirty="0"/>
            </a:br>
            <a:endParaRPr lang="en-US" sz="2800" dirty="0"/>
          </a:p>
          <a:p>
            <a:r>
              <a:rPr lang="en-US" sz="2800" dirty="0"/>
              <a:t>Cross-system tests are an important step</a:t>
            </a:r>
            <a:endParaRPr lang="fi-FI" sz="2800" dirty="0"/>
          </a:p>
          <a:p>
            <a:endParaRPr lang="fi-FI" dirty="0"/>
          </a:p>
        </p:txBody>
      </p:sp>
    </p:spTree>
    <p:extLst>
      <p:ext uri="{BB962C8B-B14F-4D97-AF65-F5344CB8AC3E}">
        <p14:creationId xmlns:p14="http://schemas.microsoft.com/office/powerpoint/2010/main" val="1009758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B1E9-D6C4-3BED-855E-022C3975B552}"/>
              </a:ext>
            </a:extLst>
          </p:cNvPr>
          <p:cNvSpPr>
            <a:spLocks noGrp="1"/>
          </p:cNvSpPr>
          <p:nvPr>
            <p:ph type="title"/>
          </p:nvPr>
        </p:nvSpPr>
        <p:spPr/>
        <p:txBody>
          <a:bodyPr/>
          <a:lstStyle/>
          <a:p>
            <a:r>
              <a:rPr lang="en-GB" altLang="fi-FI" b="1" dirty="0">
                <a:solidFill>
                  <a:srgbClr val="0070C0"/>
                </a:solidFill>
                <a:latin typeface="Arial Black" panose="020B0A04020102020204" pitchFamily="34" charset="0"/>
              </a:rPr>
              <a:t>STUK – Radiation and Nuclear Safety Authority</a:t>
            </a:r>
            <a:endParaRPr lang="en-AT" b="1" dirty="0">
              <a:solidFill>
                <a:srgbClr val="0070C0"/>
              </a:solidFill>
              <a:latin typeface="Arial Black" panose="020B0A04020102020204" pitchFamily="34" charset="0"/>
            </a:endParaRPr>
          </a:p>
        </p:txBody>
      </p:sp>
      <p:pic>
        <p:nvPicPr>
          <p:cNvPr id="4" name="Picture 2">
            <a:extLst>
              <a:ext uri="{FF2B5EF4-FFF2-40B4-BE49-F238E27FC236}">
                <a16:creationId xmlns:a16="http://schemas.microsoft.com/office/drawing/2014/main" id="{D48A1B8D-2AE4-B416-A2A1-F28110F15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02" y="2580492"/>
            <a:ext cx="3718322" cy="257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orakulmio: Pyöristetyt kulmat 8">
            <a:extLst>
              <a:ext uri="{FF2B5EF4-FFF2-40B4-BE49-F238E27FC236}">
                <a16:creationId xmlns:a16="http://schemas.microsoft.com/office/drawing/2014/main" id="{5ED96C47-4A19-B60D-1283-F31BC943DBA6}"/>
              </a:ext>
            </a:extLst>
          </p:cNvPr>
          <p:cNvSpPr/>
          <p:nvPr/>
        </p:nvSpPr>
        <p:spPr>
          <a:xfrm>
            <a:off x="5670105" y="4995080"/>
            <a:ext cx="721519" cy="135731"/>
          </a:xfrm>
          <a:prstGeom prst="roundRect">
            <a:avLst>
              <a:gd name="adj" fmla="val 50000"/>
            </a:avLst>
          </a:prstGeom>
          <a:solidFill>
            <a:srgbClr val="F48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350"/>
          </a:p>
        </p:txBody>
      </p:sp>
      <p:sp>
        <p:nvSpPr>
          <p:cNvPr id="6" name="Content Placeholder 2">
            <a:extLst>
              <a:ext uri="{FF2B5EF4-FFF2-40B4-BE49-F238E27FC236}">
                <a16:creationId xmlns:a16="http://schemas.microsoft.com/office/drawing/2014/main" id="{DEAF149F-5ED9-B735-B0E2-DFEEF022EC5E}"/>
              </a:ext>
            </a:extLst>
          </p:cNvPr>
          <p:cNvSpPr>
            <a:spLocks noGrp="1"/>
          </p:cNvSpPr>
          <p:nvPr>
            <p:ph idx="1"/>
          </p:nvPr>
        </p:nvSpPr>
        <p:spPr>
          <a:xfrm>
            <a:off x="5084956" y="2442117"/>
            <a:ext cx="6268844" cy="2821259"/>
          </a:xfrm>
        </p:spPr>
        <p:txBody>
          <a:bodyPr/>
          <a:lstStyle/>
          <a:p>
            <a:pPr marL="0" indent="0">
              <a:buNone/>
              <a:defRPr/>
            </a:pPr>
            <a:r>
              <a:rPr lang="fi-FI" b="1" dirty="0"/>
              <a:t>Mission:</a:t>
            </a:r>
          </a:p>
          <a:p>
            <a:pPr>
              <a:defRPr/>
            </a:pPr>
            <a:endParaRPr lang="fi-FI" dirty="0"/>
          </a:p>
          <a:p>
            <a:pPr marL="0" indent="0">
              <a:buNone/>
              <a:defRPr/>
            </a:pPr>
            <a:r>
              <a:rPr lang="en-US" dirty="0"/>
              <a:t>Protecting people, society, environment, and future generations from harmful effects of radiation</a:t>
            </a:r>
          </a:p>
        </p:txBody>
      </p:sp>
    </p:spTree>
    <p:extLst>
      <p:ext uri="{BB962C8B-B14F-4D97-AF65-F5344CB8AC3E}">
        <p14:creationId xmlns:p14="http://schemas.microsoft.com/office/powerpoint/2010/main" val="144355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F95EA-91A9-347A-EA13-C5EC8330C72D}"/>
              </a:ext>
            </a:extLst>
          </p:cNvPr>
          <p:cNvSpPr>
            <a:spLocks noGrp="1"/>
          </p:cNvSpPr>
          <p:nvPr>
            <p:ph type="title"/>
          </p:nvPr>
        </p:nvSpPr>
        <p:spPr/>
        <p:txBody>
          <a:bodyPr/>
          <a:lstStyle/>
          <a:p>
            <a:r>
              <a:rPr lang="fi-FI" dirty="0"/>
              <a:t>OL3 - </a:t>
            </a:r>
            <a:r>
              <a:rPr lang="fi-FI" dirty="0" err="1"/>
              <a:t>Experiences</a:t>
            </a:r>
            <a:endParaRPr lang="fi-FI" dirty="0"/>
          </a:p>
        </p:txBody>
      </p:sp>
      <p:sp>
        <p:nvSpPr>
          <p:cNvPr id="3" name="Sisällön paikkamerkki 2">
            <a:extLst>
              <a:ext uri="{FF2B5EF4-FFF2-40B4-BE49-F238E27FC236}">
                <a16:creationId xmlns:a16="http://schemas.microsoft.com/office/drawing/2014/main" id="{22AEAA7C-E51B-B9C1-4B3E-3798D850AD87}"/>
              </a:ext>
            </a:extLst>
          </p:cNvPr>
          <p:cNvSpPr>
            <a:spLocks noGrp="1"/>
          </p:cNvSpPr>
          <p:nvPr>
            <p:ph idx="1"/>
          </p:nvPr>
        </p:nvSpPr>
        <p:spPr/>
        <p:txBody>
          <a:bodyPr>
            <a:normAutofit fontScale="92500" lnSpcReduction="10000"/>
          </a:bodyPr>
          <a:lstStyle/>
          <a:p>
            <a:r>
              <a:rPr lang="fi-FI" dirty="0" err="1"/>
              <a:t>The</a:t>
            </a:r>
            <a:r>
              <a:rPr lang="fi-FI" dirty="0"/>
              <a:t> </a:t>
            </a:r>
            <a:r>
              <a:rPr lang="fi-FI" dirty="0" err="1"/>
              <a:t>test</a:t>
            </a:r>
            <a:r>
              <a:rPr lang="fi-FI" dirty="0"/>
              <a:t> </a:t>
            </a:r>
            <a:r>
              <a:rPr lang="fi-FI" dirty="0" err="1"/>
              <a:t>use</a:t>
            </a:r>
            <a:r>
              <a:rPr lang="fi-FI" dirty="0"/>
              <a:t> </a:t>
            </a:r>
            <a:r>
              <a:rPr lang="fi-FI" dirty="0" err="1"/>
              <a:t>phase</a:t>
            </a:r>
            <a:r>
              <a:rPr lang="fi-FI" dirty="0"/>
              <a:t> </a:t>
            </a:r>
            <a:r>
              <a:rPr lang="fi-FI" dirty="0" err="1"/>
              <a:t>was</a:t>
            </a:r>
            <a:r>
              <a:rPr lang="fi-FI" dirty="0"/>
              <a:t> long</a:t>
            </a:r>
            <a:br>
              <a:rPr lang="fi-FI" dirty="0"/>
            </a:br>
            <a:endParaRPr lang="fi-FI" dirty="0"/>
          </a:p>
          <a:p>
            <a:r>
              <a:rPr lang="fi-FI" dirty="0" err="1"/>
              <a:t>There</a:t>
            </a:r>
            <a:r>
              <a:rPr lang="fi-FI" dirty="0"/>
              <a:t> </a:t>
            </a:r>
            <a:r>
              <a:rPr lang="fi-FI" dirty="0" err="1"/>
              <a:t>were</a:t>
            </a:r>
            <a:r>
              <a:rPr lang="fi-FI" dirty="0"/>
              <a:t> </a:t>
            </a:r>
            <a:r>
              <a:rPr lang="fi-FI" dirty="0" err="1"/>
              <a:t>many</a:t>
            </a:r>
            <a:r>
              <a:rPr lang="fi-FI" dirty="0"/>
              <a:t> </a:t>
            </a:r>
            <a:r>
              <a:rPr lang="fi-FI" dirty="0" err="1"/>
              <a:t>things</a:t>
            </a:r>
            <a:r>
              <a:rPr lang="fi-FI" dirty="0"/>
              <a:t> to </a:t>
            </a:r>
            <a:r>
              <a:rPr lang="fi-FI" dirty="0" err="1"/>
              <a:t>discuss</a:t>
            </a:r>
            <a:endParaRPr lang="fi-FI" dirty="0"/>
          </a:p>
          <a:p>
            <a:endParaRPr lang="fi-FI" dirty="0"/>
          </a:p>
          <a:p>
            <a:r>
              <a:rPr lang="en-US" dirty="0"/>
              <a:t>It is worth investing in the management of open issues</a:t>
            </a:r>
            <a:endParaRPr lang="fi-FI" dirty="0"/>
          </a:p>
          <a:p>
            <a:endParaRPr lang="fi-FI" dirty="0"/>
          </a:p>
          <a:p>
            <a:r>
              <a:rPr lang="en-US" dirty="0"/>
              <a:t>The presence of an authority during the exams must be planned in advance.</a:t>
            </a:r>
          </a:p>
          <a:p>
            <a:endParaRPr lang="en-US" dirty="0"/>
          </a:p>
          <a:p>
            <a:r>
              <a:rPr lang="en-US" dirty="0"/>
              <a:t>Getting the word out is a good thing</a:t>
            </a:r>
            <a:endParaRPr lang="fi-FI" dirty="0"/>
          </a:p>
          <a:p>
            <a:endParaRPr lang="fi-FI" dirty="0"/>
          </a:p>
        </p:txBody>
      </p:sp>
    </p:spTree>
    <p:extLst>
      <p:ext uri="{BB962C8B-B14F-4D97-AF65-F5344CB8AC3E}">
        <p14:creationId xmlns:p14="http://schemas.microsoft.com/office/powerpoint/2010/main" val="4115476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1D09A8-1B27-60CB-30AA-4862C1F37B94}"/>
              </a:ext>
            </a:extLst>
          </p:cNvPr>
          <p:cNvSpPr>
            <a:spLocks noGrp="1"/>
          </p:cNvSpPr>
          <p:nvPr>
            <p:ph type="title"/>
          </p:nvPr>
        </p:nvSpPr>
        <p:spPr/>
        <p:txBody>
          <a:bodyPr/>
          <a:lstStyle/>
          <a:p>
            <a:r>
              <a:rPr lang="fi-FI" dirty="0"/>
              <a:t>OL3 - </a:t>
            </a:r>
            <a:r>
              <a:rPr lang="fi-FI" dirty="0" err="1"/>
              <a:t>Experiences</a:t>
            </a:r>
            <a:endParaRPr lang="fi-FI" dirty="0"/>
          </a:p>
        </p:txBody>
      </p:sp>
      <p:sp>
        <p:nvSpPr>
          <p:cNvPr id="3" name="Sisällön paikkamerkki 2">
            <a:extLst>
              <a:ext uri="{FF2B5EF4-FFF2-40B4-BE49-F238E27FC236}">
                <a16:creationId xmlns:a16="http://schemas.microsoft.com/office/drawing/2014/main" id="{50629F7D-09CE-640E-8C40-6787919135C6}"/>
              </a:ext>
            </a:extLst>
          </p:cNvPr>
          <p:cNvSpPr>
            <a:spLocks noGrp="1"/>
          </p:cNvSpPr>
          <p:nvPr>
            <p:ph idx="1"/>
          </p:nvPr>
        </p:nvSpPr>
        <p:spPr/>
        <p:txBody>
          <a:bodyPr/>
          <a:lstStyle/>
          <a:p>
            <a:r>
              <a:rPr lang="en-US" dirty="0"/>
              <a:t>Safety culture is part of construction. It must be taken care of throughout the life cycle of the facility.</a:t>
            </a:r>
            <a:br>
              <a:rPr lang="en-US" dirty="0"/>
            </a:br>
            <a:endParaRPr lang="en-US" dirty="0"/>
          </a:p>
          <a:p>
            <a:r>
              <a:rPr lang="en-US" dirty="0"/>
              <a:t>By working with people as </a:t>
            </a:r>
            <a:br>
              <a:rPr lang="en-US" dirty="0"/>
            </a:br>
            <a:r>
              <a:rPr lang="en-US" dirty="0"/>
              <a:t>a person, the authority gets </a:t>
            </a:r>
            <a:br>
              <a:rPr lang="en-US" dirty="0"/>
            </a:br>
            <a:r>
              <a:rPr lang="en-US" dirty="0"/>
              <a:t>a good picture of the level </a:t>
            </a:r>
            <a:br>
              <a:rPr lang="en-US" dirty="0"/>
            </a:br>
            <a:r>
              <a:rPr lang="en-US" dirty="0"/>
              <a:t>of the safety culture.</a:t>
            </a:r>
          </a:p>
          <a:p>
            <a:endParaRPr lang="fi-FI" dirty="0"/>
          </a:p>
        </p:txBody>
      </p:sp>
      <p:pic>
        <p:nvPicPr>
          <p:cNvPr id="4" name="Kuva 3">
            <a:extLst>
              <a:ext uri="{FF2B5EF4-FFF2-40B4-BE49-F238E27FC236}">
                <a16:creationId xmlns:a16="http://schemas.microsoft.com/office/drawing/2014/main" id="{01B44871-B03C-C8D7-01B2-DA7524DDD34E}"/>
              </a:ext>
            </a:extLst>
          </p:cNvPr>
          <p:cNvPicPr>
            <a:picLocks noChangeAspect="1"/>
          </p:cNvPicPr>
          <p:nvPr/>
        </p:nvPicPr>
        <p:blipFill>
          <a:blip r:embed="rId2"/>
          <a:stretch>
            <a:fillRect/>
          </a:stretch>
        </p:blipFill>
        <p:spPr>
          <a:xfrm>
            <a:off x="6867303" y="2198740"/>
            <a:ext cx="3663283" cy="4113160"/>
          </a:xfrm>
          <a:prstGeom prst="rect">
            <a:avLst/>
          </a:prstGeom>
        </p:spPr>
      </p:pic>
    </p:spTree>
    <p:extLst>
      <p:ext uri="{BB962C8B-B14F-4D97-AF65-F5344CB8AC3E}">
        <p14:creationId xmlns:p14="http://schemas.microsoft.com/office/powerpoint/2010/main" val="232796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9DA6C-56A4-6EA6-5902-08092ECE326F}"/>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770D775C-A9B2-6825-F98E-50EE3856D87E}"/>
              </a:ext>
            </a:extLst>
          </p:cNvPr>
          <p:cNvSpPr>
            <a:spLocks noGrp="1"/>
          </p:cNvSpPr>
          <p:nvPr>
            <p:ph idx="1"/>
          </p:nvPr>
        </p:nvSpPr>
        <p:spPr/>
        <p:txBody>
          <a:bodyPr/>
          <a:lstStyle/>
          <a:p>
            <a:endParaRPr lang="fi-FI" dirty="0"/>
          </a:p>
          <a:p>
            <a:endParaRPr lang="fi-FI" dirty="0"/>
          </a:p>
          <a:p>
            <a:endParaRPr lang="fi-FI" dirty="0"/>
          </a:p>
          <a:p>
            <a:r>
              <a:rPr lang="fi-FI" sz="4400" dirty="0" err="1"/>
              <a:t>Questions</a:t>
            </a:r>
            <a:endParaRPr lang="fi-FI" sz="4400" dirty="0"/>
          </a:p>
          <a:p>
            <a:endParaRPr lang="fi-FI" dirty="0"/>
          </a:p>
        </p:txBody>
      </p:sp>
    </p:spTree>
    <p:extLst>
      <p:ext uri="{BB962C8B-B14F-4D97-AF65-F5344CB8AC3E}">
        <p14:creationId xmlns:p14="http://schemas.microsoft.com/office/powerpoint/2010/main" val="2456225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76ACD4-E756-89B0-C13D-A040FBD8204F}"/>
              </a:ext>
            </a:extLst>
          </p:cNvPr>
          <p:cNvSpPr>
            <a:spLocks noGrp="1"/>
          </p:cNvSpPr>
          <p:nvPr>
            <p:ph type="title"/>
          </p:nvPr>
        </p:nvSpPr>
        <p:spPr/>
        <p:txBody>
          <a:bodyPr/>
          <a:lstStyle/>
          <a:p>
            <a:r>
              <a:rPr lang="en-US" altLang="fi-FI" dirty="0"/>
              <a:t>Three roles of STUK:</a:t>
            </a:r>
            <a:br>
              <a:rPr lang="en-US" altLang="fi-FI" dirty="0"/>
            </a:br>
            <a:r>
              <a:rPr lang="en-US" altLang="fi-FI" dirty="0"/>
              <a:t>1. Regulatory Body</a:t>
            </a:r>
            <a:endParaRPr lang="fi-FI" dirty="0"/>
          </a:p>
        </p:txBody>
      </p:sp>
      <p:pic>
        <p:nvPicPr>
          <p:cNvPr id="4" name="Kuva 6">
            <a:extLst>
              <a:ext uri="{FF2B5EF4-FFF2-40B4-BE49-F238E27FC236}">
                <a16:creationId xmlns:a16="http://schemas.microsoft.com/office/drawing/2014/main" id="{AE90457A-9E18-18BB-0498-5723A4388B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6802" y="3679939"/>
            <a:ext cx="6038396" cy="249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iruutu 5">
            <a:extLst>
              <a:ext uri="{FF2B5EF4-FFF2-40B4-BE49-F238E27FC236}">
                <a16:creationId xmlns:a16="http://schemas.microsoft.com/office/drawing/2014/main" id="{F9E6F607-8F53-00D3-EF09-B2A784C566B6}"/>
              </a:ext>
            </a:extLst>
          </p:cNvPr>
          <p:cNvSpPr txBox="1"/>
          <p:nvPr/>
        </p:nvSpPr>
        <p:spPr>
          <a:xfrm>
            <a:off x="3076802" y="2505670"/>
            <a:ext cx="6038396" cy="923330"/>
          </a:xfrm>
          <a:prstGeom prst="rect">
            <a:avLst/>
          </a:prstGeom>
          <a:noFill/>
        </p:spPr>
        <p:txBody>
          <a:bodyPr wrap="square">
            <a:spAutoFit/>
          </a:bodyPr>
          <a:lstStyle/>
          <a:p>
            <a:pPr>
              <a:defRPr/>
            </a:pPr>
            <a:r>
              <a:rPr lang="en-US" sz="1800" b="1" dirty="0"/>
              <a:t>* use of nuclear reactors                 * monitoring environment</a:t>
            </a:r>
          </a:p>
          <a:p>
            <a:pPr>
              <a:defRPr/>
            </a:pPr>
            <a:r>
              <a:rPr lang="en-US" sz="1800" b="1" dirty="0"/>
              <a:t>* nuclear waste and materials       * mining</a:t>
            </a:r>
          </a:p>
          <a:p>
            <a:pPr>
              <a:defRPr/>
            </a:pPr>
            <a:r>
              <a:rPr lang="en-US" sz="1800" b="1" dirty="0"/>
              <a:t>* use of radiation                              * non </a:t>
            </a:r>
            <a:r>
              <a:rPr lang="en-US" sz="1800" b="1" dirty="0" err="1"/>
              <a:t>ionising</a:t>
            </a:r>
            <a:r>
              <a:rPr lang="en-US" sz="1800" b="1" dirty="0"/>
              <a:t> radiation</a:t>
            </a:r>
          </a:p>
        </p:txBody>
      </p:sp>
    </p:spTree>
    <p:extLst>
      <p:ext uri="{BB962C8B-B14F-4D97-AF65-F5344CB8AC3E}">
        <p14:creationId xmlns:p14="http://schemas.microsoft.com/office/powerpoint/2010/main" val="73320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00CAB6-D19A-CC3E-A7A8-038D04FCBEC5}"/>
              </a:ext>
            </a:extLst>
          </p:cNvPr>
          <p:cNvSpPr>
            <a:spLocks noGrp="1"/>
          </p:cNvSpPr>
          <p:nvPr>
            <p:ph type="title"/>
          </p:nvPr>
        </p:nvSpPr>
        <p:spPr/>
        <p:txBody>
          <a:bodyPr/>
          <a:lstStyle/>
          <a:p>
            <a:r>
              <a:rPr lang="en-US" altLang="fi-FI" dirty="0"/>
              <a:t>Three roles of STUK: </a:t>
            </a:r>
            <a:br>
              <a:rPr lang="en-US" altLang="fi-FI" dirty="0"/>
            </a:br>
            <a:r>
              <a:rPr lang="en-US" altLang="fi-FI" dirty="0"/>
              <a:t>2. Expert </a:t>
            </a:r>
            <a:r>
              <a:rPr lang="en-US" altLang="fi-FI" dirty="0" err="1"/>
              <a:t>organisation</a:t>
            </a:r>
            <a:endParaRPr lang="fi-FI" dirty="0"/>
          </a:p>
        </p:txBody>
      </p:sp>
      <p:sp>
        <p:nvSpPr>
          <p:cNvPr id="4" name="Content Placeholder 2">
            <a:extLst>
              <a:ext uri="{FF2B5EF4-FFF2-40B4-BE49-F238E27FC236}">
                <a16:creationId xmlns:a16="http://schemas.microsoft.com/office/drawing/2014/main" id="{F9D01AD5-5C45-A392-F7D8-B08C63D90AA7}"/>
              </a:ext>
            </a:extLst>
          </p:cNvPr>
          <p:cNvSpPr>
            <a:spLocks noGrp="1" noChangeArrowheads="1"/>
          </p:cNvSpPr>
          <p:nvPr>
            <p:ph idx="1"/>
          </p:nvPr>
        </p:nvSpPr>
        <p:spPr bwMode="auto">
          <a:xfrm>
            <a:off x="838200" y="1825625"/>
            <a:ext cx="4402873" cy="4207185"/>
          </a:xfrm>
        </p:spPr>
        <p:txBody>
          <a:bodyPr wrap="square" numCol="1" anchor="t" anchorCtr="0" compatLnSpc="1">
            <a:prstTxWarp prst="textNoShape">
              <a:avLst/>
            </a:prstTxWarp>
            <a:normAutofit lnSpcReduction="10000"/>
          </a:bodyPr>
          <a:lstStyle/>
          <a:p>
            <a:pPr eaLnBrk="1" hangingPunct="1"/>
            <a:r>
              <a:rPr lang="en-US" altLang="fi-FI" dirty="0"/>
              <a:t>national preparedness for radiation accidents</a:t>
            </a:r>
          </a:p>
          <a:p>
            <a:pPr eaLnBrk="1" hangingPunct="1"/>
            <a:r>
              <a:rPr lang="en-US" altLang="fi-FI" dirty="0"/>
              <a:t>training of users of radiation</a:t>
            </a:r>
          </a:p>
          <a:p>
            <a:pPr eaLnBrk="1" hangingPunct="1"/>
            <a:r>
              <a:rPr lang="en-US" altLang="fi-FI" dirty="0"/>
              <a:t>information and advice to public and other authorities</a:t>
            </a:r>
          </a:p>
          <a:p>
            <a:pPr eaLnBrk="1" hangingPunct="1"/>
            <a:r>
              <a:rPr lang="en-US" altLang="fi-FI" dirty="0"/>
              <a:t>contracted expert and radiation measuring services</a:t>
            </a:r>
          </a:p>
        </p:txBody>
      </p:sp>
      <p:sp>
        <p:nvSpPr>
          <p:cNvPr id="5" name="Suorakulmio: Pyöristetyt kulmat 8">
            <a:extLst>
              <a:ext uri="{FF2B5EF4-FFF2-40B4-BE49-F238E27FC236}">
                <a16:creationId xmlns:a16="http://schemas.microsoft.com/office/drawing/2014/main" id="{B8CCA6EE-5AD7-101A-4C1E-4E868A4B029F}"/>
              </a:ext>
            </a:extLst>
          </p:cNvPr>
          <p:cNvSpPr/>
          <p:nvPr/>
        </p:nvSpPr>
        <p:spPr>
          <a:xfrm>
            <a:off x="2318117" y="5898270"/>
            <a:ext cx="721519" cy="134540"/>
          </a:xfrm>
          <a:prstGeom prst="roundRect">
            <a:avLst>
              <a:gd name="adj" fmla="val 50000"/>
            </a:avLst>
          </a:prstGeom>
          <a:solidFill>
            <a:srgbClr val="F48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sz="1350"/>
          </a:p>
        </p:txBody>
      </p:sp>
      <p:pic>
        <p:nvPicPr>
          <p:cNvPr id="6" name="Kuva 5">
            <a:extLst>
              <a:ext uri="{FF2B5EF4-FFF2-40B4-BE49-F238E27FC236}">
                <a16:creationId xmlns:a16="http://schemas.microsoft.com/office/drawing/2014/main" id="{BBFE74A7-C21A-9D04-D142-FD18BE5DDD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5625"/>
            <a:ext cx="5070693" cy="379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96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02D4A-AC81-07AE-AA39-2C9FA57B7194}"/>
              </a:ext>
            </a:extLst>
          </p:cNvPr>
          <p:cNvSpPr>
            <a:spLocks noGrp="1"/>
          </p:cNvSpPr>
          <p:nvPr>
            <p:ph type="title"/>
          </p:nvPr>
        </p:nvSpPr>
        <p:spPr/>
        <p:txBody>
          <a:bodyPr/>
          <a:lstStyle/>
          <a:p>
            <a:r>
              <a:rPr lang="en-US" altLang="fi-FI" dirty="0"/>
              <a:t>Three roles of STUK: 3. </a:t>
            </a:r>
            <a:br>
              <a:rPr lang="en-US" altLang="fi-FI" dirty="0"/>
            </a:br>
            <a:r>
              <a:rPr lang="en-US" altLang="fi-FI" dirty="0"/>
              <a:t>Research</a:t>
            </a:r>
            <a:endParaRPr lang="fi-FI" dirty="0"/>
          </a:p>
        </p:txBody>
      </p:sp>
      <p:sp>
        <p:nvSpPr>
          <p:cNvPr id="4" name="Content Placeholder 2">
            <a:extLst>
              <a:ext uri="{FF2B5EF4-FFF2-40B4-BE49-F238E27FC236}">
                <a16:creationId xmlns:a16="http://schemas.microsoft.com/office/drawing/2014/main" id="{BB9AB01A-BDCC-FE5A-4026-49C11A5A299A}"/>
              </a:ext>
            </a:extLst>
          </p:cNvPr>
          <p:cNvSpPr>
            <a:spLocks noGrp="1"/>
          </p:cNvSpPr>
          <p:nvPr>
            <p:ph idx="1"/>
          </p:nvPr>
        </p:nvSpPr>
        <p:spPr bwMode="auto">
          <a:xfrm>
            <a:off x="3454400" y="1690688"/>
            <a:ext cx="7774878" cy="3605019"/>
          </a:xfrm>
        </p:spPr>
        <p:txBody>
          <a:bodyPr wrap="square" numCol="1" anchor="t" anchorCtr="0" compatLnSpc="1">
            <a:prstTxWarp prst="textNoShape">
              <a:avLst/>
            </a:prstTxWarp>
            <a:normAutofit/>
          </a:bodyPr>
          <a:lstStyle/>
          <a:p>
            <a:pPr>
              <a:buFont typeface="Arial" charset="0"/>
              <a:buChar char="•"/>
              <a:defRPr/>
            </a:pPr>
            <a:r>
              <a:rPr lang="en-US" dirty="0"/>
              <a:t>Radiation safety research produces experts, tools and information for the needs of oversight and emergency preparedness. </a:t>
            </a:r>
          </a:p>
          <a:p>
            <a:pPr>
              <a:buFont typeface="Arial" charset="0"/>
              <a:buChar char="•"/>
              <a:defRPr/>
            </a:pPr>
            <a:r>
              <a:rPr lang="en-US" dirty="0"/>
              <a:t>Through co-operation with universities we seek to exercise influence on making radiation safety research one of the focus areas for universities and research institutes. </a:t>
            </a:r>
            <a:endParaRPr lang="fi-FI" dirty="0"/>
          </a:p>
          <a:p>
            <a:pPr marL="0" indent="0">
              <a:buNone/>
              <a:defRPr/>
            </a:pPr>
            <a:endParaRPr lang="fi-FI" altLang="fi-FI" b="1" dirty="0"/>
          </a:p>
        </p:txBody>
      </p:sp>
      <p:pic>
        <p:nvPicPr>
          <p:cNvPr id="5" name="Kuva 5" descr="tutkimus-kokoelma2.jpg">
            <a:extLst>
              <a:ext uri="{FF2B5EF4-FFF2-40B4-BE49-F238E27FC236}">
                <a16:creationId xmlns:a16="http://schemas.microsoft.com/office/drawing/2014/main" id="{90AFB7C7-39B9-ED76-2899-7F5E176C7133}"/>
              </a:ext>
            </a:extLst>
          </p:cNvPr>
          <p:cNvPicPr>
            <a:picLocks noChangeAspect="1"/>
          </p:cNvPicPr>
          <p:nvPr/>
        </p:nvPicPr>
        <p:blipFill>
          <a:blip r:embed="rId2"/>
          <a:srcRect/>
          <a:stretch>
            <a:fillRect/>
          </a:stretch>
        </p:blipFill>
        <p:spPr bwMode="auto">
          <a:xfrm>
            <a:off x="525066" y="1983582"/>
            <a:ext cx="2610020" cy="4241477"/>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6" name="Suorakulmio: Pyöristetyt kulmat 5">
            <a:extLst>
              <a:ext uri="{FF2B5EF4-FFF2-40B4-BE49-F238E27FC236}">
                <a16:creationId xmlns:a16="http://schemas.microsoft.com/office/drawing/2014/main" id="{A550F2A1-7D84-B006-30D3-C964EA7401A5}"/>
              </a:ext>
            </a:extLst>
          </p:cNvPr>
          <p:cNvSpPr/>
          <p:nvPr/>
        </p:nvSpPr>
        <p:spPr>
          <a:xfrm>
            <a:off x="3727564" y="5767388"/>
            <a:ext cx="721519" cy="134541"/>
          </a:xfrm>
          <a:prstGeom prst="roundRect">
            <a:avLst>
              <a:gd name="adj" fmla="val 50000"/>
            </a:avLst>
          </a:prstGeom>
          <a:solidFill>
            <a:srgbClr val="F48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sz="1350"/>
          </a:p>
        </p:txBody>
      </p:sp>
    </p:spTree>
    <p:extLst>
      <p:ext uri="{BB962C8B-B14F-4D97-AF65-F5344CB8AC3E}">
        <p14:creationId xmlns:p14="http://schemas.microsoft.com/office/powerpoint/2010/main" val="193768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C71615-1E62-51A2-B7D9-11E886887628}"/>
              </a:ext>
            </a:extLst>
          </p:cNvPr>
          <p:cNvSpPr>
            <a:spLocks noGrp="1"/>
          </p:cNvSpPr>
          <p:nvPr>
            <p:ph type="title"/>
          </p:nvPr>
        </p:nvSpPr>
        <p:spPr/>
        <p:txBody>
          <a:bodyPr/>
          <a:lstStyle/>
          <a:p>
            <a:endParaRPr lang="fi-FI" dirty="0"/>
          </a:p>
        </p:txBody>
      </p:sp>
      <p:pic>
        <p:nvPicPr>
          <p:cNvPr id="5" name="Sisällön paikkamerkki 4">
            <a:extLst>
              <a:ext uri="{FF2B5EF4-FFF2-40B4-BE49-F238E27FC236}">
                <a16:creationId xmlns:a16="http://schemas.microsoft.com/office/drawing/2014/main" id="{F248DB16-ACBD-5F8F-8233-1D075F244B5D}"/>
              </a:ext>
            </a:extLst>
          </p:cNvPr>
          <p:cNvPicPr>
            <a:picLocks noGrp="1" noChangeAspect="1"/>
          </p:cNvPicPr>
          <p:nvPr>
            <p:ph idx="1"/>
          </p:nvPr>
        </p:nvPicPr>
        <p:blipFill>
          <a:blip r:embed="rId2"/>
          <a:stretch>
            <a:fillRect/>
          </a:stretch>
        </p:blipFill>
        <p:spPr>
          <a:xfrm>
            <a:off x="838201" y="1811094"/>
            <a:ext cx="10715170" cy="4463534"/>
          </a:xfrm>
        </p:spPr>
      </p:pic>
      <p:pic>
        <p:nvPicPr>
          <p:cNvPr id="9" name="Kuva 8">
            <a:extLst>
              <a:ext uri="{FF2B5EF4-FFF2-40B4-BE49-F238E27FC236}">
                <a16:creationId xmlns:a16="http://schemas.microsoft.com/office/drawing/2014/main" id="{5F8F2068-EC83-9BCE-D99D-0903260507E1}"/>
              </a:ext>
            </a:extLst>
          </p:cNvPr>
          <p:cNvPicPr>
            <a:picLocks noChangeAspect="1"/>
          </p:cNvPicPr>
          <p:nvPr/>
        </p:nvPicPr>
        <p:blipFill>
          <a:blip r:embed="rId3"/>
          <a:stretch>
            <a:fillRect/>
          </a:stretch>
        </p:blipFill>
        <p:spPr>
          <a:xfrm>
            <a:off x="838200" y="570706"/>
            <a:ext cx="10515600" cy="914400"/>
          </a:xfrm>
          <a:prstGeom prst="rect">
            <a:avLst/>
          </a:prstGeom>
        </p:spPr>
      </p:pic>
    </p:spTree>
    <p:extLst>
      <p:ext uri="{BB962C8B-B14F-4D97-AF65-F5344CB8AC3E}">
        <p14:creationId xmlns:p14="http://schemas.microsoft.com/office/powerpoint/2010/main" val="1302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D93A90-F52B-E7DF-4FA6-E5EF7359B83A}"/>
              </a:ext>
            </a:extLst>
          </p:cNvPr>
          <p:cNvSpPr>
            <a:spLocks noGrp="1"/>
          </p:cNvSpPr>
          <p:nvPr>
            <p:ph type="title"/>
          </p:nvPr>
        </p:nvSpPr>
        <p:spPr/>
        <p:txBody>
          <a:bodyPr/>
          <a:lstStyle/>
          <a:p>
            <a:r>
              <a:rPr lang="fi-FI" altLang="fi-FI" dirty="0"/>
              <a:t>Main </a:t>
            </a:r>
            <a:r>
              <a:rPr lang="fi-FI" altLang="fi-FI" dirty="0" err="1"/>
              <a:t>contacts</a:t>
            </a:r>
            <a:r>
              <a:rPr lang="fi-FI" altLang="fi-FI" dirty="0"/>
              <a:t> </a:t>
            </a:r>
            <a:r>
              <a:rPr lang="fi-FI" altLang="fi-FI" dirty="0" err="1"/>
              <a:t>between</a:t>
            </a:r>
            <a:r>
              <a:rPr lang="fi-FI" altLang="fi-FI" dirty="0"/>
              <a:t> STUK and </a:t>
            </a:r>
            <a:r>
              <a:rPr lang="fi-FI" altLang="fi-FI" dirty="0" err="1"/>
              <a:t>Ministries</a:t>
            </a:r>
            <a:endParaRPr lang="fi-FI" dirty="0"/>
          </a:p>
        </p:txBody>
      </p:sp>
      <p:pic>
        <p:nvPicPr>
          <p:cNvPr id="5" name="Sisällön paikkamerkki 4">
            <a:extLst>
              <a:ext uri="{FF2B5EF4-FFF2-40B4-BE49-F238E27FC236}">
                <a16:creationId xmlns:a16="http://schemas.microsoft.com/office/drawing/2014/main" id="{EF567709-064A-8C29-CDAB-CC13E86B2859}"/>
              </a:ext>
            </a:extLst>
          </p:cNvPr>
          <p:cNvPicPr>
            <a:picLocks noGrp="1" noChangeAspect="1"/>
          </p:cNvPicPr>
          <p:nvPr>
            <p:ph idx="1"/>
          </p:nvPr>
        </p:nvPicPr>
        <p:blipFill>
          <a:blip r:embed="rId2"/>
          <a:stretch>
            <a:fillRect/>
          </a:stretch>
        </p:blipFill>
        <p:spPr>
          <a:xfrm>
            <a:off x="2257425" y="1939131"/>
            <a:ext cx="7677150" cy="4124325"/>
          </a:xfrm>
        </p:spPr>
      </p:pic>
    </p:spTree>
    <p:extLst>
      <p:ext uri="{BB962C8B-B14F-4D97-AF65-F5344CB8AC3E}">
        <p14:creationId xmlns:p14="http://schemas.microsoft.com/office/powerpoint/2010/main" val="313935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F16057-023B-534C-7B17-2CCA4E8A875C}"/>
              </a:ext>
            </a:extLst>
          </p:cNvPr>
          <p:cNvSpPr>
            <a:spLocks noGrp="1"/>
          </p:cNvSpPr>
          <p:nvPr>
            <p:ph type="title"/>
          </p:nvPr>
        </p:nvSpPr>
        <p:spPr/>
        <p:txBody>
          <a:bodyPr/>
          <a:lstStyle/>
          <a:p>
            <a:r>
              <a:rPr lang="en-US" altLang="fi-FI" dirty="0"/>
              <a:t>Other important partners in public sector</a:t>
            </a:r>
            <a:endParaRPr lang="fi-FI" dirty="0"/>
          </a:p>
        </p:txBody>
      </p:sp>
      <p:sp>
        <p:nvSpPr>
          <p:cNvPr id="3" name="Sisällön paikkamerkki 2">
            <a:extLst>
              <a:ext uri="{FF2B5EF4-FFF2-40B4-BE49-F238E27FC236}">
                <a16:creationId xmlns:a16="http://schemas.microsoft.com/office/drawing/2014/main" id="{D81BDEE0-B181-85AA-FDD2-58118109D80A}"/>
              </a:ext>
            </a:extLst>
          </p:cNvPr>
          <p:cNvSpPr>
            <a:spLocks noGrp="1"/>
          </p:cNvSpPr>
          <p:nvPr>
            <p:ph idx="1"/>
          </p:nvPr>
        </p:nvSpPr>
        <p:spPr>
          <a:xfrm>
            <a:off x="3836020" y="1825625"/>
            <a:ext cx="7517780" cy="4351338"/>
          </a:xfrm>
        </p:spPr>
        <p:txBody>
          <a:bodyPr>
            <a:normAutofit fontScale="77500" lnSpcReduction="20000"/>
          </a:bodyPr>
          <a:lstStyle/>
          <a:p>
            <a:pPr eaLnBrk="1" hangingPunct="1"/>
            <a:r>
              <a:rPr lang="en-US" altLang="fi-FI" b="1" dirty="0"/>
              <a:t>Ministry of the Environment </a:t>
            </a:r>
            <a:r>
              <a:rPr lang="en-US" altLang="fi-FI" dirty="0"/>
              <a:t>- radon control in households </a:t>
            </a:r>
          </a:p>
          <a:p>
            <a:pPr eaLnBrk="1" hangingPunct="1"/>
            <a:r>
              <a:rPr lang="en-US" altLang="fi-FI" b="1" dirty="0"/>
              <a:t>Ministry of </a:t>
            </a:r>
            <a:r>
              <a:rPr lang="en-US" altLang="fi-FI" b="1" dirty="0" err="1"/>
              <a:t>Defence</a:t>
            </a:r>
            <a:r>
              <a:rPr lang="en-US" altLang="fi-FI" b="1" dirty="0"/>
              <a:t> </a:t>
            </a:r>
            <a:r>
              <a:rPr lang="en-US" altLang="fi-FI" dirty="0"/>
              <a:t>- emergency preparedness</a:t>
            </a:r>
          </a:p>
          <a:p>
            <a:pPr eaLnBrk="1" hangingPunct="1"/>
            <a:r>
              <a:rPr lang="en-US" altLang="fi-FI" b="1" dirty="0"/>
              <a:t>Ministry of Agriculture and Forestry </a:t>
            </a:r>
            <a:r>
              <a:rPr lang="en-US" altLang="fi-FI" dirty="0"/>
              <a:t>- emergency preparedness</a:t>
            </a:r>
          </a:p>
          <a:p>
            <a:pPr eaLnBrk="1" hangingPunct="1"/>
            <a:r>
              <a:rPr lang="en-US" altLang="fi-FI" b="1" dirty="0"/>
              <a:t>Ministry of Transport and Communications </a:t>
            </a:r>
            <a:r>
              <a:rPr lang="en-US" altLang="fi-FI" dirty="0"/>
              <a:t>- protection from electromagnetic radiation</a:t>
            </a:r>
          </a:p>
          <a:p>
            <a:pPr eaLnBrk="1" hangingPunct="1"/>
            <a:r>
              <a:rPr lang="en-US" altLang="fi-FI" b="1" dirty="0"/>
              <a:t>Finnish Meteorological Institute (IL) </a:t>
            </a:r>
            <a:r>
              <a:rPr lang="en-US" altLang="fi-FI" dirty="0"/>
              <a:t>- transport of  radioactive materials in the atmosphere </a:t>
            </a:r>
          </a:p>
          <a:p>
            <a:pPr eaLnBrk="1" hangingPunct="1"/>
            <a:r>
              <a:rPr lang="en-US" altLang="fi-FI" b="1" dirty="0"/>
              <a:t>Customs Authority </a:t>
            </a:r>
            <a:r>
              <a:rPr lang="en-US" altLang="fi-FI" dirty="0"/>
              <a:t>- border control to avoid illegal import of radioactive and nuclear materials</a:t>
            </a:r>
          </a:p>
          <a:p>
            <a:pPr eaLnBrk="1" hangingPunct="1"/>
            <a:r>
              <a:rPr lang="en-US" altLang="fi-FI" b="1" dirty="0"/>
              <a:t>Finnish Food Authority </a:t>
            </a:r>
            <a:r>
              <a:rPr lang="en-US" altLang="fi-FI" dirty="0"/>
              <a:t>- control of radioactive contamination of food and drinking water</a:t>
            </a:r>
          </a:p>
          <a:p>
            <a:pPr eaLnBrk="1" hangingPunct="1"/>
            <a:r>
              <a:rPr lang="en-US" altLang="fi-FI" b="1" dirty="0"/>
              <a:t>Technical Research Centre of Finland (VTT) </a:t>
            </a:r>
            <a:r>
              <a:rPr lang="en-US" altLang="fi-FI" dirty="0"/>
              <a:t>-</a:t>
            </a:r>
            <a:endParaRPr lang="fi-FI" dirty="0"/>
          </a:p>
        </p:txBody>
      </p:sp>
      <p:pic>
        <p:nvPicPr>
          <p:cNvPr id="4" name="Kuva 6">
            <a:extLst>
              <a:ext uri="{FF2B5EF4-FFF2-40B4-BE49-F238E27FC236}">
                <a16:creationId xmlns:a16="http://schemas.microsoft.com/office/drawing/2014/main" id="{2D54D84E-FBD7-63C1-C4A3-58CAC31FB2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24582"/>
            <a:ext cx="1280886" cy="475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41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8B1AB9-1222-9E6F-48AE-7A91D24657AF}"/>
              </a:ext>
            </a:extLst>
          </p:cNvPr>
          <p:cNvSpPr>
            <a:spLocks noGrp="1"/>
          </p:cNvSpPr>
          <p:nvPr>
            <p:ph type="title"/>
          </p:nvPr>
        </p:nvSpPr>
        <p:spPr/>
        <p:txBody>
          <a:bodyPr/>
          <a:lstStyle/>
          <a:p>
            <a:r>
              <a:rPr lang="en-US" altLang="fi-FI" dirty="0"/>
              <a:t>Role of STUK as the national nuclear </a:t>
            </a:r>
            <a:br>
              <a:rPr lang="en-US" altLang="fi-FI" dirty="0"/>
            </a:br>
            <a:r>
              <a:rPr lang="en-US" altLang="fi-FI" dirty="0"/>
              <a:t>regulatory body</a:t>
            </a:r>
            <a:endParaRPr lang="fi-FI" dirty="0"/>
          </a:p>
        </p:txBody>
      </p:sp>
      <p:sp>
        <p:nvSpPr>
          <p:cNvPr id="3" name="Sisällön paikkamerkki 2">
            <a:extLst>
              <a:ext uri="{FF2B5EF4-FFF2-40B4-BE49-F238E27FC236}">
                <a16:creationId xmlns:a16="http://schemas.microsoft.com/office/drawing/2014/main" id="{608E693C-900B-4DE6-15A7-357619CA0F34}"/>
              </a:ext>
            </a:extLst>
          </p:cNvPr>
          <p:cNvSpPr>
            <a:spLocks noGrp="1"/>
          </p:cNvSpPr>
          <p:nvPr>
            <p:ph idx="1"/>
          </p:nvPr>
        </p:nvSpPr>
        <p:spPr>
          <a:xfrm>
            <a:off x="838200" y="1825625"/>
            <a:ext cx="10515600" cy="1029087"/>
          </a:xfrm>
        </p:spPr>
        <p:txBody>
          <a:bodyPr>
            <a:normAutofit fontScale="85000" lnSpcReduction="20000"/>
          </a:bodyPr>
          <a:lstStyle/>
          <a:p>
            <a:pPr eaLnBrk="1" hangingPunct="1">
              <a:defRPr/>
            </a:pPr>
            <a:r>
              <a:rPr lang="en-US" sz="2800" b="1" dirty="0">
                <a:cs typeface="Arial" charset="0"/>
              </a:rPr>
              <a:t>Licenses for nuclear facilities in Finland are issued by the Government.</a:t>
            </a:r>
          </a:p>
          <a:p>
            <a:pPr eaLnBrk="1" hangingPunct="1">
              <a:defRPr/>
            </a:pPr>
            <a:r>
              <a:rPr lang="en-US" sz="2800" b="1" dirty="0">
                <a:cs typeface="Arial" charset="0"/>
              </a:rPr>
              <a:t>Ministry of Economic Affairs and Employment provides administrative      support for processing license applications. </a:t>
            </a:r>
          </a:p>
          <a:p>
            <a:endParaRPr lang="fi-FI" dirty="0"/>
          </a:p>
        </p:txBody>
      </p:sp>
      <p:sp>
        <p:nvSpPr>
          <p:cNvPr id="5" name="Tekstiruutu 4">
            <a:extLst>
              <a:ext uri="{FF2B5EF4-FFF2-40B4-BE49-F238E27FC236}">
                <a16:creationId xmlns:a16="http://schemas.microsoft.com/office/drawing/2014/main" id="{738F6869-6498-2445-EBFE-79553092BA62}"/>
              </a:ext>
            </a:extLst>
          </p:cNvPr>
          <p:cNvSpPr txBox="1"/>
          <p:nvPr/>
        </p:nvSpPr>
        <p:spPr>
          <a:xfrm>
            <a:off x="4987383" y="2989649"/>
            <a:ext cx="6094140" cy="3139321"/>
          </a:xfrm>
          <a:prstGeom prst="rect">
            <a:avLst/>
          </a:prstGeom>
          <a:noFill/>
        </p:spPr>
        <p:txBody>
          <a:bodyPr wrap="square">
            <a:spAutoFit/>
          </a:bodyPr>
          <a:lstStyle/>
          <a:p>
            <a:pPr eaLnBrk="1" hangingPunct="1">
              <a:defRPr/>
            </a:pPr>
            <a:r>
              <a:rPr lang="fi-FI" dirty="0" err="1">
                <a:latin typeface="+mj-lt"/>
                <a:cs typeface="Arial" charset="0"/>
              </a:rPr>
              <a:t>STUK’s</a:t>
            </a:r>
            <a:r>
              <a:rPr lang="fi-FI" dirty="0">
                <a:latin typeface="+mj-lt"/>
                <a:cs typeface="Arial" charset="0"/>
              </a:rPr>
              <a:t> </a:t>
            </a:r>
            <a:r>
              <a:rPr lang="fi-FI" dirty="0" err="1">
                <a:latin typeface="+mj-lt"/>
                <a:cs typeface="Arial" charset="0"/>
              </a:rPr>
              <a:t>duties</a:t>
            </a:r>
            <a:endParaRPr lang="fi-FI" dirty="0">
              <a:latin typeface="+mj-lt"/>
              <a:cs typeface="Arial" charset="0"/>
            </a:endParaRPr>
          </a:p>
          <a:p>
            <a:pPr marL="214313" indent="-214313">
              <a:buFont typeface="Arial" panose="020B0604020202020204" pitchFamily="34" charset="0"/>
              <a:buChar char="•"/>
              <a:defRPr/>
            </a:pPr>
            <a:r>
              <a:rPr lang="en-US" sz="1800" dirty="0">
                <a:latin typeface="Arial" charset="0"/>
                <a:cs typeface="Arial" charset="0"/>
              </a:rPr>
              <a:t>preparation of national nuclear safety regulations</a:t>
            </a:r>
          </a:p>
          <a:p>
            <a:pPr marL="214313" indent="-214313">
              <a:buFont typeface="Arial" panose="020B0604020202020204" pitchFamily="34" charset="0"/>
              <a:buChar char="•"/>
              <a:defRPr/>
            </a:pPr>
            <a:r>
              <a:rPr lang="en-US" sz="1800" dirty="0">
                <a:latin typeface="Arial" charset="0"/>
                <a:cs typeface="Arial" charset="0"/>
              </a:rPr>
              <a:t>safety evaluation (necessary prerequisite for issuing a license)</a:t>
            </a:r>
          </a:p>
          <a:p>
            <a:pPr marL="214313" indent="-214313">
              <a:buFont typeface="Arial" panose="020B0604020202020204" pitchFamily="34" charset="0"/>
              <a:buChar char="•"/>
              <a:defRPr/>
            </a:pPr>
            <a:r>
              <a:rPr lang="en-US" sz="1800" dirty="0">
                <a:latin typeface="Arial" charset="0"/>
                <a:cs typeface="Arial" charset="0"/>
              </a:rPr>
              <a:t>inspections needed to verify the safety state of the facility and the compliance with license conditions over the plant lifetime</a:t>
            </a:r>
          </a:p>
          <a:p>
            <a:pPr marL="214313" indent="-214313">
              <a:buFont typeface="Arial" panose="020B0604020202020204" pitchFamily="34" charset="0"/>
              <a:buChar char="•"/>
              <a:defRPr/>
            </a:pPr>
            <a:r>
              <a:rPr lang="en-US" sz="1800" dirty="0">
                <a:latin typeface="Arial" charset="0"/>
                <a:cs typeface="Arial" charset="0"/>
              </a:rPr>
              <a:t>inspections on nuclear waste management and nuclear material safeguards</a:t>
            </a:r>
          </a:p>
          <a:p>
            <a:pPr marL="214313" indent="-214313">
              <a:buFont typeface="Arial" panose="020B0604020202020204" pitchFamily="34" charset="0"/>
              <a:buChar char="•"/>
              <a:defRPr/>
            </a:pPr>
            <a:r>
              <a:rPr lang="en-US" sz="1800" dirty="0">
                <a:latin typeface="Arial" charset="0"/>
                <a:cs typeface="Arial" charset="0"/>
              </a:rPr>
              <a:t>binding orders to the licensees as needed to ensure nuclear safety</a:t>
            </a:r>
          </a:p>
        </p:txBody>
      </p:sp>
      <p:pic>
        <p:nvPicPr>
          <p:cNvPr id="6" name="Kuva 8" descr="YTOkokoelma-pysty.jpg">
            <a:extLst>
              <a:ext uri="{FF2B5EF4-FFF2-40B4-BE49-F238E27FC236}">
                <a16:creationId xmlns:a16="http://schemas.microsoft.com/office/drawing/2014/main" id="{FB756802-B9D2-E5BF-08DD-AF30C57A9CAA}"/>
              </a:ext>
            </a:extLst>
          </p:cNvPr>
          <p:cNvPicPr>
            <a:picLocks noChangeAspect="1"/>
          </p:cNvPicPr>
          <p:nvPr/>
        </p:nvPicPr>
        <p:blipFill>
          <a:blip r:embed="rId2"/>
          <a:stretch>
            <a:fillRect/>
          </a:stretch>
        </p:blipFill>
        <p:spPr>
          <a:xfrm>
            <a:off x="1110477" y="2989648"/>
            <a:ext cx="2218027" cy="3139321"/>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729787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618f22-1e4b-4821-a2cd-0e01b150a3d3">
      <Terms xmlns="http://schemas.microsoft.com/office/infopath/2007/PartnerControls"/>
    </lcf76f155ced4ddcb4097134ff3c332f>
    <TaxCatchAll xmlns="236b3794-7949-4982-b691-3e011a8ddf3f" xsi:nil="true"/>
    <SharedWithUsers xmlns="236b3794-7949-4982-b691-3e011a8ddf3f">
      <UserInfo>
        <DisplayName>GLASS, Beth Wangui</DisplayName>
        <AccountId>12</AccountId>
        <AccountType/>
      </UserInfo>
      <UserInfo>
        <DisplayName>ZIESCHE, Janina</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BCA211D28BBC4DA87AF10D63B137E3" ma:contentTypeVersion="12" ma:contentTypeDescription="Create a new document." ma:contentTypeScope="" ma:versionID="a6da4d6e40ac81074b1b527e3c4e40b3">
  <xsd:schema xmlns:xsd="http://www.w3.org/2001/XMLSchema" xmlns:xs="http://www.w3.org/2001/XMLSchema" xmlns:p="http://schemas.microsoft.com/office/2006/metadata/properties" xmlns:ns2="8f618f22-1e4b-4821-a2cd-0e01b150a3d3" xmlns:ns3="236b3794-7949-4982-b691-3e011a8ddf3f" targetNamespace="http://schemas.microsoft.com/office/2006/metadata/properties" ma:root="true" ma:fieldsID="647f35ca63f7650c73ade93d7d75e63f" ns2:_="" ns3:_="">
    <xsd:import namespace="8f618f22-1e4b-4821-a2cd-0e01b150a3d3"/>
    <xsd:import namespace="236b3794-7949-4982-b691-3e011a8ddf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18f22-1e4b-4821-a2cd-0e01b150a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6b3794-7949-4982-b691-3e011a8ddf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74d5e1f-eccc-42a5-a297-40748399342d}" ma:internalName="TaxCatchAll" ma:showField="CatchAllData" ma:web="236b3794-7949-4982-b691-3e011a8ddf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9A6C2A-C9EF-4750-9F60-03F66EE6EA39}">
  <ds:schemaRefs>
    <ds:schemaRef ds:uri="http://schemas.microsoft.com/office/2006/metadata/properties"/>
    <ds:schemaRef ds:uri="http://schemas.microsoft.com/office/infopath/2007/PartnerControls"/>
    <ds:schemaRef ds:uri="8f618f22-1e4b-4821-a2cd-0e01b150a3d3"/>
    <ds:schemaRef ds:uri="236b3794-7949-4982-b691-3e011a8ddf3f"/>
  </ds:schemaRefs>
</ds:datastoreItem>
</file>

<file path=customXml/itemProps2.xml><?xml version="1.0" encoding="utf-8"?>
<ds:datastoreItem xmlns:ds="http://schemas.openxmlformats.org/officeDocument/2006/customXml" ds:itemID="{9D9BCC07-84D5-4E22-A823-E55BA69C8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18f22-1e4b-4821-a2cd-0e01b150a3d3"/>
    <ds:schemaRef ds:uri="236b3794-7949-4982-b691-3e011a8dd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B14D5F-B35E-4BE4-8A18-DBEB7A8C6C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3145</TotalTime>
  <Words>1006</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Georgia</vt:lpstr>
      <vt:lpstr>Office Theme</vt:lpstr>
      <vt:lpstr>Olkiluoto 3 – Inspections by the authority before first critically</vt:lpstr>
      <vt:lpstr>STUK – Radiation and Nuclear Safety Authority</vt:lpstr>
      <vt:lpstr>Three roles of STUK: 1. Regulatory Body</vt:lpstr>
      <vt:lpstr>Three roles of STUK:  2. Expert organisation</vt:lpstr>
      <vt:lpstr>Three roles of STUK: 3.  Research</vt:lpstr>
      <vt:lpstr>PowerPoint Presentation</vt:lpstr>
      <vt:lpstr>Main contacts between STUK and Ministries</vt:lpstr>
      <vt:lpstr>Other important partners in public sector</vt:lpstr>
      <vt:lpstr>Role of STUK as the national nuclear  regulatory body</vt:lpstr>
      <vt:lpstr>Nuclear power plants in Finland</vt:lpstr>
      <vt:lpstr>Licensing of nuclear facilities in Finland</vt:lpstr>
      <vt:lpstr>Olkiluoto 3 - Overview</vt:lpstr>
      <vt:lpstr>OL3 – permission for startup</vt:lpstr>
      <vt:lpstr>STUK inspections before fuel loading</vt:lpstr>
      <vt:lpstr>OL3 – Fuel loading</vt:lpstr>
      <vt:lpstr>OL3 – Fuel loading</vt:lpstr>
      <vt:lpstr>Commissioning inspection - basics</vt:lpstr>
      <vt:lpstr>Commissioning inspection - basics</vt:lpstr>
      <vt:lpstr>Commissioning inspection - basics</vt:lpstr>
      <vt:lpstr>OL3 - Experiences</vt:lpstr>
      <vt:lpstr>OL3 - Experiences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Schlosman</dc:creator>
  <cp:lastModifiedBy>MORGAN, Simon Philip</cp:lastModifiedBy>
  <cp:revision>22</cp:revision>
  <dcterms:created xsi:type="dcterms:W3CDTF">2021-04-28T15:23:16Z</dcterms:created>
  <dcterms:modified xsi:type="dcterms:W3CDTF">2024-04-09T12:39:17Z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0x0101005BBCA211D28BBC4DA87AF10D63B137E3</vt:lpwstr>
  </property>
</Properties>
</file>