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" initials="R" lastIdx="1" clrIdx="0"/>
  <p:cmAuthor id="1" name="GO" initials="G" lastIdx="6" clrIdx="0"/>
  <p:cmAuthor id="2" name="作者" initials="A" lastIdx="0" clrIdx="1"/>
  <p:cmAuthor id="3" name="刘润琛" initials="刘" lastIdx="4" clrIdx="2"/>
  <p:cmAuthor id="4" name="Administrator" initials="A" lastIdx="4" clrIdx="3"/>
  <p:cmAuthor id="5" name="宋洁然" initials="宋" lastIdx="2" clrIdx="1"/>
  <p:cmAuthor id="6" name="ming qiu" initials="m" lastIdx="17" clrIdx="1"/>
  <p:cmAuthor id="7" name="1206988966@qq.com" initials="1" lastIdx="1" clrIdx="2"/>
  <p:cmAuthor id="8" name="姜伟光" initials="姜" lastIdx="1" clrIdx="0"/>
  <p:cmAuthor id="9" name="Chen Lin 陈林(苏州院-安全质保部)" initials="CL陈" lastIdx="1" clrIdx="4"/>
  <p:cmAuthor id="10" name="未知用户1" initials="未知用户1" lastIdx="27" clrIdx="9"/>
  <p:cmAuthor id="11" name="杨晓晨" initials="YXC" lastIdx="0" clrIdx="10"/>
  <p:cmAuthor id="12" name="黄 展恒" initials="黄" lastIdx="12" clrIdx="11"/>
  <p:cmAuthor id="13" name="马 瑶跃" initials="马" lastIdx="1" clrIdx="12"/>
  <p:cmAuthor id="15" name="asus" initials="a" lastIdx="18" clrIdx="14"/>
  <p:cmAuthor id="16" name="YLF" initials="Y" lastIdx="82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8598;&#22242;&#21150;\1%20&#37101;&#24635;\&#12304;&#21326;&#40857;&#19968;&#21495;&#30456;&#20851;&#12305;\2023\231228%20&#25209;&#37327;&#21270;&#24314;&#35774;&#31532;&#20108;&#29256;\&#21518;&#32493;&#26680;&#30005;&#24037;&#31243;&#24314;&#35774;&#26426;&#32452;&#25968;&#37327;&#39044;&#27979;&#26354;&#32447;&#65288;&#21319;&#29256;&#6528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882863948438E-2"/>
          <c:y val="8.5611038107753001E-2"/>
          <c:w val="0.91939190135911397"/>
          <c:h val="0.64545335085413902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机组平均能力因子</c:v>
                </c:pt>
              </c:strCache>
            </c:strRef>
          </c:tx>
          <c:spPr>
            <a:ln w="38100" cap="rnd" cmpd="sng" algn="ctr">
              <a:solidFill>
                <a:srgbClr val="003366"/>
              </a:solidFill>
              <a:prstDash val="solid"/>
              <a:round/>
            </a:ln>
          </c:spPr>
          <c:marker>
            <c:symbol val="none"/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Sheet1!$B$2:$AE$2</c:f>
              <c:numCache>
                <c:formatCode>0.00%</c:formatCode>
                <c:ptCount val="30"/>
                <c:pt idx="0">
                  <c:v>0.88649999999999995</c:v>
                </c:pt>
                <c:pt idx="1">
                  <c:v>0.65229999999999999</c:v>
                </c:pt>
                <c:pt idx="2">
                  <c:v>0.72570000000000001</c:v>
                </c:pt>
                <c:pt idx="3">
                  <c:v>0.76530000023282696</c:v>
                </c:pt>
                <c:pt idx="4">
                  <c:v>0.82620000023282802</c:v>
                </c:pt>
                <c:pt idx="5">
                  <c:v>0.863500000465656</c:v>
                </c:pt>
                <c:pt idx="6">
                  <c:v>0.87039999999999995</c:v>
                </c:pt>
                <c:pt idx="7">
                  <c:v>0.89459999999999995</c:v>
                </c:pt>
                <c:pt idx="8">
                  <c:v>0.90559999999999996</c:v>
                </c:pt>
                <c:pt idx="9">
                  <c:v>0.86509999999999998</c:v>
                </c:pt>
                <c:pt idx="10">
                  <c:v>0.82669999999999999</c:v>
                </c:pt>
                <c:pt idx="11">
                  <c:v>0.8851</c:v>
                </c:pt>
                <c:pt idx="12">
                  <c:v>0.90680000000000005</c:v>
                </c:pt>
                <c:pt idx="13">
                  <c:v>0.87729999999999997</c:v>
                </c:pt>
                <c:pt idx="14">
                  <c:v>0.90849999999999997</c:v>
                </c:pt>
                <c:pt idx="15">
                  <c:v>0.93179999999999996</c:v>
                </c:pt>
                <c:pt idx="16">
                  <c:v>0.93059999999999998</c:v>
                </c:pt>
                <c:pt idx="17">
                  <c:v>0.90600000000000003</c:v>
                </c:pt>
                <c:pt idx="18">
                  <c:v>0.89639999999999997</c:v>
                </c:pt>
                <c:pt idx="19">
                  <c:v>0.90400000000000003</c:v>
                </c:pt>
                <c:pt idx="20">
                  <c:v>0.85699999999999998</c:v>
                </c:pt>
                <c:pt idx="21">
                  <c:v>0.88139999999999996</c:v>
                </c:pt>
                <c:pt idx="22">
                  <c:v>0.90820000000000001</c:v>
                </c:pt>
                <c:pt idx="23">
                  <c:v>0.89590000000000003</c:v>
                </c:pt>
                <c:pt idx="24">
                  <c:v>0.92569999999999997</c:v>
                </c:pt>
                <c:pt idx="25">
                  <c:v>0.92420000000000002</c:v>
                </c:pt>
                <c:pt idx="26">
                  <c:v>0.92030000000000001</c:v>
                </c:pt>
                <c:pt idx="27">
                  <c:v>0.91579999999999995</c:v>
                </c:pt>
                <c:pt idx="28">
                  <c:v>0.89739999999999998</c:v>
                </c:pt>
                <c:pt idx="29">
                  <c:v>0.89429999999999998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A7B-4819-A441-C81D2369F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807488"/>
        <c:axId val="537821568"/>
      </c:lineChart>
      <c:lineChart>
        <c:grouping val="standard"/>
        <c:varyColors val="0"/>
        <c:ser>
          <c:idx val="4"/>
          <c:order val="1"/>
          <c:tx>
            <c:strRef>
              <c:f>Sheet1!$A$6</c:f>
              <c:strCache>
                <c:ptCount val="1"/>
                <c:pt idx="0">
                  <c:v>运行事件数量/机组</c:v>
                </c:pt>
              </c:strCache>
            </c:strRef>
          </c:tx>
          <c:marker>
            <c:symbol val="none"/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Sheet1!$B$6:$AE$6</c:f>
              <c:numCache>
                <c:formatCode>0.00</c:formatCode>
                <c:ptCount val="30"/>
                <c:pt idx="0">
                  <c:v>26.5</c:v>
                </c:pt>
                <c:pt idx="1">
                  <c:v>17.5</c:v>
                </c:pt>
                <c:pt idx="2">
                  <c:v>13</c:v>
                </c:pt>
                <c:pt idx="3">
                  <c:v>6.5</c:v>
                </c:pt>
                <c:pt idx="4">
                  <c:v>7.5</c:v>
                </c:pt>
                <c:pt idx="5">
                  <c:v>8</c:v>
                </c:pt>
                <c:pt idx="6">
                  <c:v>7</c:v>
                </c:pt>
                <c:pt idx="7">
                  <c:v>8.5</c:v>
                </c:pt>
                <c:pt idx="8">
                  <c:v>10</c:v>
                </c:pt>
                <c:pt idx="9">
                  <c:v>5.75</c:v>
                </c:pt>
                <c:pt idx="10">
                  <c:v>3.75</c:v>
                </c:pt>
                <c:pt idx="11">
                  <c:v>2.25</c:v>
                </c:pt>
                <c:pt idx="12">
                  <c:v>1</c:v>
                </c:pt>
                <c:pt idx="13">
                  <c:v>2.5</c:v>
                </c:pt>
                <c:pt idx="14">
                  <c:v>0.75</c:v>
                </c:pt>
                <c:pt idx="15">
                  <c:v>0.75</c:v>
                </c:pt>
                <c:pt idx="16">
                  <c:v>3.8</c:v>
                </c:pt>
                <c:pt idx="17">
                  <c:v>1.6666666666666701</c:v>
                </c:pt>
                <c:pt idx="18">
                  <c:v>2.8333333333333299</c:v>
                </c:pt>
                <c:pt idx="19">
                  <c:v>3</c:v>
                </c:pt>
                <c:pt idx="20">
                  <c:v>2.0909090909090899</c:v>
                </c:pt>
                <c:pt idx="21">
                  <c:v>1.71428571428571</c:v>
                </c:pt>
                <c:pt idx="22">
                  <c:v>2.6315789473684199</c:v>
                </c:pt>
                <c:pt idx="23">
                  <c:v>0.9</c:v>
                </c:pt>
                <c:pt idx="24">
                  <c:v>0.81818181818181801</c:v>
                </c:pt>
                <c:pt idx="25">
                  <c:v>0.79166666666666696</c:v>
                </c:pt>
                <c:pt idx="26">
                  <c:v>0.45833333333333298</c:v>
                </c:pt>
                <c:pt idx="27">
                  <c:v>0.36</c:v>
                </c:pt>
                <c:pt idx="28">
                  <c:v>0.230769230769231</c:v>
                </c:pt>
                <c:pt idx="29" formatCode="General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7B-4819-A441-C81D2369F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823104"/>
        <c:axId val="537824640"/>
      </c:lineChart>
      <c:catAx>
        <c:axId val="5378074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422" cap="flat" cmpd="sng" algn="ctr">
            <a:solidFill>
              <a:schemeClr val="tx1"/>
            </a:solidFill>
            <a:prstDash val="solid"/>
            <a:round/>
          </a:ln>
        </c:spPr>
        <c:txPr>
          <a:bodyPr rot="-270000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en-US"/>
          </a:p>
        </c:txPr>
        <c:crossAx val="537821568"/>
        <c:crosses val="autoZero"/>
        <c:auto val="0"/>
        <c:lblAlgn val="ctr"/>
        <c:lblOffset val="100"/>
        <c:tickLblSkip val="1"/>
        <c:noMultiLvlLbl val="0"/>
      </c:catAx>
      <c:valAx>
        <c:axId val="537821568"/>
        <c:scaling>
          <c:orientation val="minMax"/>
          <c:max val="1"/>
        </c:scaling>
        <c:delete val="0"/>
        <c:axPos val="l"/>
        <c:numFmt formatCode="0%" sourceLinked="0"/>
        <c:majorTickMark val="in"/>
        <c:minorTickMark val="in"/>
        <c:tickLblPos val="low"/>
        <c:spPr>
          <a:ln w="3422" cap="flat" cmpd="sng" algn="ctr">
            <a:solidFill>
              <a:schemeClr val="tx1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en-US"/>
          </a:p>
        </c:txPr>
        <c:crossAx val="537807488"/>
        <c:crosses val="autoZero"/>
        <c:crossBetween val="between"/>
      </c:valAx>
      <c:catAx>
        <c:axId val="53782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7824640"/>
        <c:crossesAt val="0"/>
        <c:auto val="1"/>
        <c:lblAlgn val="ctr"/>
        <c:lblOffset val="100"/>
        <c:noMultiLvlLbl val="0"/>
      </c:catAx>
      <c:valAx>
        <c:axId val="537824640"/>
        <c:scaling>
          <c:orientation val="minMax"/>
          <c:min val="0"/>
        </c:scaling>
        <c:delete val="0"/>
        <c:axPos val="r"/>
        <c:numFmt formatCode="#,##0_);[Red]\(#,##0\)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en-US"/>
          </a:p>
        </c:txPr>
        <c:crossAx val="537823104"/>
        <c:crosses val="max"/>
        <c:crossBetween val="between"/>
        <c:majorUnit val="10"/>
        <c:minorUnit val="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565" b="1" i="0" u="none" strike="noStrike" baseline="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91311625412203E-3"/>
          <c:y val="0.122299696360441"/>
          <c:w val="0.99024632369049204"/>
          <c:h val="0.7791858439898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机组数量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1" i="0" u="none" strike="noStrike" kern="1200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Sheet1!$B$1:$AE$1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8</c:v>
                </c:pt>
                <c:pt idx="20">
                  <c:v>11</c:v>
                </c:pt>
                <c:pt idx="21">
                  <c:v>14</c:v>
                </c:pt>
                <c:pt idx="22">
                  <c:v>19</c:v>
                </c:pt>
                <c:pt idx="23">
                  <c:v>20</c:v>
                </c:pt>
                <c:pt idx="24">
                  <c:v>22</c:v>
                </c:pt>
                <c:pt idx="25">
                  <c:v>24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0-4580-8B14-0BD45BA4B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7"/>
        <c:axId val="535454080"/>
        <c:axId val="535455616"/>
      </c:barChart>
      <c:catAx>
        <c:axId val="535454080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535455616"/>
        <c:crosses val="autoZero"/>
        <c:auto val="0"/>
        <c:lblAlgn val="ctr"/>
        <c:lblOffset val="100"/>
        <c:tickLblSkip val="1"/>
        <c:noMultiLvlLbl val="0"/>
      </c:catAx>
      <c:valAx>
        <c:axId val="535455616"/>
        <c:scaling>
          <c:orientation val="minMax"/>
        </c:scaling>
        <c:delete val="1"/>
        <c:axPos val="l"/>
        <c:numFmt formatCode="0%" sourceLinked="0"/>
        <c:majorTickMark val="in"/>
        <c:minorTickMark val="in"/>
        <c:tickLblPos val="low"/>
        <c:crossAx val="535454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565" b="1" i="0" u="none" strike="noStrike" baseline="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08871272178202E-2"/>
          <c:y val="6.3139931740614302E-2"/>
          <c:w val="0.96635711589279005"/>
          <c:h val="0.84649222601440999"/>
        </c:manualLayout>
      </c:layout>
      <c:barChart>
        <c:barDir val="col"/>
        <c:grouping val="stacked"/>
        <c:varyColors val="0"/>
        <c:ser>
          <c:idx val="4"/>
          <c:order val="1"/>
          <c:tx>
            <c:strRef>
              <c:f>'[后续核电工程建设机组数量预测曲线（升版）.xlsx]Sheet1'!$A$3</c:f>
              <c:strCache>
                <c:ptCount val="1"/>
                <c:pt idx="0">
                  <c:v>二代核电数量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'[后续核电工程建设机组数量预测曲线（升版）.xlsx]Sheet1'!$B$1:$AX$1</c:f>
              <c:numCache>
                <c:formatCode>General</c:formatCode>
                <c:ptCount val="4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</c:numCache>
            </c:numRef>
          </c:cat>
          <c:val>
            <c:numRef>
              <c:f>'[后续核电工程建设机组数量预测曲线（升版）.xlsx]Sheet1'!$B$3:$AX$3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7</c:v>
                </c:pt>
                <c:pt idx="22">
                  <c:v>10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12</c:v>
                </c:pt>
                <c:pt idx="29">
                  <c:v>10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2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5-477E-9E13-954290C4B43E}"/>
            </c:ext>
          </c:extLst>
        </c:ser>
        <c:ser>
          <c:idx val="0"/>
          <c:order val="2"/>
          <c:tx>
            <c:strRef>
              <c:f>'[后续核电工程建设机组数量预测曲线（升版）.xlsx]Sheet1'!$A$4</c:f>
              <c:strCache>
                <c:ptCount val="1"/>
                <c:pt idx="0">
                  <c:v>三代核电数量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'[后续核电工程建设机组数量预测曲线（升版）.xlsx]Sheet1'!$B$1:$AX$1</c:f>
              <c:numCache>
                <c:formatCode>General</c:formatCode>
                <c:ptCount val="4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</c:numCache>
            </c:numRef>
          </c:cat>
          <c:val>
            <c:numRef>
              <c:f>'[后续核电工程建设机组数量预测曲线（升版）.xlsx]Sheet1'!$B$4:$AX$4</c:f>
              <c:numCache>
                <c:formatCode>General</c:formatCode>
                <c:ptCount val="49"/>
                <c:pt idx="22">
                  <c:v>1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4</c:v>
                </c:pt>
                <c:pt idx="32">
                  <c:v>3</c:v>
                </c:pt>
                <c:pt idx="33">
                  <c:v>5</c:v>
                </c:pt>
                <c:pt idx="34">
                  <c:v>5</c:v>
                </c:pt>
                <c:pt idx="35">
                  <c:v>6</c:v>
                </c:pt>
                <c:pt idx="36">
                  <c:v>7</c:v>
                </c:pt>
                <c:pt idx="37">
                  <c:v>8</c:v>
                </c:pt>
                <c:pt idx="38">
                  <c:v>11</c:v>
                </c:pt>
                <c:pt idx="39">
                  <c:v>13</c:v>
                </c:pt>
                <c:pt idx="40">
                  <c:v>15</c:v>
                </c:pt>
                <c:pt idx="41">
                  <c:v>17</c:v>
                </c:pt>
                <c:pt idx="42">
                  <c:v>18</c:v>
                </c:pt>
                <c:pt idx="43">
                  <c:v>18</c:v>
                </c:pt>
                <c:pt idx="44">
                  <c:v>16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5-477E-9E13-954290C4B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271312"/>
        <c:axId val="516269672"/>
      </c:barChart>
      <c:scatterChart>
        <c:scatterStyle val="smoothMarker"/>
        <c:varyColors val="0"/>
        <c:ser>
          <c:idx val="5"/>
          <c:order val="0"/>
          <c:tx>
            <c:strRef>
              <c:f>'[后续核电工程建设机组数量预测曲线（升版）.xlsx]Sheet1'!$A$2</c:f>
              <c:strCache>
                <c:ptCount val="1"/>
                <c:pt idx="0">
                  <c:v>同期在建数量</c:v>
                </c:pt>
              </c:strCache>
            </c:strRef>
          </c:tx>
          <c:spPr>
            <a:ln w="28575" cap="rnd">
              <a:solidFill>
                <a:schemeClr val="accent5">
                  <a:tint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-3.0630105017502899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A5-477E-9E13-954290C4B43E}"/>
                </c:ext>
              </c:extLst>
            </c:dLbl>
            <c:dLbl>
              <c:idx val="23"/>
              <c:layout>
                <c:manualLayout>
                  <c:x val="1.9272701695153702E-2"/>
                  <c:y val="1.5429453111606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A5-477E-9E13-954290C4B43E}"/>
                </c:ext>
              </c:extLst>
            </c:dLbl>
            <c:dLbl>
              <c:idx val="24"/>
              <c:layout>
                <c:manualLayout>
                  <c:x val="-2.0820144896954301E-2"/>
                  <c:y val="1.7143836790673799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A5-477E-9E13-954290C4B43E}"/>
                </c:ext>
              </c:extLst>
            </c:dLbl>
            <c:dLbl>
              <c:idx val="26"/>
              <c:layout>
                <c:manualLayout>
                  <c:x val="-1.4067665470915099E-3"/>
                  <c:y val="0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A5-477E-9E13-954290C4B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'[后续核电工程建设机组数量预测曲线（升版）.xlsx]Sheet1'!$B$1:$AX$1</c:f>
              <c:numCache>
                <c:formatCode>General</c:formatCode>
                <c:ptCount val="4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</c:numCache>
            </c:numRef>
          </c:xVal>
          <c:yVal>
            <c:numRef>
              <c:f>'[后续核电工程建设机组数量预测曲线（升版）.xlsx]Sheet1'!$B$2:$AX$2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7</c:v>
                </c:pt>
                <c:pt idx="22">
                  <c:v>11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14</c:v>
                </c:pt>
                <c:pt idx="29">
                  <c:v>13</c:v>
                </c:pt>
                <c:pt idx="30">
                  <c:v>9</c:v>
                </c:pt>
                <c:pt idx="31">
                  <c:v>8</c:v>
                </c:pt>
                <c:pt idx="32">
                  <c:v>6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7</c:v>
                </c:pt>
                <c:pt idx="37">
                  <c:v>8</c:v>
                </c:pt>
                <c:pt idx="38">
                  <c:v>11</c:v>
                </c:pt>
                <c:pt idx="39">
                  <c:v>13</c:v>
                </c:pt>
                <c:pt idx="40">
                  <c:v>15</c:v>
                </c:pt>
                <c:pt idx="41">
                  <c:v>17</c:v>
                </c:pt>
                <c:pt idx="42">
                  <c:v>18</c:v>
                </c:pt>
                <c:pt idx="43">
                  <c:v>18</c:v>
                </c:pt>
                <c:pt idx="44">
                  <c:v>16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6A5-477E-9E13-954290C4B4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37167324"/>
        <c:axId val="162101929"/>
      </c:scatterChart>
      <c:dateAx>
        <c:axId val="51627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269672"/>
        <c:crosses val="autoZero"/>
        <c:auto val="0"/>
        <c:lblOffset val="100"/>
        <c:baseTimeUnit val="days"/>
        <c:majorUnit val="1"/>
        <c:majorTimeUnit val="days"/>
      </c:dateAx>
      <c:valAx>
        <c:axId val="516269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mpd="sng">
            <a:solidFill>
              <a:schemeClr val="bg1">
                <a:lumMod val="50000"/>
              </a:schemeClr>
            </a:solidFill>
            <a:prstDash val="solid"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271312"/>
        <c:crosses val="autoZero"/>
        <c:crossBetween val="between"/>
      </c:valAx>
      <c:valAx>
        <c:axId val="8371673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2101929"/>
        <c:crosses val="max"/>
        <c:crossBetween val="midCat"/>
      </c:valAx>
      <c:valAx>
        <c:axId val="16210192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837167324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defTabSz="917575"/>
            <a:fld id="{9A0DB2DC-4C9A-4742-B13C-FB6460FD3503}" type="slidenum">
              <a:rPr lang="zh-CN" altLang="de-DE" sz="1200" b="0" dirty="0">
                <a:ea typeface="宋体" panose="02010600030101010101" pitchFamily="2" charset="-122"/>
              </a:rPr>
              <a:t>10</a:t>
            </a:fld>
            <a:endParaRPr lang="zh-CN" altLang="de-DE" sz="1200" b="0" dirty="0">
              <a:ea typeface="宋体" panose="02010600030101010101" pitchFamily="2" charset="-122"/>
            </a:endParaRPr>
          </a:p>
        </p:txBody>
      </p:sp>
      <p:sp>
        <p:nvSpPr>
          <p:cNvPr id="374786" name="幻灯片图像占位符 3747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4787" name="文本占位符 374786"/>
          <p:cNvSpPr>
            <a:spLocks noGrp="1"/>
          </p:cNvSpPr>
          <p:nvPr>
            <p:ph type="body" idx="1"/>
          </p:nvPr>
        </p:nvSpPr>
        <p:spPr/>
        <p:txBody>
          <a:bodyPr lIns="91777" tIns="45889" rIns="91777" bIns="45889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/>
          <a:p>
            <a:fld id="{0682B720-3AC8-46CC-A2B1-FAB08D875780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FB05C8EB-7EAF-4C0E-AC7A-43850B4D16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4665" y="1170940"/>
            <a:ext cx="6397625" cy="12763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0000"/>
                  </a:schemeClr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Nuclear Safety Governance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over CGN Growing Fleet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61695" y="2665095"/>
            <a:ext cx="57277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36270" y="3404870"/>
            <a:ext cx="2176145" cy="1353185"/>
          </a:xfrm>
          <a:prstGeom prst="rect">
            <a:avLst/>
          </a:prstGeom>
          <a:solidFill>
            <a:schemeClr val="bg1">
              <a:alpha val="0"/>
            </a:schemeClr>
          </a:solidFill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Aft>
                <a:spcPts val="600"/>
              </a:spcAft>
            </a:pPr>
            <a:r>
              <a:rPr lang="en-US" altLang="zh-CN" sz="24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CGN</a:t>
            </a:r>
          </a:p>
          <a:p>
            <a:pPr algn="ctr" fontAlgn="auto">
              <a:spcAft>
                <a:spcPts val="600"/>
              </a:spcAft>
            </a:pPr>
            <a:r>
              <a:rPr lang="en-US" altLang="zh-CN" sz="24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Guo Li Min</a:t>
            </a:r>
            <a:endParaRPr lang="zh-CN" altLang="en-US" sz="2400" b="1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spcAft>
                <a:spcPts val="600"/>
              </a:spcAft>
            </a:pPr>
            <a:r>
              <a:rPr lang="en-US" altLang="zh-CN" sz="24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April </a:t>
            </a:r>
            <a:r>
              <a:rPr lang="en-US" altLang="zh-CN" sz="24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9" name="标题 337938"/>
          <p:cNvSpPr>
            <a:spLocks noGrp="1"/>
          </p:cNvSpPr>
          <p:nvPr>
            <p:ph type="title"/>
          </p:nvPr>
        </p:nvSpPr>
        <p:spPr>
          <a:xfrm>
            <a:off x="2992120" y="336127"/>
            <a:ext cx="6702213" cy="629920"/>
          </a:xfrm>
          <a:noFill/>
          <a:ln>
            <a:noFill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/>
            <a:r>
              <a:rPr lang="en-US" altLang="zh-CN" sz="266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Operation Management Standardization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085253" y="1028700"/>
            <a:ext cx="662432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862455" y="1579880"/>
            <a:ext cx="8751570" cy="4128770"/>
            <a:chOff x="2933" y="2488"/>
            <a:chExt cx="13782" cy="6502"/>
          </a:xfrm>
        </p:grpSpPr>
        <p:sp>
          <p:nvSpPr>
            <p:cNvPr id="337923" name="矩形 337922"/>
            <p:cNvSpPr>
              <a:spLocks noChangeAspect="1" noTextEdit="1"/>
            </p:cNvSpPr>
            <p:nvPr/>
          </p:nvSpPr>
          <p:spPr>
            <a:xfrm flipH="1">
              <a:off x="8560" y="4511"/>
              <a:ext cx="1502" cy="196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24" name="矩形 337923"/>
            <p:cNvSpPr/>
            <p:nvPr/>
          </p:nvSpPr>
          <p:spPr>
            <a:xfrm>
              <a:off x="3015" y="7574"/>
              <a:ext cx="2748" cy="14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zh-CN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Operation Preparation</a:t>
              </a:r>
            </a:p>
          </p:txBody>
        </p:sp>
        <p:sp>
          <p:nvSpPr>
            <p:cNvPr id="337925" name="矩形 337924"/>
            <p:cNvSpPr/>
            <p:nvPr/>
          </p:nvSpPr>
          <p:spPr>
            <a:xfrm>
              <a:off x="7680" y="5451"/>
              <a:ext cx="3705" cy="9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zh-CN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Nuclear Process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US" altLang="zh-CN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Standardization</a:t>
              </a:r>
            </a:p>
          </p:txBody>
        </p:sp>
        <p:sp>
          <p:nvSpPr>
            <p:cNvPr id="337926" name="矩形 337925"/>
            <p:cNvSpPr/>
            <p:nvPr/>
          </p:nvSpPr>
          <p:spPr>
            <a:xfrm>
              <a:off x="2948" y="3888"/>
              <a:ext cx="3120" cy="181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27" name="矩形 337926"/>
            <p:cNvSpPr/>
            <p:nvPr/>
          </p:nvSpPr>
          <p:spPr>
            <a:xfrm>
              <a:off x="2933" y="3878"/>
              <a:ext cx="2950" cy="1632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28" name="矩形 337927"/>
            <p:cNvSpPr/>
            <p:nvPr/>
          </p:nvSpPr>
          <p:spPr>
            <a:xfrm>
              <a:off x="2950" y="3893"/>
              <a:ext cx="2748" cy="14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zh-CN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Multi-reactor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US" altLang="zh-CN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Management </a:t>
              </a:r>
            </a:p>
          </p:txBody>
        </p:sp>
        <p:sp>
          <p:nvSpPr>
            <p:cNvPr id="337929" name="矩形 337928"/>
            <p:cNvSpPr/>
            <p:nvPr/>
          </p:nvSpPr>
          <p:spPr>
            <a:xfrm>
              <a:off x="7693" y="6414"/>
              <a:ext cx="3703" cy="93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zh-CN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Fleet Peer Groups</a:t>
              </a:r>
            </a:p>
          </p:txBody>
        </p:sp>
        <p:sp>
          <p:nvSpPr>
            <p:cNvPr id="337930" name="椭圆 337929"/>
            <p:cNvSpPr/>
            <p:nvPr/>
          </p:nvSpPr>
          <p:spPr>
            <a:xfrm>
              <a:off x="12927" y="5400"/>
              <a:ext cx="3788" cy="192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zh-CN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Corporate GOSP</a:t>
              </a:r>
            </a:p>
          </p:txBody>
        </p:sp>
        <p:sp>
          <p:nvSpPr>
            <p:cNvPr id="337931" name="直接连接符 337930"/>
            <p:cNvSpPr/>
            <p:nvPr/>
          </p:nvSpPr>
          <p:spPr>
            <a:xfrm flipV="1">
              <a:off x="6067" y="7344"/>
              <a:ext cx="1449" cy="924"/>
            </a:xfrm>
            <a:prstGeom prst="line">
              <a:avLst/>
            </a:prstGeom>
            <a:ln w="28575" cap="flat" cmpd="sng">
              <a:solidFill>
                <a:schemeClr val="accent5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7932" name="直接连接符 337931"/>
            <p:cNvSpPr/>
            <p:nvPr/>
          </p:nvSpPr>
          <p:spPr>
            <a:xfrm>
              <a:off x="6123" y="4589"/>
              <a:ext cx="1343" cy="861"/>
            </a:xfrm>
            <a:prstGeom prst="line">
              <a:avLst/>
            </a:prstGeom>
            <a:ln w="28575" cap="flat" cmpd="sng">
              <a:solidFill>
                <a:schemeClr val="accent5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7934" name="直接连接符 337933"/>
            <p:cNvSpPr/>
            <p:nvPr/>
          </p:nvSpPr>
          <p:spPr>
            <a:xfrm flipV="1">
              <a:off x="4388" y="6004"/>
              <a:ext cx="0" cy="1297"/>
            </a:xfrm>
            <a:prstGeom prst="line">
              <a:avLst/>
            </a:prstGeom>
            <a:ln w="28575" cap="flat" cmpd="sng">
              <a:solidFill>
                <a:srgbClr val="0070C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7935" name="文本框 337934"/>
            <p:cNvSpPr txBox="1"/>
            <p:nvPr/>
          </p:nvSpPr>
          <p:spPr>
            <a:xfrm>
              <a:off x="3965" y="2488"/>
              <a:ext cx="15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284480" indent="-284480">
                <a:spcBef>
                  <a:spcPct val="50000"/>
                </a:spcBef>
                <a:buClr>
                  <a:schemeClr val="accent2"/>
                </a:buClr>
                <a:buSzPct val="125000"/>
                <a:buFont typeface="Wingdings" panose="05000000000000000000" pitchFamily="2" charset="2"/>
              </a:pP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7936" name="文本框 337935"/>
            <p:cNvSpPr txBox="1"/>
            <p:nvPr/>
          </p:nvSpPr>
          <p:spPr>
            <a:xfrm>
              <a:off x="3310" y="2488"/>
              <a:ext cx="215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284480" indent="-284480" algn="ctr">
                <a:spcBef>
                  <a:spcPct val="50000"/>
                </a:spcBef>
                <a:buClr>
                  <a:schemeClr val="accent2"/>
                </a:buClr>
                <a:buSzPct val="125000"/>
                <a:buFont typeface="Wingdings" panose="05000000000000000000" pitchFamily="2" charset="2"/>
              </a:pPr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One site</a:t>
              </a:r>
            </a:p>
          </p:txBody>
        </p:sp>
        <p:sp>
          <p:nvSpPr>
            <p:cNvPr id="337937" name="文本框 337936"/>
            <p:cNvSpPr txBox="1"/>
            <p:nvPr/>
          </p:nvSpPr>
          <p:spPr>
            <a:xfrm>
              <a:off x="13229" y="2488"/>
              <a:ext cx="305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84480" indent="-284480" algn="ctr">
                <a:spcBef>
                  <a:spcPct val="50000"/>
                </a:spcBef>
                <a:buClr>
                  <a:schemeClr val="accent2"/>
                </a:buClr>
                <a:buSzPct val="125000"/>
                <a:buFont typeface="Wingdings" panose="05000000000000000000" pitchFamily="2" charset="2"/>
              </a:pPr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Multi-sites</a:t>
              </a:r>
            </a:p>
          </p:txBody>
        </p:sp>
        <p:cxnSp>
          <p:nvCxnSpPr>
            <p:cNvPr id="2" name="直接箭头连接符 1"/>
            <p:cNvCxnSpPr/>
            <p:nvPr/>
          </p:nvCxnSpPr>
          <p:spPr>
            <a:xfrm flipH="1">
              <a:off x="11717" y="6413"/>
              <a:ext cx="907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组合 203777"/>
          <p:cNvGrpSpPr/>
          <p:nvPr/>
        </p:nvGrpSpPr>
        <p:grpSpPr>
          <a:xfrm>
            <a:off x="731520" y="842433"/>
            <a:ext cx="10898293" cy="5523394"/>
            <a:chOff x="301" y="982"/>
            <a:chExt cx="5906" cy="3098"/>
          </a:xfrm>
        </p:grpSpPr>
        <p:sp>
          <p:nvSpPr>
            <p:cNvPr id="203779" name="文本框 203778"/>
            <p:cNvSpPr txBox="1"/>
            <p:nvPr/>
          </p:nvSpPr>
          <p:spPr>
            <a:xfrm>
              <a:off x="1159" y="1493"/>
              <a:ext cx="355" cy="2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sz="2400" b="1" i="1" dirty="0">
                <a:latin typeface="Times New Roman" panose="02020603050405020304" pitchFamily="18" charset="0"/>
                <a:ea typeface="方正大黑简体" pitchFamily="2" charset="-122"/>
              </a:endParaRPr>
            </a:p>
          </p:txBody>
        </p:sp>
        <p:sp>
          <p:nvSpPr>
            <p:cNvPr id="203780" name="直接连接符 203779"/>
            <p:cNvSpPr/>
            <p:nvPr/>
          </p:nvSpPr>
          <p:spPr>
            <a:xfrm flipH="1">
              <a:off x="5213" y="2260"/>
              <a:ext cx="25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781" name="圆角矩形 203780"/>
            <p:cNvSpPr/>
            <p:nvPr/>
          </p:nvSpPr>
          <p:spPr>
            <a:xfrm>
              <a:off x="1642" y="2735"/>
              <a:ext cx="3770" cy="662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66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/>
            </a:p>
          </p:txBody>
        </p:sp>
        <p:sp>
          <p:nvSpPr>
            <p:cNvPr id="203782" name="矩形 203781">
              <a:hlinkClick r:id="rId2" action="ppaction://hlinksldjump"/>
            </p:cNvPr>
            <p:cNvSpPr/>
            <p:nvPr/>
          </p:nvSpPr>
          <p:spPr>
            <a:xfrm>
              <a:off x="1683" y="2933"/>
              <a:ext cx="657" cy="3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Safety Management</a:t>
              </a:r>
            </a:p>
          </p:txBody>
        </p:sp>
        <p:sp>
          <p:nvSpPr>
            <p:cNvPr id="203783" name="矩形 203782"/>
            <p:cNvSpPr/>
            <p:nvPr/>
          </p:nvSpPr>
          <p:spPr>
            <a:xfrm>
              <a:off x="4269" y="2931"/>
              <a:ext cx="453" cy="305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Training </a:t>
              </a:r>
            </a:p>
          </p:txBody>
        </p:sp>
        <p:sp>
          <p:nvSpPr>
            <p:cNvPr id="203784" name="矩形 203783"/>
            <p:cNvSpPr/>
            <p:nvPr/>
          </p:nvSpPr>
          <p:spPr>
            <a:xfrm>
              <a:off x="4752" y="2929"/>
              <a:ext cx="613" cy="304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Fuel Management</a:t>
              </a:r>
            </a:p>
          </p:txBody>
        </p:sp>
        <p:sp>
          <p:nvSpPr>
            <p:cNvPr id="203785" name="文本框 203784"/>
            <p:cNvSpPr txBox="1"/>
            <p:nvPr/>
          </p:nvSpPr>
          <p:spPr>
            <a:xfrm>
              <a:off x="3646" y="2922"/>
              <a:ext cx="590" cy="322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Experience Feedback</a:t>
              </a:r>
            </a:p>
          </p:txBody>
        </p:sp>
        <p:sp>
          <p:nvSpPr>
            <p:cNvPr id="203786" name="矩形 203785"/>
            <p:cNvSpPr/>
            <p:nvPr/>
          </p:nvSpPr>
          <p:spPr>
            <a:xfrm>
              <a:off x="2976" y="2926"/>
              <a:ext cx="634" cy="316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06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Human </a:t>
              </a:r>
              <a:r>
                <a:rPr lang="en-US" altLang="zh-CN" sz="1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Performance</a:t>
              </a:r>
            </a:p>
          </p:txBody>
        </p:sp>
        <p:sp>
          <p:nvSpPr>
            <p:cNvPr id="203787" name="矩形 203786"/>
            <p:cNvSpPr/>
            <p:nvPr/>
          </p:nvSpPr>
          <p:spPr>
            <a:xfrm>
              <a:off x="2386" y="2925"/>
              <a:ext cx="544" cy="309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Quality Assurance</a:t>
              </a:r>
            </a:p>
          </p:txBody>
        </p:sp>
        <p:sp>
          <p:nvSpPr>
            <p:cNvPr id="203788" name="直接连接符 203787"/>
            <p:cNvSpPr/>
            <p:nvPr/>
          </p:nvSpPr>
          <p:spPr>
            <a:xfrm flipV="1">
              <a:off x="2031" y="2628"/>
              <a:ext cx="0" cy="27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789" name="直接连接符 203788"/>
            <p:cNvSpPr/>
            <p:nvPr/>
          </p:nvSpPr>
          <p:spPr>
            <a:xfrm flipV="1">
              <a:off x="2666" y="2615"/>
              <a:ext cx="0" cy="28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790" name="直接连接符 203789"/>
            <p:cNvSpPr/>
            <p:nvPr/>
          </p:nvSpPr>
          <p:spPr>
            <a:xfrm flipV="1">
              <a:off x="3256" y="2617"/>
              <a:ext cx="0" cy="28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791" name="直接连接符 203790"/>
            <p:cNvSpPr/>
            <p:nvPr/>
          </p:nvSpPr>
          <p:spPr>
            <a:xfrm flipV="1">
              <a:off x="3891" y="2626"/>
              <a:ext cx="0" cy="28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792" name="直接连接符 203791"/>
            <p:cNvSpPr/>
            <p:nvPr/>
          </p:nvSpPr>
          <p:spPr>
            <a:xfrm flipV="1">
              <a:off x="4480" y="2628"/>
              <a:ext cx="0" cy="27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793" name="直接连接符 203792"/>
            <p:cNvSpPr/>
            <p:nvPr/>
          </p:nvSpPr>
          <p:spPr>
            <a:xfrm flipV="1">
              <a:off x="4979" y="2628"/>
              <a:ext cx="0" cy="27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794" name="直接连接符 203793"/>
            <p:cNvSpPr/>
            <p:nvPr/>
          </p:nvSpPr>
          <p:spPr>
            <a:xfrm>
              <a:off x="5206" y="1906"/>
              <a:ext cx="65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203795" name="组合 203794"/>
            <p:cNvGrpSpPr/>
            <p:nvPr/>
          </p:nvGrpSpPr>
          <p:grpSpPr>
            <a:xfrm>
              <a:off x="1819" y="1057"/>
              <a:ext cx="3390" cy="1541"/>
              <a:chOff x="1575" y="1232"/>
              <a:chExt cx="3344" cy="1484"/>
            </a:xfrm>
          </p:grpSpPr>
          <p:sp>
            <p:nvSpPr>
              <p:cNvPr id="203796" name="圆角矩形 203795"/>
              <p:cNvSpPr/>
              <p:nvPr/>
            </p:nvSpPr>
            <p:spPr>
              <a:xfrm>
                <a:off x="1575" y="1232"/>
                <a:ext cx="3344" cy="148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algn="ctr"/>
                <a:endParaRPr sz="1335" b="1" dirty="0">
                  <a:latin typeface="Times New Roman" panose="02020603050405020304" pitchFamily="18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203797" name="矩形 203796">
                <a:hlinkClick r:id="rId3" action="ppaction://hlinksldjump"/>
              </p:cNvPr>
              <p:cNvSpPr/>
              <p:nvPr/>
            </p:nvSpPr>
            <p:spPr>
              <a:xfrm>
                <a:off x="2844" y="1390"/>
                <a:ext cx="758" cy="30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algn="ctr"/>
                <a:r>
                  <a:rPr lang="en-US" altLang="zh-CN" sz="1335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Configuration Management</a:t>
                </a:r>
              </a:p>
            </p:txBody>
          </p:sp>
          <p:sp>
            <p:nvSpPr>
              <p:cNvPr id="203798" name="文本框 203797">
                <a:hlinkClick r:id="rId3" action="ppaction://hlinksldjump"/>
              </p:cNvPr>
              <p:cNvSpPr txBox="1"/>
              <p:nvPr/>
            </p:nvSpPr>
            <p:spPr>
              <a:xfrm>
                <a:off x="2844" y="1820"/>
                <a:ext cx="767" cy="29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algn="ctr"/>
                <a:r>
                  <a:rPr lang="en-US" altLang="zh-CN" sz="1335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Work Management</a:t>
                </a:r>
              </a:p>
            </p:txBody>
          </p:sp>
          <p:sp>
            <p:nvSpPr>
              <p:cNvPr id="203799" name="直接连接符 203798"/>
              <p:cNvSpPr/>
              <p:nvPr/>
            </p:nvSpPr>
            <p:spPr>
              <a:xfrm>
                <a:off x="3232" y="1691"/>
                <a:ext cx="0" cy="12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03800" name="矩形 203799">
                <a:hlinkClick r:id="rId3" action="ppaction://hlinksldjump"/>
              </p:cNvPr>
              <p:cNvSpPr/>
              <p:nvPr/>
            </p:nvSpPr>
            <p:spPr>
              <a:xfrm>
                <a:off x="2844" y="2247"/>
                <a:ext cx="785" cy="28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algn="ctr"/>
                <a:r>
                  <a:rPr lang="en-US" altLang="zh-CN" sz="1335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Equipment Reliability</a:t>
                </a:r>
              </a:p>
            </p:txBody>
          </p:sp>
          <p:sp>
            <p:nvSpPr>
              <p:cNvPr id="203801" name="矩形 203800">
                <a:hlinkClick r:id="" action="ppaction://noaction"/>
              </p:cNvPr>
              <p:cNvSpPr/>
              <p:nvPr/>
            </p:nvSpPr>
            <p:spPr>
              <a:xfrm>
                <a:off x="3850" y="1693"/>
                <a:ext cx="659" cy="48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algn="ctr"/>
                <a:r>
                  <a:rPr lang="en-US" altLang="zh-CN" sz="1335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Operate Plant</a:t>
                </a:r>
              </a:p>
            </p:txBody>
          </p:sp>
          <p:sp>
            <p:nvSpPr>
              <p:cNvPr id="203802" name="文本框 203801">
                <a:hlinkClick r:id="rId3" action="ppaction://hlinksldjump"/>
              </p:cNvPr>
              <p:cNvSpPr txBox="1"/>
              <p:nvPr/>
            </p:nvSpPr>
            <p:spPr>
              <a:xfrm>
                <a:off x="2041" y="1820"/>
                <a:ext cx="641" cy="29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algn="ctr"/>
                <a:r>
                  <a:rPr lang="en-US" altLang="zh-CN" sz="1335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Materials &amp; Services</a:t>
                </a:r>
              </a:p>
            </p:txBody>
          </p:sp>
          <p:sp>
            <p:nvSpPr>
              <p:cNvPr id="203803" name="直接连接符 203802"/>
              <p:cNvSpPr/>
              <p:nvPr/>
            </p:nvSpPr>
            <p:spPr>
              <a:xfrm>
                <a:off x="2698" y="1949"/>
                <a:ext cx="13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03804" name="直接连接符 203803"/>
              <p:cNvSpPr/>
              <p:nvPr/>
            </p:nvSpPr>
            <p:spPr>
              <a:xfrm>
                <a:off x="3619" y="1949"/>
                <a:ext cx="23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03805" name="直接连接符 203804"/>
              <p:cNvSpPr/>
              <p:nvPr/>
            </p:nvSpPr>
            <p:spPr>
              <a:xfrm flipV="1">
                <a:off x="3216" y="2119"/>
                <a:ext cx="0" cy="12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03806" name="直接连接符 203805"/>
            <p:cNvSpPr/>
            <p:nvPr/>
          </p:nvSpPr>
          <p:spPr>
            <a:xfrm>
              <a:off x="5661" y="1906"/>
              <a:ext cx="0" cy="2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807" name="文本框 203806"/>
            <p:cNvSpPr txBox="1"/>
            <p:nvPr/>
          </p:nvSpPr>
          <p:spPr>
            <a:xfrm>
              <a:off x="5859" y="1802"/>
              <a:ext cx="348" cy="23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Cost</a:t>
              </a:r>
            </a:p>
          </p:txBody>
        </p:sp>
        <p:sp>
          <p:nvSpPr>
            <p:cNvPr id="203808" name="直接连接符 203807"/>
            <p:cNvSpPr/>
            <p:nvPr/>
          </p:nvSpPr>
          <p:spPr>
            <a:xfrm>
              <a:off x="1494" y="1952"/>
              <a:ext cx="33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3809" name="矩形 203808"/>
            <p:cNvSpPr/>
            <p:nvPr/>
          </p:nvSpPr>
          <p:spPr>
            <a:xfrm>
              <a:off x="5463" y="2142"/>
              <a:ext cx="495" cy="23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KPI</a:t>
              </a:r>
            </a:p>
          </p:txBody>
        </p:sp>
        <p:sp>
          <p:nvSpPr>
            <p:cNvPr id="203810" name="圆角矩形 203809"/>
            <p:cNvSpPr/>
            <p:nvPr/>
          </p:nvSpPr>
          <p:spPr>
            <a:xfrm>
              <a:off x="301" y="982"/>
              <a:ext cx="1193" cy="2718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71001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/>
            </a:p>
          </p:txBody>
        </p:sp>
        <p:sp>
          <p:nvSpPr>
            <p:cNvPr id="203811" name="矩形 203810"/>
            <p:cNvSpPr/>
            <p:nvPr/>
          </p:nvSpPr>
          <p:spPr>
            <a:xfrm>
              <a:off x="346" y="1065"/>
              <a:ext cx="1114" cy="2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Five-year Business Plan</a:t>
              </a:r>
            </a:p>
          </p:txBody>
        </p:sp>
        <p:sp>
          <p:nvSpPr>
            <p:cNvPr id="203812" name="矩形 203811"/>
            <p:cNvSpPr/>
            <p:nvPr/>
          </p:nvSpPr>
          <p:spPr>
            <a:xfrm>
              <a:off x="401" y="2207"/>
              <a:ext cx="992" cy="26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Human Resources</a:t>
              </a:r>
            </a:p>
          </p:txBody>
        </p:sp>
        <p:sp>
          <p:nvSpPr>
            <p:cNvPr id="203813" name="矩形 203812"/>
            <p:cNvSpPr/>
            <p:nvPr/>
          </p:nvSpPr>
          <p:spPr>
            <a:xfrm>
              <a:off x="401" y="2996"/>
              <a:ext cx="992" cy="26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Public Relations</a:t>
              </a:r>
            </a:p>
          </p:txBody>
        </p:sp>
        <p:sp>
          <p:nvSpPr>
            <p:cNvPr id="203814" name="矩形 203813"/>
            <p:cNvSpPr/>
            <p:nvPr/>
          </p:nvSpPr>
          <p:spPr>
            <a:xfrm>
              <a:off x="401" y="2602"/>
              <a:ext cx="992" cy="2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Information Management</a:t>
              </a:r>
            </a:p>
          </p:txBody>
        </p:sp>
        <p:sp>
          <p:nvSpPr>
            <p:cNvPr id="203815" name="矩形 203814"/>
            <p:cNvSpPr/>
            <p:nvPr/>
          </p:nvSpPr>
          <p:spPr>
            <a:xfrm>
              <a:off x="401" y="1416"/>
              <a:ext cx="992" cy="2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Marketing</a:t>
              </a:r>
            </a:p>
          </p:txBody>
        </p:sp>
        <p:sp>
          <p:nvSpPr>
            <p:cNvPr id="203816" name="矩形 203815"/>
            <p:cNvSpPr/>
            <p:nvPr/>
          </p:nvSpPr>
          <p:spPr>
            <a:xfrm>
              <a:off x="401" y="1811"/>
              <a:ext cx="992" cy="2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Finance Management</a:t>
              </a:r>
            </a:p>
          </p:txBody>
        </p:sp>
        <p:sp>
          <p:nvSpPr>
            <p:cNvPr id="203817" name="矩形 203816"/>
            <p:cNvSpPr/>
            <p:nvPr/>
          </p:nvSpPr>
          <p:spPr>
            <a:xfrm>
              <a:off x="401" y="3393"/>
              <a:ext cx="992" cy="2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Internal Audit</a:t>
              </a:r>
            </a:p>
          </p:txBody>
        </p:sp>
        <p:sp>
          <p:nvSpPr>
            <p:cNvPr id="203818" name="直接连接符 203817"/>
            <p:cNvSpPr/>
            <p:nvPr/>
          </p:nvSpPr>
          <p:spPr>
            <a:xfrm>
              <a:off x="897" y="1284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sm"/>
              <a:tailEnd type="triangle" w="med" len="sm"/>
            </a:ln>
          </p:spPr>
        </p:sp>
        <p:sp>
          <p:nvSpPr>
            <p:cNvPr id="203819" name="直接连接符 203818"/>
            <p:cNvSpPr/>
            <p:nvPr/>
          </p:nvSpPr>
          <p:spPr>
            <a:xfrm>
              <a:off x="897" y="1679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sm"/>
              <a:tailEnd type="triangle" w="med" len="sm"/>
            </a:ln>
          </p:spPr>
        </p:sp>
        <p:sp>
          <p:nvSpPr>
            <p:cNvPr id="203820" name="直接连接符 203819"/>
            <p:cNvSpPr/>
            <p:nvPr/>
          </p:nvSpPr>
          <p:spPr>
            <a:xfrm>
              <a:off x="897" y="2074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sm"/>
              <a:tailEnd type="triangle" w="med" len="sm"/>
            </a:ln>
          </p:spPr>
        </p:sp>
        <p:sp>
          <p:nvSpPr>
            <p:cNvPr id="203821" name="直接连接符 203820"/>
            <p:cNvSpPr/>
            <p:nvPr/>
          </p:nvSpPr>
          <p:spPr>
            <a:xfrm>
              <a:off x="897" y="2471"/>
              <a:ext cx="0" cy="13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sm"/>
              <a:tailEnd type="triangle" w="med" len="sm"/>
            </a:ln>
          </p:spPr>
        </p:sp>
        <p:sp>
          <p:nvSpPr>
            <p:cNvPr id="203822" name="直接连接符 203821"/>
            <p:cNvSpPr/>
            <p:nvPr/>
          </p:nvSpPr>
          <p:spPr>
            <a:xfrm>
              <a:off x="897" y="2865"/>
              <a:ext cx="0" cy="13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sm"/>
              <a:tailEnd type="triangle" w="med" len="sm"/>
            </a:ln>
          </p:spPr>
        </p:sp>
        <p:sp>
          <p:nvSpPr>
            <p:cNvPr id="203823" name="直接连接符 203822"/>
            <p:cNvSpPr/>
            <p:nvPr/>
          </p:nvSpPr>
          <p:spPr>
            <a:xfrm>
              <a:off x="897" y="3261"/>
              <a:ext cx="0" cy="1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sm"/>
              <a:tailEnd type="triangle" w="med" len="sm"/>
            </a:ln>
          </p:spPr>
        </p:sp>
        <p:sp>
          <p:nvSpPr>
            <p:cNvPr id="203824" name="文本框 203823"/>
            <p:cNvSpPr txBox="1"/>
            <p:nvPr/>
          </p:nvSpPr>
          <p:spPr>
            <a:xfrm>
              <a:off x="2667" y="3776"/>
              <a:ext cx="847" cy="1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Performance</a:t>
              </a:r>
            </a:p>
          </p:txBody>
        </p:sp>
        <p:sp>
          <p:nvSpPr>
            <p:cNvPr id="203825" name="文本框 203824"/>
            <p:cNvSpPr txBox="1"/>
            <p:nvPr/>
          </p:nvSpPr>
          <p:spPr>
            <a:xfrm>
              <a:off x="1860" y="3891"/>
              <a:ext cx="667" cy="1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Cost</a:t>
              </a:r>
            </a:p>
          </p:txBody>
        </p:sp>
        <p:grpSp>
          <p:nvGrpSpPr>
            <p:cNvPr id="203826" name="组合 203825"/>
            <p:cNvGrpSpPr/>
            <p:nvPr/>
          </p:nvGrpSpPr>
          <p:grpSpPr>
            <a:xfrm>
              <a:off x="5509" y="1042"/>
              <a:ext cx="618" cy="305"/>
              <a:chOff x="5053" y="1160"/>
              <a:chExt cx="571" cy="305"/>
            </a:xfrm>
          </p:grpSpPr>
          <p:sp>
            <p:nvSpPr>
              <p:cNvPr id="203827" name="椭圆 203826"/>
              <p:cNvSpPr/>
              <p:nvPr/>
            </p:nvSpPr>
            <p:spPr>
              <a:xfrm>
                <a:off x="5083" y="1160"/>
                <a:ext cx="511" cy="305"/>
              </a:xfrm>
              <a:prstGeom prst="ellipse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 b="1"/>
              </a:p>
            </p:txBody>
          </p:sp>
          <p:sp>
            <p:nvSpPr>
              <p:cNvPr id="203828" name="矩形 203827"/>
              <p:cNvSpPr/>
              <p:nvPr/>
            </p:nvSpPr>
            <p:spPr>
              <a:xfrm>
                <a:off x="5053" y="1175"/>
                <a:ext cx="571" cy="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/>
              <a:p>
                <a:pPr algn="ctr"/>
                <a:r>
                  <a:rPr lang="en-US" altLang="zh-CN" sz="1335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rPr>
                  <a:t>Electricity Production</a:t>
                </a:r>
              </a:p>
            </p:txBody>
          </p:sp>
        </p:grpSp>
        <p:sp>
          <p:nvSpPr>
            <p:cNvPr id="203829" name="直接连接符 203828"/>
            <p:cNvSpPr/>
            <p:nvPr/>
          </p:nvSpPr>
          <p:spPr>
            <a:xfrm>
              <a:off x="5342" y="1207"/>
              <a:ext cx="0" cy="28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3830" name="直接连接符 203829"/>
            <p:cNvSpPr/>
            <p:nvPr/>
          </p:nvSpPr>
          <p:spPr>
            <a:xfrm flipV="1">
              <a:off x="5215" y="1480"/>
              <a:ext cx="127" cy="3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3831" name="文本框 203830"/>
            <p:cNvSpPr txBox="1"/>
            <p:nvPr/>
          </p:nvSpPr>
          <p:spPr>
            <a:xfrm>
              <a:off x="5426" y="1773"/>
              <a:ext cx="438" cy="1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065" b="1">
                  <a:latin typeface="Times New Roman" panose="02020603050405020304" pitchFamily="18" charset="0"/>
                </a:rPr>
                <a:t>Feedback</a:t>
              </a:r>
            </a:p>
          </p:txBody>
        </p:sp>
        <p:cxnSp>
          <p:nvCxnSpPr>
            <p:cNvPr id="203832" name="肘形连接符 203831"/>
            <p:cNvCxnSpPr>
              <a:stCxn id="203809" idx="2"/>
              <a:endCxn id="203824" idx="3"/>
            </p:cNvCxnSpPr>
            <p:nvPr/>
          </p:nvCxnSpPr>
          <p:spPr>
            <a:xfrm rot="5400000">
              <a:off x="3866" y="2027"/>
              <a:ext cx="1492" cy="2197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03833" name="肘形连接符 203832"/>
            <p:cNvCxnSpPr>
              <a:stCxn id="203809" idx="2"/>
              <a:endCxn id="203781" idx="3"/>
            </p:cNvCxnSpPr>
            <p:nvPr/>
          </p:nvCxnSpPr>
          <p:spPr>
            <a:xfrm rot="5400000">
              <a:off x="5218" y="2573"/>
              <a:ext cx="687" cy="298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03834" name="肘形连接符 203833"/>
            <p:cNvCxnSpPr>
              <a:stCxn id="203807" idx="2"/>
              <a:endCxn id="203825" idx="3"/>
            </p:cNvCxnSpPr>
            <p:nvPr/>
          </p:nvCxnSpPr>
          <p:spPr>
            <a:xfrm rot="5400000">
              <a:off x="3306" y="1258"/>
              <a:ext cx="1949" cy="3506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203835" name="直接连接符 203834"/>
            <p:cNvSpPr/>
            <p:nvPr/>
          </p:nvSpPr>
          <p:spPr>
            <a:xfrm flipV="1">
              <a:off x="5342" y="1207"/>
              <a:ext cx="182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ysDot"/>
              <a:headEnd type="none" w="med" len="med"/>
              <a:tailEnd type="triangle" w="med" len="med"/>
            </a:ln>
          </p:spPr>
        </p:sp>
        <p:cxnSp>
          <p:nvCxnSpPr>
            <p:cNvPr id="203836" name="肘形连接符 203835"/>
            <p:cNvCxnSpPr>
              <a:stCxn id="203824" idx="1"/>
              <a:endCxn id="203811" idx="1"/>
            </p:cNvCxnSpPr>
            <p:nvPr/>
          </p:nvCxnSpPr>
          <p:spPr>
            <a:xfrm rot="10800000">
              <a:off x="346" y="1175"/>
              <a:ext cx="2321" cy="2696"/>
            </a:xfrm>
            <a:prstGeom prst="bentConnector3">
              <a:avLst>
                <a:gd name="adj1" fmla="val 105560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03837" name="肘形连接符 203836"/>
            <p:cNvCxnSpPr>
              <a:stCxn id="203825" idx="1"/>
              <a:endCxn id="203816" idx="1"/>
            </p:cNvCxnSpPr>
            <p:nvPr/>
          </p:nvCxnSpPr>
          <p:spPr>
            <a:xfrm rot="10800000">
              <a:off x="401" y="1942"/>
              <a:ext cx="1459" cy="2043"/>
            </a:xfrm>
            <a:prstGeom prst="bentConnector3">
              <a:avLst>
                <a:gd name="adj1" fmla="val 108846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2" name="矩形 1"/>
            <p:cNvSpPr/>
            <p:nvPr/>
          </p:nvSpPr>
          <p:spPr>
            <a:xfrm>
              <a:off x="346" y="1065"/>
              <a:ext cx="1114" cy="21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Five-year Business Plan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401" y="2207"/>
              <a:ext cx="992" cy="26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Human Resources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401" y="2996"/>
              <a:ext cx="992" cy="26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Public Relations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01" y="2602"/>
              <a:ext cx="992" cy="2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Information Management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01" y="1416"/>
              <a:ext cx="992" cy="2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Marketing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01" y="1811"/>
              <a:ext cx="992" cy="26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Finance Management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01" y="3393"/>
              <a:ext cx="992" cy="2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lang="en-US" altLang="zh-CN" sz="1335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Internal Audit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 flipV="1">
            <a:off x="3557270" y="656590"/>
            <a:ext cx="4626610" cy="9525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420620" y="84455"/>
            <a:ext cx="687387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Standard Operation Process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4246668" y="932180"/>
            <a:ext cx="3612515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432387" y="356447"/>
            <a:ext cx="52298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Nuclear </a:t>
            </a: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eadership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23365"/>
            <a:ext cx="3161665" cy="42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7075" y="1701588"/>
            <a:ext cx="6720840" cy="37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ts val="2000"/>
              </a:lnSpc>
              <a:spcAft>
                <a:spcPts val="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LE.1 - Establish a vision of excelllence</a:t>
            </a:r>
          </a:p>
          <a:p>
            <a:pPr indent="0" fontAlgn="auto">
              <a:lnSpc>
                <a:spcPts val="2400"/>
              </a:lnSpc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that prioritises nuclear safety</a:t>
            </a: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LE.2 - Engage the workforce</a:t>
            </a:r>
          </a:p>
          <a:p>
            <a:pPr indent="0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LE.3 - Create an environment of teamwork,</a:t>
            </a:r>
          </a:p>
          <a:p>
            <a:pPr indent="0" fontAlgn="auto">
              <a:lnSpc>
                <a:spcPts val="2400"/>
              </a:lnSpc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trust and cooperation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LE.4 - Drive for sustainable results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LE.5 - Build leadership capability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9425" y="1299845"/>
            <a:ext cx="11233150" cy="4739640"/>
            <a:chOff x="755" y="2047"/>
            <a:chExt cx="17690" cy="7464"/>
          </a:xfrm>
        </p:grpSpPr>
        <p:grpSp>
          <p:nvGrpSpPr>
            <p:cNvPr id="16" name="组合 15"/>
            <p:cNvGrpSpPr/>
            <p:nvPr/>
          </p:nvGrpSpPr>
          <p:grpSpPr>
            <a:xfrm>
              <a:off x="1357" y="5599"/>
              <a:ext cx="16608" cy="3912"/>
              <a:chOff x="2978470" y="3402161"/>
              <a:chExt cx="8085861" cy="2025742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4585775" y="3402161"/>
                <a:ext cx="1467088" cy="20257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miter lim="800000"/>
              </a:ln>
              <a:effectLst/>
            </p:spPr>
            <p:txBody>
              <a:bodyPr lIns="96000" anchor="ctr"/>
              <a:lstStyle/>
              <a:p>
                <a:pPr algn="ctr" fontAlgn="auto">
                  <a:spcBef>
                    <a:spcPts val="0"/>
                  </a:spcBef>
                </a:pPr>
                <a:r>
                  <a:rPr lang="zh-CN" altLang="en-US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Hea</a:t>
                </a:r>
                <a:r>
                  <a:rPr lang="en-US" altLang="zh-CN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en-US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th Management</a:t>
                </a:r>
                <a:r>
                  <a:rPr lang="en-US" altLang="zh-CN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865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65" b="1" kern="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Major</a:t>
                </a:r>
                <a:r>
                  <a:rPr lang="zh-CN" altLang="en-US" sz="1865" b="1" kern="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Equipment</a:t>
                </a:r>
                <a:r>
                  <a:rPr lang="en-US" altLang="zh-CN" sz="1865" b="1" kern="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s</a:t>
                </a:r>
                <a:r>
                  <a:rPr lang="zh-CN" altLang="en-US" sz="1865" b="1" kern="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2978470" y="3402161"/>
                <a:ext cx="1440000" cy="20257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miter lim="800000"/>
              </a:ln>
              <a:effectLst/>
            </p:spPr>
            <p:txBody>
              <a:bodyPr lIns="96000" anchor="ctr"/>
              <a:lstStyle>
                <a:defPPr>
                  <a:defRPr lang="zh-CN"/>
                </a:defPPr>
                <a:lvl1pPr algn="ctr" fontAlgn="auto">
                  <a:spcBef>
                    <a:spcPct val="50000"/>
                  </a:spcBef>
                  <a:spcAft>
                    <a:spcPts val="0"/>
                  </a:spcAft>
                  <a:defRPr b="1" ker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zh-CN" altLang="en-US" sz="1865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Continuous Improv</a:t>
                </a:r>
                <a:r>
                  <a:rPr lang="en-US" altLang="zh-CN" sz="1865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emen of </a:t>
                </a:r>
                <a:r>
                  <a:rPr lang="zh-CN" altLang="en-US" sz="1865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Human  Performance </a:t>
                </a:r>
              </a:p>
            </p:txBody>
          </p:sp>
          <p:sp>
            <p:nvSpPr>
              <p:cNvPr id="45" name="Text Box 9"/>
              <p:cNvSpPr txBox="1">
                <a:spLocks noChangeArrowheads="1"/>
              </p:cNvSpPr>
              <p:nvPr/>
            </p:nvSpPr>
            <p:spPr bwMode="auto">
              <a:xfrm>
                <a:off x="9624508" y="3417351"/>
                <a:ext cx="1439823" cy="200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miter lim="800000"/>
              </a:ln>
              <a:effectLst/>
            </p:spPr>
            <p:txBody>
              <a:bodyPr lIns="96000" anchor="ctr"/>
              <a:lstStyle>
                <a:defPPr>
                  <a:defRPr lang="zh-CN"/>
                </a:defPPr>
                <a:lvl1pPr algn="ctr" fontAlgn="auto">
                  <a:spcBef>
                    <a:spcPct val="50000"/>
                  </a:spcBef>
                  <a:spcAft>
                    <a:spcPts val="0"/>
                  </a:spcAft>
                  <a:defRPr b="1" ker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zh-CN" altLang="en-US" sz="1865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CN" altLang="en-US" sz="1865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Leadership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CN" altLang="en-US" sz="1865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and </a:t>
                </a:r>
                <a:endParaRPr lang="zh-CN" altLang="en-US" sz="1865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CN" altLang="en-US" sz="1865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Safety Culture</a:t>
                </a:r>
                <a:endParaRPr lang="zh-CN" altLang="en-US" sz="1865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CN" altLang="en-US" sz="1865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Development</a:t>
                </a:r>
                <a:endParaRPr lang="zh-CN" altLang="en-US" sz="1865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zh-CN" altLang="en-US" sz="1865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6220345" y="3424255"/>
                <a:ext cx="1569005" cy="20029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miter lim="800000"/>
              </a:ln>
              <a:effectLst/>
            </p:spPr>
            <p:txBody>
              <a:bodyPr lIns="96000" anchor="ctr"/>
              <a:lstStyle>
                <a:defPPr>
                  <a:defRPr lang="zh-CN"/>
                </a:defPPr>
                <a:lvl1pPr algn="ctr">
                  <a:spcBef>
                    <a:spcPct val="50000"/>
                  </a:spcBef>
                  <a:defRPr sz="1400"/>
                </a:lvl1pPr>
              </a:lstStyle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Platform</a:t>
                </a:r>
                <a:r>
                  <a:rPr lang="en-US" altLang="zh-CN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for</a:t>
                </a:r>
                <a:endParaRPr lang="en-US" altLang="zh-CN" sz="1865" b="1" kern="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65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Management of </a:t>
                </a:r>
                <a:r>
                  <a:rPr lang="zh-CN" altLang="en-US" sz="1865" b="1" kern="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Critical Components</a:t>
                </a:r>
              </a:p>
            </p:txBody>
          </p:sp>
          <p:sp>
            <p:nvSpPr>
              <p:cNvPr id="47" name="Text Box 9"/>
              <p:cNvSpPr txBox="1">
                <a:spLocks noChangeArrowheads="1"/>
              </p:cNvSpPr>
              <p:nvPr/>
            </p:nvSpPr>
            <p:spPr bwMode="auto">
              <a:xfrm>
                <a:off x="7988640" y="3417351"/>
                <a:ext cx="1439823" cy="200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algn="ctr">
                <a:solidFill>
                  <a:srgbClr val="000000"/>
                </a:solidFill>
                <a:miter lim="800000"/>
              </a:ln>
              <a:effectLst/>
            </p:spPr>
            <p:txBody>
              <a:bodyPr lIns="96000" anchor="ctr"/>
              <a:lstStyle>
                <a:defPPr>
                  <a:defRPr lang="zh-CN"/>
                </a:defPPr>
                <a:lvl1pPr algn="ctr" fontAlgn="auto">
                  <a:spcBef>
                    <a:spcPct val="50000"/>
                  </a:spcBef>
                  <a:spcAft>
                    <a:spcPts val="0"/>
                  </a:spcAft>
                  <a:defRPr b="1" ker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1pPr>
              </a:lstStyle>
              <a:p>
                <a:r>
                  <a:rPr lang="zh-CN" altLang="en-US" sz="1865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Pursuing Excellence for </a:t>
                </a:r>
                <a:r>
                  <a:rPr lang="zh-CN" altLang="en-US" sz="1865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Outage</a:t>
                </a:r>
                <a:r>
                  <a:rPr lang="en-US" altLang="zh-CN" sz="1865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Management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55" y="2047"/>
              <a:ext cx="17690" cy="1932"/>
              <a:chOff x="2684964" y="1902713"/>
              <a:chExt cx="8612725" cy="610414"/>
            </a:xfrm>
          </p:grpSpPr>
          <p:sp>
            <p:nvSpPr>
              <p:cNvPr id="49" name="等腰三角形 48"/>
              <p:cNvSpPr/>
              <p:nvPr/>
            </p:nvSpPr>
            <p:spPr bwMode="auto">
              <a:xfrm>
                <a:off x="2684964" y="1902713"/>
                <a:ext cx="8612725" cy="610414"/>
              </a:xfrm>
              <a:prstGeom prst="triangle">
                <a:avLst>
                  <a:gd name="adj" fmla="val 497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900702" y="2186510"/>
                <a:ext cx="6165667" cy="22906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b="1" kern="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Achieving World’s Advanced Level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351" y="4240"/>
              <a:ext cx="16615" cy="1112"/>
              <a:chOff x="2975224" y="2916071"/>
              <a:chExt cx="8089495" cy="442241"/>
            </a:xfrm>
          </p:grpSpPr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auto">
              <a:xfrm>
                <a:off x="2975224" y="2916071"/>
                <a:ext cx="4047874" cy="44224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algn="ctr">
                  <a:defRPr sz="1400" b="1" kern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sz="186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WANO Indicators </a:t>
                </a:r>
              </a:p>
              <a:p>
                <a:r>
                  <a:rPr sz="186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Achieving </a:t>
                </a:r>
                <a:r>
                  <a:rPr lang="en-US" sz="186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 Quartile</a:t>
                </a:r>
                <a:r>
                  <a:rPr sz="186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186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86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80%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7231413" y="2916071"/>
                <a:ext cx="3833306" cy="44075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algn="ctr">
                  <a:defRPr sz="1400">
                    <a:ea typeface="黑体" panose="02010609060101010101" pitchFamily="49" charset="-122"/>
                  </a:defRPr>
                </a:lvl1pPr>
              </a:lstStyle>
              <a:p>
                <a:pPr>
                  <a:defRPr/>
                </a:pPr>
                <a:r>
                  <a:rPr lang="en-US"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Average Unit </a:t>
                </a:r>
                <a:r>
                  <a:rPr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Capa</a:t>
                </a:r>
                <a:r>
                  <a:rPr lang="en-US"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i</a:t>
                </a:r>
                <a:r>
                  <a:rPr lang="en-US"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li</a:t>
                </a:r>
                <a:r>
                  <a:rPr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ty Factor ≥</a:t>
                </a:r>
                <a:r>
                  <a:rPr lang="en-US"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sz="1865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95%</a:t>
                </a:r>
              </a:p>
            </p:txBody>
          </p:sp>
        </p:grpSp>
      </p:grpSp>
      <p:cxnSp>
        <p:nvCxnSpPr>
          <p:cNvPr id="3" name="直接连接符 2"/>
          <p:cNvCxnSpPr/>
          <p:nvPr/>
        </p:nvCxnSpPr>
        <p:spPr>
          <a:xfrm>
            <a:off x="3311313" y="1028700"/>
            <a:ext cx="5856393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98880" y="356447"/>
            <a:ext cx="1000167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Drive for Operational Excellence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048087" y="871220"/>
            <a:ext cx="8172027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896533" y="260773"/>
            <a:ext cx="851746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Digitalization for Hualong Fleet Architect Engineering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38760" y="1351280"/>
            <a:ext cx="11809095" cy="4836160"/>
            <a:chOff x="376" y="2128"/>
            <a:chExt cx="18597" cy="7616"/>
          </a:xfrm>
        </p:grpSpPr>
        <p:sp>
          <p:nvSpPr>
            <p:cNvPr id="44" name="矩形 43"/>
            <p:cNvSpPr/>
            <p:nvPr/>
          </p:nvSpPr>
          <p:spPr>
            <a:xfrm>
              <a:off x="376" y="2224"/>
              <a:ext cx="10709" cy="63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3081" y="2128"/>
              <a:ext cx="5768" cy="6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矩形 3"/>
            <p:cNvSpPr/>
            <p:nvPr/>
          </p:nvSpPr>
          <p:spPr>
            <a:xfrm>
              <a:off x="831" y="3489"/>
              <a:ext cx="4449" cy="3401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6273" y="3489"/>
              <a:ext cx="4299" cy="3411"/>
            </a:xfrm>
            <a:prstGeom prst="rect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13479" y="2431"/>
              <a:ext cx="4989" cy="9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13467" y="3948"/>
              <a:ext cx="4989" cy="967"/>
            </a:xfrm>
            <a:prstGeom prst="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13467" y="5521"/>
              <a:ext cx="4989" cy="967"/>
            </a:xfrm>
            <a:prstGeom prst="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13477" y="7095"/>
              <a:ext cx="4989" cy="967"/>
            </a:xfrm>
            <a:prstGeom prst="rect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椭圆 9"/>
            <p:cNvSpPr/>
            <p:nvPr/>
          </p:nvSpPr>
          <p:spPr>
            <a:xfrm>
              <a:off x="2087" y="4360"/>
              <a:ext cx="1895" cy="17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7400" y="4332"/>
              <a:ext cx="1895" cy="17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1479" y="4661"/>
              <a:ext cx="1209" cy="1059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460" y="4712"/>
              <a:ext cx="635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9" y="6211"/>
              <a:ext cx="437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3D Site Layout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97" y="4363"/>
              <a:ext cx="168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3D</a:t>
              </a:r>
            </a:p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Disign</a:t>
              </a:r>
            </a:p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471" y="4777"/>
              <a:ext cx="1753" cy="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11" y="3405"/>
              <a:ext cx="321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Commissioning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31" y="6307"/>
              <a:ext cx="246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Civil Work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983" y="3615"/>
              <a:ext cx="772" cy="32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Erection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17" y="3489"/>
              <a:ext cx="772" cy="33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Manufacturing</a:t>
              </a:r>
            </a:p>
          </p:txBody>
        </p:sp>
        <p:cxnSp>
          <p:nvCxnSpPr>
            <p:cNvPr id="25" name="直接箭头连接符 24"/>
            <p:cNvCxnSpPr>
              <a:endCxn id="11" idx="0"/>
            </p:cNvCxnSpPr>
            <p:nvPr/>
          </p:nvCxnSpPr>
          <p:spPr>
            <a:xfrm flipH="1">
              <a:off x="8348" y="3900"/>
              <a:ext cx="12" cy="43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endCxn id="11" idx="6"/>
            </p:cNvCxnSpPr>
            <p:nvPr/>
          </p:nvCxnSpPr>
          <p:spPr>
            <a:xfrm flipH="1" flipV="1">
              <a:off x="9295" y="5196"/>
              <a:ext cx="759" cy="1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6749" y="5239"/>
              <a:ext cx="605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11" idx="4"/>
            </p:cNvCxnSpPr>
            <p:nvPr/>
          </p:nvCxnSpPr>
          <p:spPr>
            <a:xfrm flipV="1">
              <a:off x="8343" y="6060"/>
              <a:ext cx="5" cy="411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3237" y="2561"/>
              <a:ext cx="5475" cy="836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Engineering Modification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532" y="4099"/>
              <a:ext cx="4881" cy="816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Equipement Reliability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432" y="5592"/>
              <a:ext cx="4989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Spare Parts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520" y="7213"/>
              <a:ext cx="4881" cy="80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000" b="1"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3D Site Layout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035" y="2884"/>
              <a:ext cx="10432" cy="2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>
              <a:off x="3036" y="2881"/>
              <a:ext cx="8" cy="1453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2947" y="7572"/>
              <a:ext cx="10485" cy="41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320" y="6861"/>
              <a:ext cx="0" cy="73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987" y="6881"/>
              <a:ext cx="0" cy="73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613" y="9020"/>
              <a:ext cx="10472" cy="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Tools</a:t>
              </a:r>
              <a:r>
                <a:rPr lang="en-US" altLang="zh-CN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better managing muti-sites projects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3165" y="9020"/>
              <a:ext cx="5808" cy="7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Platforms</a:t>
              </a:r>
              <a:r>
                <a:rPr lang="en-US" altLang="zh-CN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operation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255520" y="1028700"/>
            <a:ext cx="768096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391073" y="362373"/>
            <a:ext cx="926507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Three Loops Learning to Enhance Safety Culture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53415" y="2029460"/>
            <a:ext cx="10729595" cy="3912870"/>
            <a:chOff x="1029" y="3196"/>
            <a:chExt cx="16897" cy="6162"/>
          </a:xfrm>
        </p:grpSpPr>
        <p:sp>
          <p:nvSpPr>
            <p:cNvPr id="4" name="TextBox 2"/>
            <p:cNvSpPr txBox="1"/>
            <p:nvPr/>
          </p:nvSpPr>
          <p:spPr>
            <a:xfrm>
              <a:off x="1029" y="3196"/>
              <a:ext cx="2825" cy="9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665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Mindset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69" y="3196"/>
              <a:ext cx="3175" cy="9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665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07" y="3197"/>
              <a:ext cx="2721" cy="9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665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92" y="3197"/>
              <a:ext cx="3035" cy="96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66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8" name="右箭头 7"/>
            <p:cNvSpPr/>
            <p:nvPr/>
          </p:nvSpPr>
          <p:spPr>
            <a:xfrm>
              <a:off x="3855" y="3655"/>
              <a:ext cx="1814" cy="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8844" y="3585"/>
              <a:ext cx="1663" cy="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>
              <a:off x="13229" y="3639"/>
              <a:ext cx="1663" cy="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>
              <a:stCxn id="7" idx="2"/>
            </p:cNvCxnSpPr>
            <p:nvPr/>
          </p:nvCxnSpPr>
          <p:spPr>
            <a:xfrm flipH="1">
              <a:off x="16407" y="4163"/>
              <a:ext cx="3" cy="185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9753" y="3681"/>
              <a:ext cx="0" cy="233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 flipV="1">
              <a:off x="4761" y="3654"/>
              <a:ext cx="3" cy="3872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9753" y="6000"/>
              <a:ext cx="6656" cy="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763" y="7526"/>
              <a:ext cx="11645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2344" y="4200"/>
              <a:ext cx="0" cy="5116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344" y="9339"/>
              <a:ext cx="13457" cy="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951" y="5107"/>
              <a:ext cx="3024" cy="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Single loop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100" y="6642"/>
              <a:ext cx="3128" cy="7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b="1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Double loop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65" y="8390"/>
              <a:ext cx="3024" cy="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</a:rPr>
                <a:t>Triple loop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4975" y="7526"/>
              <a:ext cx="0" cy="1833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5802" y="5968"/>
              <a:ext cx="0" cy="3372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6405" y="6015"/>
              <a:ext cx="1" cy="1549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大亚湾绿色白鹭方西"/>
          <p:cNvPicPr>
            <a:picLocks noChangeAspect="1"/>
          </p:cNvPicPr>
          <p:nvPr/>
        </p:nvPicPr>
        <p:blipFill>
          <a:blip r:embed="rId3"/>
          <a:srcRect b="15127"/>
          <a:stretch>
            <a:fillRect/>
          </a:stretch>
        </p:blipFill>
        <p:spPr>
          <a:xfrm>
            <a:off x="0" y="847"/>
            <a:ext cx="12222480" cy="68783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7" y="635"/>
            <a:ext cx="12221633" cy="68986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/>
        </p:nvSpPr>
        <p:spPr>
          <a:xfrm>
            <a:off x="2294890" y="1846580"/>
            <a:ext cx="7343775" cy="95948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lIns="121920" tIns="60960" rIns="121920" bIns="6096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102E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GB" sz="3735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 Best		         Only Better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中广核-项目分布图-素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0"/>
            <a:ext cx="12195175" cy="638746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7379758" y="1697355"/>
            <a:ext cx="1404620" cy="64389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785860" y="1697567"/>
            <a:ext cx="1344507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806180" y="3203787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65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Daya</a:t>
            </a:r>
            <a:r>
              <a:rPr lang="en-US" altLang="zh-CN" sz="1065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1065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Bay (DYB) Nuclear Power </a:t>
            </a:r>
            <a:r>
              <a:rPr lang="en-US" altLang="zh-CN" sz="1065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Site</a:t>
            </a:r>
          </a:p>
        </p:txBody>
      </p:sp>
      <p:pic>
        <p:nvPicPr>
          <p:cNvPr id="16" name="图片 15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593" y="1409700"/>
            <a:ext cx="192000" cy="19200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V="1">
            <a:off x="7451302" y="2664460"/>
            <a:ext cx="1334770" cy="149225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784167" y="2657687"/>
            <a:ext cx="1344507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0250593" y="2407920"/>
            <a:ext cx="192000" cy="19200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 flipV="1">
            <a:off x="7303982" y="3137535"/>
            <a:ext cx="1475105" cy="123825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784167" y="3137747"/>
            <a:ext cx="1344507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785013" y="3617807"/>
            <a:ext cx="134366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41583" y="4637405"/>
            <a:ext cx="2042795" cy="37338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6584315" y="4101465"/>
            <a:ext cx="2200910" cy="93154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470227" y="3617595"/>
            <a:ext cx="2313940" cy="144399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228080" y="5145405"/>
            <a:ext cx="2578100" cy="7175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115685" y="5196840"/>
            <a:ext cx="2694940" cy="63246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631180" y="5196840"/>
            <a:ext cx="3216910" cy="106362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图片 62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787" y="1408853"/>
            <a:ext cx="192000" cy="192000"/>
          </a:xfrm>
          <a:prstGeom prst="rect">
            <a:avLst/>
          </a:prstGeom>
        </p:spPr>
      </p:pic>
      <p:pic>
        <p:nvPicPr>
          <p:cNvPr id="64" name="图片 63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980" y="1408853"/>
            <a:ext cx="192000" cy="192000"/>
          </a:xfrm>
          <a:prstGeom prst="rect">
            <a:avLst/>
          </a:prstGeom>
        </p:spPr>
      </p:pic>
      <p:pic>
        <p:nvPicPr>
          <p:cNvPr id="65" name="图片 64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553" y="1408853"/>
            <a:ext cx="192000" cy="192000"/>
          </a:xfrm>
          <a:prstGeom prst="rect">
            <a:avLst/>
          </a:prstGeom>
        </p:spPr>
      </p:pic>
      <p:pic>
        <p:nvPicPr>
          <p:cNvPr id="66" name="图片 65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747" y="1408853"/>
            <a:ext cx="192000" cy="192000"/>
          </a:xfrm>
          <a:prstGeom prst="rect">
            <a:avLst/>
          </a:prstGeom>
        </p:spPr>
      </p:pic>
      <p:pic>
        <p:nvPicPr>
          <p:cNvPr id="67" name="图片 66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940" y="1408853"/>
            <a:ext cx="192000" cy="192000"/>
          </a:xfrm>
          <a:prstGeom prst="rect">
            <a:avLst/>
          </a:prstGeom>
        </p:spPr>
      </p:pic>
      <p:pic>
        <p:nvPicPr>
          <p:cNvPr id="68" name="图片 67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254827" y="1889760"/>
            <a:ext cx="201600" cy="201600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 flipV="1">
            <a:off x="7170420" y="2177627"/>
            <a:ext cx="1613535" cy="54483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0442787" y="2408767"/>
            <a:ext cx="192000" cy="192000"/>
          </a:xfrm>
          <a:prstGeom prst="rect">
            <a:avLst/>
          </a:prstGeom>
        </p:spPr>
      </p:pic>
      <p:pic>
        <p:nvPicPr>
          <p:cNvPr id="72" name="图片 71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440247" y="1889760"/>
            <a:ext cx="201600" cy="201600"/>
          </a:xfrm>
          <a:prstGeom prst="rect">
            <a:avLst/>
          </a:prstGeom>
        </p:spPr>
      </p:pic>
      <p:pic>
        <p:nvPicPr>
          <p:cNvPr id="73" name="图片 72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634980" y="1889760"/>
            <a:ext cx="201600" cy="201600"/>
          </a:xfrm>
          <a:prstGeom prst="rect">
            <a:avLst/>
          </a:prstGeom>
        </p:spPr>
      </p:pic>
      <p:pic>
        <p:nvPicPr>
          <p:cNvPr id="74" name="图片 73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819553" y="1889760"/>
            <a:ext cx="201600" cy="201600"/>
          </a:xfrm>
          <a:prstGeom prst="rect">
            <a:avLst/>
          </a:prstGeom>
        </p:spPr>
      </p:pic>
      <p:pic>
        <p:nvPicPr>
          <p:cNvPr id="75" name="图片 74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011747" y="1889760"/>
            <a:ext cx="201600" cy="201600"/>
          </a:xfrm>
          <a:prstGeom prst="rect">
            <a:avLst/>
          </a:prstGeom>
        </p:spPr>
      </p:pic>
      <p:pic>
        <p:nvPicPr>
          <p:cNvPr id="76" name="图片 75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203940" y="1889760"/>
            <a:ext cx="201600" cy="201600"/>
          </a:xfrm>
          <a:prstGeom prst="rect">
            <a:avLst/>
          </a:prstGeom>
        </p:spPr>
      </p:pic>
      <p:pic>
        <p:nvPicPr>
          <p:cNvPr id="77" name="图片 76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625667" y="2407920"/>
            <a:ext cx="201600" cy="201600"/>
          </a:xfrm>
          <a:prstGeom prst="rect">
            <a:avLst/>
          </a:prstGeom>
        </p:spPr>
      </p:pic>
      <p:pic>
        <p:nvPicPr>
          <p:cNvPr id="78" name="图片 77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810240" y="2407920"/>
            <a:ext cx="201600" cy="201600"/>
          </a:xfrm>
          <a:prstGeom prst="rect">
            <a:avLst/>
          </a:prstGeom>
        </p:spPr>
      </p:pic>
      <p:pic>
        <p:nvPicPr>
          <p:cNvPr id="79" name="图片 78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002433" y="2407920"/>
            <a:ext cx="201600" cy="201600"/>
          </a:xfrm>
          <a:prstGeom prst="rect">
            <a:avLst/>
          </a:prstGeom>
        </p:spPr>
      </p:pic>
      <p:pic>
        <p:nvPicPr>
          <p:cNvPr id="80" name="图片 79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194627" y="2407920"/>
            <a:ext cx="201600" cy="201600"/>
          </a:xfrm>
          <a:prstGeom prst="rect">
            <a:avLst/>
          </a:prstGeom>
        </p:spPr>
      </p:pic>
      <p:pic>
        <p:nvPicPr>
          <p:cNvPr id="81" name="图片 80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747" y="2877820"/>
            <a:ext cx="192000" cy="192000"/>
          </a:xfrm>
          <a:prstGeom prst="rect">
            <a:avLst/>
          </a:prstGeom>
        </p:spPr>
      </p:pic>
      <p:pic>
        <p:nvPicPr>
          <p:cNvPr id="82" name="图片 81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940" y="2876973"/>
            <a:ext cx="192000" cy="192000"/>
          </a:xfrm>
          <a:prstGeom prst="rect">
            <a:avLst/>
          </a:prstGeom>
        </p:spPr>
      </p:pic>
      <p:pic>
        <p:nvPicPr>
          <p:cNvPr id="84" name="图片 83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133" y="2876973"/>
            <a:ext cx="192000" cy="192000"/>
          </a:xfrm>
          <a:prstGeom prst="rect">
            <a:avLst/>
          </a:prstGeom>
        </p:spPr>
      </p:pic>
      <p:pic>
        <p:nvPicPr>
          <p:cNvPr id="85" name="图片 84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707" y="2876973"/>
            <a:ext cx="192000" cy="192000"/>
          </a:xfrm>
          <a:prstGeom prst="rect">
            <a:avLst/>
          </a:prstGeom>
        </p:spPr>
      </p:pic>
      <p:pic>
        <p:nvPicPr>
          <p:cNvPr id="89" name="图片 88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0254827" y="3813387"/>
            <a:ext cx="192000" cy="192000"/>
          </a:xfrm>
          <a:prstGeom prst="rect">
            <a:avLst/>
          </a:prstGeom>
        </p:spPr>
      </p:pic>
      <p:pic>
        <p:nvPicPr>
          <p:cNvPr id="112" name="图片 111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0442787" y="3813387"/>
            <a:ext cx="192000" cy="192000"/>
          </a:xfrm>
          <a:prstGeom prst="rect">
            <a:avLst/>
          </a:prstGeom>
        </p:spPr>
      </p:pic>
      <p:pic>
        <p:nvPicPr>
          <p:cNvPr id="115" name="图片 114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006667" y="3808307"/>
            <a:ext cx="201600" cy="201600"/>
          </a:xfrm>
          <a:prstGeom prst="rect">
            <a:avLst/>
          </a:prstGeom>
        </p:spPr>
      </p:pic>
      <p:pic>
        <p:nvPicPr>
          <p:cNvPr id="116" name="图片 115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198860" y="3808307"/>
            <a:ext cx="201600" cy="201600"/>
          </a:xfrm>
          <a:prstGeom prst="rect">
            <a:avLst/>
          </a:prstGeom>
        </p:spPr>
      </p:pic>
      <p:pic>
        <p:nvPicPr>
          <p:cNvPr id="142" name="图片 141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827" y="3378200"/>
            <a:ext cx="192000" cy="192000"/>
          </a:xfrm>
          <a:prstGeom prst="rect">
            <a:avLst/>
          </a:prstGeom>
        </p:spPr>
      </p:pic>
      <p:pic>
        <p:nvPicPr>
          <p:cNvPr id="145" name="图片 144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020" y="3377353"/>
            <a:ext cx="192000" cy="192000"/>
          </a:xfrm>
          <a:prstGeom prst="rect">
            <a:avLst/>
          </a:prstGeom>
        </p:spPr>
      </p:pic>
      <p:pic>
        <p:nvPicPr>
          <p:cNvPr id="146" name="图片 145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213" y="3377353"/>
            <a:ext cx="192000" cy="192000"/>
          </a:xfrm>
          <a:prstGeom prst="rect">
            <a:avLst/>
          </a:prstGeom>
        </p:spPr>
      </p:pic>
      <p:pic>
        <p:nvPicPr>
          <p:cNvPr id="147" name="图片 146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787" y="3377353"/>
            <a:ext cx="192000" cy="192000"/>
          </a:xfrm>
          <a:prstGeom prst="rect">
            <a:avLst/>
          </a:prstGeom>
        </p:spPr>
      </p:pic>
      <p:pic>
        <p:nvPicPr>
          <p:cNvPr id="160" name="图片 159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5980" y="3377353"/>
            <a:ext cx="192000" cy="192000"/>
          </a:xfrm>
          <a:prstGeom prst="rect">
            <a:avLst/>
          </a:prstGeom>
        </p:spPr>
      </p:pic>
      <p:pic>
        <p:nvPicPr>
          <p:cNvPr id="164" name="图片 163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173" y="3377353"/>
            <a:ext cx="192000" cy="192000"/>
          </a:xfrm>
          <a:prstGeom prst="rect">
            <a:avLst/>
          </a:prstGeom>
        </p:spPr>
      </p:pic>
      <p:cxnSp>
        <p:nvCxnSpPr>
          <p:cNvPr id="166" name="直接连接符 165"/>
          <p:cNvCxnSpPr/>
          <p:nvPr/>
        </p:nvCxnSpPr>
        <p:spPr>
          <a:xfrm flipV="1">
            <a:off x="8785860" y="2177627"/>
            <a:ext cx="1343660" cy="8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8785860" y="4103793"/>
            <a:ext cx="134366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8779087" y="4637405"/>
            <a:ext cx="134366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 flipV="1">
            <a:off x="8786072" y="5213985"/>
            <a:ext cx="1344507" cy="338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图片 170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1033760" y="4386580"/>
            <a:ext cx="192000" cy="192000"/>
          </a:xfrm>
          <a:prstGeom prst="rect">
            <a:avLst/>
          </a:prstGeom>
        </p:spPr>
      </p:pic>
      <p:pic>
        <p:nvPicPr>
          <p:cNvPr id="172" name="图片 171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442787" y="4386580"/>
            <a:ext cx="201600" cy="201600"/>
          </a:xfrm>
          <a:prstGeom prst="rect">
            <a:avLst/>
          </a:prstGeom>
        </p:spPr>
      </p:pic>
      <p:pic>
        <p:nvPicPr>
          <p:cNvPr id="173" name="图片 172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630747" y="4386580"/>
            <a:ext cx="201600" cy="201600"/>
          </a:xfrm>
          <a:prstGeom prst="rect">
            <a:avLst/>
          </a:prstGeom>
        </p:spPr>
      </p:pic>
      <p:pic>
        <p:nvPicPr>
          <p:cNvPr id="174" name="图片 173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823787" y="4386580"/>
            <a:ext cx="201600" cy="201600"/>
          </a:xfrm>
          <a:prstGeom prst="rect">
            <a:avLst/>
          </a:prstGeom>
        </p:spPr>
      </p:pic>
      <p:pic>
        <p:nvPicPr>
          <p:cNvPr id="175" name="图片 174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240433" y="4389120"/>
            <a:ext cx="201600" cy="201600"/>
          </a:xfrm>
          <a:prstGeom prst="rect">
            <a:avLst/>
          </a:prstGeom>
        </p:spPr>
      </p:pic>
      <p:cxnSp>
        <p:nvCxnSpPr>
          <p:cNvPr id="177" name="直接连接符 176"/>
          <p:cNvCxnSpPr/>
          <p:nvPr/>
        </p:nvCxnSpPr>
        <p:spPr>
          <a:xfrm flipV="1">
            <a:off x="8784167" y="5825913"/>
            <a:ext cx="1432560" cy="338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" name="图片 177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593" y="4994487"/>
            <a:ext cx="192000" cy="192000"/>
          </a:xfrm>
          <a:prstGeom prst="rect">
            <a:avLst/>
          </a:prstGeom>
        </p:spPr>
      </p:pic>
      <p:pic>
        <p:nvPicPr>
          <p:cNvPr id="179" name="图片 178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787" y="4993640"/>
            <a:ext cx="192000" cy="192000"/>
          </a:xfrm>
          <a:prstGeom prst="rect">
            <a:avLst/>
          </a:prstGeom>
        </p:spPr>
      </p:pic>
      <p:pic>
        <p:nvPicPr>
          <p:cNvPr id="180" name="图片 179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634980" y="4988560"/>
            <a:ext cx="201600" cy="201600"/>
          </a:xfrm>
          <a:prstGeom prst="rect">
            <a:avLst/>
          </a:prstGeom>
        </p:spPr>
      </p:pic>
      <p:pic>
        <p:nvPicPr>
          <p:cNvPr id="181" name="图片 180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832253" y="4988560"/>
            <a:ext cx="201600" cy="201600"/>
          </a:xfrm>
          <a:prstGeom prst="rect">
            <a:avLst/>
          </a:prstGeom>
        </p:spPr>
      </p:pic>
      <p:cxnSp>
        <p:nvCxnSpPr>
          <p:cNvPr id="182" name="直接连接符 181"/>
          <p:cNvCxnSpPr/>
          <p:nvPr/>
        </p:nvCxnSpPr>
        <p:spPr>
          <a:xfrm flipV="1">
            <a:off x="8836025" y="6252210"/>
            <a:ext cx="1412875" cy="952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图片 182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827" y="5557520"/>
            <a:ext cx="192000" cy="192000"/>
          </a:xfrm>
          <a:prstGeom prst="rect">
            <a:avLst/>
          </a:prstGeom>
        </p:spPr>
      </p:pic>
      <p:pic>
        <p:nvPicPr>
          <p:cNvPr id="184" name="图片 183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020" y="5556673"/>
            <a:ext cx="192000" cy="192000"/>
          </a:xfrm>
          <a:prstGeom prst="rect">
            <a:avLst/>
          </a:prstGeom>
        </p:spPr>
      </p:pic>
      <p:pic>
        <p:nvPicPr>
          <p:cNvPr id="185" name="图片 184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213" y="5556673"/>
            <a:ext cx="192000" cy="192000"/>
          </a:xfrm>
          <a:prstGeom prst="rect">
            <a:avLst/>
          </a:prstGeom>
        </p:spPr>
      </p:pic>
      <p:pic>
        <p:nvPicPr>
          <p:cNvPr id="186" name="图片 185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787" y="5556673"/>
            <a:ext cx="192000" cy="192000"/>
          </a:xfrm>
          <a:prstGeom prst="rect">
            <a:avLst/>
          </a:prstGeom>
        </p:spPr>
      </p:pic>
      <p:pic>
        <p:nvPicPr>
          <p:cNvPr id="187" name="图片 186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5980" y="5556673"/>
            <a:ext cx="192000" cy="192000"/>
          </a:xfrm>
          <a:prstGeom prst="rect">
            <a:avLst/>
          </a:prstGeom>
        </p:spPr>
      </p:pic>
      <p:pic>
        <p:nvPicPr>
          <p:cNvPr id="188" name="图片 187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173" y="5556673"/>
            <a:ext cx="192000" cy="192000"/>
          </a:xfrm>
          <a:prstGeom prst="rect">
            <a:avLst/>
          </a:prstGeom>
        </p:spPr>
      </p:pic>
      <p:pic>
        <p:nvPicPr>
          <p:cNvPr id="189" name="图片 188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067" y="5977255"/>
            <a:ext cx="192000" cy="192000"/>
          </a:xfrm>
          <a:prstGeom prst="rect">
            <a:avLst/>
          </a:prstGeom>
        </p:spPr>
      </p:pic>
      <p:pic>
        <p:nvPicPr>
          <p:cNvPr id="190" name="图片 189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260" y="5976408"/>
            <a:ext cx="192000" cy="192000"/>
          </a:xfrm>
          <a:prstGeom prst="rect">
            <a:avLst/>
          </a:prstGeom>
        </p:spPr>
      </p:pic>
      <p:pic>
        <p:nvPicPr>
          <p:cNvPr id="192" name="图片 191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0839238" y="5977043"/>
            <a:ext cx="192000" cy="192000"/>
          </a:xfrm>
          <a:prstGeom prst="rect">
            <a:avLst/>
          </a:prstGeom>
        </p:spPr>
      </p:pic>
      <p:pic>
        <p:nvPicPr>
          <p:cNvPr id="193" name="图片 192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031220" y="5967095"/>
            <a:ext cx="201600" cy="201600"/>
          </a:xfrm>
          <a:prstGeom prst="rect">
            <a:avLst/>
          </a:prstGeom>
        </p:spPr>
      </p:pic>
      <p:pic>
        <p:nvPicPr>
          <p:cNvPr id="194" name="图片 193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214100" y="5967095"/>
            <a:ext cx="201600" cy="201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4183" y="163831"/>
            <a:ext cx="1134956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CGN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: a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Clean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Energy Corporation  Featuring Nuclear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Power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63183" y="792480"/>
            <a:ext cx="8791575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343362" y="2185035"/>
            <a:ext cx="3772747" cy="163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Aft>
                <a:spcPts val="600"/>
              </a:spcAft>
            </a:pPr>
            <a:r>
              <a:rPr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10 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Coastal Nuclear Power Sites</a:t>
            </a:r>
            <a:endParaRPr b="1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</a:pPr>
            <a:r>
              <a:rPr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27</a:t>
            </a:r>
            <a:r>
              <a:rPr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Operational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Units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with a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l" fontAlgn="auto">
              <a:spcAft>
                <a:spcPts val="0"/>
              </a:spcAft>
            </a:pP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  i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nstalled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c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apacity of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30.5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GW</a:t>
            </a:r>
          </a:p>
          <a:p>
            <a:pPr algn="l" fontAlgn="auto">
              <a:spcBef>
                <a:spcPts val="600"/>
              </a:spcBef>
              <a:spcAft>
                <a:spcPts val="0"/>
              </a:spcAft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11</a:t>
            </a:r>
            <a:r>
              <a:rPr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Units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under construciton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with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an</a:t>
            </a:r>
          </a:p>
          <a:p>
            <a:pPr algn="l" fontAlgn="auto">
              <a:spcAft>
                <a:spcPts val="600"/>
              </a:spcAft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  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i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nstalled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</a:t>
            </a:r>
            <a:r>
              <a:rPr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apacity of</a:t>
            </a:r>
            <a:r>
              <a:rPr b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24</a:t>
            </a:r>
            <a:r>
              <a:rPr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GW</a:t>
            </a:r>
            <a:r>
              <a:rPr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图片 4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033760" y="4984327"/>
            <a:ext cx="201600" cy="201600"/>
          </a:xfrm>
          <a:prstGeom prst="rect">
            <a:avLst/>
          </a:prstGeom>
        </p:spPr>
      </p:pic>
      <p:pic>
        <p:nvPicPr>
          <p:cNvPr id="6" name="图片 5" descr="角标_画板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235267" y="4984327"/>
            <a:ext cx="201600" cy="201600"/>
          </a:xfrm>
          <a:prstGeom prst="rect">
            <a:avLst/>
          </a:prstGeom>
        </p:spPr>
      </p:pic>
      <p:pic>
        <p:nvPicPr>
          <p:cNvPr id="7" name="图片 6" descr="角标_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533" y="5977255"/>
            <a:ext cx="192000" cy="192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06180" y="1765300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Zhaoyuan (ZY) Nuclear Power Site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6180" y="2214880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Cangnan (CN) Nuclear Power Site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90940" y="2717800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Ningde (ND) Nuclear Power Site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06180" y="1277408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Hongyanhe (HYH) Nuclear Power Site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06180" y="3651673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Huizhou (HZ) Nuclear Power Site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10625" y="4217882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Lufeng (LF) </a:t>
            </a:r>
          </a:p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Nuclear Power Site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06180" y="4786207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Taishan (TS) </a:t>
            </a:r>
          </a:p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Nuclear Power Site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06180" y="5379720"/>
            <a:ext cx="1463887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Yangjiang (YJ) Nuclear Power Site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49652" y="1917912"/>
            <a:ext cx="102700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Liaoning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52963" y="2877608"/>
            <a:ext cx="102700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Shandong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14372" y="3955203"/>
            <a:ext cx="102700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Zhejiang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75848" y="4489027"/>
            <a:ext cx="102700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Fujian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885180" y="4711700"/>
            <a:ext cx="110299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Guangdong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175250" y="4673600"/>
            <a:ext cx="82042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Guangxi</a:t>
            </a:r>
          </a:p>
        </p:txBody>
      </p:sp>
      <p:pic>
        <p:nvPicPr>
          <p:cNvPr id="23" name="图片 22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1231316" y="4386580"/>
            <a:ext cx="192000" cy="192000"/>
          </a:xfrm>
          <a:prstGeom prst="rect">
            <a:avLst/>
          </a:prstGeom>
        </p:spPr>
      </p:pic>
      <p:pic>
        <p:nvPicPr>
          <p:cNvPr id="33" name="图片 32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1025293" y="2877820"/>
            <a:ext cx="192000" cy="192000"/>
          </a:xfrm>
          <a:prstGeom prst="rect">
            <a:avLst/>
          </a:prstGeom>
        </p:spPr>
      </p:pic>
      <p:pic>
        <p:nvPicPr>
          <p:cNvPr id="36" name="图片 35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1222849" y="2877820"/>
            <a:ext cx="192000" cy="192000"/>
          </a:xfrm>
          <a:prstGeom prst="rect">
            <a:avLst/>
          </a:prstGeom>
        </p:spPr>
      </p:pic>
      <p:pic>
        <p:nvPicPr>
          <p:cNvPr id="45" name="图片 44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0641753" y="3817620"/>
            <a:ext cx="192000" cy="192000"/>
          </a:xfrm>
          <a:prstGeom prst="rect">
            <a:avLst/>
          </a:prstGeom>
        </p:spPr>
      </p:pic>
      <p:pic>
        <p:nvPicPr>
          <p:cNvPr id="46" name="图片 45" descr="角标_画板 1 副本"/>
          <p:cNvPicPr/>
          <p:nvPr/>
        </p:nvPicPr>
        <p:blipFill>
          <a:blip r:embed="rId5"/>
          <a:stretch>
            <a:fillRect/>
          </a:stretch>
        </p:blipFill>
        <p:spPr>
          <a:xfrm>
            <a:off x="10839309" y="3817620"/>
            <a:ext cx="192000" cy="1920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8778875" y="5863590"/>
            <a:ext cx="1584113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Fangchenggang (FCG) Nuclear Power 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819487" y="740833"/>
            <a:ext cx="8565727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6313" y="164253"/>
            <a:ext cx="11918527" cy="52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A Path from Technology Introduction to Self-Innovation</a:t>
            </a:r>
          </a:p>
        </p:txBody>
      </p:sp>
      <p:pic>
        <p:nvPicPr>
          <p:cNvPr id="6" name="图片 5" descr="英文(1)"/>
          <p:cNvPicPr>
            <a:picLocks noChangeAspect="1"/>
          </p:cNvPicPr>
          <p:nvPr/>
        </p:nvPicPr>
        <p:blipFill>
          <a:blip r:embed="rId3"/>
          <a:srcRect t="4135" r="339" b="5361"/>
          <a:stretch>
            <a:fillRect/>
          </a:stretch>
        </p:blipFill>
        <p:spPr>
          <a:xfrm>
            <a:off x="421640" y="880110"/>
            <a:ext cx="11188700" cy="5448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3340" y="1292510"/>
          <a:ext cx="12085320" cy="644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6" name="直接连接符 25"/>
          <p:cNvCxnSpPr/>
          <p:nvPr/>
        </p:nvCxnSpPr>
        <p:spPr>
          <a:xfrm>
            <a:off x="1932728" y="836507"/>
            <a:ext cx="824103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871133" y="260773"/>
            <a:ext cx="837522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Operational Performance for </a:t>
            </a: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the </a:t>
            </a:r>
            <a:r>
              <a:rPr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Units </a:t>
            </a: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Put into Service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39445" y="1324610"/>
            <a:ext cx="11183620" cy="4928235"/>
            <a:chOff x="1007" y="2086"/>
            <a:chExt cx="17612" cy="7761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1007" y="5687"/>
            <a:ext cx="17613" cy="4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8" name="直接连接符 17"/>
            <p:cNvCxnSpPr/>
            <p:nvPr/>
          </p:nvCxnSpPr>
          <p:spPr>
            <a:xfrm>
              <a:off x="1072" y="3548"/>
              <a:ext cx="17217" cy="3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2170" y="3132"/>
              <a:ext cx="0" cy="6317"/>
            </a:xfrm>
            <a:prstGeom prst="line">
              <a:avLst/>
            </a:prstGeom>
            <a:ln>
              <a:solidFill>
                <a:srgbClr val="0A001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765" y="3132"/>
              <a:ext cx="0" cy="6317"/>
            </a:xfrm>
            <a:prstGeom prst="line">
              <a:avLst/>
            </a:prstGeom>
            <a:ln>
              <a:solidFill>
                <a:srgbClr val="0A001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7"/>
            <p:cNvSpPr txBox="1"/>
            <p:nvPr/>
          </p:nvSpPr>
          <p:spPr>
            <a:xfrm>
              <a:off x="13697" y="5143"/>
              <a:ext cx="3776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Multi-</a:t>
              </a:r>
              <a:r>
                <a:rPr lang="en-US" altLang="zh-CN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Sites</a:t>
              </a:r>
              <a:r>
                <a:rPr lang="zh-CN" altLang="en-US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Multi-Reactor</a:t>
              </a:r>
              <a:r>
                <a:rPr lang="en-US" altLang="zh-CN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2041" y="5199"/>
              <a:ext cx="360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Single</a:t>
              </a:r>
              <a:r>
                <a:rPr lang="en-US" altLang="zh-CN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-Site</a:t>
              </a:r>
              <a:r>
                <a:rPr lang="zh-CN" altLang="en-US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Two Reactors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7743" y="5143"/>
              <a:ext cx="3596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Single-</a:t>
              </a:r>
              <a:r>
                <a:rPr lang="en-US" altLang="zh-CN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Site</a:t>
              </a:r>
              <a:r>
                <a:rPr lang="zh-CN" altLang="en-US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Multi-Reactor</a:t>
              </a:r>
              <a:r>
                <a:rPr lang="en-US" altLang="zh-CN" sz="1335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71" y="2086"/>
              <a:ext cx="4099" cy="4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Average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Capability Factor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393" y="2086"/>
              <a:ext cx="5076" cy="4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Operation Events  Per Unit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7427" y="2325"/>
              <a:ext cx="500" cy="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2776" y="2316"/>
              <a:ext cx="500" cy="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71520" y="1028700"/>
            <a:ext cx="581152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871133" y="356447"/>
            <a:ext cx="863176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Past and Future Construction Fleet</a:t>
            </a:r>
            <a:r>
              <a:rPr lang="zh-CN" alt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344382" y="1412240"/>
          <a:ext cx="11214100" cy="44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70890" y="946362"/>
            <a:ext cx="10649373" cy="5284552"/>
            <a:chOff x="1057" y="1432"/>
            <a:chExt cx="12241" cy="8034"/>
          </a:xfrm>
        </p:grpSpPr>
        <p:sp>
          <p:nvSpPr>
            <p:cNvPr id="17" name="文本框 16"/>
            <p:cNvSpPr txBox="1"/>
            <p:nvPr/>
          </p:nvSpPr>
          <p:spPr>
            <a:xfrm>
              <a:off x="4932" y="1432"/>
              <a:ext cx="4490" cy="9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China General Nuclear Power Corporation / CGN Power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69" y="3601"/>
              <a:ext cx="3359" cy="7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Engineering Company</a:t>
              </a:r>
            </a:p>
            <a:p>
              <a:pPr algn="ctr"/>
              <a:r>
                <a:rPr lang="en-US" altLang="zh-CN" sz="13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(including Design Company)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348" y="3587"/>
              <a:ext cx="3414" cy="8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3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Operation Company</a:t>
              </a:r>
            </a:p>
            <a:p>
              <a:pPr algn="ctr"/>
              <a:r>
                <a:rPr lang="en-US" altLang="zh-CN" sz="13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(including Independent Supervision )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842" y="8338"/>
              <a:ext cx="2652" cy="45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Suzhou Institute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36" y="8375"/>
              <a:ext cx="2482" cy="45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Uranium Company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59" y="8375"/>
              <a:ext cx="2783" cy="45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Research Institute</a:t>
              </a:r>
            </a:p>
          </p:txBody>
        </p:sp>
        <p:cxnSp>
          <p:nvCxnSpPr>
            <p:cNvPr id="27" name="直接箭头连接符 26"/>
            <p:cNvCxnSpPr>
              <a:stCxn id="17" idx="2"/>
              <a:endCxn id="28" idx="0"/>
            </p:cNvCxnSpPr>
            <p:nvPr/>
          </p:nvCxnSpPr>
          <p:spPr>
            <a:xfrm>
              <a:off x="7177" y="2384"/>
              <a:ext cx="1" cy="40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1057" y="2784"/>
              <a:ext cx="12241" cy="6682"/>
            </a:xfrm>
            <a:prstGeom prst="rect">
              <a:avLst/>
            </a:prstGeom>
            <a:noFill/>
            <a:ln w="3175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3345" y="2808"/>
              <a:ext cx="6" cy="78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11055" y="2808"/>
              <a:ext cx="0" cy="793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3443" y="8877"/>
              <a:ext cx="15" cy="58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H="1" flipV="1">
              <a:off x="7177" y="8871"/>
              <a:ext cx="1" cy="594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11168" y="8858"/>
              <a:ext cx="0" cy="594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7179" y="2783"/>
              <a:ext cx="1" cy="167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右箭头 34"/>
            <p:cNvSpPr/>
            <p:nvPr/>
          </p:nvSpPr>
          <p:spPr>
            <a:xfrm rot="1920000">
              <a:off x="4098" y="4744"/>
              <a:ext cx="907" cy="484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右箭头 35"/>
            <p:cNvSpPr/>
            <p:nvPr/>
          </p:nvSpPr>
          <p:spPr>
            <a:xfrm rot="19020000">
              <a:off x="4171" y="7581"/>
              <a:ext cx="907" cy="445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右箭头 36"/>
            <p:cNvSpPr/>
            <p:nvPr/>
          </p:nvSpPr>
          <p:spPr>
            <a:xfrm rot="13320000">
              <a:off x="9292" y="7545"/>
              <a:ext cx="853" cy="477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右箭头 37"/>
            <p:cNvSpPr/>
            <p:nvPr/>
          </p:nvSpPr>
          <p:spPr>
            <a:xfrm rot="8460000">
              <a:off x="9065" y="4762"/>
              <a:ext cx="907" cy="47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右箭头 38"/>
            <p:cNvSpPr/>
            <p:nvPr/>
          </p:nvSpPr>
          <p:spPr>
            <a:xfrm rot="16200000">
              <a:off x="6779" y="7722"/>
              <a:ext cx="812" cy="34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386" y="4609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DNMC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200" y="4609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YJ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386" y="5128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ND Company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200" y="5128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HYH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86" y="5677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FCG Company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200" y="5677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TNPJVC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386" y="6196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HZ Company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200" y="6196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CN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386" y="6699"/>
              <a:ext cx="1711" cy="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LF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200" y="6699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ZY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86" y="4610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DNMC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200" y="4610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YJ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86" y="5129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ND Company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200" y="5129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HYH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86" y="5678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FCG Company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00" y="5678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TNPJVC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86" y="6197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HZ Company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00" y="6197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CN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86" y="6700"/>
              <a:ext cx="1711" cy="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LF </a:t>
              </a:r>
              <a:r>
                <a:rPr lang="en-US" altLang="zh-CN" sz="1335" b="1">
                  <a:solidFill>
                    <a:schemeClr val="tx2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  <a:sym typeface="+mn-ea"/>
                </a:rPr>
                <a:t>Company</a:t>
              </a:r>
              <a:endParaRPr lang="en-US" altLang="zh-CN" sz="1335" b="1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57880" y="757555"/>
            <a:ext cx="5483225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786678" y="181822"/>
            <a:ext cx="863176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Organizations and </a:t>
            </a:r>
            <a:r>
              <a:rPr lang="zh-CN" alt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Responsibilities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588347" y="889000"/>
            <a:ext cx="8928947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391073" y="312420"/>
            <a:ext cx="91160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Integrated Management System to Satisfy all Requirements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8185" y="1370965"/>
            <a:ext cx="10465435" cy="4881245"/>
            <a:chOff x="1131" y="2159"/>
            <a:chExt cx="16481" cy="7687"/>
          </a:xfrm>
        </p:grpSpPr>
        <p:sp>
          <p:nvSpPr>
            <p:cNvPr id="22" name="椭圆 21"/>
            <p:cNvSpPr/>
            <p:nvPr/>
          </p:nvSpPr>
          <p:spPr>
            <a:xfrm>
              <a:off x="3553" y="2980"/>
              <a:ext cx="11928" cy="58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212" y="3456"/>
              <a:ext cx="63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 Responsibility</a:t>
              </a:r>
            </a:p>
          </p:txBody>
        </p:sp>
        <p:sp>
          <p:nvSpPr>
            <p:cNvPr id="13" name="下箭头 12"/>
            <p:cNvSpPr/>
            <p:nvPr/>
          </p:nvSpPr>
          <p:spPr>
            <a:xfrm rot="19020000">
              <a:off x="12231" y="4475"/>
              <a:ext cx="752" cy="915"/>
            </a:xfrm>
            <a:prstGeom prst="downArrow">
              <a:avLst/>
            </a:prstGeom>
            <a:noFill/>
            <a:ln w="19050"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859" y="5383"/>
              <a:ext cx="533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</a:t>
              </a:r>
            </a:p>
            <a:p>
              <a:pPr algn="ctr"/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68" y="7537"/>
              <a:ext cx="63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Implementation</a:t>
              </a:r>
            </a:p>
          </p:txBody>
        </p:sp>
        <p:sp>
          <p:nvSpPr>
            <p:cNvPr id="16" name="下箭头 15"/>
            <p:cNvSpPr/>
            <p:nvPr/>
          </p:nvSpPr>
          <p:spPr>
            <a:xfrm rot="2760000">
              <a:off x="12084" y="6877"/>
              <a:ext cx="752" cy="915"/>
            </a:xfrm>
            <a:prstGeom prst="downArrow">
              <a:avLst/>
            </a:prstGeom>
            <a:noFill/>
            <a:ln w="19050"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44" y="5363"/>
              <a:ext cx="457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Measure, Assess</a:t>
              </a:r>
            </a:p>
            <a:p>
              <a:pPr algn="ctr"/>
              <a:r>
                <a:rPr lang="en-US" altLang="zh-CN" sz="2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Improve</a:t>
              </a:r>
              <a:endParaRPr lang="zh-CN" alt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下箭头 18"/>
            <p:cNvSpPr/>
            <p:nvPr/>
          </p:nvSpPr>
          <p:spPr>
            <a:xfrm rot="8460000">
              <a:off x="5572" y="6916"/>
              <a:ext cx="752" cy="915"/>
            </a:xfrm>
            <a:prstGeom prst="downArrow">
              <a:avLst/>
            </a:prstGeom>
            <a:noFill/>
            <a:ln w="19050"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下箭头 19"/>
            <p:cNvSpPr/>
            <p:nvPr/>
          </p:nvSpPr>
          <p:spPr>
            <a:xfrm rot="13200000">
              <a:off x="5623" y="4307"/>
              <a:ext cx="752" cy="915"/>
            </a:xfrm>
            <a:prstGeom prst="downArrow">
              <a:avLst/>
            </a:prstGeom>
            <a:noFill/>
            <a:ln w="19050"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36" y="4927"/>
              <a:ext cx="338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Safety</a:t>
              </a:r>
            </a:p>
            <a:p>
              <a:pPr algn="ctr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Culture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15" y="2205"/>
              <a:ext cx="5456" cy="7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Statutory Requirements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111" y="2159"/>
              <a:ext cx="5411" cy="8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International Standards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020" y="9028"/>
              <a:ext cx="5592" cy="8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Responsibility</a:t>
              </a:r>
            </a:p>
          </p:txBody>
        </p:sp>
        <p:cxnSp>
          <p:nvCxnSpPr>
            <p:cNvPr id="29" name="直接箭头连接符 28"/>
            <p:cNvCxnSpPr>
              <a:stCxn id="26" idx="0"/>
              <a:endCxn id="22" idx="5"/>
            </p:cNvCxnSpPr>
            <p:nvPr/>
          </p:nvCxnSpPr>
          <p:spPr>
            <a:xfrm flipH="1" flipV="1">
              <a:off x="13735" y="7997"/>
              <a:ext cx="1081" cy="1031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3885" y="2914"/>
              <a:ext cx="1025" cy="112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5" idx="0"/>
              <a:endCxn id="22" idx="3"/>
            </p:cNvCxnSpPr>
            <p:nvPr/>
          </p:nvCxnSpPr>
          <p:spPr>
            <a:xfrm flipV="1">
              <a:off x="4169" y="7997"/>
              <a:ext cx="1131" cy="103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131" y="9028"/>
              <a:ext cx="6077" cy="8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Stakeholders Requirements</a:t>
              </a:r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H="1">
              <a:off x="13735" y="2979"/>
              <a:ext cx="1157" cy="90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5552" y="3131820"/>
            <a:ext cx="5176520" cy="16300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&amp; Construction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5340" y="1393190"/>
            <a:ext cx="5069840" cy="5219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&amp; Decommissioning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7932" y="1894840"/>
            <a:ext cx="2538307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Safety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86238" y="1894840"/>
            <a:ext cx="2538307" cy="460375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Economy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97885" y="5447453"/>
            <a:ext cx="5069840" cy="5219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Design</a:t>
            </a:r>
          </a:p>
        </p:txBody>
      </p:sp>
      <p:sp>
        <p:nvSpPr>
          <p:cNvPr id="10" name="上箭头 9"/>
          <p:cNvSpPr/>
          <p:nvPr/>
        </p:nvSpPr>
        <p:spPr>
          <a:xfrm>
            <a:off x="5533178" y="4690533"/>
            <a:ext cx="713740" cy="756073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5510318" y="2385060"/>
            <a:ext cx="736600" cy="84158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右弧形箭头 19"/>
          <p:cNvSpPr/>
          <p:nvPr/>
        </p:nvSpPr>
        <p:spPr>
          <a:xfrm>
            <a:off x="9438852" y="1639147"/>
            <a:ext cx="1631527" cy="4340013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右弧形箭头 26"/>
          <p:cNvSpPr/>
          <p:nvPr/>
        </p:nvSpPr>
        <p:spPr>
          <a:xfrm>
            <a:off x="8766598" y="3613573"/>
            <a:ext cx="672253" cy="2093807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右弧形箭头 28"/>
          <p:cNvSpPr/>
          <p:nvPr/>
        </p:nvSpPr>
        <p:spPr>
          <a:xfrm rot="10800000">
            <a:off x="1146598" y="1524847"/>
            <a:ext cx="1631527" cy="4454313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3354705" y="3613573"/>
          <a:ext cx="518541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2000">
                          <a:solidFill>
                            <a:schemeClr val="accent6">
                              <a:lumMod val="75000"/>
                            </a:scheme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Security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240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Quality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 sz="1800">
                          <a:solidFill>
                            <a:schemeClr val="accent6">
                              <a:lumMod val="75000"/>
                            </a:scheme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Environmental Protection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Duration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Technology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Cost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3634740" y="1028700"/>
            <a:ext cx="4375785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600960" y="356447"/>
            <a:ext cx="64372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Lifespan Technical Safety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06233" y="1015365"/>
            <a:ext cx="5376333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678940" y="356447"/>
            <a:ext cx="863176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66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Human Performance Perspective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56945" y="1330960"/>
            <a:ext cx="10222865" cy="4602480"/>
            <a:chOff x="1507" y="2096"/>
            <a:chExt cx="16099" cy="7248"/>
          </a:xfrm>
        </p:grpSpPr>
        <p:sp>
          <p:nvSpPr>
            <p:cNvPr id="26" name="文本框 25"/>
            <p:cNvSpPr txBox="1"/>
            <p:nvPr/>
          </p:nvSpPr>
          <p:spPr>
            <a:xfrm>
              <a:off x="12530" y="2110"/>
              <a:ext cx="5076" cy="72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04" y="2110"/>
              <a:ext cx="5224" cy="72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07" y="2096"/>
              <a:ext cx="5847" cy="72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CN" altLang="en-US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05" y="3008"/>
              <a:ext cx="14917" cy="5693"/>
              <a:chOff x="797955" y="707407"/>
              <a:chExt cx="7468332" cy="2757570"/>
            </a:xfrm>
          </p:grpSpPr>
          <p:sp>
            <p:nvSpPr>
              <p:cNvPr id="5" name="TextBox 1"/>
              <p:cNvSpPr txBox="1"/>
              <p:nvPr/>
            </p:nvSpPr>
            <p:spPr>
              <a:xfrm>
                <a:off x="797955" y="1723696"/>
                <a:ext cx="2952259" cy="171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665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</a:t>
                </a:r>
                <a:r>
                  <a:rPr lang="zh-CN" altLang="en-US" sz="2665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65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665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based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2665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Skill based</a:t>
                </a:r>
                <a:endParaRPr lang="zh-CN" altLang="en-US" sz="2665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4"/>
              <p:cNvSpPr txBox="1"/>
              <p:nvPr/>
            </p:nvSpPr>
            <p:spPr>
              <a:xfrm>
                <a:off x="3750213" y="707407"/>
                <a:ext cx="2274860" cy="6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Commission</a:t>
                </a:r>
              </a:p>
              <a:p>
                <a:pPr algn="ctr"/>
                <a:r>
                  <a:rPr lang="en-US" altLang="zh-CN" sz="2665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endParaRPr lang="zh-CN" altLang="en-US" sz="2665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5"/>
              <p:cNvSpPr txBox="1"/>
              <p:nvPr/>
            </p:nvSpPr>
            <p:spPr>
              <a:xfrm>
                <a:off x="6183498" y="707550"/>
                <a:ext cx="2035646" cy="6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Omission</a:t>
                </a:r>
              </a:p>
              <a:p>
                <a:pPr algn="ctr"/>
                <a:r>
                  <a:rPr lang="en-US" altLang="zh-CN" sz="2665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</a:p>
            </p:txBody>
          </p:sp>
          <p:sp>
            <p:nvSpPr>
              <p:cNvPr id="8" name="TextBox 6"/>
              <p:cNvSpPr txBox="1"/>
              <p:nvPr/>
            </p:nvSpPr>
            <p:spPr>
              <a:xfrm>
                <a:off x="3893516" y="1829527"/>
                <a:ext cx="1656183" cy="382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50000"/>
                      </a:schemeClr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Mistake</a:t>
                </a:r>
              </a:p>
            </p:txBody>
          </p:sp>
          <p:sp>
            <p:nvSpPr>
              <p:cNvPr id="9" name="TextBox 7"/>
              <p:cNvSpPr txBox="1"/>
              <p:nvPr/>
            </p:nvSpPr>
            <p:spPr>
              <a:xfrm>
                <a:off x="6106047" y="1812638"/>
                <a:ext cx="2160240" cy="382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50000"/>
                      </a:schemeClr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Inaction</a:t>
                </a:r>
              </a:p>
            </p:txBody>
          </p:sp>
          <p:sp>
            <p:nvSpPr>
              <p:cNvPr id="10" name="TextBox 8"/>
              <p:cNvSpPr txBox="1"/>
              <p:nvPr/>
            </p:nvSpPr>
            <p:spPr>
              <a:xfrm>
                <a:off x="3820656" y="2461426"/>
                <a:ext cx="2013201" cy="38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  <a:endParaRPr lang="zh-CN" altLang="en-US" sz="2665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9"/>
              <p:cNvSpPr txBox="1"/>
              <p:nvPr/>
            </p:nvSpPr>
            <p:spPr>
              <a:xfrm>
                <a:off x="6272326" y="2461275"/>
                <a:ext cx="1892227" cy="382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50000"/>
                      </a:schemeClr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Dereliction</a:t>
                </a:r>
              </a:p>
            </p:txBody>
          </p:sp>
          <p:sp>
            <p:nvSpPr>
              <p:cNvPr id="14" name="TextBox 10"/>
              <p:cNvSpPr txBox="1"/>
              <p:nvPr/>
            </p:nvSpPr>
            <p:spPr>
              <a:xfrm>
                <a:off x="3893515" y="3067009"/>
                <a:ext cx="1656185" cy="38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Slip</a:t>
                </a:r>
                <a:endParaRPr lang="zh-CN" altLang="en-US" sz="2665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2"/>
              <p:cNvSpPr txBox="1"/>
              <p:nvPr/>
            </p:nvSpPr>
            <p:spPr>
              <a:xfrm>
                <a:off x="6397368" y="3082289"/>
                <a:ext cx="1656185" cy="38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5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Lapse</a:t>
                </a:r>
                <a:endParaRPr lang="zh-CN" altLang="en-US" sz="2665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07" y="4775"/>
              <a:ext cx="16093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204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 Management Standardization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MORGAN, Simon Philip</cp:lastModifiedBy>
  <cp:revision>99</cp:revision>
  <dcterms:created xsi:type="dcterms:W3CDTF">2021-04-28T15:23:00Z</dcterms:created>
  <dcterms:modified xsi:type="dcterms:W3CDTF">2024-04-10T08:22:00Z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0x0101005BBCA211D28BBC4DA87AF10D63B137E3</vt:lpwstr>
  </property>
  <property fmtid="{D5CDD505-2E9C-101B-9397-08002B2CF9AE}" pid="3" name="ICV">
    <vt:lpwstr>12ADFBF5352941518B4785C41DFC2CF5</vt:lpwstr>
  </property>
  <property fmtid="{D5CDD505-2E9C-101B-9397-08002B2CF9AE}" pid="4" name="KSOProductBuildVer">
    <vt:lpwstr>2052-11.8.2.12085</vt:lpwstr>
  </property>
</Properties>
</file>