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58" r:id="rId6"/>
    <p:sldId id="259" r:id="rId7"/>
    <p:sldId id="260" r:id="rId8"/>
    <p:sldId id="261" r:id="rId9"/>
    <p:sldId id="262" r:id="rId10"/>
    <p:sldId id="263" r:id="rId11"/>
    <p:sldId id="264" r:id="rId12"/>
    <p:sldId id="265" r:id="rId13"/>
    <p:sldId id="266" r:id="rId14"/>
    <p:sldId id="267" r:id="rId15"/>
    <p:sldId id="269" r:id="rId16"/>
    <p:sldId id="270" r:id="rId17"/>
    <p:sldId id="271" r:id="rId18"/>
    <p:sldId id="272" r:id="rId19"/>
    <p:sldId id="273" r:id="rId20"/>
    <p:sldId id="2707" r:id="rId21"/>
    <p:sldId id="274" r:id="rId22"/>
    <p:sldId id="275" r:id="rId23"/>
    <p:sldId id="2710" r:id="rId24"/>
    <p:sldId id="276" r:id="rId25"/>
    <p:sldId id="277" r:id="rId26"/>
    <p:sldId id="278" r:id="rId27"/>
    <p:sldId id="2708" r:id="rId28"/>
    <p:sldId id="2709"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7257" autoAdjust="0"/>
  </p:normalViewPr>
  <p:slideViewPr>
    <p:cSldViewPr snapToGrid="0">
      <p:cViewPr varScale="1">
        <p:scale>
          <a:sx n="96" d="100"/>
          <a:sy n="96" d="100"/>
        </p:scale>
        <p:origin x="1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2"/>
                </a:solidFill>
                <a:latin typeface="Arial" panose="020B0604020202020204" pitchFamily="34" charset="0"/>
                <a:ea typeface="+mn-ea"/>
                <a:cs typeface="Arial" panose="020B0604020202020204" pitchFamily="34" charset="0"/>
              </a:defRPr>
            </a:pPr>
            <a:r>
              <a:rPr lang="en-US" sz="1400" b="0">
                <a:solidFill>
                  <a:schemeClr val="accent3">
                    <a:lumMod val="50000"/>
                  </a:schemeClr>
                </a:solidFill>
                <a:latin typeface="+mn-lt"/>
                <a:cs typeface="Arial" panose="020B0604020202020204" pitchFamily="34" charset="0"/>
              </a:rPr>
              <a:t>Event type</a:t>
            </a:r>
            <a:endParaRPr lang="en-IN" sz="1400" b="0">
              <a:solidFill>
                <a:schemeClr val="accent3">
                  <a:lumMod val="50000"/>
                </a:schemeClr>
              </a:solidFill>
              <a:latin typeface="+mn-lt"/>
              <a:cs typeface="Arial" panose="020B0604020202020204" pitchFamily="34" charset="0"/>
            </a:endParaRPr>
          </a:p>
        </c:rich>
      </c:tx>
      <c:layout>
        <c:manualLayout>
          <c:xMode val="edge"/>
          <c:yMode val="edge"/>
          <c:x val="0.39483877601001816"/>
          <c:y val="0.1296158489334453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9538706887813373E-2"/>
          <c:y val="0.33324441086562689"/>
          <c:w val="0.83389443081404291"/>
          <c:h val="0.42506140480640592"/>
        </c:manualLayout>
      </c:layout>
      <c:barChart>
        <c:barDir val="col"/>
        <c:grouping val="clustered"/>
        <c:varyColors val="0"/>
        <c:ser>
          <c:idx val="0"/>
          <c:order val="0"/>
          <c:tx>
            <c:strRef>
              <c:f>Sheet1!$B$1</c:f>
              <c:strCache>
                <c:ptCount val="1"/>
                <c:pt idx="0">
                  <c:v>Series 1</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lumMod val="50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Training Program</c:v>
                </c:pt>
                <c:pt idx="1">
                  <c:v>Workshop</c:v>
                </c:pt>
              </c:strCache>
            </c:strRef>
          </c:cat>
          <c:val>
            <c:numRef>
              <c:f>Sheet1!$B$2:$B$3</c:f>
              <c:numCache>
                <c:formatCode>General</c:formatCode>
                <c:ptCount val="2"/>
                <c:pt idx="0">
                  <c:v>6</c:v>
                </c:pt>
                <c:pt idx="1">
                  <c:v>2</c:v>
                </c:pt>
              </c:numCache>
            </c:numRef>
          </c:val>
          <c:extLst>
            <c:ext xmlns:c16="http://schemas.microsoft.com/office/drawing/2014/chart" uri="{C3380CC4-5D6E-409C-BE32-E72D297353CC}">
              <c16:uniqueId val="{00000000-C42A-4CDA-9514-6FF1F53E018C}"/>
            </c:ext>
          </c:extLst>
        </c:ser>
        <c:dLbls>
          <c:dLblPos val="inEnd"/>
          <c:showLegendKey val="0"/>
          <c:showVal val="1"/>
          <c:showCatName val="0"/>
          <c:showSerName val="0"/>
          <c:showPercent val="0"/>
          <c:showBubbleSize val="0"/>
        </c:dLbls>
        <c:gapWidth val="141"/>
        <c:overlap val="-27"/>
        <c:axId val="606488648"/>
        <c:axId val="606489040"/>
      </c:barChart>
      <c:catAx>
        <c:axId val="606488648"/>
        <c:scaling>
          <c:orientation val="minMax"/>
        </c:scaling>
        <c:delete val="0"/>
        <c:axPos val="b"/>
        <c:numFmt formatCode="General" sourceLinked="1"/>
        <c:majorTickMark val="none"/>
        <c:minorTickMark val="none"/>
        <c:tickLblPos val="nextTo"/>
        <c:spPr>
          <a:noFill/>
          <a:ln w="9525" cap="flat" cmpd="sng" algn="ctr">
            <a:solidFill>
              <a:schemeClr val="accent5">
                <a:lumMod val="40000"/>
                <a:lumOff val="60000"/>
              </a:schemeClr>
            </a:solidFill>
            <a:round/>
          </a:ln>
          <a:effectLst/>
        </c:spPr>
        <c:txPr>
          <a:bodyPr rot="-60000000" spcFirstLastPara="1" vertOverflow="ellipsis" vert="horz" wrap="square" anchor="ctr" anchorCtr="1"/>
          <a:lstStyle/>
          <a:p>
            <a:pPr>
              <a:defRPr sz="1000" b="0" i="0" u="none" strike="noStrike" kern="1200" baseline="0">
                <a:solidFill>
                  <a:schemeClr val="bg2">
                    <a:lumMod val="10000"/>
                  </a:schemeClr>
                </a:solidFill>
                <a:latin typeface="+mn-lt"/>
                <a:ea typeface="+mn-ea"/>
                <a:cs typeface="Arial" panose="020B0604020202020204" pitchFamily="34" charset="0"/>
              </a:defRPr>
            </a:pPr>
            <a:endParaRPr lang="en-US"/>
          </a:p>
        </c:txPr>
        <c:crossAx val="606489040"/>
        <c:crosses val="autoZero"/>
        <c:auto val="1"/>
        <c:lblAlgn val="ctr"/>
        <c:lblOffset val="100"/>
        <c:noMultiLvlLbl val="0"/>
      </c:catAx>
      <c:valAx>
        <c:axId val="606489040"/>
        <c:scaling>
          <c:orientation val="minMax"/>
        </c:scaling>
        <c:delete val="1"/>
        <c:axPos val="l"/>
        <c:numFmt formatCode="General" sourceLinked="1"/>
        <c:majorTickMark val="none"/>
        <c:minorTickMark val="none"/>
        <c:tickLblPos val="nextTo"/>
        <c:crossAx val="606488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2"/>
                </a:solidFill>
                <a:latin typeface="Arial" panose="020B0604020202020204" pitchFamily="34" charset="0"/>
                <a:ea typeface="+mn-ea"/>
                <a:cs typeface="Arial" panose="020B0604020202020204" pitchFamily="34" charset="0"/>
              </a:defRPr>
            </a:pPr>
            <a:r>
              <a:rPr lang="en-US" sz="1400" b="0">
                <a:solidFill>
                  <a:schemeClr val="accent3">
                    <a:lumMod val="50000"/>
                  </a:schemeClr>
                </a:solidFill>
                <a:latin typeface="+mn-lt"/>
                <a:cs typeface="Arial" panose="020B0604020202020204" pitchFamily="34" charset="0"/>
              </a:rPr>
              <a:t>Event type</a:t>
            </a:r>
            <a:endParaRPr lang="en-IN" sz="1400" b="0">
              <a:solidFill>
                <a:schemeClr val="accent3">
                  <a:lumMod val="50000"/>
                </a:schemeClr>
              </a:solidFill>
              <a:latin typeface="+mn-lt"/>
              <a:cs typeface="Arial" panose="020B0604020202020204" pitchFamily="34" charset="0"/>
            </a:endParaRPr>
          </a:p>
        </c:rich>
      </c:tx>
      <c:layout>
        <c:manualLayout>
          <c:xMode val="edge"/>
          <c:yMode val="edge"/>
          <c:x val="0.34378758037706908"/>
          <c:y val="0.31307680787520364"/>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7412256263110054E-2"/>
          <c:y val="0.45063639790222954"/>
          <c:w val="0.91002668699961864"/>
          <c:h val="0.34363105180261971"/>
        </c:manualLayout>
      </c:layout>
      <c:barChart>
        <c:barDir val="col"/>
        <c:grouping val="clustered"/>
        <c:varyColors val="0"/>
        <c:ser>
          <c:idx val="0"/>
          <c:order val="0"/>
          <c:tx>
            <c:strRef>
              <c:f>Sheet1!$B$1</c:f>
              <c:strCache>
                <c:ptCount val="1"/>
                <c:pt idx="0">
                  <c:v>Series 1</c:v>
                </c:pt>
              </c:strCache>
            </c:strRef>
          </c:tx>
          <c:spPr>
            <a:solidFill>
              <a:srgbClr val="5B9BD5"/>
            </a:solidFill>
            <a:ln>
              <a:noFill/>
            </a:ln>
            <a:effectLst/>
          </c:spPr>
          <c:invertIfNegative val="0"/>
          <c:dLbls>
            <c:dLbl>
              <c:idx val="0"/>
              <c:tx>
                <c:rich>
                  <a:bodyPr/>
                  <a:lstStyle/>
                  <a:p>
                    <a:r>
                      <a:rPr lang="en-US"/>
                      <a:t>110</a:t>
                    </a:r>
                    <a:r>
                      <a:rPr kumimoji="0" lang="en-US" sz="1200" b="1" i="0" u="none" strike="noStrike" kern="0" cap="none" spc="0" normalizeH="0" baseline="30000" noProof="0">
                        <a:ln>
                          <a:noFill/>
                        </a:ln>
                        <a:solidFill>
                          <a:srgbClr val="A5A5A5">
                            <a:lumMod val="50000"/>
                          </a:srgbClr>
                        </a:solidFill>
                        <a:effectLst/>
                        <a:uLnTx/>
                        <a:uFillTx/>
                        <a:ea typeface="Calibri" panose="020F0502020204030204" pitchFamily="34" charset="0"/>
                        <a:cs typeface="Arial" panose="020B0604020202020204" pitchFamily="34" charset="0"/>
                      </a:rPr>
                      <a:t>+</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B41-4C63-B842-BD140ABD0425}"/>
                </c:ext>
              </c:extLst>
            </c:dLbl>
            <c:dLbl>
              <c:idx val="1"/>
              <c:tx>
                <c:rich>
                  <a:bodyPr/>
                  <a:lstStyle/>
                  <a:p>
                    <a:r>
                      <a:rPr lang="en-US"/>
                      <a:t>45</a:t>
                    </a:r>
                    <a:r>
                      <a:rPr kumimoji="0" lang="en-US" sz="1200" b="1" i="0" u="none" strike="noStrike" kern="0" cap="none" spc="0" normalizeH="0" baseline="30000" noProof="0">
                        <a:ln>
                          <a:noFill/>
                        </a:ln>
                        <a:solidFill>
                          <a:srgbClr val="A5A5A5">
                            <a:lumMod val="50000"/>
                          </a:srgbClr>
                        </a:solidFill>
                        <a:effectLst/>
                        <a:uLnTx/>
                        <a:uFillTx/>
                        <a:ea typeface="Calibri" panose="020F0502020204030204" pitchFamily="34" charset="0"/>
                        <a:cs typeface="Arial" panose="020B0604020202020204" pitchFamily="34" charset="0"/>
                      </a:rPr>
                      <a:t>+</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B41-4C63-B842-BD140ABD042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lumMod val="50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Training Program</c:v>
                </c:pt>
                <c:pt idx="1">
                  <c:v>Workshop</c:v>
                </c:pt>
              </c:strCache>
            </c:strRef>
          </c:cat>
          <c:val>
            <c:numRef>
              <c:f>Sheet1!$B$2:$B$3</c:f>
              <c:numCache>
                <c:formatCode>General</c:formatCode>
                <c:ptCount val="2"/>
                <c:pt idx="0">
                  <c:v>116</c:v>
                </c:pt>
                <c:pt idx="1">
                  <c:v>46</c:v>
                </c:pt>
              </c:numCache>
            </c:numRef>
          </c:val>
          <c:extLst>
            <c:ext xmlns:c16="http://schemas.microsoft.com/office/drawing/2014/chart" uri="{C3380CC4-5D6E-409C-BE32-E72D297353CC}">
              <c16:uniqueId val="{00000002-7B41-4C63-B842-BD140ABD0425}"/>
            </c:ext>
          </c:extLst>
        </c:ser>
        <c:dLbls>
          <c:dLblPos val="inEnd"/>
          <c:showLegendKey val="0"/>
          <c:showVal val="1"/>
          <c:showCatName val="0"/>
          <c:showSerName val="0"/>
          <c:showPercent val="0"/>
          <c:showBubbleSize val="0"/>
        </c:dLbls>
        <c:gapWidth val="141"/>
        <c:overlap val="-27"/>
        <c:axId val="606488648"/>
        <c:axId val="606489040"/>
      </c:barChart>
      <c:catAx>
        <c:axId val="606488648"/>
        <c:scaling>
          <c:orientation val="minMax"/>
        </c:scaling>
        <c:delete val="0"/>
        <c:axPos val="b"/>
        <c:numFmt formatCode="General" sourceLinked="1"/>
        <c:majorTickMark val="none"/>
        <c:minorTickMark val="none"/>
        <c:tickLblPos val="nextTo"/>
        <c:spPr>
          <a:noFill/>
          <a:ln w="9525" cap="flat" cmpd="sng" algn="ctr">
            <a:solidFill>
              <a:schemeClr val="accent5">
                <a:lumMod val="40000"/>
                <a:lumOff val="60000"/>
              </a:schemeClr>
            </a:solidFill>
            <a:round/>
          </a:ln>
          <a:effectLst/>
        </c:spPr>
        <c:txPr>
          <a:bodyPr rot="-60000000" spcFirstLastPara="1" vertOverflow="ellipsis" vert="horz" wrap="square" anchor="ctr" anchorCtr="1"/>
          <a:lstStyle/>
          <a:p>
            <a:pPr>
              <a:defRPr sz="1000" b="0" i="0" u="none" strike="noStrike" kern="1200" baseline="0">
                <a:solidFill>
                  <a:schemeClr val="bg2">
                    <a:lumMod val="10000"/>
                  </a:schemeClr>
                </a:solidFill>
                <a:latin typeface="+mn-lt"/>
                <a:ea typeface="+mn-ea"/>
                <a:cs typeface="Arial" panose="020B0604020202020204" pitchFamily="34" charset="0"/>
              </a:defRPr>
            </a:pPr>
            <a:endParaRPr lang="en-US"/>
          </a:p>
        </c:txPr>
        <c:crossAx val="606489040"/>
        <c:crosses val="autoZero"/>
        <c:auto val="1"/>
        <c:lblAlgn val="ctr"/>
        <c:lblOffset val="100"/>
        <c:noMultiLvlLbl val="0"/>
      </c:catAx>
      <c:valAx>
        <c:axId val="606489040"/>
        <c:scaling>
          <c:orientation val="minMax"/>
        </c:scaling>
        <c:delete val="1"/>
        <c:axPos val="l"/>
        <c:numFmt formatCode="General" sourceLinked="1"/>
        <c:majorTickMark val="none"/>
        <c:minorTickMark val="none"/>
        <c:tickLblPos val="nextTo"/>
        <c:crossAx val="606488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2"/>
                </a:solidFill>
                <a:latin typeface="Arial" panose="020B0604020202020204" pitchFamily="34" charset="0"/>
                <a:ea typeface="+mn-ea"/>
                <a:cs typeface="Arial" panose="020B0604020202020204" pitchFamily="34" charset="0"/>
              </a:defRPr>
            </a:pPr>
            <a:r>
              <a:rPr lang="en-US" sz="1400" b="0">
                <a:solidFill>
                  <a:schemeClr val="accent3">
                    <a:lumMod val="50000"/>
                  </a:schemeClr>
                </a:solidFill>
                <a:latin typeface="+mn-lt"/>
                <a:cs typeface="Arial" panose="020B0604020202020204" pitchFamily="34" charset="0"/>
              </a:rPr>
              <a:t>Event type</a:t>
            </a:r>
            <a:endParaRPr lang="en-IN" sz="1400" b="0">
              <a:solidFill>
                <a:schemeClr val="accent3">
                  <a:lumMod val="50000"/>
                </a:schemeClr>
              </a:solidFill>
              <a:latin typeface="+mn-lt"/>
              <a:cs typeface="Arial" panose="020B0604020202020204" pitchFamily="34" charset="0"/>
            </a:endParaRPr>
          </a:p>
        </c:rich>
      </c:tx>
      <c:layout>
        <c:manualLayout>
          <c:xMode val="edge"/>
          <c:yMode val="edge"/>
          <c:x val="0.39483877601001816"/>
          <c:y val="0.1296158489334453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4.9538706887813373E-2"/>
          <c:y val="0.33324441086562689"/>
          <c:w val="0.83389443081404291"/>
          <c:h val="0.42506140480640592"/>
        </c:manualLayout>
      </c:layout>
      <c:barChart>
        <c:barDir val="col"/>
        <c:grouping val="clustered"/>
        <c:varyColors val="0"/>
        <c:ser>
          <c:idx val="0"/>
          <c:order val="0"/>
          <c:tx>
            <c:strRef>
              <c:f>Sheet1!$B$1</c:f>
              <c:strCache>
                <c:ptCount val="1"/>
                <c:pt idx="0">
                  <c:v>Series 1</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lumMod val="50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Meeting</c:v>
                </c:pt>
                <c:pt idx="1">
                  <c:v>Workshop</c:v>
                </c:pt>
              </c:strCache>
            </c:strRef>
          </c:cat>
          <c:val>
            <c:numRef>
              <c:f>Sheet1!$B$2:$B$3</c:f>
              <c:numCache>
                <c:formatCode>General</c:formatCode>
                <c:ptCount val="2"/>
                <c:pt idx="0">
                  <c:v>4</c:v>
                </c:pt>
                <c:pt idx="1">
                  <c:v>3</c:v>
                </c:pt>
              </c:numCache>
            </c:numRef>
          </c:val>
          <c:extLst>
            <c:ext xmlns:c16="http://schemas.microsoft.com/office/drawing/2014/chart" uri="{C3380CC4-5D6E-409C-BE32-E72D297353CC}">
              <c16:uniqueId val="{00000000-8948-4A4A-8665-8D6136AA6AB2}"/>
            </c:ext>
          </c:extLst>
        </c:ser>
        <c:dLbls>
          <c:dLblPos val="inEnd"/>
          <c:showLegendKey val="0"/>
          <c:showVal val="1"/>
          <c:showCatName val="0"/>
          <c:showSerName val="0"/>
          <c:showPercent val="0"/>
          <c:showBubbleSize val="0"/>
        </c:dLbls>
        <c:gapWidth val="141"/>
        <c:overlap val="-27"/>
        <c:axId val="606488648"/>
        <c:axId val="606489040"/>
      </c:barChart>
      <c:catAx>
        <c:axId val="606488648"/>
        <c:scaling>
          <c:orientation val="minMax"/>
        </c:scaling>
        <c:delete val="0"/>
        <c:axPos val="b"/>
        <c:numFmt formatCode="General" sourceLinked="1"/>
        <c:majorTickMark val="none"/>
        <c:minorTickMark val="none"/>
        <c:tickLblPos val="nextTo"/>
        <c:spPr>
          <a:noFill/>
          <a:ln w="9525" cap="flat" cmpd="sng" algn="ctr">
            <a:solidFill>
              <a:schemeClr val="accent5">
                <a:lumMod val="40000"/>
                <a:lumOff val="60000"/>
              </a:schemeClr>
            </a:solidFill>
            <a:round/>
          </a:ln>
          <a:effectLst/>
        </c:spPr>
        <c:txPr>
          <a:bodyPr rot="-60000000" spcFirstLastPara="1" vertOverflow="ellipsis" vert="horz" wrap="square" anchor="ctr" anchorCtr="1"/>
          <a:lstStyle/>
          <a:p>
            <a:pPr>
              <a:defRPr sz="1000" b="0" i="0" u="none" strike="noStrike" kern="1200" baseline="0">
                <a:solidFill>
                  <a:schemeClr val="bg2">
                    <a:lumMod val="10000"/>
                  </a:schemeClr>
                </a:solidFill>
                <a:latin typeface="+mn-lt"/>
                <a:ea typeface="+mn-ea"/>
                <a:cs typeface="Arial" panose="020B0604020202020204" pitchFamily="34" charset="0"/>
              </a:defRPr>
            </a:pPr>
            <a:endParaRPr lang="en-US"/>
          </a:p>
        </c:txPr>
        <c:crossAx val="606489040"/>
        <c:crosses val="autoZero"/>
        <c:auto val="1"/>
        <c:lblAlgn val="ctr"/>
        <c:lblOffset val="100"/>
        <c:noMultiLvlLbl val="0"/>
      </c:catAx>
      <c:valAx>
        <c:axId val="606489040"/>
        <c:scaling>
          <c:orientation val="minMax"/>
        </c:scaling>
        <c:delete val="1"/>
        <c:axPos val="l"/>
        <c:numFmt formatCode="General" sourceLinked="1"/>
        <c:majorTickMark val="none"/>
        <c:minorTickMark val="none"/>
        <c:tickLblPos val="nextTo"/>
        <c:crossAx val="606488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13A1A-5C33-4D9B-A1C8-684339777D79}"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n-US"/>
        </a:p>
      </dgm:t>
    </dgm:pt>
    <dgm:pt modelId="{DE1E25B5-C26E-41D8-8D6B-6BEFFB435AA5}">
      <dgm:prSet phldrT="[Text]"/>
      <dgm:spPr/>
      <dgm:t>
        <a:bodyPr/>
        <a:lstStyle/>
        <a:p>
          <a:pPr>
            <a:lnSpc>
              <a:spcPct val="100000"/>
            </a:lnSpc>
          </a:pPr>
          <a:r>
            <a:rPr lang="en-US" b="1" dirty="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DRAFTING OF NRRC TECHNICAL REGULATIONS</a:t>
          </a:r>
        </a:p>
      </dgm:t>
    </dgm:pt>
    <dgm:pt modelId="{3CA5304E-017C-420E-90E2-8B1D2C303903}" type="parTrans" cxnId="{EA6407EC-DCAB-48CF-8040-7D6C8B2E010B}">
      <dgm:prSet/>
      <dgm:spPr/>
      <dgm:t>
        <a:bodyPr/>
        <a:lstStyle/>
        <a:p>
          <a:endParaRPr lang="en-US"/>
        </a:p>
      </dgm:t>
    </dgm:pt>
    <dgm:pt modelId="{9519097C-520D-48D0-9ACB-950F3670A22A}" type="sibTrans" cxnId="{EA6407EC-DCAB-48CF-8040-7D6C8B2E010B}">
      <dgm:prSet/>
      <dgm:spPr/>
      <dgm:t>
        <a:bodyPr/>
        <a:lstStyle/>
        <a:p>
          <a:pPr>
            <a:lnSpc>
              <a:spcPct val="100000"/>
            </a:lnSpc>
          </a:pPr>
          <a:endParaRPr lang="en-US"/>
        </a:p>
      </dgm:t>
    </dgm:pt>
    <dgm:pt modelId="{90FBDAFE-099B-41A0-B403-2B61F0965AD8}">
      <dgm:prSet phldrT="[Text]"/>
      <dgm:spPr/>
      <dgm:t>
        <a:bodyPr/>
        <a:lstStyle/>
        <a:p>
          <a:pPr>
            <a:lnSpc>
              <a:spcPct val="100000"/>
            </a:lnSpc>
          </a:pPr>
          <a:r>
            <a:rPr lang="en-US" b="1"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NRRC APPROACH TO DEVELOP LEADERSHIP AND MANAGEMENT FOR SAFETY</a:t>
          </a:r>
        </a:p>
      </dgm:t>
    </dgm:pt>
    <dgm:pt modelId="{3C943DF7-262A-4703-90C7-D6BAA896B002}" type="parTrans" cxnId="{A1C4BCAC-C3F1-4F4D-B2C4-6714BA55D7A0}">
      <dgm:prSet/>
      <dgm:spPr/>
      <dgm:t>
        <a:bodyPr/>
        <a:lstStyle/>
        <a:p>
          <a:endParaRPr lang="en-US"/>
        </a:p>
      </dgm:t>
    </dgm:pt>
    <dgm:pt modelId="{E89602F3-7152-44CF-82DB-B5AABBCF43CC}" type="sibTrans" cxnId="{A1C4BCAC-C3F1-4F4D-B2C4-6714BA55D7A0}">
      <dgm:prSet/>
      <dgm:spPr/>
      <dgm:t>
        <a:bodyPr/>
        <a:lstStyle/>
        <a:p>
          <a:pPr>
            <a:lnSpc>
              <a:spcPct val="100000"/>
            </a:lnSpc>
          </a:pPr>
          <a:endParaRPr lang="en-US"/>
        </a:p>
      </dgm:t>
    </dgm:pt>
    <dgm:pt modelId="{104C6652-EA39-4BAD-A374-34357FF52765}">
      <dgm:prSet phldrT="[Text]"/>
      <dgm:spPr/>
      <dgm:t>
        <a:bodyPr/>
        <a:lstStyle/>
        <a:p>
          <a:pPr>
            <a:lnSpc>
              <a:spcPct val="100000"/>
            </a:lnSpc>
          </a:pPr>
          <a:r>
            <a:rPr lang="en-US" b="1" dirty="0">
              <a:latin typeface="Times New Roman" panose="02020603050405020304" pitchFamily="18" charset="0"/>
              <a:cs typeface="Times New Roman" panose="02020603050405020304" pitchFamily="18" charset="0"/>
            </a:rPr>
            <a:t>4. </a:t>
          </a:r>
          <a:r>
            <a:rPr lang="en-US" dirty="0">
              <a:latin typeface="Times New Roman" panose="02020603050405020304" pitchFamily="18" charset="0"/>
              <a:cs typeface="Times New Roman" panose="02020603050405020304" pitchFamily="18" charset="0"/>
            </a:rPr>
            <a:t>THE NRRC PERSONAL SKILLS DEVELOPMENT PROGRAM </a:t>
          </a:r>
        </a:p>
      </dgm:t>
    </dgm:pt>
    <dgm:pt modelId="{690F9564-28FA-4584-9669-A0970E132C7A}" type="parTrans" cxnId="{C841CB39-A2CC-41F2-9811-6097A8392FA5}">
      <dgm:prSet/>
      <dgm:spPr/>
      <dgm:t>
        <a:bodyPr/>
        <a:lstStyle/>
        <a:p>
          <a:endParaRPr lang="en-US"/>
        </a:p>
      </dgm:t>
    </dgm:pt>
    <dgm:pt modelId="{DF060D3B-47AD-40DC-A665-9E871800D2F2}" type="sibTrans" cxnId="{C841CB39-A2CC-41F2-9811-6097A8392FA5}">
      <dgm:prSet/>
      <dgm:spPr/>
      <dgm:t>
        <a:bodyPr/>
        <a:lstStyle/>
        <a:p>
          <a:pPr>
            <a:lnSpc>
              <a:spcPct val="100000"/>
            </a:lnSpc>
          </a:pPr>
          <a:endParaRPr lang="en-US"/>
        </a:p>
      </dgm:t>
    </dgm:pt>
    <dgm:pt modelId="{529153F7-B2B4-429F-A780-3036FC47065B}">
      <dgm:prSet phldrT="[Text]"/>
      <dgm:spPr/>
      <dgm:t>
        <a:bodyPr/>
        <a:lstStyle/>
        <a:p>
          <a:pPr>
            <a:lnSpc>
              <a:spcPct val="100000"/>
            </a:lnSpc>
          </a:pPr>
          <a:r>
            <a:rPr lang="en-US" b="1" dirty="0">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DRAFTING  A SERIES OF INTERNAL PROCEDURES</a:t>
          </a:r>
        </a:p>
      </dgm:t>
    </dgm:pt>
    <dgm:pt modelId="{9C891141-454C-470C-950A-B1C0D8A3EBBB}" type="parTrans" cxnId="{A482CDDD-7744-42B9-98FE-EA04DA2D95FF}">
      <dgm:prSet/>
      <dgm:spPr/>
      <dgm:t>
        <a:bodyPr/>
        <a:lstStyle/>
        <a:p>
          <a:endParaRPr lang="en-US"/>
        </a:p>
      </dgm:t>
    </dgm:pt>
    <dgm:pt modelId="{70961A58-C2C4-47F5-944C-62E2A761D066}" type="sibTrans" cxnId="{A482CDDD-7744-42B9-98FE-EA04DA2D95FF}">
      <dgm:prSet/>
      <dgm:spPr/>
      <dgm:t>
        <a:bodyPr/>
        <a:lstStyle/>
        <a:p>
          <a:pPr>
            <a:lnSpc>
              <a:spcPct val="100000"/>
            </a:lnSpc>
          </a:pPr>
          <a:endParaRPr lang="en-US"/>
        </a:p>
      </dgm:t>
    </dgm:pt>
    <dgm:pt modelId="{81AD6190-D225-4960-9892-75B80F97C769}">
      <dgm:prSet phldrT="[Text]"/>
      <dgm:spPr/>
      <dgm:t>
        <a:bodyPr/>
        <a:lstStyle/>
        <a:p>
          <a:pPr>
            <a:lnSpc>
              <a:spcPct val="100000"/>
            </a:lnSpc>
          </a:pPr>
          <a:r>
            <a:rPr lang="en-US" b="1" dirty="0">
              <a:latin typeface="Times New Roman" panose="02020603050405020304" pitchFamily="18" charset="0"/>
              <a:cs typeface="Times New Roman" panose="02020603050405020304" pitchFamily="18" charset="0"/>
            </a:rPr>
            <a:t>6. </a:t>
          </a:r>
          <a:r>
            <a:rPr lang="en-US" dirty="0">
              <a:latin typeface="Times New Roman" panose="02020603050405020304" pitchFamily="18" charset="0"/>
              <a:cs typeface="Times New Roman" panose="02020603050405020304" pitchFamily="18" charset="0"/>
            </a:rPr>
            <a:t>NRRC PROFICIENCY INSPECTION AND ENFORCEMENT PROGRAM</a:t>
          </a:r>
        </a:p>
      </dgm:t>
    </dgm:pt>
    <dgm:pt modelId="{959143C5-5660-4751-A47E-593D7D7ED5A3}" type="parTrans" cxnId="{A1B0F758-4FBB-4816-849B-AA1C4A759BB6}">
      <dgm:prSet/>
      <dgm:spPr/>
      <dgm:t>
        <a:bodyPr/>
        <a:lstStyle/>
        <a:p>
          <a:endParaRPr lang="en-US"/>
        </a:p>
      </dgm:t>
    </dgm:pt>
    <dgm:pt modelId="{418CCBE7-26B6-425C-9D75-93A127998AE5}" type="sibTrans" cxnId="{A1B0F758-4FBB-4816-849B-AA1C4A759BB6}">
      <dgm:prSet/>
      <dgm:spPr/>
      <dgm:t>
        <a:bodyPr/>
        <a:lstStyle/>
        <a:p>
          <a:pPr>
            <a:lnSpc>
              <a:spcPct val="100000"/>
            </a:lnSpc>
          </a:pPr>
          <a:endParaRPr lang="en-US"/>
        </a:p>
      </dgm:t>
    </dgm:pt>
    <dgm:pt modelId="{2473FEDD-1AF7-42D2-BA42-52ABFCE9971F}">
      <dgm:prSet phldrT="[Text]"/>
      <dgm:spPr/>
      <dgm:t>
        <a:bodyPr/>
        <a:lstStyle/>
        <a:p>
          <a:pPr>
            <a:lnSpc>
              <a:spcPct val="100000"/>
            </a:lnSpc>
          </a:pPr>
          <a:r>
            <a:rPr lang="en-US" b="1" dirty="0">
              <a:latin typeface="Times New Roman" panose="02020603050405020304" pitchFamily="18" charset="0"/>
              <a:cs typeface="Times New Roman" panose="02020603050405020304" pitchFamily="18" charset="0"/>
            </a:rPr>
            <a:t>7. </a:t>
          </a:r>
          <a:r>
            <a:rPr lang="en-US" dirty="0">
              <a:latin typeface="Times New Roman" panose="02020603050405020304" pitchFamily="18" charset="0"/>
              <a:cs typeface="Times New Roman" panose="02020603050405020304" pitchFamily="18" charset="0"/>
            </a:rPr>
            <a:t>REVIEWING THE NATIONAL REPORTS IN THE NUCLEAR SAFETY CONVENTIONS</a:t>
          </a:r>
        </a:p>
      </dgm:t>
    </dgm:pt>
    <dgm:pt modelId="{C9FD00D0-1E3A-4569-99BB-968CED24062D}" type="parTrans" cxnId="{71B72FE8-6652-4835-B69D-D3CA1EEE9D42}">
      <dgm:prSet/>
      <dgm:spPr/>
      <dgm:t>
        <a:bodyPr/>
        <a:lstStyle/>
        <a:p>
          <a:endParaRPr lang="en-US"/>
        </a:p>
      </dgm:t>
    </dgm:pt>
    <dgm:pt modelId="{BB06EE8B-EBB9-4704-A72A-A81A2D6F2FEC}" type="sibTrans" cxnId="{71B72FE8-6652-4835-B69D-D3CA1EEE9D42}">
      <dgm:prSet/>
      <dgm:spPr/>
      <dgm:t>
        <a:bodyPr/>
        <a:lstStyle/>
        <a:p>
          <a:endParaRPr lang="en-US"/>
        </a:p>
      </dgm:t>
    </dgm:pt>
    <dgm:pt modelId="{BCA0C067-0879-4251-9468-6B3C8F3C069A}">
      <dgm:prSet phldrT="[Text]"/>
      <dgm:spPr/>
      <dgm:t>
        <a:bodyPr/>
        <a:lstStyle/>
        <a:p>
          <a:pPr>
            <a:lnSpc>
              <a:spcPct val="100000"/>
            </a:lnSpc>
          </a:pPr>
          <a:r>
            <a:rPr lang="en-US" b="1"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POLICY FOR HUMAN CAPACITY BUILDING AND LEADERS’ PROGRAM </a:t>
          </a:r>
        </a:p>
      </dgm:t>
    </dgm:pt>
    <dgm:pt modelId="{929BC882-9A87-49B6-9DAE-1673C625AF0C}" type="parTrans" cxnId="{83FC3DE3-21E8-4FC5-8B64-E7E5654042FF}">
      <dgm:prSet/>
      <dgm:spPr/>
      <dgm:t>
        <a:bodyPr/>
        <a:lstStyle/>
        <a:p>
          <a:endParaRPr lang="en-US"/>
        </a:p>
      </dgm:t>
    </dgm:pt>
    <dgm:pt modelId="{AF9CC576-55A8-4CED-9C4D-29F9B91E6009}" type="sibTrans" cxnId="{83FC3DE3-21E8-4FC5-8B64-E7E5654042FF}">
      <dgm:prSet/>
      <dgm:spPr/>
      <dgm:t>
        <a:bodyPr/>
        <a:lstStyle/>
        <a:p>
          <a:pPr>
            <a:lnSpc>
              <a:spcPct val="100000"/>
            </a:lnSpc>
          </a:pPr>
          <a:endParaRPr lang="en-US"/>
        </a:p>
      </dgm:t>
    </dgm:pt>
    <dgm:pt modelId="{9A4C3A46-A87F-4EB0-A106-734ED715D5E0}" type="pres">
      <dgm:prSet presAssocID="{8FF13A1A-5C33-4D9B-A1C8-684339777D79}" presName="Name0" presStyleCnt="0">
        <dgm:presLayoutVars>
          <dgm:chMax val="7"/>
          <dgm:chPref val="7"/>
          <dgm:dir/>
        </dgm:presLayoutVars>
      </dgm:prSet>
      <dgm:spPr/>
    </dgm:pt>
    <dgm:pt modelId="{8CF6F395-C380-49DF-8BDC-9461DD9F5AA0}" type="pres">
      <dgm:prSet presAssocID="{8FF13A1A-5C33-4D9B-A1C8-684339777D79}" presName="Name1" presStyleCnt="0"/>
      <dgm:spPr/>
    </dgm:pt>
    <dgm:pt modelId="{9129DA7B-2AF7-47D7-BD18-F2C5888DD75E}" type="pres">
      <dgm:prSet presAssocID="{8FF13A1A-5C33-4D9B-A1C8-684339777D79}" presName="cycle" presStyleCnt="0"/>
      <dgm:spPr/>
    </dgm:pt>
    <dgm:pt modelId="{BEBACD81-BA97-4E50-A8F2-C94C8764BDCA}" type="pres">
      <dgm:prSet presAssocID="{8FF13A1A-5C33-4D9B-A1C8-684339777D79}" presName="srcNode" presStyleLbl="node1" presStyleIdx="0" presStyleCnt="7"/>
      <dgm:spPr/>
    </dgm:pt>
    <dgm:pt modelId="{F42F7397-488D-47C2-8820-C9F02C914F92}" type="pres">
      <dgm:prSet presAssocID="{8FF13A1A-5C33-4D9B-A1C8-684339777D79}" presName="conn" presStyleLbl="parChTrans1D2" presStyleIdx="0" presStyleCnt="1"/>
      <dgm:spPr/>
    </dgm:pt>
    <dgm:pt modelId="{B0E601B4-A4B1-4CDC-80D6-BB0BA11E682F}" type="pres">
      <dgm:prSet presAssocID="{8FF13A1A-5C33-4D9B-A1C8-684339777D79}" presName="extraNode" presStyleLbl="node1" presStyleIdx="0" presStyleCnt="7"/>
      <dgm:spPr/>
    </dgm:pt>
    <dgm:pt modelId="{17816177-F413-4491-A0AB-B9214F8555BF}" type="pres">
      <dgm:prSet presAssocID="{8FF13A1A-5C33-4D9B-A1C8-684339777D79}" presName="dstNode" presStyleLbl="node1" presStyleIdx="0" presStyleCnt="7"/>
      <dgm:spPr/>
    </dgm:pt>
    <dgm:pt modelId="{C89118D9-FDAD-46A0-B541-E60CEADC94FF}" type="pres">
      <dgm:prSet presAssocID="{BCA0C067-0879-4251-9468-6B3C8F3C069A}" presName="text_1" presStyleLbl="node1" presStyleIdx="0" presStyleCnt="7">
        <dgm:presLayoutVars>
          <dgm:bulletEnabled val="1"/>
        </dgm:presLayoutVars>
      </dgm:prSet>
      <dgm:spPr/>
    </dgm:pt>
    <dgm:pt modelId="{ADB28FC3-B909-490D-91C9-6605661CE2E2}" type="pres">
      <dgm:prSet presAssocID="{BCA0C067-0879-4251-9468-6B3C8F3C069A}" presName="accent_1" presStyleCnt="0"/>
      <dgm:spPr/>
    </dgm:pt>
    <dgm:pt modelId="{9FC2B6BF-9565-4071-B783-55DF2F5298DB}" type="pres">
      <dgm:prSet presAssocID="{BCA0C067-0879-4251-9468-6B3C8F3C069A}" presName="accentRepeatNode" presStyleLbl="solidFgAcc1" presStyleIdx="0" presStyleCnt="7"/>
      <dgm:spPr/>
    </dgm:pt>
    <dgm:pt modelId="{668AFB3E-9AA3-4EF6-A3C3-CB9F46AA851F}" type="pres">
      <dgm:prSet presAssocID="{DE1E25B5-C26E-41D8-8D6B-6BEFFB435AA5}" presName="text_2" presStyleLbl="node1" presStyleIdx="1" presStyleCnt="7">
        <dgm:presLayoutVars>
          <dgm:bulletEnabled val="1"/>
        </dgm:presLayoutVars>
      </dgm:prSet>
      <dgm:spPr/>
    </dgm:pt>
    <dgm:pt modelId="{1F7935B3-0A06-40B3-A211-6810AADE0808}" type="pres">
      <dgm:prSet presAssocID="{DE1E25B5-C26E-41D8-8D6B-6BEFFB435AA5}" presName="accent_2" presStyleCnt="0"/>
      <dgm:spPr/>
    </dgm:pt>
    <dgm:pt modelId="{50BBD3C7-088B-478F-83A5-E879A7D33D17}" type="pres">
      <dgm:prSet presAssocID="{DE1E25B5-C26E-41D8-8D6B-6BEFFB435AA5}" presName="accentRepeatNode" presStyleLbl="solidFgAcc1" presStyleIdx="1" presStyleCnt="7"/>
      <dgm:spPr/>
    </dgm:pt>
    <dgm:pt modelId="{5D5AA85A-803C-4EDE-88A4-A4AC97B01795}" type="pres">
      <dgm:prSet presAssocID="{90FBDAFE-099B-41A0-B403-2B61F0965AD8}" presName="text_3" presStyleLbl="node1" presStyleIdx="2" presStyleCnt="7">
        <dgm:presLayoutVars>
          <dgm:bulletEnabled val="1"/>
        </dgm:presLayoutVars>
      </dgm:prSet>
      <dgm:spPr/>
    </dgm:pt>
    <dgm:pt modelId="{306BB7A0-C7CE-46EF-B825-0CC750CD349E}" type="pres">
      <dgm:prSet presAssocID="{90FBDAFE-099B-41A0-B403-2B61F0965AD8}" presName="accent_3" presStyleCnt="0"/>
      <dgm:spPr/>
    </dgm:pt>
    <dgm:pt modelId="{3277501E-E60C-46C3-9A0D-3A999A018914}" type="pres">
      <dgm:prSet presAssocID="{90FBDAFE-099B-41A0-B403-2B61F0965AD8}" presName="accentRepeatNode" presStyleLbl="solidFgAcc1" presStyleIdx="2" presStyleCnt="7"/>
      <dgm:spPr/>
    </dgm:pt>
    <dgm:pt modelId="{4955E27C-92F5-4AF4-A4DB-DBA9C30186D1}" type="pres">
      <dgm:prSet presAssocID="{104C6652-EA39-4BAD-A374-34357FF52765}" presName="text_4" presStyleLbl="node1" presStyleIdx="3" presStyleCnt="7">
        <dgm:presLayoutVars>
          <dgm:bulletEnabled val="1"/>
        </dgm:presLayoutVars>
      </dgm:prSet>
      <dgm:spPr/>
    </dgm:pt>
    <dgm:pt modelId="{E702A2A0-F60F-40BE-B55F-97EB73157E61}" type="pres">
      <dgm:prSet presAssocID="{104C6652-EA39-4BAD-A374-34357FF52765}" presName="accent_4" presStyleCnt="0"/>
      <dgm:spPr/>
    </dgm:pt>
    <dgm:pt modelId="{007DD0B2-6D31-4919-8EE9-9A2B1AE2A6D3}" type="pres">
      <dgm:prSet presAssocID="{104C6652-EA39-4BAD-A374-34357FF52765}" presName="accentRepeatNode" presStyleLbl="solidFgAcc1" presStyleIdx="3" presStyleCnt="7"/>
      <dgm:spPr/>
    </dgm:pt>
    <dgm:pt modelId="{0235BBA0-55C5-4C19-8E57-9B8E410EB2B7}" type="pres">
      <dgm:prSet presAssocID="{529153F7-B2B4-429F-A780-3036FC47065B}" presName="text_5" presStyleLbl="node1" presStyleIdx="4" presStyleCnt="7">
        <dgm:presLayoutVars>
          <dgm:bulletEnabled val="1"/>
        </dgm:presLayoutVars>
      </dgm:prSet>
      <dgm:spPr/>
    </dgm:pt>
    <dgm:pt modelId="{CC4EF26B-5453-4035-A3D0-AF61D4B5C622}" type="pres">
      <dgm:prSet presAssocID="{529153F7-B2B4-429F-A780-3036FC47065B}" presName="accent_5" presStyleCnt="0"/>
      <dgm:spPr/>
    </dgm:pt>
    <dgm:pt modelId="{513CA63F-1451-4A5E-8CDC-563348E4CBBE}" type="pres">
      <dgm:prSet presAssocID="{529153F7-B2B4-429F-A780-3036FC47065B}" presName="accentRepeatNode" presStyleLbl="solidFgAcc1" presStyleIdx="4" presStyleCnt="7"/>
      <dgm:spPr/>
    </dgm:pt>
    <dgm:pt modelId="{738C0C71-B4CF-41D7-8E7A-0163B98ADAC9}" type="pres">
      <dgm:prSet presAssocID="{81AD6190-D225-4960-9892-75B80F97C769}" presName="text_6" presStyleLbl="node1" presStyleIdx="5" presStyleCnt="7">
        <dgm:presLayoutVars>
          <dgm:bulletEnabled val="1"/>
        </dgm:presLayoutVars>
      </dgm:prSet>
      <dgm:spPr/>
    </dgm:pt>
    <dgm:pt modelId="{92AE8674-F72D-4895-91A0-88EECF8DC0A1}" type="pres">
      <dgm:prSet presAssocID="{81AD6190-D225-4960-9892-75B80F97C769}" presName="accent_6" presStyleCnt="0"/>
      <dgm:spPr/>
    </dgm:pt>
    <dgm:pt modelId="{489A1E09-3F90-429D-8887-0D53D862BD55}" type="pres">
      <dgm:prSet presAssocID="{81AD6190-D225-4960-9892-75B80F97C769}" presName="accentRepeatNode" presStyleLbl="solidFgAcc1" presStyleIdx="5" presStyleCnt="7"/>
      <dgm:spPr/>
    </dgm:pt>
    <dgm:pt modelId="{48D5CA79-3846-4BC6-AB48-ED4B824FBE28}" type="pres">
      <dgm:prSet presAssocID="{2473FEDD-1AF7-42D2-BA42-52ABFCE9971F}" presName="text_7" presStyleLbl="node1" presStyleIdx="6" presStyleCnt="7">
        <dgm:presLayoutVars>
          <dgm:bulletEnabled val="1"/>
        </dgm:presLayoutVars>
      </dgm:prSet>
      <dgm:spPr/>
    </dgm:pt>
    <dgm:pt modelId="{5C8D5D64-E1F5-4D03-A26A-3649918C1EE8}" type="pres">
      <dgm:prSet presAssocID="{2473FEDD-1AF7-42D2-BA42-52ABFCE9971F}" presName="accent_7" presStyleCnt="0"/>
      <dgm:spPr/>
    </dgm:pt>
    <dgm:pt modelId="{884BD87D-CDE0-4298-B5D7-060AF620D3CF}" type="pres">
      <dgm:prSet presAssocID="{2473FEDD-1AF7-42D2-BA42-52ABFCE9971F}" presName="accentRepeatNode" presStyleLbl="solidFgAcc1" presStyleIdx="6" presStyleCnt="7"/>
      <dgm:spPr/>
    </dgm:pt>
  </dgm:ptLst>
  <dgm:cxnLst>
    <dgm:cxn modelId="{9383EF27-2424-45A1-AE02-CD98EABE158C}" type="presOf" srcId="{8FF13A1A-5C33-4D9B-A1C8-684339777D79}" destId="{9A4C3A46-A87F-4EB0-A106-734ED715D5E0}" srcOrd="0" destOrd="0" presId="urn:microsoft.com/office/officeart/2008/layout/VerticalCurvedList"/>
    <dgm:cxn modelId="{C841CB39-A2CC-41F2-9811-6097A8392FA5}" srcId="{8FF13A1A-5C33-4D9B-A1C8-684339777D79}" destId="{104C6652-EA39-4BAD-A374-34357FF52765}" srcOrd="3" destOrd="0" parTransId="{690F9564-28FA-4584-9669-A0970E132C7A}" sibTransId="{DF060D3B-47AD-40DC-A665-9E871800D2F2}"/>
    <dgm:cxn modelId="{4E8D2A44-160E-4A0C-81D8-4997819C0CF8}" type="presOf" srcId="{90FBDAFE-099B-41A0-B403-2B61F0965AD8}" destId="{5D5AA85A-803C-4EDE-88A4-A4AC97B01795}" srcOrd="0" destOrd="0" presId="urn:microsoft.com/office/officeart/2008/layout/VerticalCurvedList"/>
    <dgm:cxn modelId="{BE2DD34C-E2F3-4C97-86B3-AABD26E1419E}" type="presOf" srcId="{2473FEDD-1AF7-42D2-BA42-52ABFCE9971F}" destId="{48D5CA79-3846-4BC6-AB48-ED4B824FBE28}" srcOrd="0" destOrd="0" presId="urn:microsoft.com/office/officeart/2008/layout/VerticalCurvedList"/>
    <dgm:cxn modelId="{E6F44474-A318-44BD-9BD9-B67EB98665B5}" type="presOf" srcId="{AF9CC576-55A8-4CED-9C4D-29F9B91E6009}" destId="{F42F7397-488D-47C2-8820-C9F02C914F92}" srcOrd="0" destOrd="0" presId="urn:microsoft.com/office/officeart/2008/layout/VerticalCurvedList"/>
    <dgm:cxn modelId="{A1B0F758-4FBB-4816-849B-AA1C4A759BB6}" srcId="{8FF13A1A-5C33-4D9B-A1C8-684339777D79}" destId="{81AD6190-D225-4960-9892-75B80F97C769}" srcOrd="5" destOrd="0" parTransId="{959143C5-5660-4751-A47E-593D7D7ED5A3}" sibTransId="{418CCBE7-26B6-425C-9D75-93A127998AE5}"/>
    <dgm:cxn modelId="{A1C4BCAC-C3F1-4F4D-B2C4-6714BA55D7A0}" srcId="{8FF13A1A-5C33-4D9B-A1C8-684339777D79}" destId="{90FBDAFE-099B-41A0-B403-2B61F0965AD8}" srcOrd="2" destOrd="0" parTransId="{3C943DF7-262A-4703-90C7-D6BAA896B002}" sibTransId="{E89602F3-7152-44CF-82DB-B5AABBCF43CC}"/>
    <dgm:cxn modelId="{0453B9B1-6393-465A-BEF9-5A4A27197A95}" type="presOf" srcId="{529153F7-B2B4-429F-A780-3036FC47065B}" destId="{0235BBA0-55C5-4C19-8E57-9B8E410EB2B7}" srcOrd="0" destOrd="0" presId="urn:microsoft.com/office/officeart/2008/layout/VerticalCurvedList"/>
    <dgm:cxn modelId="{43D011C2-1F2D-4F8B-AABF-0BBBEE6BDD64}" type="presOf" srcId="{BCA0C067-0879-4251-9468-6B3C8F3C069A}" destId="{C89118D9-FDAD-46A0-B541-E60CEADC94FF}" srcOrd="0" destOrd="0" presId="urn:microsoft.com/office/officeart/2008/layout/VerticalCurvedList"/>
    <dgm:cxn modelId="{B8D19DCB-82FE-4536-92AB-E5B10E4677DE}" type="presOf" srcId="{DE1E25B5-C26E-41D8-8D6B-6BEFFB435AA5}" destId="{668AFB3E-9AA3-4EF6-A3C3-CB9F46AA851F}" srcOrd="0" destOrd="0" presId="urn:microsoft.com/office/officeart/2008/layout/VerticalCurvedList"/>
    <dgm:cxn modelId="{437768DA-1DBB-4B51-98C6-24FC676B8A6A}" type="presOf" srcId="{81AD6190-D225-4960-9892-75B80F97C769}" destId="{738C0C71-B4CF-41D7-8E7A-0163B98ADAC9}" srcOrd="0" destOrd="0" presId="urn:microsoft.com/office/officeart/2008/layout/VerticalCurvedList"/>
    <dgm:cxn modelId="{A482CDDD-7744-42B9-98FE-EA04DA2D95FF}" srcId="{8FF13A1A-5C33-4D9B-A1C8-684339777D79}" destId="{529153F7-B2B4-429F-A780-3036FC47065B}" srcOrd="4" destOrd="0" parTransId="{9C891141-454C-470C-950A-B1C0D8A3EBBB}" sibTransId="{70961A58-C2C4-47F5-944C-62E2A761D066}"/>
    <dgm:cxn modelId="{4C5D35E0-467A-43B4-B8AE-4E9D495A2EF2}" type="presOf" srcId="{104C6652-EA39-4BAD-A374-34357FF52765}" destId="{4955E27C-92F5-4AF4-A4DB-DBA9C30186D1}" srcOrd="0" destOrd="0" presId="urn:microsoft.com/office/officeart/2008/layout/VerticalCurvedList"/>
    <dgm:cxn modelId="{83FC3DE3-21E8-4FC5-8B64-E7E5654042FF}" srcId="{8FF13A1A-5C33-4D9B-A1C8-684339777D79}" destId="{BCA0C067-0879-4251-9468-6B3C8F3C069A}" srcOrd="0" destOrd="0" parTransId="{929BC882-9A87-49B6-9DAE-1673C625AF0C}" sibTransId="{AF9CC576-55A8-4CED-9C4D-29F9B91E6009}"/>
    <dgm:cxn modelId="{71B72FE8-6652-4835-B69D-D3CA1EEE9D42}" srcId="{8FF13A1A-5C33-4D9B-A1C8-684339777D79}" destId="{2473FEDD-1AF7-42D2-BA42-52ABFCE9971F}" srcOrd="6" destOrd="0" parTransId="{C9FD00D0-1E3A-4569-99BB-968CED24062D}" sibTransId="{BB06EE8B-EBB9-4704-A72A-A81A2D6F2FEC}"/>
    <dgm:cxn modelId="{EA6407EC-DCAB-48CF-8040-7D6C8B2E010B}" srcId="{8FF13A1A-5C33-4D9B-A1C8-684339777D79}" destId="{DE1E25B5-C26E-41D8-8D6B-6BEFFB435AA5}" srcOrd="1" destOrd="0" parTransId="{3CA5304E-017C-420E-90E2-8B1D2C303903}" sibTransId="{9519097C-520D-48D0-9ACB-950F3670A22A}"/>
    <dgm:cxn modelId="{674C8985-8CF7-4717-9617-416D27F891F2}" type="presParOf" srcId="{9A4C3A46-A87F-4EB0-A106-734ED715D5E0}" destId="{8CF6F395-C380-49DF-8BDC-9461DD9F5AA0}" srcOrd="0" destOrd="0" presId="urn:microsoft.com/office/officeart/2008/layout/VerticalCurvedList"/>
    <dgm:cxn modelId="{708D112A-0D11-41F1-96FB-D6849B240951}" type="presParOf" srcId="{8CF6F395-C380-49DF-8BDC-9461DD9F5AA0}" destId="{9129DA7B-2AF7-47D7-BD18-F2C5888DD75E}" srcOrd="0" destOrd="0" presId="urn:microsoft.com/office/officeart/2008/layout/VerticalCurvedList"/>
    <dgm:cxn modelId="{6B668730-5365-46D6-802A-4925749315EA}" type="presParOf" srcId="{9129DA7B-2AF7-47D7-BD18-F2C5888DD75E}" destId="{BEBACD81-BA97-4E50-A8F2-C94C8764BDCA}" srcOrd="0" destOrd="0" presId="urn:microsoft.com/office/officeart/2008/layout/VerticalCurvedList"/>
    <dgm:cxn modelId="{B2062A82-EBC8-47EF-9F53-52207A709C27}" type="presParOf" srcId="{9129DA7B-2AF7-47D7-BD18-F2C5888DD75E}" destId="{F42F7397-488D-47C2-8820-C9F02C914F92}" srcOrd="1" destOrd="0" presId="urn:microsoft.com/office/officeart/2008/layout/VerticalCurvedList"/>
    <dgm:cxn modelId="{4165BD85-B8B8-4CA8-9BB5-473185677105}" type="presParOf" srcId="{9129DA7B-2AF7-47D7-BD18-F2C5888DD75E}" destId="{B0E601B4-A4B1-4CDC-80D6-BB0BA11E682F}" srcOrd="2" destOrd="0" presId="urn:microsoft.com/office/officeart/2008/layout/VerticalCurvedList"/>
    <dgm:cxn modelId="{C0A0B9F1-705C-4C3E-A01C-CC081AD13A7B}" type="presParOf" srcId="{9129DA7B-2AF7-47D7-BD18-F2C5888DD75E}" destId="{17816177-F413-4491-A0AB-B9214F8555BF}" srcOrd="3" destOrd="0" presId="urn:microsoft.com/office/officeart/2008/layout/VerticalCurvedList"/>
    <dgm:cxn modelId="{8A1CC261-7873-4E6C-9BEF-4A0587B4A013}" type="presParOf" srcId="{8CF6F395-C380-49DF-8BDC-9461DD9F5AA0}" destId="{C89118D9-FDAD-46A0-B541-E60CEADC94FF}" srcOrd="1" destOrd="0" presId="urn:microsoft.com/office/officeart/2008/layout/VerticalCurvedList"/>
    <dgm:cxn modelId="{3ED2B281-CFC4-41E6-BA9B-03C70C20F4F7}" type="presParOf" srcId="{8CF6F395-C380-49DF-8BDC-9461DD9F5AA0}" destId="{ADB28FC3-B909-490D-91C9-6605661CE2E2}" srcOrd="2" destOrd="0" presId="urn:microsoft.com/office/officeart/2008/layout/VerticalCurvedList"/>
    <dgm:cxn modelId="{84E9F373-0751-46FF-AA18-3CDFBDEBBF08}" type="presParOf" srcId="{ADB28FC3-B909-490D-91C9-6605661CE2E2}" destId="{9FC2B6BF-9565-4071-B783-55DF2F5298DB}" srcOrd="0" destOrd="0" presId="urn:microsoft.com/office/officeart/2008/layout/VerticalCurvedList"/>
    <dgm:cxn modelId="{14E9CA79-7F87-4937-B90A-1C27F571309A}" type="presParOf" srcId="{8CF6F395-C380-49DF-8BDC-9461DD9F5AA0}" destId="{668AFB3E-9AA3-4EF6-A3C3-CB9F46AA851F}" srcOrd="3" destOrd="0" presId="urn:microsoft.com/office/officeart/2008/layout/VerticalCurvedList"/>
    <dgm:cxn modelId="{31936587-3377-489C-BDB5-E3443E42838F}" type="presParOf" srcId="{8CF6F395-C380-49DF-8BDC-9461DD9F5AA0}" destId="{1F7935B3-0A06-40B3-A211-6810AADE0808}" srcOrd="4" destOrd="0" presId="urn:microsoft.com/office/officeart/2008/layout/VerticalCurvedList"/>
    <dgm:cxn modelId="{8A0F0876-12DD-4769-9606-C554B770F47C}" type="presParOf" srcId="{1F7935B3-0A06-40B3-A211-6810AADE0808}" destId="{50BBD3C7-088B-478F-83A5-E879A7D33D17}" srcOrd="0" destOrd="0" presId="urn:microsoft.com/office/officeart/2008/layout/VerticalCurvedList"/>
    <dgm:cxn modelId="{45D63B0E-0402-4841-A0E3-967C332D0BAB}" type="presParOf" srcId="{8CF6F395-C380-49DF-8BDC-9461DD9F5AA0}" destId="{5D5AA85A-803C-4EDE-88A4-A4AC97B01795}" srcOrd="5" destOrd="0" presId="urn:microsoft.com/office/officeart/2008/layout/VerticalCurvedList"/>
    <dgm:cxn modelId="{A1DFFBD7-8E07-4975-84E8-4DFD01CE49CB}" type="presParOf" srcId="{8CF6F395-C380-49DF-8BDC-9461DD9F5AA0}" destId="{306BB7A0-C7CE-46EF-B825-0CC750CD349E}" srcOrd="6" destOrd="0" presId="urn:microsoft.com/office/officeart/2008/layout/VerticalCurvedList"/>
    <dgm:cxn modelId="{6376ABF2-9A58-46D3-AD26-00142CFEB421}" type="presParOf" srcId="{306BB7A0-C7CE-46EF-B825-0CC750CD349E}" destId="{3277501E-E60C-46C3-9A0D-3A999A018914}" srcOrd="0" destOrd="0" presId="urn:microsoft.com/office/officeart/2008/layout/VerticalCurvedList"/>
    <dgm:cxn modelId="{10CDB309-AC9A-4998-8077-D52EC546EB26}" type="presParOf" srcId="{8CF6F395-C380-49DF-8BDC-9461DD9F5AA0}" destId="{4955E27C-92F5-4AF4-A4DB-DBA9C30186D1}" srcOrd="7" destOrd="0" presId="urn:microsoft.com/office/officeart/2008/layout/VerticalCurvedList"/>
    <dgm:cxn modelId="{2B1ED5C1-FCB9-4D70-A6DC-0CB861D48915}" type="presParOf" srcId="{8CF6F395-C380-49DF-8BDC-9461DD9F5AA0}" destId="{E702A2A0-F60F-40BE-B55F-97EB73157E61}" srcOrd="8" destOrd="0" presId="urn:microsoft.com/office/officeart/2008/layout/VerticalCurvedList"/>
    <dgm:cxn modelId="{204BD4BF-D709-4A9E-8D04-753AFAA0A5B4}" type="presParOf" srcId="{E702A2A0-F60F-40BE-B55F-97EB73157E61}" destId="{007DD0B2-6D31-4919-8EE9-9A2B1AE2A6D3}" srcOrd="0" destOrd="0" presId="urn:microsoft.com/office/officeart/2008/layout/VerticalCurvedList"/>
    <dgm:cxn modelId="{D9F48C02-BAD5-4CFF-A461-918CFB91D52F}" type="presParOf" srcId="{8CF6F395-C380-49DF-8BDC-9461DD9F5AA0}" destId="{0235BBA0-55C5-4C19-8E57-9B8E410EB2B7}" srcOrd="9" destOrd="0" presId="urn:microsoft.com/office/officeart/2008/layout/VerticalCurvedList"/>
    <dgm:cxn modelId="{8F6B6A04-8525-4D05-9620-F1D69AAB94C9}" type="presParOf" srcId="{8CF6F395-C380-49DF-8BDC-9461DD9F5AA0}" destId="{CC4EF26B-5453-4035-A3D0-AF61D4B5C622}" srcOrd="10" destOrd="0" presId="urn:microsoft.com/office/officeart/2008/layout/VerticalCurvedList"/>
    <dgm:cxn modelId="{C2D8A5F2-8F8D-46D8-B0E5-9040E1C7A89F}" type="presParOf" srcId="{CC4EF26B-5453-4035-A3D0-AF61D4B5C622}" destId="{513CA63F-1451-4A5E-8CDC-563348E4CBBE}" srcOrd="0" destOrd="0" presId="urn:microsoft.com/office/officeart/2008/layout/VerticalCurvedList"/>
    <dgm:cxn modelId="{F75AAB51-DB11-4462-95F4-8C191C685780}" type="presParOf" srcId="{8CF6F395-C380-49DF-8BDC-9461DD9F5AA0}" destId="{738C0C71-B4CF-41D7-8E7A-0163B98ADAC9}" srcOrd="11" destOrd="0" presId="urn:microsoft.com/office/officeart/2008/layout/VerticalCurvedList"/>
    <dgm:cxn modelId="{35691F1B-F760-4223-8773-0B4731F450E9}" type="presParOf" srcId="{8CF6F395-C380-49DF-8BDC-9461DD9F5AA0}" destId="{92AE8674-F72D-4895-91A0-88EECF8DC0A1}" srcOrd="12" destOrd="0" presId="urn:microsoft.com/office/officeart/2008/layout/VerticalCurvedList"/>
    <dgm:cxn modelId="{774041E0-7568-4F3B-B1ED-8E6A0B54812E}" type="presParOf" srcId="{92AE8674-F72D-4895-91A0-88EECF8DC0A1}" destId="{489A1E09-3F90-429D-8887-0D53D862BD55}" srcOrd="0" destOrd="0" presId="urn:microsoft.com/office/officeart/2008/layout/VerticalCurvedList"/>
    <dgm:cxn modelId="{65F58955-51F9-430C-A7BD-D4C032C30384}" type="presParOf" srcId="{8CF6F395-C380-49DF-8BDC-9461DD9F5AA0}" destId="{48D5CA79-3846-4BC6-AB48-ED4B824FBE28}" srcOrd="13" destOrd="0" presId="urn:microsoft.com/office/officeart/2008/layout/VerticalCurvedList"/>
    <dgm:cxn modelId="{B6DC65ED-C7EE-4940-893B-26DDD9CB8527}" type="presParOf" srcId="{8CF6F395-C380-49DF-8BDC-9461DD9F5AA0}" destId="{5C8D5D64-E1F5-4D03-A26A-3649918C1EE8}" srcOrd="14" destOrd="0" presId="urn:microsoft.com/office/officeart/2008/layout/VerticalCurvedList"/>
    <dgm:cxn modelId="{EEC41312-8286-40BE-822D-08FCEE5B02A7}" type="presParOf" srcId="{5C8D5D64-E1F5-4D03-A26A-3649918C1EE8}" destId="{884BD87D-CDE0-4298-B5D7-060AF620D3C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F7397-488D-47C2-8820-C9F02C914F92}">
      <dsp:nvSpPr>
        <dsp:cNvPr id="0" name=""/>
        <dsp:cNvSpPr/>
      </dsp:nvSpPr>
      <dsp:spPr>
        <a:xfrm>
          <a:off x="-5698911" y="-872838"/>
          <a:ext cx="6788922" cy="6788922"/>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9118D9-FDAD-46A0-B541-E60CEADC94FF}">
      <dsp:nvSpPr>
        <dsp:cNvPr id="0" name=""/>
        <dsp:cNvSpPr/>
      </dsp:nvSpPr>
      <dsp:spPr>
        <a:xfrm>
          <a:off x="353783" y="229265"/>
          <a:ext cx="7216203" cy="45833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800" tIns="33020" rIns="33020" bIns="33020" numCol="1" spcCol="1270" anchor="ctr" anchorCtr="0">
          <a:noAutofit/>
        </a:bodyPr>
        <a:lstStyle/>
        <a:p>
          <a:pPr marL="0" lvl="0" indent="0" algn="l" defTabSz="577850">
            <a:lnSpc>
              <a:spcPct val="100000"/>
            </a:lnSpc>
            <a:spcBef>
              <a:spcPct val="0"/>
            </a:spcBef>
            <a:spcAft>
              <a:spcPct val="35000"/>
            </a:spcAft>
            <a:buNone/>
          </a:pPr>
          <a:r>
            <a:rPr lang="en-US" sz="1300" b="1" kern="1200" dirty="0">
              <a:latin typeface="Times New Roman" panose="02020603050405020304" pitchFamily="18" charset="0"/>
              <a:cs typeface="Times New Roman" panose="02020603050405020304" pitchFamily="18" charset="0"/>
            </a:rPr>
            <a:t>1. </a:t>
          </a:r>
          <a:r>
            <a:rPr lang="en-US" sz="1300" kern="1200" dirty="0">
              <a:latin typeface="Times New Roman" panose="02020603050405020304" pitchFamily="18" charset="0"/>
              <a:cs typeface="Times New Roman" panose="02020603050405020304" pitchFamily="18" charset="0"/>
            </a:rPr>
            <a:t>POLICY FOR HUMAN CAPACITY BUILDING AND LEADERS’ PROGRAM </a:t>
          </a:r>
        </a:p>
      </dsp:txBody>
      <dsp:txXfrm>
        <a:off x="353783" y="229265"/>
        <a:ext cx="7216203" cy="458330"/>
      </dsp:txXfrm>
    </dsp:sp>
    <dsp:sp modelId="{9FC2B6BF-9565-4071-B783-55DF2F5298DB}">
      <dsp:nvSpPr>
        <dsp:cNvPr id="0" name=""/>
        <dsp:cNvSpPr/>
      </dsp:nvSpPr>
      <dsp:spPr>
        <a:xfrm>
          <a:off x="67327" y="171974"/>
          <a:ext cx="572912" cy="572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8AFB3E-9AA3-4EF6-A3C3-CB9F46AA851F}">
      <dsp:nvSpPr>
        <dsp:cNvPr id="0" name=""/>
        <dsp:cNvSpPr/>
      </dsp:nvSpPr>
      <dsp:spPr>
        <a:xfrm>
          <a:off x="768842" y="917164"/>
          <a:ext cx="6801144" cy="45833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800" tIns="33020" rIns="33020" bIns="33020" numCol="1" spcCol="1270" anchor="ctr" anchorCtr="0">
          <a:noAutofit/>
        </a:bodyPr>
        <a:lstStyle/>
        <a:p>
          <a:pPr marL="0" lvl="0" indent="0" algn="l" defTabSz="577850">
            <a:lnSpc>
              <a:spcPct val="100000"/>
            </a:lnSpc>
            <a:spcBef>
              <a:spcPct val="0"/>
            </a:spcBef>
            <a:spcAft>
              <a:spcPct val="35000"/>
            </a:spcAft>
            <a:buNone/>
          </a:pPr>
          <a:r>
            <a:rPr lang="en-US" sz="1300" b="1" kern="1200" dirty="0">
              <a:latin typeface="Times New Roman" panose="02020603050405020304" pitchFamily="18" charset="0"/>
              <a:cs typeface="Times New Roman" panose="02020603050405020304" pitchFamily="18" charset="0"/>
            </a:rPr>
            <a:t>2. </a:t>
          </a:r>
          <a:r>
            <a:rPr lang="en-US" sz="1300" kern="1200" dirty="0">
              <a:latin typeface="Times New Roman" panose="02020603050405020304" pitchFamily="18" charset="0"/>
              <a:cs typeface="Times New Roman" panose="02020603050405020304" pitchFamily="18" charset="0"/>
            </a:rPr>
            <a:t>DRAFTING OF NRRC TECHNICAL REGULATIONS</a:t>
          </a:r>
        </a:p>
      </dsp:txBody>
      <dsp:txXfrm>
        <a:off x="768842" y="917164"/>
        <a:ext cx="6801144" cy="458330"/>
      </dsp:txXfrm>
    </dsp:sp>
    <dsp:sp modelId="{50BBD3C7-088B-478F-83A5-E879A7D33D17}">
      <dsp:nvSpPr>
        <dsp:cNvPr id="0" name=""/>
        <dsp:cNvSpPr/>
      </dsp:nvSpPr>
      <dsp:spPr>
        <a:xfrm>
          <a:off x="482386" y="859873"/>
          <a:ext cx="572912" cy="572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5AA85A-803C-4EDE-88A4-A4AC97B01795}">
      <dsp:nvSpPr>
        <dsp:cNvPr id="0" name=""/>
        <dsp:cNvSpPr/>
      </dsp:nvSpPr>
      <dsp:spPr>
        <a:xfrm>
          <a:off x="996293" y="1604559"/>
          <a:ext cx="6573694" cy="45833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800" tIns="33020" rIns="33020" bIns="33020" numCol="1" spcCol="1270" anchor="ctr" anchorCtr="0">
          <a:noAutofit/>
        </a:bodyPr>
        <a:lstStyle/>
        <a:p>
          <a:pPr marL="0" lvl="0" indent="0" algn="l" defTabSz="577850">
            <a:lnSpc>
              <a:spcPct val="100000"/>
            </a:lnSpc>
            <a:spcBef>
              <a:spcPct val="0"/>
            </a:spcBef>
            <a:spcAft>
              <a:spcPct val="35000"/>
            </a:spcAft>
            <a:buNone/>
          </a:pPr>
          <a:r>
            <a:rPr lang="en-US" sz="1300" b="1" kern="1200" dirty="0">
              <a:latin typeface="Times New Roman" panose="02020603050405020304" pitchFamily="18" charset="0"/>
              <a:cs typeface="Times New Roman" panose="02020603050405020304" pitchFamily="18" charset="0"/>
            </a:rPr>
            <a:t>3. </a:t>
          </a:r>
          <a:r>
            <a:rPr lang="en-US" sz="1300" kern="1200" dirty="0">
              <a:latin typeface="Times New Roman" panose="02020603050405020304" pitchFamily="18" charset="0"/>
              <a:cs typeface="Times New Roman" panose="02020603050405020304" pitchFamily="18" charset="0"/>
            </a:rPr>
            <a:t>NRRC APPROACH TO DEVELOP LEADERSHIP AND MANAGEMENT FOR SAFETY</a:t>
          </a:r>
        </a:p>
      </dsp:txBody>
      <dsp:txXfrm>
        <a:off x="996293" y="1604559"/>
        <a:ext cx="6573694" cy="458330"/>
      </dsp:txXfrm>
    </dsp:sp>
    <dsp:sp modelId="{3277501E-E60C-46C3-9A0D-3A999A018914}">
      <dsp:nvSpPr>
        <dsp:cNvPr id="0" name=""/>
        <dsp:cNvSpPr/>
      </dsp:nvSpPr>
      <dsp:spPr>
        <a:xfrm>
          <a:off x="709836" y="1547267"/>
          <a:ext cx="572912" cy="572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55E27C-92F5-4AF4-A4DB-DBA9C30186D1}">
      <dsp:nvSpPr>
        <dsp:cNvPr id="0" name=""/>
        <dsp:cNvSpPr/>
      </dsp:nvSpPr>
      <dsp:spPr>
        <a:xfrm>
          <a:off x="1068915" y="2292457"/>
          <a:ext cx="6501071" cy="45833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800" tIns="33020" rIns="33020" bIns="33020" numCol="1" spcCol="1270" anchor="ctr" anchorCtr="0">
          <a:noAutofit/>
        </a:bodyPr>
        <a:lstStyle/>
        <a:p>
          <a:pPr marL="0" lvl="0" indent="0" algn="l" defTabSz="577850">
            <a:lnSpc>
              <a:spcPct val="100000"/>
            </a:lnSpc>
            <a:spcBef>
              <a:spcPct val="0"/>
            </a:spcBef>
            <a:spcAft>
              <a:spcPct val="35000"/>
            </a:spcAft>
            <a:buNone/>
          </a:pPr>
          <a:r>
            <a:rPr lang="en-US" sz="1300" b="1" kern="1200" dirty="0">
              <a:latin typeface="Times New Roman" panose="02020603050405020304" pitchFamily="18" charset="0"/>
              <a:cs typeface="Times New Roman" panose="02020603050405020304" pitchFamily="18" charset="0"/>
            </a:rPr>
            <a:t>4. </a:t>
          </a:r>
          <a:r>
            <a:rPr lang="en-US" sz="1300" kern="1200" dirty="0">
              <a:latin typeface="Times New Roman" panose="02020603050405020304" pitchFamily="18" charset="0"/>
              <a:cs typeface="Times New Roman" panose="02020603050405020304" pitchFamily="18" charset="0"/>
            </a:rPr>
            <a:t>THE NRRC PERSONAL SKILLS DEVELOPMENT PROGRAM </a:t>
          </a:r>
        </a:p>
      </dsp:txBody>
      <dsp:txXfrm>
        <a:off x="1068915" y="2292457"/>
        <a:ext cx="6501071" cy="458330"/>
      </dsp:txXfrm>
    </dsp:sp>
    <dsp:sp modelId="{007DD0B2-6D31-4919-8EE9-9A2B1AE2A6D3}">
      <dsp:nvSpPr>
        <dsp:cNvPr id="0" name=""/>
        <dsp:cNvSpPr/>
      </dsp:nvSpPr>
      <dsp:spPr>
        <a:xfrm>
          <a:off x="782459" y="2235166"/>
          <a:ext cx="572912" cy="572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35BBA0-55C5-4C19-8E57-9B8E410EB2B7}">
      <dsp:nvSpPr>
        <dsp:cNvPr id="0" name=""/>
        <dsp:cNvSpPr/>
      </dsp:nvSpPr>
      <dsp:spPr>
        <a:xfrm>
          <a:off x="996293" y="2980356"/>
          <a:ext cx="6573694" cy="45833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800" tIns="33020" rIns="33020" bIns="33020" numCol="1" spcCol="1270" anchor="ctr" anchorCtr="0">
          <a:noAutofit/>
        </a:bodyPr>
        <a:lstStyle/>
        <a:p>
          <a:pPr marL="0" lvl="0" indent="0" algn="l" defTabSz="577850">
            <a:lnSpc>
              <a:spcPct val="100000"/>
            </a:lnSpc>
            <a:spcBef>
              <a:spcPct val="0"/>
            </a:spcBef>
            <a:spcAft>
              <a:spcPct val="35000"/>
            </a:spcAft>
            <a:buNone/>
          </a:pPr>
          <a:r>
            <a:rPr lang="en-US" sz="1300" b="1" kern="1200" dirty="0">
              <a:latin typeface="Times New Roman" panose="02020603050405020304" pitchFamily="18" charset="0"/>
              <a:cs typeface="Times New Roman" panose="02020603050405020304" pitchFamily="18" charset="0"/>
            </a:rPr>
            <a:t>5. </a:t>
          </a:r>
          <a:r>
            <a:rPr lang="en-US" sz="1300" kern="1200" dirty="0">
              <a:latin typeface="Times New Roman" panose="02020603050405020304" pitchFamily="18" charset="0"/>
              <a:cs typeface="Times New Roman" panose="02020603050405020304" pitchFamily="18" charset="0"/>
            </a:rPr>
            <a:t>DRAFTING  A SERIES OF INTERNAL PROCEDURES</a:t>
          </a:r>
        </a:p>
      </dsp:txBody>
      <dsp:txXfrm>
        <a:off x="996293" y="2980356"/>
        <a:ext cx="6573694" cy="458330"/>
      </dsp:txXfrm>
    </dsp:sp>
    <dsp:sp modelId="{513CA63F-1451-4A5E-8CDC-563348E4CBBE}">
      <dsp:nvSpPr>
        <dsp:cNvPr id="0" name=""/>
        <dsp:cNvSpPr/>
      </dsp:nvSpPr>
      <dsp:spPr>
        <a:xfrm>
          <a:off x="709836" y="2923065"/>
          <a:ext cx="572912" cy="572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8C0C71-B4CF-41D7-8E7A-0163B98ADAC9}">
      <dsp:nvSpPr>
        <dsp:cNvPr id="0" name=""/>
        <dsp:cNvSpPr/>
      </dsp:nvSpPr>
      <dsp:spPr>
        <a:xfrm>
          <a:off x="768842" y="3667751"/>
          <a:ext cx="6801144" cy="45833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800" tIns="33020" rIns="33020" bIns="33020" numCol="1" spcCol="1270" anchor="ctr" anchorCtr="0">
          <a:noAutofit/>
        </a:bodyPr>
        <a:lstStyle/>
        <a:p>
          <a:pPr marL="0" lvl="0" indent="0" algn="l" defTabSz="577850">
            <a:lnSpc>
              <a:spcPct val="100000"/>
            </a:lnSpc>
            <a:spcBef>
              <a:spcPct val="0"/>
            </a:spcBef>
            <a:spcAft>
              <a:spcPct val="35000"/>
            </a:spcAft>
            <a:buNone/>
          </a:pPr>
          <a:r>
            <a:rPr lang="en-US" sz="1300" b="1" kern="1200" dirty="0">
              <a:latin typeface="Times New Roman" panose="02020603050405020304" pitchFamily="18" charset="0"/>
              <a:cs typeface="Times New Roman" panose="02020603050405020304" pitchFamily="18" charset="0"/>
            </a:rPr>
            <a:t>6. </a:t>
          </a:r>
          <a:r>
            <a:rPr lang="en-US" sz="1300" kern="1200" dirty="0">
              <a:latin typeface="Times New Roman" panose="02020603050405020304" pitchFamily="18" charset="0"/>
              <a:cs typeface="Times New Roman" panose="02020603050405020304" pitchFamily="18" charset="0"/>
            </a:rPr>
            <a:t>NRRC PROFICIENCY INSPECTION AND ENFORCEMENT PROGRAM</a:t>
          </a:r>
        </a:p>
      </dsp:txBody>
      <dsp:txXfrm>
        <a:off x="768842" y="3667751"/>
        <a:ext cx="6801144" cy="458330"/>
      </dsp:txXfrm>
    </dsp:sp>
    <dsp:sp modelId="{489A1E09-3F90-429D-8887-0D53D862BD55}">
      <dsp:nvSpPr>
        <dsp:cNvPr id="0" name=""/>
        <dsp:cNvSpPr/>
      </dsp:nvSpPr>
      <dsp:spPr>
        <a:xfrm>
          <a:off x="482386" y="3610459"/>
          <a:ext cx="572912" cy="572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D5CA79-3846-4BC6-AB48-ED4B824FBE28}">
      <dsp:nvSpPr>
        <dsp:cNvPr id="0" name=""/>
        <dsp:cNvSpPr/>
      </dsp:nvSpPr>
      <dsp:spPr>
        <a:xfrm>
          <a:off x="353783" y="4355649"/>
          <a:ext cx="7216203" cy="45833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800" tIns="33020" rIns="33020" bIns="33020" numCol="1" spcCol="1270" anchor="ctr" anchorCtr="0">
          <a:noAutofit/>
        </a:bodyPr>
        <a:lstStyle/>
        <a:p>
          <a:pPr marL="0" lvl="0" indent="0" algn="l" defTabSz="577850">
            <a:lnSpc>
              <a:spcPct val="100000"/>
            </a:lnSpc>
            <a:spcBef>
              <a:spcPct val="0"/>
            </a:spcBef>
            <a:spcAft>
              <a:spcPct val="35000"/>
            </a:spcAft>
            <a:buNone/>
          </a:pPr>
          <a:r>
            <a:rPr lang="en-US" sz="1300" b="1" kern="1200" dirty="0">
              <a:latin typeface="Times New Roman" panose="02020603050405020304" pitchFamily="18" charset="0"/>
              <a:cs typeface="Times New Roman" panose="02020603050405020304" pitchFamily="18" charset="0"/>
            </a:rPr>
            <a:t>7. </a:t>
          </a:r>
          <a:r>
            <a:rPr lang="en-US" sz="1300" kern="1200" dirty="0">
              <a:latin typeface="Times New Roman" panose="02020603050405020304" pitchFamily="18" charset="0"/>
              <a:cs typeface="Times New Roman" panose="02020603050405020304" pitchFamily="18" charset="0"/>
            </a:rPr>
            <a:t>REVIEWING THE NATIONAL REPORTS IN THE NUCLEAR SAFETY CONVENTIONS</a:t>
          </a:r>
        </a:p>
      </dsp:txBody>
      <dsp:txXfrm>
        <a:off x="353783" y="4355649"/>
        <a:ext cx="7216203" cy="458330"/>
      </dsp:txXfrm>
    </dsp:sp>
    <dsp:sp modelId="{884BD87D-CDE0-4298-B5D7-060AF620D3CF}">
      <dsp:nvSpPr>
        <dsp:cNvPr id="0" name=""/>
        <dsp:cNvSpPr/>
      </dsp:nvSpPr>
      <dsp:spPr>
        <a:xfrm>
          <a:off x="67327" y="4298358"/>
          <a:ext cx="572912" cy="5729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8T11:06:29.008"/>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8T11:13:50.039"/>
    </inkml:context>
    <inkml:brush xml:id="br0">
      <inkml:brushProperty name="width" value="0.05" units="cm"/>
      <inkml:brushProperty name="height" value="0.05" units="cm"/>
      <inkml:brushProperty name="color" value="#FFFFFF"/>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83B504-0203-4811-B6DB-09A8CE3D94C9}"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AB2A8-6834-448E-A771-3D1BF7FF4FA1}" type="slidenum">
              <a:rPr lang="en-US" smtClean="0"/>
              <a:t>‹#›</a:t>
            </a:fld>
            <a:endParaRPr lang="en-US"/>
          </a:p>
        </p:txBody>
      </p:sp>
    </p:spTree>
    <p:extLst>
      <p:ext uri="{BB962C8B-B14F-4D97-AF65-F5344CB8AC3E}">
        <p14:creationId xmlns:p14="http://schemas.microsoft.com/office/powerpoint/2010/main" val="150073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Good Morning everyone this presentation will present the NRRC by covering </a:t>
            </a:r>
            <a:r>
              <a:rPr lang="ar-SA" b="1" dirty="0"/>
              <a:t>2</a:t>
            </a:r>
            <a:r>
              <a:rPr lang="en-US" b="1" dirty="0"/>
              <a:t> main topics starting from </a:t>
            </a:r>
            <a:r>
              <a:rPr lang="en-GB" sz="12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Establishment of The NRRC – its </a:t>
            </a:r>
            <a:r>
              <a:rPr lang="en-US" sz="12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Objectives - </a:t>
            </a:r>
            <a:r>
              <a:rPr lang="en-GB" sz="12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National Nuclear Legal Regulatory Framework – the </a:t>
            </a:r>
            <a:r>
              <a:rPr lang="en-US" sz="12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Strategy – and the Activities</a:t>
            </a:r>
            <a:endParaRPr lang="ar-SA" sz="12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2</a:t>
            </a:fld>
            <a:endParaRPr lang="en-US"/>
          </a:p>
        </p:txBody>
      </p:sp>
    </p:spTree>
    <p:extLst>
      <p:ext uri="{BB962C8B-B14F-4D97-AF65-F5344CB8AC3E}">
        <p14:creationId xmlns:p14="http://schemas.microsoft.com/office/powerpoint/2010/main" val="2610562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13</a:t>
            </a:fld>
            <a:endParaRPr lang="en-US"/>
          </a:p>
        </p:txBody>
      </p:sp>
    </p:spTree>
    <p:extLst>
      <p:ext uri="{BB962C8B-B14F-4D97-AF65-F5344CB8AC3E}">
        <p14:creationId xmlns:p14="http://schemas.microsoft.com/office/powerpoint/2010/main" val="1504835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rtl="0">
              <a:lnSpc>
                <a:spcPct val="150000"/>
              </a:lnSpc>
              <a:spcBef>
                <a:spcPts val="0"/>
              </a:spcBef>
              <a:spcAft>
                <a:spcPts val="0"/>
              </a:spcAft>
              <a:buFont typeface="+mj-lt"/>
              <a:buAutoNum type="arabicParen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Establishing the NRRC policy for human capacity building and leaders’ program from Human Resources Department. The purpose of Policy of Human Capability Development Program to Perform an Effective Regulatory Functions is to define an approach for human capability development by enhancing NRRC’s and its individual resources’ capacity to establish, implement, and maintain regulatory functions to ensure the safety, security, and 6 Policy Manual for Human Capability Development Program to Perform an Effective Regulatory Functions safeguarding of peaceful nuclear applications in the Kingdom of Saudi Arabia. The scope of this policy manual is limited to human resource development framework implemented through the defined competency building program that contributes to overall effectiveness of regulatory functions of the NRRC. The competency building is developed based on systematic approach to training (SAT), implementation of effective knowledge management and recognition of Subject Matter Expert (SME) to ensure that the NRRC possess the capability and sustainable competencies required to carry out its responsibilities under the Commission Laws. Capacity building activity is a critical element in an NRRC since it determines the quality of human resources in accordance with the needs of economic development and nation building of the State. In line with the goal of the Human Capability Development Program (HCDP) [2] of the Kingdom, this Policy is formulated to achieve the following objectives: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Provide qualified, capable, and competent members.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Produce quality or high quality of work.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Improve competence and productivity.</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Inculcate pure values and positive attitudes.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Creating value-creation and value-added.</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80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Provide direction for career advancement and motivation.</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228600" marR="0" algn="just">
              <a:lnSpc>
                <a:spcPct val="150000"/>
              </a:lnSpc>
              <a:spcBef>
                <a:spcPts val="0"/>
              </a:spcBef>
              <a:spcAft>
                <a:spcPts val="800"/>
              </a:spcAft>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The NRRC’s human resources department are the NRRC’s most valuable assets that can be increased in value through a well-defined and planned capacity building program. Every NRRC’s member needs to equip himself with the appropriate attitude, skills, and knowledge, through a planned competency development and continuous learning program activities. This Policy. outlines the strategic approach developed to assist NRRC in achieving the goals stated in its mission and vision in the field of nuclear and radiological safety, security, and safeguards.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15</a:t>
            </a:fld>
            <a:endParaRPr lang="en-US"/>
          </a:p>
        </p:txBody>
      </p:sp>
    </p:spTree>
    <p:extLst>
      <p:ext uri="{BB962C8B-B14F-4D97-AF65-F5344CB8AC3E}">
        <p14:creationId xmlns:p14="http://schemas.microsoft.com/office/powerpoint/2010/main" val="3793574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NRRC staff participation in drafting of NRRC safety technical regulations pertaining to nuclear and radiological safety, and leadership and management for safety. The NRRC formed technical teams consisting of its employees to develop these regulations, taking into consideration the IAEA’s requirements. The NRRC then prepared an initial draft of each regulation through a strategic partnership with radiation and nuclear regulatory bodies in Finland (STUK) and South Korea (KINS). Each regulation was subsequently reviewed by international and local experts. After that, the NRRC communicated with relevant national authorities to discuss their opinions on these regulations. These authorities included, but were not limited to, the Ministry of Environment, Water and Agriculture, King Abdulaziz City for Science and Technology, King Abdullah City for Atomic and Renewable Energy, the National Meteorology Center, Saudi Aramco, and others. Moreover, NRRC staff participation in drafting The NRRC Leadership and Management for Safety Technical Regulation (NRRC-R-04) [3] which embodies a strong safety culture aimed to be developed and sustained across NRRCs involved in various stages of nuclear facilities, including their site evaluation, design, construction, commissioning, operation, and decommissioning.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16</a:t>
            </a:fld>
            <a:endParaRPr lang="en-US"/>
          </a:p>
        </p:txBody>
      </p:sp>
    </p:spTree>
    <p:extLst>
      <p:ext uri="{BB962C8B-B14F-4D97-AF65-F5344CB8AC3E}">
        <p14:creationId xmlns:p14="http://schemas.microsoft.com/office/powerpoint/2010/main" val="375572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64F704-607E-44D8-807C-0587FBF9440B}" type="slidenum">
              <a:rPr lang="en-US" smtClean="0"/>
              <a:t>17</a:t>
            </a:fld>
            <a:endParaRPr lang="en-US" dirty="0"/>
          </a:p>
        </p:txBody>
      </p:sp>
    </p:spTree>
    <p:extLst>
      <p:ext uri="{BB962C8B-B14F-4D97-AF65-F5344CB8AC3E}">
        <p14:creationId xmlns:p14="http://schemas.microsoft.com/office/powerpoint/2010/main" val="1215001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NRRC ensures a systemic approach to leadership and management for safety, encouraging a strong and sustainable safety culture. Everyone within the NRRC is expected to contribute to this robust safety culture, where Capacity building refers to a systematic approach to the use of education, training, exercises, awareness raising, workforce management, knowledge management and knowledge networks to develop and continuously improve the governmental, organizational and individual Classification: Unclassified competences and capabilities necessary for establishing, implementing and sustaining an effective nuclear regulatory body competency and capability.</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18</a:t>
            </a:fld>
            <a:endParaRPr lang="en-US"/>
          </a:p>
        </p:txBody>
      </p:sp>
    </p:spTree>
    <p:extLst>
      <p:ext uri="{BB962C8B-B14F-4D97-AF65-F5344CB8AC3E}">
        <p14:creationId xmlns:p14="http://schemas.microsoft.com/office/powerpoint/2010/main" val="4028838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rtl="0">
              <a:lnSpc>
                <a:spcPct val="150000"/>
              </a:lnSpc>
              <a:spcBef>
                <a:spcPts val="0"/>
              </a:spcBef>
              <a:spcAft>
                <a:spcPts val="0"/>
              </a:spcAft>
              <a:buFont typeface="+mj-lt"/>
              <a:buAutoNum type="arabicParen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The NRRC personal skills development program (i.e. NRRC 18-month training program). Developed primarily in accordance with the IAEA Safety Standards and with the specialized advanced courses. The program has been divided into three main levels which are: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Introductory Level:</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Basic Course for Nuclear and Radiation Safety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Intermediate Level:</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Intermediate Course for Nuclear and Radiation Safety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Advance Level:</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Advanced Course for Nuclear and Radiation Safety OJT/OJP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&amp; Assessment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80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Inspection</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457200" marR="0" algn="just">
              <a:lnSpc>
                <a:spcPct val="150000"/>
              </a:lnSpc>
              <a:spcBef>
                <a:spcPts val="0"/>
              </a:spcBef>
              <a:spcAft>
                <a:spcPts val="800"/>
              </a:spcAft>
            </a:pPr>
            <a:r>
              <a:rPr lang="en-GB" sz="1200" kern="100" dirty="0">
                <a:effectLst/>
                <a:latin typeface="Times New Roman" panose="02020603050405020304" pitchFamily="18" charset="0"/>
                <a:ea typeface="Aptos" panose="020B0004020202020204" pitchFamily="34" charset="0"/>
                <a:cs typeface="Arial" panose="020B0604020202020204" pitchFamily="34" charset="0"/>
              </a:rPr>
              <a:t>Therefore, the program main objective was to enhance NRRC Trainees’ theoretical and Practical knowledge and capabilities to independently regulate NRRC’s activities as well as enhancing the concept of developing conscious leaders. </a:t>
            </a:r>
            <a:r>
              <a:rPr lang="en-US" b="1" dirty="0"/>
              <a:t> </a:t>
            </a: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19</a:t>
            </a:fld>
            <a:endParaRPr lang="en-US"/>
          </a:p>
        </p:txBody>
      </p:sp>
    </p:spTree>
    <p:extLst>
      <p:ext uri="{BB962C8B-B14F-4D97-AF65-F5344CB8AC3E}">
        <p14:creationId xmlns:p14="http://schemas.microsoft.com/office/powerpoint/2010/main" val="1541158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rtl="0">
              <a:lnSpc>
                <a:spcPct val="150000"/>
              </a:lnSpc>
              <a:spcBef>
                <a:spcPts val="0"/>
              </a:spcBef>
              <a:spcAft>
                <a:spcPts val="0"/>
              </a:spcAft>
              <a:buFont typeface="+mj-lt"/>
              <a:buAutoNum type="arabicParen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The NRRC personal skills development program (i.e. NRRC 18-month training program). Developed primarily in accordance with the IAEA Safety Standards and with the specialized advanced courses. The program has been divided into three main levels which are: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Introductory Level:</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Basic Course for Nuclear and Radiation Safety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Intermediate Level:</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Intermediate Course for Nuclear and Radiation Safety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Advance Level:</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Advanced Course for Nuclear and Radiation Safety OJT/OJP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&amp; Assessment </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gn="just">
              <a:lnSpc>
                <a:spcPct val="150000"/>
              </a:lnSpc>
              <a:spcBef>
                <a:spcPts val="0"/>
              </a:spcBef>
              <a:spcAft>
                <a:spcPts val="800"/>
              </a:spcAft>
              <a:buFont typeface="Courier New" panose="02070309020205020404" pitchFamily="49" charset="0"/>
              <a:buChar char="o"/>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Inspection</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457200" marR="0" algn="just">
              <a:lnSpc>
                <a:spcPct val="150000"/>
              </a:lnSpc>
              <a:spcBef>
                <a:spcPts val="0"/>
              </a:spcBef>
              <a:spcAft>
                <a:spcPts val="800"/>
              </a:spcAft>
            </a:pPr>
            <a:r>
              <a:rPr lang="en-GB" sz="1200" kern="100" dirty="0">
                <a:effectLst/>
                <a:latin typeface="Times New Roman" panose="02020603050405020304" pitchFamily="18" charset="0"/>
                <a:ea typeface="Aptos" panose="020B0004020202020204" pitchFamily="34" charset="0"/>
                <a:cs typeface="Arial" panose="020B0604020202020204" pitchFamily="34" charset="0"/>
              </a:rPr>
              <a:t>Therefore, the program main objective was to enhance NRRC Trainees’ theoretical and Practical knowledge and capabilities to independently regulate NRRC’s activities as well as enhancing the concept of developing conscious leaders. </a:t>
            </a:r>
            <a:r>
              <a:rPr lang="en-US" b="1" dirty="0"/>
              <a:t> </a:t>
            </a: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20</a:t>
            </a:fld>
            <a:endParaRPr lang="en-US"/>
          </a:p>
        </p:txBody>
      </p:sp>
    </p:spTree>
    <p:extLst>
      <p:ext uri="{BB962C8B-B14F-4D97-AF65-F5344CB8AC3E}">
        <p14:creationId xmlns:p14="http://schemas.microsoft.com/office/powerpoint/2010/main" val="3695248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The NRRC initiated and drafted a series of internal procedures to train and enhance the performance and skills of its staff. The plans involved identifying the training needs of the employees, establishing training protocols, and devising a comprehensive training plan focusing on technical, specialized, and personal skills development at the International Atomic Energy Agency (IAEA) and leading regulatory authorities in other countries. This further aids in expanding their competence and skill set as a Future Safety-Conscious Leaders.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21</a:t>
            </a:fld>
            <a:endParaRPr lang="en-US"/>
          </a:p>
        </p:txBody>
      </p:sp>
    </p:spTree>
    <p:extLst>
      <p:ext uri="{BB962C8B-B14F-4D97-AF65-F5344CB8AC3E}">
        <p14:creationId xmlns:p14="http://schemas.microsoft.com/office/powerpoint/2010/main" val="121521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rtl="0">
              <a:lnSpc>
                <a:spcPct val="150000"/>
              </a:lnSpc>
              <a:spcBef>
                <a:spcPts val="0"/>
              </a:spcBef>
              <a:spcAft>
                <a:spcPts val="800"/>
              </a:spcAft>
              <a:buFont typeface="+mj-lt"/>
              <a:buAutoNum type="arabicParen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The NRRC has bolstered its proficiency in inspection and enforcement by launching a comprehensive training program. Developed in collaboration with various experts, this three-tiered program combines academic lectures with hands-on experiences to sharpen the skills of inspectors. This approach empowers them to achieve top-tier expertise in the field of nuclear and radiological inspections.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22</a:t>
            </a:fld>
            <a:endParaRPr lang="en-US"/>
          </a:p>
        </p:txBody>
      </p:sp>
    </p:spTree>
    <p:extLst>
      <p:ext uri="{BB962C8B-B14F-4D97-AF65-F5344CB8AC3E}">
        <p14:creationId xmlns:p14="http://schemas.microsoft.com/office/powerpoint/2010/main" val="3815987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rtl="0">
              <a:lnSpc>
                <a:spcPct val="150000"/>
              </a:lnSpc>
              <a:spcBef>
                <a:spcPts val="0"/>
              </a:spcBef>
              <a:spcAft>
                <a:spcPts val="0"/>
              </a:spcAft>
              <a:buFont typeface="+mj-lt"/>
              <a:buAutoNum type="arabicParen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The NRRC staff has participated in drafting and reviewing the national and other Member States’ reports in relation to the Convention of Nuclear Safety. The NRRC presented the national report for the Kingdom of Saudi Arabia and reviewed the efforts of the Kingdom and its actions to fulfill its obligations as a contracting party to the Nuclear Safety Convention. The presentation included the following achievements: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457200" marR="0">
              <a:lnSpc>
                <a:spcPct val="107000"/>
              </a:lnSpc>
              <a:spcBef>
                <a:spcPts val="0"/>
              </a:spcBef>
              <a:spcAft>
                <a:spcPts val="0"/>
              </a:spcAft>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regulatory and legislative framework for the national nuclear program within the National Atomic Energy Project.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national policies in the nuclear and radiation field, and the regulatory technical regulations adopted by the NRRC within its regulatory framework.</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the effective role of the NRRC as an independent regulatory body within the National Atomic Energy Project.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current stage of the National Atomic Energy Project which submitted to the NRRC by </a:t>
            </a:r>
            <a:r>
              <a:rPr lang="en-US" sz="1200" kern="100" dirty="0" err="1">
                <a:effectLst/>
                <a:latin typeface="Times New Roman" panose="02020603050405020304" pitchFamily="18" charset="0"/>
                <a:ea typeface="Aptos" panose="020B0004020202020204" pitchFamily="34" charset="0"/>
                <a:cs typeface="Arial" panose="020B0604020202020204" pitchFamily="34" charset="0"/>
              </a:rPr>
              <a:t>Duwayhin</a:t>
            </a:r>
            <a:r>
              <a:rPr lang="en-US" sz="1200" kern="100" dirty="0">
                <a:effectLst/>
                <a:latin typeface="Times New Roman" panose="02020603050405020304" pitchFamily="18" charset="0"/>
                <a:ea typeface="Aptos" panose="020B0004020202020204" pitchFamily="34" charset="0"/>
                <a:cs typeface="Arial" panose="020B0604020202020204" pitchFamily="34" charset="0"/>
              </a:rPr>
              <a:t> Nuclear Energy Company (the owner/operator of the nuclear power plant), and the efforts made by the NRRC to verify compliance with nuclear safety requirements.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capabilities of the Nuclear and Radiological Regulatory Commission in preparedness and response to nuclear emergencies and radiation monitoring, and the Kingdom's participation in the international exercise ConvEx-3, organized by the International Atomic Energy Agency for a severe nuclear emergency scenario.</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80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technical missions of the International Atomic Energy Agency to the Kingdom, which included the Integrated Regulatory Review Service (IRRS) and the Integrated Nuclear Infrastructure Review (INIR), and the technical efforts of the Kingdom to enhance and improve the effectiveness of its nuclear and radiation safety regulatory infrastructure.</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23</a:t>
            </a:fld>
            <a:endParaRPr lang="en-US"/>
          </a:p>
        </p:txBody>
      </p:sp>
    </p:spTree>
    <p:extLst>
      <p:ext uri="{BB962C8B-B14F-4D97-AF65-F5344CB8AC3E}">
        <p14:creationId xmlns:p14="http://schemas.microsoft.com/office/powerpoint/2010/main" val="309838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3</a:t>
            </a:fld>
            <a:endParaRPr lang="en-US"/>
          </a:p>
        </p:txBody>
      </p:sp>
    </p:spTree>
    <p:extLst>
      <p:ext uri="{BB962C8B-B14F-4D97-AF65-F5344CB8AC3E}">
        <p14:creationId xmlns:p14="http://schemas.microsoft.com/office/powerpoint/2010/main" val="1109351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AB4C7-6A30-DD14-71C1-C55AF531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7B6F3-632D-1325-551B-9F27AF822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B54D5-A327-1DF3-D790-7BEA071A0558}"/>
              </a:ext>
            </a:extLst>
          </p:cNvPr>
          <p:cNvSpPr>
            <a:spLocks noGrp="1"/>
          </p:cNvSpPr>
          <p:nvPr>
            <p:ph type="body" idx="1"/>
          </p:nvPr>
        </p:nvSpPr>
        <p:spPr/>
        <p:txBody>
          <a:bodyPr/>
          <a:lstStyle/>
          <a:p>
            <a:pPr marL="342900" marR="0" lvl="0" indent="-342900" algn="just" rtl="0">
              <a:lnSpc>
                <a:spcPct val="150000"/>
              </a:lnSpc>
              <a:spcBef>
                <a:spcPts val="0"/>
              </a:spcBef>
              <a:spcAft>
                <a:spcPts val="0"/>
              </a:spcAft>
              <a:buFont typeface="+mj-lt"/>
              <a:buAutoNum type="arabicParen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The NRRC staff has participated in drafting and reviewing the national and other Member States’ reports in relation to the Convention of Nuclear Safety. The NRRC presented the national report for the Kingdom of Saudi Arabia and reviewed the efforts of the Kingdom and its actions to fulfill its obligations as a contracting party to the Nuclear Safety Convention. The presentation included the following achievements: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457200" marR="0">
              <a:lnSpc>
                <a:spcPct val="107000"/>
              </a:lnSpc>
              <a:spcBef>
                <a:spcPts val="0"/>
              </a:spcBef>
              <a:spcAft>
                <a:spcPts val="0"/>
              </a:spcAft>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regulatory and legislative framework for the national nuclear program within the National Atomic Energy Project.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national policies in the nuclear and radiation field, and the regulatory technical regulations adopted by the NRRC within its regulatory framework.</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the effective role of the NRRC as an independent regulatory body within the National Atomic Energy Project.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current stage of the National Atomic Energy Project which submitted to the NRRC by </a:t>
            </a:r>
            <a:r>
              <a:rPr lang="en-US" sz="1200" kern="100" dirty="0" err="1">
                <a:effectLst/>
                <a:latin typeface="Times New Roman" panose="02020603050405020304" pitchFamily="18" charset="0"/>
                <a:ea typeface="Aptos" panose="020B0004020202020204" pitchFamily="34" charset="0"/>
                <a:cs typeface="Arial" panose="020B0604020202020204" pitchFamily="34" charset="0"/>
              </a:rPr>
              <a:t>Duwayhin</a:t>
            </a:r>
            <a:r>
              <a:rPr lang="en-US" sz="1200" kern="100" dirty="0">
                <a:effectLst/>
                <a:latin typeface="Times New Roman" panose="02020603050405020304" pitchFamily="18" charset="0"/>
                <a:ea typeface="Aptos" panose="020B0004020202020204" pitchFamily="34" charset="0"/>
                <a:cs typeface="Arial" panose="020B0604020202020204" pitchFamily="34" charset="0"/>
              </a:rPr>
              <a:t> Nuclear Energy Company (the owner/operator of the nuclear power plant), and the efforts made by the NRRC to verify compliance with nuclear safety requirements.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capabilities of the Nuclear and Radiological Regulatory Commission in preparedness and response to nuclear emergencies and radiation monitoring, and the Kingdom's participation in the international exercise ConvEx-3, organized by the International Atomic Energy Agency for a severe nuclear emergency scenario.</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80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technical missions of the International Atomic Energy Agency to the Kingdom, which included the Integrated Regulatory Review Service (IRRS) and the Integrated Nuclear Infrastructure Review (INIR), and the technical efforts of the Kingdom to enhance and improve the effectiveness of its nuclear and radiation safety regulatory infrastructure.</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F7347FCA-2B3F-DF1C-931C-2AD09F88BD7E}"/>
              </a:ext>
            </a:extLst>
          </p:cNvPr>
          <p:cNvSpPr>
            <a:spLocks noGrp="1"/>
          </p:cNvSpPr>
          <p:nvPr>
            <p:ph type="sldNum" sz="quarter" idx="5"/>
          </p:nvPr>
        </p:nvSpPr>
        <p:spPr/>
        <p:txBody>
          <a:bodyPr/>
          <a:lstStyle/>
          <a:p>
            <a:fld id="{F53AB2A8-6834-448E-A771-3D1BF7FF4FA1}" type="slidenum">
              <a:rPr lang="en-US" smtClean="0"/>
              <a:t>24</a:t>
            </a:fld>
            <a:endParaRPr lang="en-US"/>
          </a:p>
        </p:txBody>
      </p:sp>
    </p:spTree>
    <p:extLst>
      <p:ext uri="{BB962C8B-B14F-4D97-AF65-F5344CB8AC3E}">
        <p14:creationId xmlns:p14="http://schemas.microsoft.com/office/powerpoint/2010/main" val="2120522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33189-B928-B3DD-99A9-5BDE1B3A1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86030-11AA-D834-78E0-348000B5C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87A18-27E0-0208-A5AE-344B18C58AF4}"/>
              </a:ext>
            </a:extLst>
          </p:cNvPr>
          <p:cNvSpPr>
            <a:spLocks noGrp="1"/>
          </p:cNvSpPr>
          <p:nvPr>
            <p:ph type="body" idx="1"/>
          </p:nvPr>
        </p:nvSpPr>
        <p:spPr/>
        <p:txBody>
          <a:bodyPr/>
          <a:lstStyle/>
          <a:p>
            <a:pPr marL="342900" marR="0" lvl="0" indent="-342900" algn="just" rtl="0">
              <a:lnSpc>
                <a:spcPct val="150000"/>
              </a:lnSpc>
              <a:spcBef>
                <a:spcPts val="0"/>
              </a:spcBef>
              <a:spcAft>
                <a:spcPts val="0"/>
              </a:spcAft>
              <a:buFont typeface="+mj-lt"/>
              <a:buAutoNum type="arabicParen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The NRRC staff has participated in drafting and reviewing the national and other Member States’ reports in relation to the Convention of Nuclear Safety. The NRRC presented the national report for the Kingdom of Saudi Arabia and reviewed the efforts of the Kingdom and its actions to fulfill its obligations as a contracting party to the Nuclear Safety Convention. The presentation included the following achievements: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457200" marR="0">
              <a:lnSpc>
                <a:spcPct val="107000"/>
              </a:lnSpc>
              <a:spcBef>
                <a:spcPts val="0"/>
              </a:spcBef>
              <a:spcAft>
                <a:spcPts val="0"/>
              </a:spcAft>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regulatory and legislative framework for the national nuclear program within the National Atomic Energy Project.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national policies in the nuclear and radiation field, and the regulatory technical regulations adopted by the NRRC within its regulatory framework.</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the effective role of the NRRC as an independent regulatory body within the National Atomic Energy Project.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current stage of the National Atomic Energy Project which submitted to the NRRC by </a:t>
            </a:r>
            <a:r>
              <a:rPr lang="en-US" sz="1200" kern="100" dirty="0" err="1">
                <a:effectLst/>
                <a:latin typeface="Times New Roman" panose="02020603050405020304" pitchFamily="18" charset="0"/>
                <a:ea typeface="Aptos" panose="020B0004020202020204" pitchFamily="34" charset="0"/>
                <a:cs typeface="Arial" panose="020B0604020202020204" pitchFamily="34" charset="0"/>
              </a:rPr>
              <a:t>Duwayhin</a:t>
            </a:r>
            <a:r>
              <a:rPr lang="en-US" sz="1200" kern="100" dirty="0">
                <a:effectLst/>
                <a:latin typeface="Times New Roman" panose="02020603050405020304" pitchFamily="18" charset="0"/>
                <a:ea typeface="Aptos" panose="020B0004020202020204" pitchFamily="34" charset="0"/>
                <a:cs typeface="Arial" panose="020B0604020202020204" pitchFamily="34" charset="0"/>
              </a:rPr>
              <a:t> Nuclear Energy Company (the owner/operator of the nuclear power plant), and the efforts made by the NRRC to verify compliance with nuclear safety requirements.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capabilities of the Nuclear and Radiological Regulatory Commission in preparedness and response to nuclear emergencies and radiation monitoring, and the Kingdom's participation in the international exercise ConvEx-3, organized by the International Atomic Energy Agency for a severe nuclear emergency scenario.</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just">
              <a:lnSpc>
                <a:spcPct val="150000"/>
              </a:lnSpc>
              <a:spcBef>
                <a:spcPts val="0"/>
              </a:spcBef>
              <a:spcAft>
                <a:spcPts val="800"/>
              </a:spcAft>
              <a:buFont typeface="Symbol" panose="05050102010706020507" pitchFamily="18" charset="2"/>
              <a:buChar char=""/>
            </a:pPr>
            <a:r>
              <a:rPr lang="en-US" sz="1200" kern="100" dirty="0">
                <a:effectLst/>
                <a:latin typeface="Times New Roman" panose="02020603050405020304" pitchFamily="18" charset="0"/>
                <a:ea typeface="Aptos" panose="020B0004020202020204" pitchFamily="34" charset="0"/>
                <a:cs typeface="Arial" panose="020B0604020202020204" pitchFamily="34" charset="0"/>
              </a:rPr>
              <a:t>Review of the technical missions of the International Atomic Energy Agency to the Kingdom, which included the Integrated Regulatory Review Service (IRRS) and the Integrated Nuclear Infrastructure Review (INIR), and the technical efforts of the Kingdom to enhance and improve the effectiveness of its nuclear and radiation safety regulatory infrastructure.</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DAF5B5F1-A7FB-7CF0-C118-B2F1941D8D1A}"/>
              </a:ext>
            </a:extLst>
          </p:cNvPr>
          <p:cNvSpPr>
            <a:spLocks noGrp="1"/>
          </p:cNvSpPr>
          <p:nvPr>
            <p:ph type="sldNum" sz="quarter" idx="5"/>
          </p:nvPr>
        </p:nvSpPr>
        <p:spPr/>
        <p:txBody>
          <a:bodyPr/>
          <a:lstStyle/>
          <a:p>
            <a:fld id="{F53AB2A8-6834-448E-A771-3D1BF7FF4FA1}" type="slidenum">
              <a:rPr lang="en-US" smtClean="0"/>
              <a:t>25</a:t>
            </a:fld>
            <a:endParaRPr lang="en-US"/>
          </a:p>
        </p:txBody>
      </p:sp>
    </p:spTree>
    <p:extLst>
      <p:ext uri="{BB962C8B-B14F-4D97-AF65-F5344CB8AC3E}">
        <p14:creationId xmlns:p14="http://schemas.microsoft.com/office/powerpoint/2010/main" val="402464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Establishment  - appointing the Chairman the CEO the Start of Work and the Appointment of the HRH Prince Abdulaziz as the Chairman of the NRRC</a:t>
            </a: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4</a:t>
            </a:fld>
            <a:endParaRPr lang="en-US"/>
          </a:p>
        </p:txBody>
      </p:sp>
    </p:spTree>
    <p:extLst>
      <p:ext uri="{BB962C8B-B14F-4D97-AF65-F5344CB8AC3E}">
        <p14:creationId xmlns:p14="http://schemas.microsoft.com/office/powerpoint/2010/main" val="217196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NRRC started its work with around a 100 employees and as part of building its competence the NRRC worked on increasing its human capabilities to reach now around 220 employees  </a:t>
            </a: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5</a:t>
            </a:fld>
            <a:endParaRPr lang="en-US"/>
          </a:p>
        </p:txBody>
      </p:sp>
    </p:spTree>
    <p:extLst>
      <p:ext uri="{BB962C8B-B14F-4D97-AF65-F5344CB8AC3E}">
        <p14:creationId xmlns:p14="http://schemas.microsoft.com/office/powerpoint/2010/main" val="3524307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a:r>
              <a:rPr lang="en-GB" b="1" dirty="0">
                <a:cs typeface="Sakkal Majalla" panose="02000000000000000000" pitchFamily="2" charset="-78"/>
              </a:rPr>
              <a:t>The NRRC, according to its mandate , aims to:</a:t>
            </a:r>
          </a:p>
          <a:p>
            <a:pPr algn="l" rtl="1"/>
            <a:endParaRPr lang="en-GB" b="1" dirty="0">
              <a:cs typeface="Sakkal Majalla" panose="02000000000000000000" pitchFamily="2" charset="-78"/>
            </a:endParaRPr>
          </a:p>
          <a:p>
            <a:pPr marL="171450" indent="-171450" algn="l" rtl="0">
              <a:buFont typeface="Wingdings" panose="05000000000000000000" pitchFamily="2" charset="2"/>
              <a:buChar char="§"/>
            </a:pPr>
            <a:r>
              <a:rPr lang="en-GB" b="1" dirty="0">
                <a:cs typeface="Sakkal Majalla" panose="02000000000000000000" pitchFamily="2" charset="-78"/>
              </a:rPr>
              <a:t>Protecting humans and the environment from the harmful effects of exposure to ionizing radiation, including exposure to natural radiation.</a:t>
            </a:r>
          </a:p>
          <a:p>
            <a:pPr marL="171450" indent="-171450" algn="l" rtl="0">
              <a:buFont typeface="Wingdings" panose="05000000000000000000" pitchFamily="2" charset="2"/>
              <a:buChar char="§"/>
            </a:pPr>
            <a:endParaRPr lang="en-GB" b="1" dirty="0">
              <a:cs typeface="Sakkal Majalla" panose="02000000000000000000" pitchFamily="2" charset="-78"/>
            </a:endParaRPr>
          </a:p>
          <a:p>
            <a:pPr marL="171450" indent="-171450" algn="l" rtl="0">
              <a:buFont typeface="Wingdings" panose="05000000000000000000" pitchFamily="2" charset="2"/>
              <a:buChar char="§"/>
            </a:pPr>
            <a:r>
              <a:rPr lang="en-GB" b="1" dirty="0">
                <a:cs typeface="Sakkal Majalla" panose="02000000000000000000" pitchFamily="2" charset="-78"/>
              </a:rPr>
              <a:t>Regulating activities, practices and facilities involving the peaceful uses of nuclear energy and ionizing radiation</a:t>
            </a:r>
          </a:p>
          <a:p>
            <a:pPr marL="171450" indent="-171450" algn="l" rtl="0">
              <a:buFont typeface="Wingdings" panose="05000000000000000000" pitchFamily="2" charset="2"/>
              <a:buChar char="§"/>
            </a:pPr>
            <a:endParaRPr lang="en-GB" b="1" dirty="0">
              <a:cs typeface="Sakkal Majalla" panose="02000000000000000000" pitchFamily="2" charset="-78"/>
            </a:endParaRPr>
          </a:p>
          <a:p>
            <a:pPr marL="171450" indent="-171450" algn="l" rtl="0">
              <a:buFont typeface="Wingdings" panose="05000000000000000000" pitchFamily="2" charset="2"/>
              <a:buChar char="§"/>
            </a:pPr>
            <a:r>
              <a:rPr lang="en-GB" b="1" dirty="0">
                <a:cs typeface="Sakkal Majalla" panose="02000000000000000000" pitchFamily="2" charset="-78"/>
              </a:rPr>
              <a:t>Implementation of the Kingdom's obligations under treaties and agreements related to its competence</a:t>
            </a:r>
            <a:endParaRPr lang="en-US" dirty="0"/>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6</a:t>
            </a:fld>
            <a:endParaRPr lang="en-US"/>
          </a:p>
        </p:txBody>
      </p:sp>
    </p:spTree>
    <p:extLst>
      <p:ext uri="{BB962C8B-B14F-4D97-AF65-F5344CB8AC3E}">
        <p14:creationId xmlns:p14="http://schemas.microsoft.com/office/powerpoint/2010/main" val="926803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012" lvl="0" algn="l" rtl="0">
              <a:lnSpc>
                <a:spcPct val="150000"/>
              </a:lnSpc>
              <a:defRPr/>
            </a:pPr>
            <a:r>
              <a:rPr lang="en-GB" sz="1200" b="1" dirty="0">
                <a:latin typeface="Sakkal Majalla" panose="02000000000000000000" pitchFamily="2" charset="-78"/>
                <a:cs typeface="Sakkal Majalla" panose="02000000000000000000" pitchFamily="2" charset="-78"/>
              </a:rPr>
              <a:t>This hierarchy represents the regulatory legal framework:</a:t>
            </a:r>
          </a:p>
          <a:p>
            <a:pPr marL="227012" lvl="0" algn="l" rtl="0">
              <a:lnSpc>
                <a:spcPct val="150000"/>
              </a:lnSpc>
              <a:defRPr/>
            </a:pPr>
            <a:r>
              <a:rPr lang="en-GB" sz="1200" b="1" dirty="0">
                <a:latin typeface="Sakkal Majalla" panose="02000000000000000000" pitchFamily="2" charset="-78"/>
                <a:cs typeface="Sakkal Majalla" panose="02000000000000000000" pitchFamily="2" charset="-78"/>
              </a:rPr>
              <a:t> At the top of the pyramid are the national policies, which are the National Atomic Energy Policy, the National Radioactive Waste Management Policy, and the National Policy for Occupational Safety and Health - these policies were issued by decisions of the Council of Ministers.</a:t>
            </a:r>
          </a:p>
          <a:p>
            <a:pPr marL="227012" lvl="0" algn="l" rtl="0">
              <a:lnSpc>
                <a:spcPct val="150000"/>
              </a:lnSpc>
              <a:defRPr/>
            </a:pPr>
            <a:endParaRPr lang="en-GB" sz="1200" b="1" dirty="0">
              <a:latin typeface="Sakkal Majalla" panose="02000000000000000000" pitchFamily="2" charset="-78"/>
              <a:cs typeface="Sakkal Majalla" panose="02000000000000000000" pitchFamily="2" charset="-78"/>
            </a:endParaRPr>
          </a:p>
          <a:p>
            <a:pPr marL="227012" lvl="0" algn="l" rtl="0">
              <a:lnSpc>
                <a:spcPct val="150000"/>
              </a:lnSpc>
              <a:defRPr/>
            </a:pPr>
            <a:r>
              <a:rPr lang="en-GB" sz="1200" b="1" dirty="0">
                <a:latin typeface="Sakkal Majalla" panose="02000000000000000000" pitchFamily="2" charset="-78"/>
                <a:cs typeface="Sakkal Majalla" panose="02000000000000000000" pitchFamily="2" charset="-78"/>
              </a:rPr>
              <a:t>The NRRC’s various Laws were also issued, which are:</a:t>
            </a:r>
          </a:p>
          <a:p>
            <a:pPr marL="398462" lvl="0" indent="-171450" algn="l" rtl="0">
              <a:lnSpc>
                <a:spcPct val="150000"/>
              </a:lnSpc>
              <a:buFont typeface="Arial" panose="020B0604020202020204" pitchFamily="34" charset="0"/>
              <a:buChar char="•"/>
              <a:defRPr/>
            </a:pPr>
            <a:r>
              <a:rPr lang="en-GB" sz="1200" b="1" dirty="0">
                <a:latin typeface="Sakkal Majalla" panose="02000000000000000000" pitchFamily="2" charset="-78"/>
                <a:cs typeface="Sakkal Majalla" panose="02000000000000000000" pitchFamily="2" charset="-78"/>
              </a:rPr>
              <a:t>Nuclear and Radiological Control</a:t>
            </a:r>
          </a:p>
          <a:p>
            <a:pPr marL="398462" lvl="0" indent="-171450" algn="l" rtl="0">
              <a:lnSpc>
                <a:spcPct val="150000"/>
              </a:lnSpc>
              <a:buFont typeface="Arial" panose="020B0604020202020204" pitchFamily="34" charset="0"/>
              <a:buChar char="•"/>
              <a:defRPr/>
            </a:pPr>
            <a:r>
              <a:rPr lang="en-GB" sz="1200" b="1" dirty="0"/>
              <a:t>Civil Liability for Nuclear Damage</a:t>
            </a:r>
          </a:p>
          <a:p>
            <a:pPr marL="398462" lvl="0" indent="-171450" algn="l" rtl="0">
              <a:lnSpc>
                <a:spcPct val="150000"/>
              </a:lnSpc>
              <a:buFont typeface="Arial" panose="020B0604020202020204" pitchFamily="34" charset="0"/>
              <a:buChar char="•"/>
              <a:defRPr/>
            </a:pPr>
            <a:r>
              <a:rPr lang="en-GB" sz="1200" b="1" dirty="0"/>
              <a:t>Counter-Terrorism and its Financing</a:t>
            </a:r>
          </a:p>
          <a:p>
            <a:pPr marL="398462" lvl="0" indent="-171450" algn="l" rtl="0">
              <a:lnSpc>
                <a:spcPct val="150000"/>
              </a:lnSpc>
              <a:buFont typeface="Arial" panose="020B0604020202020204" pitchFamily="34" charset="0"/>
              <a:buChar char="•"/>
              <a:defRPr/>
            </a:pPr>
            <a:r>
              <a:rPr lang="en-GB" sz="1200" b="1" dirty="0"/>
              <a:t>Statute of the NRRC</a:t>
            </a:r>
            <a:endParaRPr lang="ar-SA" sz="1200" b="1" dirty="0"/>
          </a:p>
          <a:p>
            <a:pPr marL="227012" lvl="0" algn="l" rtl="0">
              <a:lnSpc>
                <a:spcPct val="150000"/>
              </a:lnSpc>
              <a:defRPr/>
            </a:pPr>
            <a:endParaRPr lang="en-GB" sz="1200" b="1" dirty="0">
              <a:latin typeface="Sakkal Majalla" panose="02000000000000000000" pitchFamily="2" charset="-78"/>
              <a:cs typeface="Sakkal Majalla" panose="02000000000000000000" pitchFamily="2" charset="-78"/>
            </a:endParaRPr>
          </a:p>
          <a:p>
            <a:pPr marL="227012" marR="0" lvl="0" indent="0" algn="l" defTabSz="914400" rtl="0" eaLnBrk="1" fontAlgn="auto" latinLnBrk="0" hangingPunct="1">
              <a:lnSpc>
                <a:spcPct val="150000"/>
              </a:lnSpc>
              <a:spcBef>
                <a:spcPts val="0"/>
              </a:spcBef>
              <a:spcAft>
                <a:spcPts val="0"/>
              </a:spcAft>
              <a:buClrTx/>
              <a:buSzTx/>
              <a:buFontTx/>
              <a:buNone/>
              <a:tabLst/>
              <a:defRPr/>
            </a:pPr>
            <a:r>
              <a:rPr lang="en-GB" sz="1200" b="1" dirty="0">
                <a:latin typeface="Sakkal Majalla" panose="02000000000000000000" pitchFamily="2" charset="-78"/>
                <a:cs typeface="Sakkal Majalla" panose="02000000000000000000" pitchFamily="2" charset="-78"/>
              </a:rPr>
              <a:t>The NRRC has worked to develop national (and Gulf) standards system - by recommending Standards  to SASO(according to their mandate) to adopt them as a national standards </a:t>
            </a:r>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7</a:t>
            </a:fld>
            <a:endParaRPr lang="en-US"/>
          </a:p>
        </p:txBody>
      </p:sp>
    </p:spTree>
    <p:extLst>
      <p:ext uri="{BB962C8B-B14F-4D97-AF65-F5344CB8AC3E}">
        <p14:creationId xmlns:p14="http://schemas.microsoft.com/office/powerpoint/2010/main" val="223226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012" lvl="0" algn="l" rtl="0">
              <a:lnSpc>
                <a:spcPct val="150000"/>
              </a:lnSpc>
              <a:defRPr/>
            </a:pPr>
            <a:r>
              <a:rPr lang="en-GB" sz="1200" b="1" dirty="0">
                <a:latin typeface="Sakkal Majalla" panose="02000000000000000000" pitchFamily="2" charset="-78"/>
                <a:cs typeface="Sakkal Majalla" panose="02000000000000000000" pitchFamily="2" charset="-78"/>
              </a:rPr>
              <a:t>In accordance with NRRC’s Laws, the NRRC has issued its technical regulations and approved them by its board of directors, - all of which are legally binding.</a:t>
            </a:r>
          </a:p>
          <a:p>
            <a:pPr marL="227012" lvl="0" algn="l" rtl="0">
              <a:lnSpc>
                <a:spcPct val="150000"/>
              </a:lnSpc>
              <a:defRPr/>
            </a:pPr>
            <a:endParaRPr lang="en-GB" sz="1200" b="1" dirty="0">
              <a:latin typeface="Sakkal Majalla" panose="02000000000000000000" pitchFamily="2" charset="-78"/>
              <a:cs typeface="Sakkal Majalla" panose="02000000000000000000" pitchFamily="2" charset="-78"/>
            </a:endParaRPr>
          </a:p>
          <a:p>
            <a:pPr marL="227012" lvl="0" algn="l" rtl="0">
              <a:lnSpc>
                <a:spcPct val="150000"/>
              </a:lnSpc>
              <a:defRPr/>
            </a:pPr>
            <a:endParaRPr lang="en-GB" sz="1200" b="1" dirty="0">
              <a:latin typeface="Sakkal Majalla" panose="02000000000000000000" pitchFamily="2" charset="-78"/>
              <a:cs typeface="Sakkal Majalla" panose="02000000000000000000" pitchFamily="2" charset="-78"/>
            </a:endParaRPr>
          </a:p>
          <a:p>
            <a:pPr marL="227012" lvl="0" algn="l" rtl="0">
              <a:lnSpc>
                <a:spcPct val="150000"/>
              </a:lnSpc>
              <a:defRPr/>
            </a:pPr>
            <a:r>
              <a:rPr lang="en-GB" sz="1200" b="1" dirty="0">
                <a:latin typeface="Sakkal Majalla" panose="02000000000000000000" pitchFamily="2" charset="-78"/>
                <a:cs typeface="Sakkal Majalla" panose="02000000000000000000" pitchFamily="2" charset="-78"/>
              </a:rPr>
              <a:t>The NRRC is working on developing illustrative guides for its requirements - all of which are illustrative and not legally binding</a:t>
            </a:r>
            <a:endParaRPr lang="en-US" dirty="0"/>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9</a:t>
            </a:fld>
            <a:endParaRPr lang="en-US"/>
          </a:p>
        </p:txBody>
      </p:sp>
    </p:spTree>
    <p:extLst>
      <p:ext uri="{BB962C8B-B14F-4D97-AF65-F5344CB8AC3E}">
        <p14:creationId xmlns:p14="http://schemas.microsoft.com/office/powerpoint/2010/main" val="225015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012" lvl="0" algn="l" rtl="0">
              <a:lnSpc>
                <a:spcPct val="150000"/>
              </a:lnSpc>
              <a:defRPr/>
            </a:pPr>
            <a:r>
              <a:rPr lang="en-GB" sz="1200" b="1" dirty="0">
                <a:latin typeface="Sakkal Majalla" panose="02000000000000000000" pitchFamily="2" charset="-78"/>
                <a:cs typeface="Sakkal Majalla" panose="02000000000000000000" pitchFamily="2" charset="-78"/>
              </a:rPr>
              <a:t>In accordance with NRRC’s Laws, the NRRC has issued its technical regulations and approved them by its board of directors, - all of which are legally binding.</a:t>
            </a:r>
          </a:p>
          <a:p>
            <a:pPr marL="227012" lvl="0" algn="l" rtl="0">
              <a:lnSpc>
                <a:spcPct val="150000"/>
              </a:lnSpc>
              <a:defRPr/>
            </a:pPr>
            <a:endParaRPr lang="en-GB" sz="1200" b="1" dirty="0">
              <a:latin typeface="Sakkal Majalla" panose="02000000000000000000" pitchFamily="2" charset="-78"/>
              <a:cs typeface="Sakkal Majalla" panose="02000000000000000000" pitchFamily="2" charset="-78"/>
            </a:endParaRPr>
          </a:p>
          <a:p>
            <a:pPr marL="227012" lvl="0" algn="l" rtl="0">
              <a:lnSpc>
                <a:spcPct val="150000"/>
              </a:lnSpc>
              <a:defRPr/>
            </a:pPr>
            <a:endParaRPr lang="en-GB" sz="1200" b="1" dirty="0">
              <a:latin typeface="Sakkal Majalla" panose="02000000000000000000" pitchFamily="2" charset="-78"/>
              <a:cs typeface="Sakkal Majalla" panose="02000000000000000000" pitchFamily="2" charset="-78"/>
            </a:endParaRPr>
          </a:p>
          <a:p>
            <a:pPr marL="227012" lvl="0" algn="l" rtl="0">
              <a:lnSpc>
                <a:spcPct val="150000"/>
              </a:lnSpc>
              <a:defRPr/>
            </a:pPr>
            <a:r>
              <a:rPr lang="en-GB" sz="1200" b="1" dirty="0">
                <a:latin typeface="Sakkal Majalla" panose="02000000000000000000" pitchFamily="2" charset="-78"/>
                <a:cs typeface="Sakkal Majalla" panose="02000000000000000000" pitchFamily="2" charset="-78"/>
              </a:rPr>
              <a:t>The NRRC is working on developing illustrative guides for its requirements - all of which are illustrative and not legally binding</a:t>
            </a:r>
            <a:endParaRPr lang="en-US" dirty="0"/>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10</a:t>
            </a:fld>
            <a:endParaRPr lang="en-US"/>
          </a:p>
        </p:txBody>
      </p:sp>
    </p:spTree>
    <p:extLst>
      <p:ext uri="{BB962C8B-B14F-4D97-AF65-F5344CB8AC3E}">
        <p14:creationId xmlns:p14="http://schemas.microsoft.com/office/powerpoint/2010/main" val="825231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012" lvl="0" algn="l" rtl="0">
              <a:lnSpc>
                <a:spcPct val="150000"/>
              </a:lnSpc>
              <a:defRPr/>
            </a:pPr>
            <a:r>
              <a:rPr lang="en-GB" sz="1200" b="1" dirty="0">
                <a:latin typeface="Sakkal Majalla" panose="02000000000000000000" pitchFamily="2" charset="-78"/>
                <a:cs typeface="Sakkal Majalla" panose="02000000000000000000" pitchFamily="2" charset="-78"/>
              </a:rPr>
              <a:t>In accordance with NRRC’s Laws, the NRRC has issued its technical regulations and approved them by its board of directors, - all of which are legally binding.</a:t>
            </a:r>
          </a:p>
          <a:p>
            <a:pPr marL="227012" lvl="0" algn="l" rtl="0">
              <a:lnSpc>
                <a:spcPct val="150000"/>
              </a:lnSpc>
              <a:defRPr/>
            </a:pPr>
            <a:endParaRPr lang="en-GB" sz="1200" b="1" dirty="0">
              <a:latin typeface="Sakkal Majalla" panose="02000000000000000000" pitchFamily="2" charset="-78"/>
              <a:cs typeface="Sakkal Majalla" panose="02000000000000000000" pitchFamily="2" charset="-78"/>
            </a:endParaRPr>
          </a:p>
          <a:p>
            <a:pPr marL="227012" lvl="0" algn="l" rtl="0">
              <a:lnSpc>
                <a:spcPct val="150000"/>
              </a:lnSpc>
              <a:defRPr/>
            </a:pPr>
            <a:endParaRPr lang="en-GB" sz="1200" b="1" dirty="0">
              <a:latin typeface="Sakkal Majalla" panose="02000000000000000000" pitchFamily="2" charset="-78"/>
              <a:cs typeface="Sakkal Majalla" panose="02000000000000000000" pitchFamily="2" charset="-78"/>
            </a:endParaRPr>
          </a:p>
          <a:p>
            <a:pPr marL="227012" lvl="0" algn="l" rtl="0">
              <a:lnSpc>
                <a:spcPct val="150000"/>
              </a:lnSpc>
              <a:defRPr/>
            </a:pPr>
            <a:r>
              <a:rPr lang="en-GB" sz="1200" b="1" dirty="0">
                <a:latin typeface="Sakkal Majalla" panose="02000000000000000000" pitchFamily="2" charset="-78"/>
                <a:cs typeface="Sakkal Majalla" panose="02000000000000000000" pitchFamily="2" charset="-78"/>
              </a:rPr>
              <a:t>The NRRC is working on developing illustrative guides for its requirements - all of which are illustrative and not legally binding</a:t>
            </a:r>
            <a:endParaRPr lang="en-US" dirty="0"/>
          </a:p>
          <a:p>
            <a:endParaRPr lang="en-US" dirty="0"/>
          </a:p>
        </p:txBody>
      </p:sp>
      <p:sp>
        <p:nvSpPr>
          <p:cNvPr id="4" name="Slide Number Placeholder 3"/>
          <p:cNvSpPr>
            <a:spLocks noGrp="1"/>
          </p:cNvSpPr>
          <p:nvPr>
            <p:ph type="sldNum" sz="quarter" idx="5"/>
          </p:nvPr>
        </p:nvSpPr>
        <p:spPr/>
        <p:txBody>
          <a:bodyPr/>
          <a:lstStyle/>
          <a:p>
            <a:fld id="{F53AB2A8-6834-448E-A771-3D1BF7FF4FA1}" type="slidenum">
              <a:rPr lang="en-US" smtClean="0"/>
              <a:t>11</a:t>
            </a:fld>
            <a:endParaRPr lang="en-US"/>
          </a:p>
        </p:txBody>
      </p:sp>
    </p:spTree>
    <p:extLst>
      <p:ext uri="{BB962C8B-B14F-4D97-AF65-F5344CB8AC3E}">
        <p14:creationId xmlns:p14="http://schemas.microsoft.com/office/powerpoint/2010/main" val="1212065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F960-CFAA-4356-BB41-48B897E09C61}"/>
              </a:ext>
            </a:extLst>
          </p:cNvPr>
          <p:cNvSpPr>
            <a:spLocks noGrp="1"/>
          </p:cNvSpPr>
          <p:nvPr>
            <p:ph type="ctrTitle"/>
          </p:nvPr>
        </p:nvSpPr>
        <p:spPr>
          <a:xfrm>
            <a:off x="601353" y="841013"/>
            <a:ext cx="6183166" cy="1342522"/>
          </a:xfrm>
        </p:spPr>
        <p:txBody>
          <a:bodyPr anchor="t" anchorCtr="0">
            <a:normAutofit/>
          </a:bodyPr>
          <a:lstStyle>
            <a:lvl1pPr algn="ctr">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8750CCE-AA06-4471-B6AE-984FE75DD322}"/>
              </a:ext>
            </a:extLst>
          </p:cNvPr>
          <p:cNvSpPr>
            <a:spLocks noGrp="1"/>
          </p:cNvSpPr>
          <p:nvPr>
            <p:ph type="subTitle" idx="1"/>
          </p:nvPr>
        </p:nvSpPr>
        <p:spPr>
          <a:xfrm>
            <a:off x="601353" y="2568168"/>
            <a:ext cx="6183166" cy="13425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75801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E79F2-0B07-4264-A27E-0B6B2275D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4BF84-D094-4B0B-9EC0-6AEF4A918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443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3BC3-E7CF-4A51-9A25-743765260F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988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AD305C-158E-41D5-9E4E-3609B77EFA8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5"/>
          <p:cNvSpPr>
            <a:spLocks noGrp="1"/>
          </p:cNvSpPr>
          <p:nvPr>
            <p:ph type="sldNum" sz="quarter" idx="12"/>
          </p:nvPr>
        </p:nvSpPr>
        <p:spPr>
          <a:xfrm>
            <a:off x="10244145" y="6609021"/>
            <a:ext cx="1969478" cy="248979"/>
          </a:xfrm>
          <a:solidFill>
            <a:schemeClr val="accent6">
              <a:lumMod val="75000"/>
            </a:schemeClr>
          </a:solidFill>
        </p:spPr>
        <p:txBody>
          <a:bodyPr/>
          <a:lstStyle>
            <a:lvl1pPr algn="ctr">
              <a:defRPr>
                <a:solidFill>
                  <a:schemeClr val="bg1"/>
                </a:solidFill>
              </a:defRPr>
            </a:lvl1pPr>
          </a:lstStyle>
          <a:p>
            <a:fld id="{32C55ECA-0986-46A0-B40B-B90FAF7217E0}" type="datetime3">
              <a:rPr lang="en-US" smtClean="0"/>
              <a:pPr/>
              <a:t>14 March 2024</a:t>
            </a:fld>
            <a:r>
              <a:rPr lang="en-US" dirty="0"/>
              <a:t>  Page </a:t>
            </a:r>
            <a:fld id="{8BCA261E-36BC-45A0-B62E-91A2BA7D64D2}" type="slidenum">
              <a:rPr lang="en-US" smtClean="0"/>
              <a:pPr/>
              <a:t>‹#›</a:t>
            </a:fld>
            <a:endParaRPr lang="en-US" dirty="0"/>
          </a:p>
        </p:txBody>
      </p:sp>
      <p:pic>
        <p:nvPicPr>
          <p:cNvPr id="3" name="Picture 2">
            <a:extLst>
              <a:ext uri="{FF2B5EF4-FFF2-40B4-BE49-F238E27FC236}">
                <a16:creationId xmlns:a16="http://schemas.microsoft.com/office/drawing/2014/main" id="{8E7FE04E-7819-45C5-BA22-C83CA57AB30C}"/>
              </a:ext>
            </a:extLst>
          </p:cNvPr>
          <p:cNvPicPr>
            <a:picLocks noChangeAspect="1"/>
          </p:cNvPicPr>
          <p:nvPr userDrawn="1"/>
        </p:nvPicPr>
        <p:blipFill>
          <a:blip r:embed="rId3"/>
          <a:stretch>
            <a:fillRect/>
          </a:stretch>
        </p:blipFill>
        <p:spPr>
          <a:xfrm>
            <a:off x="266543" y="5271954"/>
            <a:ext cx="1798476" cy="1072989"/>
          </a:xfrm>
          <a:prstGeom prst="rect">
            <a:avLst/>
          </a:prstGeom>
        </p:spPr>
      </p:pic>
      <p:sp>
        <p:nvSpPr>
          <p:cNvPr id="8" name="Rectangle 7">
            <a:extLst>
              <a:ext uri="{FF2B5EF4-FFF2-40B4-BE49-F238E27FC236}">
                <a16:creationId xmlns:a16="http://schemas.microsoft.com/office/drawing/2014/main" id="{53BB068A-7548-4B9F-9FE1-541EFF1A1532}"/>
              </a:ext>
            </a:extLst>
          </p:cNvPr>
          <p:cNvSpPr/>
          <p:nvPr userDrawn="1"/>
        </p:nvSpPr>
        <p:spPr>
          <a:xfrm rot="10800000">
            <a:off x="-21622" y="-18288"/>
            <a:ext cx="64008" cy="6894576"/>
          </a:xfrm>
          <a:prstGeom prst="rect">
            <a:avLst/>
          </a:prstGeom>
          <a:gradFill flip="none" rotWithShape="1">
            <a:gsLst>
              <a:gs pos="55000">
                <a:schemeClr val="accent6">
                  <a:lumMod val="75000"/>
                </a:schemeClr>
              </a:gs>
              <a:gs pos="97000">
                <a:schemeClr val="accent4">
                  <a:lumMod val="75000"/>
                </a:schemeClr>
              </a:gs>
              <a:gs pos="7000">
                <a:srgbClr val="079BD8"/>
              </a:gs>
              <a:gs pos="60000">
                <a:schemeClr val="accent6">
                  <a:lumMod val="75000"/>
                </a:schemeClr>
              </a:gs>
            </a:gsLst>
            <a:path path="circle">
              <a:fillToRect l="100000" t="100000"/>
            </a:path>
            <a:tileRect r="-100000" b="-10000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27D31158-AA89-6718-F785-4F3062B837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93835" y="136110"/>
            <a:ext cx="2590000" cy="496593"/>
          </a:xfrm>
          <a:prstGeom prst="rect">
            <a:avLst/>
          </a:prstGeom>
        </p:spPr>
      </p:pic>
    </p:spTree>
    <p:extLst>
      <p:ext uri="{BB962C8B-B14F-4D97-AF65-F5344CB8AC3E}">
        <p14:creationId xmlns:p14="http://schemas.microsoft.com/office/powerpoint/2010/main" val="3429991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6F53DF-F0E0-4C37-BC84-E023DE061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7DBE00-697B-4869-8C84-BA568F687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9341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4" r:id="rId3"/>
    <p:sldLayoutId id="214748366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21" Type="http://schemas.openxmlformats.org/officeDocument/2006/relationships/image" Target="../media/image6.png"/><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8.xml"/><Relationship Id="rId16" Type="http://schemas.openxmlformats.org/officeDocument/2006/relationships/image" Target="../media/image74.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5.png"/><Relationship Id="rId11" Type="http://schemas.microsoft.com/office/2007/relationships/hdphoto" Target="../media/hdphoto1.wdp"/><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image" Target="../media/image69.png"/><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21" Type="http://schemas.openxmlformats.org/officeDocument/2006/relationships/image" Target="../media/image12.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9.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9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svg"/><Relationship Id="rId10" Type="http://schemas.openxmlformats.org/officeDocument/2006/relationships/image" Target="../media/image12.png"/><Relationship Id="rId4" Type="http://schemas.openxmlformats.org/officeDocument/2006/relationships/image" Target="../media/image96.png"/><Relationship Id="rId9" Type="http://schemas.openxmlformats.org/officeDocument/2006/relationships/chart" Target="../charts/chart3.xml"/></Relationships>
</file>

<file path=ppt/slides/_rels/slide1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jpeg"/><Relationship Id="rId3" Type="http://schemas.openxmlformats.org/officeDocument/2006/relationships/diagramLayout" Target="../diagrams/layout1.xml"/><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04.jpeg"/><Relationship Id="rId5" Type="http://schemas.openxmlformats.org/officeDocument/2006/relationships/diagramColors" Target="../diagrams/colors1.xml"/><Relationship Id="rId10" Type="http://schemas.openxmlformats.org/officeDocument/2006/relationships/image" Target="../media/image103.png"/><Relationship Id="rId4" Type="http://schemas.openxmlformats.org/officeDocument/2006/relationships/diagramQuickStyle" Target="../diagrams/quickStyle1.xml"/><Relationship Id="rId9" Type="http://schemas.openxmlformats.org/officeDocument/2006/relationships/image" Target="../media/image102.jpe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12.png"/><Relationship Id="rId21" Type="http://schemas.openxmlformats.org/officeDocument/2006/relationships/image" Target="../media/image59.pn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60.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customXml" Target="../ink/ink2.xml"/><Relationship Id="rId19" Type="http://schemas.openxmlformats.org/officeDocument/2006/relationships/image" Target="../media/image57.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2.png"/><Relationship Id="rId7"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 Id="rId9" Type="http://schemas.openxmlformats.org/officeDocument/2006/relationships/image" Target="../media/image11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2.png"/><Relationship Id="rId7"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 Id="rId9" Type="http://schemas.openxmlformats.org/officeDocument/2006/relationships/image" Target="../media/image1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jpeg"/><Relationship Id="rId3" Type="http://schemas.openxmlformats.org/officeDocument/2006/relationships/image" Target="../media/image24.jpeg"/><Relationship Id="rId21" Type="http://schemas.openxmlformats.org/officeDocument/2006/relationships/image" Target="../media/image42.jpe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jpeg"/><Relationship Id="rId2" Type="http://schemas.openxmlformats.org/officeDocument/2006/relationships/image" Target="../media/image23.png"/><Relationship Id="rId16" Type="http://schemas.openxmlformats.org/officeDocument/2006/relationships/image" Target="../media/image37.emf"/><Relationship Id="rId20"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6.png"/><Relationship Id="rId5" Type="http://schemas.openxmlformats.org/officeDocument/2006/relationships/image" Target="../media/image26.png"/><Relationship Id="rId15" Type="http://schemas.openxmlformats.org/officeDocument/2006/relationships/image" Target="../media/image36.emf"/><Relationship Id="rId23" Type="http://schemas.openxmlformats.org/officeDocument/2006/relationships/image" Target="../media/image12.png"/><Relationship Id="rId10" Type="http://schemas.openxmlformats.org/officeDocument/2006/relationships/image" Target="../media/image31.png"/><Relationship Id="rId19" Type="http://schemas.openxmlformats.org/officeDocument/2006/relationships/image" Target="../media/image40.jpe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jpeg"/><Relationship Id="rId22"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4.png"/><Relationship Id="rId21" Type="http://schemas.openxmlformats.org/officeDocument/2006/relationships/image" Target="../media/image12.pn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7.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5" Type="http://schemas.openxmlformats.org/officeDocument/2006/relationships/image" Target="../media/image54.png"/><Relationship Id="rId23" Type="http://schemas.openxmlformats.org/officeDocument/2006/relationships/image" Target="../media/image60.png"/><Relationship Id="rId10" Type="http://schemas.openxmlformats.org/officeDocument/2006/relationships/image" Target="../media/image60.png"/><Relationship Id="rId19" Type="http://schemas.openxmlformats.org/officeDocument/2006/relationships/image" Target="../media/image58.png"/><Relationship Id="rId4" Type="http://schemas.openxmlformats.org/officeDocument/2006/relationships/image" Target="../media/image45.png"/><Relationship Id="rId9" Type="http://schemas.openxmlformats.org/officeDocument/2006/relationships/customXml" Target="../ink/ink1.xml"/><Relationship Id="rId14" Type="http://schemas.openxmlformats.org/officeDocument/2006/relationships/image" Target="../media/image53.png"/><Relationship Id="rId2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A8945F-7C57-4179-B31F-8DEFE190928B}"/>
              </a:ext>
            </a:extLst>
          </p:cNvPr>
          <p:cNvSpPr>
            <a:spLocks noGrp="1"/>
          </p:cNvSpPr>
          <p:nvPr>
            <p:ph type="ctrTitle"/>
          </p:nvPr>
        </p:nvSpPr>
        <p:spPr>
          <a:xfrm>
            <a:off x="497695" y="776652"/>
            <a:ext cx="6425619" cy="2030180"/>
          </a:xfrm>
        </p:spPr>
        <p:txBody>
          <a:bodyPr>
            <a:normAutofit/>
          </a:bodyPr>
          <a:lstStyle/>
          <a:p>
            <a:r>
              <a:rPr lang="en-US" sz="4000" dirty="0"/>
              <a:t>Developing The Future Safety Conscious Leaders at NRRC</a:t>
            </a:r>
          </a:p>
        </p:txBody>
      </p:sp>
      <p:sp>
        <p:nvSpPr>
          <p:cNvPr id="5" name="Subtitle 4">
            <a:extLst>
              <a:ext uri="{FF2B5EF4-FFF2-40B4-BE49-F238E27FC236}">
                <a16:creationId xmlns:a16="http://schemas.microsoft.com/office/drawing/2014/main" id="{F937E1A3-D055-41D2-8490-65704E57D7ED}"/>
              </a:ext>
            </a:extLst>
          </p:cNvPr>
          <p:cNvSpPr>
            <a:spLocks noGrp="1"/>
          </p:cNvSpPr>
          <p:nvPr>
            <p:ph type="subTitle" idx="1"/>
          </p:nvPr>
        </p:nvSpPr>
        <p:spPr>
          <a:xfrm>
            <a:off x="497695" y="2806832"/>
            <a:ext cx="6671508" cy="1342521"/>
          </a:xfrm>
        </p:spPr>
        <p:txBody>
          <a:bodyPr>
            <a:normAutofit fontScale="92500"/>
          </a:bodyPr>
          <a:lstStyle/>
          <a:p>
            <a:r>
              <a:rPr lang="en-US" dirty="0"/>
              <a:t>Presented by Sultan Alsagabi </a:t>
            </a:r>
          </a:p>
          <a:p>
            <a:r>
              <a:rPr lang="en-US" dirty="0"/>
              <a:t>Nuclear and Radiological Regulatory Commission (NRRC)</a:t>
            </a:r>
          </a:p>
          <a:p>
            <a:r>
              <a:rPr lang="en-US" dirty="0"/>
              <a:t>Saudi Arabia </a:t>
            </a:r>
          </a:p>
        </p:txBody>
      </p:sp>
    </p:spTree>
    <p:extLst>
      <p:ext uri="{BB962C8B-B14F-4D97-AF65-F5344CB8AC3E}">
        <p14:creationId xmlns:p14="http://schemas.microsoft.com/office/powerpoint/2010/main" val="150440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3C040-BC7C-9710-CBAB-66A9C4C76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78E30-41A1-F81F-5F3D-334EB51F6E2C}"/>
              </a:ext>
            </a:extLst>
          </p:cNvPr>
          <p:cNvSpPr txBox="1">
            <a:spLocks/>
          </p:cNvSpPr>
          <p:nvPr/>
        </p:nvSpPr>
        <p:spPr>
          <a:xfrm>
            <a:off x="4592427" y="286307"/>
            <a:ext cx="6598921"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GB" sz="3200" b="1" dirty="0">
              <a:solidFill>
                <a:srgbClr val="0000FF"/>
              </a:solidFill>
              <a:latin typeface="Sakkal Majalla" panose="02000000000000000000" pitchFamily="2" charset="-78"/>
              <a:cs typeface="Sakkal Majalla" panose="02000000000000000000" pitchFamily="2" charset="-78"/>
            </a:endParaRPr>
          </a:p>
        </p:txBody>
      </p:sp>
      <p:pic>
        <p:nvPicPr>
          <p:cNvPr id="4" name="Picture 3">
            <a:extLst>
              <a:ext uri="{FF2B5EF4-FFF2-40B4-BE49-F238E27FC236}">
                <a16:creationId xmlns:a16="http://schemas.microsoft.com/office/drawing/2014/main" id="{A87F4AD1-C822-C511-25B7-D17BBEFB2C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758" y="1467464"/>
            <a:ext cx="1145133" cy="1767064"/>
          </a:xfrm>
          <a:prstGeom prst="rect">
            <a:avLst/>
          </a:prstGeom>
          <a:ln>
            <a:solidFill>
              <a:schemeClr val="tx1"/>
            </a:solidFill>
          </a:ln>
        </p:spPr>
      </p:pic>
      <p:pic>
        <p:nvPicPr>
          <p:cNvPr id="5" name="Picture 4" descr="A close-up of a package&#10;&#10;Description automatically generated">
            <a:extLst>
              <a:ext uri="{FF2B5EF4-FFF2-40B4-BE49-F238E27FC236}">
                <a16:creationId xmlns:a16="http://schemas.microsoft.com/office/drawing/2014/main" id="{CF59AA81-5308-99A0-6374-AAD18C8D7D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1001" y="3749593"/>
            <a:ext cx="1149038" cy="1767064"/>
          </a:xfrm>
          <a:prstGeom prst="rect">
            <a:avLst/>
          </a:prstGeom>
          <a:ln>
            <a:solidFill>
              <a:schemeClr val="tx1"/>
            </a:solidFill>
          </a:ln>
        </p:spPr>
      </p:pic>
      <p:pic>
        <p:nvPicPr>
          <p:cNvPr id="6" name="Picture 5">
            <a:extLst>
              <a:ext uri="{FF2B5EF4-FFF2-40B4-BE49-F238E27FC236}">
                <a16:creationId xmlns:a16="http://schemas.microsoft.com/office/drawing/2014/main" id="{1A41C649-002F-0548-3E29-C34AF01208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7286" y="3749593"/>
            <a:ext cx="1147364" cy="1767064"/>
          </a:xfrm>
          <a:prstGeom prst="rect">
            <a:avLst/>
          </a:prstGeom>
          <a:ln>
            <a:solidFill>
              <a:schemeClr val="tx1"/>
            </a:solidFill>
          </a:ln>
        </p:spPr>
      </p:pic>
      <p:pic>
        <p:nvPicPr>
          <p:cNvPr id="7" name="Picture 6" descr="A close-up of a document&#10;&#10;Description automatically generated">
            <a:extLst>
              <a:ext uri="{FF2B5EF4-FFF2-40B4-BE49-F238E27FC236}">
                <a16:creationId xmlns:a16="http://schemas.microsoft.com/office/drawing/2014/main" id="{D8576AD1-E2E4-4413-6F85-8EE8F5DE0D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0608" y="1467464"/>
            <a:ext cx="1149038" cy="1767064"/>
          </a:xfrm>
          <a:prstGeom prst="rect">
            <a:avLst/>
          </a:prstGeom>
          <a:ln>
            <a:solidFill>
              <a:schemeClr val="tx1"/>
            </a:solidFill>
          </a:ln>
        </p:spPr>
      </p:pic>
      <p:pic>
        <p:nvPicPr>
          <p:cNvPr id="8" name="Picture 7" descr="A close-up of a document&#10;&#10;Description automatically generated">
            <a:extLst>
              <a:ext uri="{FF2B5EF4-FFF2-40B4-BE49-F238E27FC236}">
                <a16:creationId xmlns:a16="http://schemas.microsoft.com/office/drawing/2014/main" id="{DA827783-2CF6-FE32-4E54-A9F40FCFD1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0608" y="3749593"/>
            <a:ext cx="1146807" cy="1767064"/>
          </a:xfrm>
          <a:prstGeom prst="rect">
            <a:avLst/>
          </a:prstGeom>
          <a:ln>
            <a:solidFill>
              <a:schemeClr val="tx1"/>
            </a:solidFill>
          </a:ln>
        </p:spPr>
      </p:pic>
      <p:pic>
        <p:nvPicPr>
          <p:cNvPr id="9" name="Picture 8" descr="A close-up of a document&#10;&#10;Description automatically generated">
            <a:extLst>
              <a:ext uri="{FF2B5EF4-FFF2-40B4-BE49-F238E27FC236}">
                <a16:creationId xmlns:a16="http://schemas.microsoft.com/office/drawing/2014/main" id="{49A78C9B-FFAF-53C5-13CA-DB9AE1A368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1214" y="1467464"/>
            <a:ext cx="1146807" cy="1767064"/>
          </a:xfrm>
          <a:prstGeom prst="rect">
            <a:avLst/>
          </a:prstGeom>
          <a:ln>
            <a:solidFill>
              <a:schemeClr val="tx1"/>
            </a:solidFill>
          </a:ln>
        </p:spPr>
      </p:pic>
      <p:pic>
        <p:nvPicPr>
          <p:cNvPr id="10" name="Picture 9" descr="A close-up of a document&#10;&#10;Description automatically generated">
            <a:extLst>
              <a:ext uri="{FF2B5EF4-FFF2-40B4-BE49-F238E27FC236}">
                <a16:creationId xmlns:a16="http://schemas.microsoft.com/office/drawing/2014/main" id="{396614B3-5908-4A18-8AEF-ACA0D4D31C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4263" y="1469973"/>
            <a:ext cx="1145776" cy="1762047"/>
          </a:xfrm>
          <a:prstGeom prst="rect">
            <a:avLst/>
          </a:prstGeom>
          <a:ln>
            <a:solidFill>
              <a:schemeClr val="tx1"/>
            </a:solidFill>
          </a:ln>
        </p:spPr>
      </p:pic>
      <p:pic>
        <p:nvPicPr>
          <p:cNvPr id="11" name="Picture 10">
            <a:extLst>
              <a:ext uri="{FF2B5EF4-FFF2-40B4-BE49-F238E27FC236}">
                <a16:creationId xmlns:a16="http://schemas.microsoft.com/office/drawing/2014/main" id="{EC3EE190-126B-AC0B-66E0-A3E58A651714}"/>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818310" y="1467464"/>
            <a:ext cx="1145133" cy="1767064"/>
          </a:xfrm>
          <a:prstGeom prst="rect">
            <a:avLst/>
          </a:prstGeom>
          <a:ln>
            <a:solidFill>
              <a:schemeClr val="tx1"/>
            </a:solidFill>
          </a:ln>
        </p:spPr>
      </p:pic>
      <p:pic>
        <p:nvPicPr>
          <p:cNvPr id="12" name="Picture 11">
            <a:extLst>
              <a:ext uri="{FF2B5EF4-FFF2-40B4-BE49-F238E27FC236}">
                <a16:creationId xmlns:a16="http://schemas.microsoft.com/office/drawing/2014/main" id="{F9AD800D-C36E-41C4-646D-F50F25FFC726}"/>
              </a:ext>
            </a:extLst>
          </p:cNvPr>
          <p:cNvPicPr>
            <a:picLocks noChangeAspect="1"/>
          </p:cNvPicPr>
          <p:nvPr/>
        </p:nvPicPr>
        <p:blipFill>
          <a:blip r:embed="rId12"/>
          <a:stretch>
            <a:fillRect/>
          </a:stretch>
        </p:blipFill>
        <p:spPr>
          <a:xfrm>
            <a:off x="3589207" y="1467464"/>
            <a:ext cx="1133420" cy="1767064"/>
          </a:xfrm>
          <a:prstGeom prst="rect">
            <a:avLst/>
          </a:prstGeom>
          <a:ln>
            <a:solidFill>
              <a:schemeClr val="tx1"/>
            </a:solidFill>
          </a:ln>
        </p:spPr>
      </p:pic>
      <p:pic>
        <p:nvPicPr>
          <p:cNvPr id="13" name="Picture 12">
            <a:extLst>
              <a:ext uri="{FF2B5EF4-FFF2-40B4-BE49-F238E27FC236}">
                <a16:creationId xmlns:a16="http://schemas.microsoft.com/office/drawing/2014/main" id="{BA998BF9-926B-5E62-DB25-AFC6BBA4CF06}"/>
              </a:ext>
            </a:extLst>
          </p:cNvPr>
          <p:cNvPicPr>
            <a:picLocks noChangeAspect="1"/>
          </p:cNvPicPr>
          <p:nvPr/>
        </p:nvPicPr>
        <p:blipFill>
          <a:blip r:embed="rId13"/>
          <a:stretch>
            <a:fillRect/>
          </a:stretch>
        </p:blipFill>
        <p:spPr>
          <a:xfrm>
            <a:off x="6318933" y="1467464"/>
            <a:ext cx="1140763" cy="1767064"/>
          </a:xfrm>
          <a:prstGeom prst="rect">
            <a:avLst/>
          </a:prstGeom>
          <a:ln>
            <a:solidFill>
              <a:schemeClr val="tx1"/>
            </a:solidFill>
          </a:ln>
        </p:spPr>
      </p:pic>
      <p:pic>
        <p:nvPicPr>
          <p:cNvPr id="14" name="Picture 13">
            <a:extLst>
              <a:ext uri="{FF2B5EF4-FFF2-40B4-BE49-F238E27FC236}">
                <a16:creationId xmlns:a16="http://schemas.microsoft.com/office/drawing/2014/main" id="{69DAC385-9C92-6EC9-31B2-77E2ED93D1CD}"/>
              </a:ext>
            </a:extLst>
          </p:cNvPr>
          <p:cNvPicPr>
            <a:picLocks noChangeAspect="1"/>
          </p:cNvPicPr>
          <p:nvPr/>
        </p:nvPicPr>
        <p:blipFill>
          <a:blip r:embed="rId14"/>
          <a:stretch>
            <a:fillRect/>
          </a:stretch>
        </p:blipFill>
        <p:spPr>
          <a:xfrm>
            <a:off x="10413776" y="1467464"/>
            <a:ext cx="1143000" cy="1767064"/>
          </a:xfrm>
          <a:prstGeom prst="rect">
            <a:avLst/>
          </a:prstGeom>
          <a:ln>
            <a:solidFill>
              <a:schemeClr val="tx1"/>
            </a:solidFill>
          </a:ln>
        </p:spPr>
      </p:pic>
      <p:pic>
        <p:nvPicPr>
          <p:cNvPr id="15" name="Picture 14">
            <a:extLst>
              <a:ext uri="{FF2B5EF4-FFF2-40B4-BE49-F238E27FC236}">
                <a16:creationId xmlns:a16="http://schemas.microsoft.com/office/drawing/2014/main" id="{2E03532A-C6B4-F061-9B86-164B18060CEA}"/>
              </a:ext>
            </a:extLst>
          </p:cNvPr>
          <p:cNvPicPr>
            <a:picLocks noChangeAspect="1"/>
          </p:cNvPicPr>
          <p:nvPr/>
        </p:nvPicPr>
        <p:blipFill>
          <a:blip r:embed="rId15"/>
          <a:stretch>
            <a:fillRect/>
          </a:stretch>
        </p:blipFill>
        <p:spPr>
          <a:xfrm>
            <a:off x="818310" y="3749593"/>
            <a:ext cx="1139969" cy="1767064"/>
          </a:xfrm>
          <a:prstGeom prst="rect">
            <a:avLst/>
          </a:prstGeom>
          <a:ln>
            <a:solidFill>
              <a:schemeClr val="tx1"/>
            </a:solidFill>
          </a:ln>
        </p:spPr>
      </p:pic>
      <p:pic>
        <p:nvPicPr>
          <p:cNvPr id="16" name="Picture 15">
            <a:extLst>
              <a:ext uri="{FF2B5EF4-FFF2-40B4-BE49-F238E27FC236}">
                <a16:creationId xmlns:a16="http://schemas.microsoft.com/office/drawing/2014/main" id="{F09F7E07-CE53-EECA-C030-22A91E3E51BE}"/>
              </a:ext>
            </a:extLst>
          </p:cNvPr>
          <p:cNvPicPr>
            <a:picLocks noChangeAspect="1"/>
          </p:cNvPicPr>
          <p:nvPr/>
        </p:nvPicPr>
        <p:blipFill>
          <a:blip r:embed="rId16"/>
          <a:stretch>
            <a:fillRect/>
          </a:stretch>
        </p:blipFill>
        <p:spPr>
          <a:xfrm>
            <a:off x="2203758" y="3749593"/>
            <a:ext cx="1144449" cy="1767064"/>
          </a:xfrm>
          <a:prstGeom prst="rect">
            <a:avLst/>
          </a:prstGeom>
          <a:ln>
            <a:solidFill>
              <a:schemeClr val="tx1"/>
            </a:solidFill>
          </a:ln>
        </p:spPr>
      </p:pic>
      <p:pic>
        <p:nvPicPr>
          <p:cNvPr id="17" name="Picture 16">
            <a:extLst>
              <a:ext uri="{FF2B5EF4-FFF2-40B4-BE49-F238E27FC236}">
                <a16:creationId xmlns:a16="http://schemas.microsoft.com/office/drawing/2014/main" id="{7BAEF48E-969F-926B-37B6-F3757939D95F}"/>
              </a:ext>
            </a:extLst>
          </p:cNvPr>
          <p:cNvPicPr>
            <a:picLocks noChangeAspect="1"/>
          </p:cNvPicPr>
          <p:nvPr/>
        </p:nvPicPr>
        <p:blipFill>
          <a:blip r:embed="rId17"/>
          <a:stretch>
            <a:fillRect/>
          </a:stretch>
        </p:blipFill>
        <p:spPr>
          <a:xfrm>
            <a:off x="4962799" y="3749593"/>
            <a:ext cx="1137882" cy="1767064"/>
          </a:xfrm>
          <a:prstGeom prst="rect">
            <a:avLst/>
          </a:prstGeom>
          <a:ln>
            <a:solidFill>
              <a:schemeClr val="tx1"/>
            </a:solidFill>
          </a:ln>
        </p:spPr>
      </p:pic>
      <p:pic>
        <p:nvPicPr>
          <p:cNvPr id="47" name="Picture 46">
            <a:extLst>
              <a:ext uri="{FF2B5EF4-FFF2-40B4-BE49-F238E27FC236}">
                <a16:creationId xmlns:a16="http://schemas.microsoft.com/office/drawing/2014/main" id="{ED2E5912-D321-89F5-3D49-D9DF2AC8AF0F}"/>
              </a:ext>
            </a:extLst>
          </p:cNvPr>
          <p:cNvPicPr>
            <a:picLocks noChangeAspect="1"/>
          </p:cNvPicPr>
          <p:nvPr/>
        </p:nvPicPr>
        <p:blipFill>
          <a:blip r:embed="rId18"/>
          <a:stretch>
            <a:fillRect/>
          </a:stretch>
        </p:blipFill>
        <p:spPr>
          <a:xfrm>
            <a:off x="6336991" y="3749593"/>
            <a:ext cx="1141555" cy="1767064"/>
          </a:xfrm>
          <a:prstGeom prst="rect">
            <a:avLst/>
          </a:prstGeom>
          <a:ln>
            <a:solidFill>
              <a:schemeClr val="tx1"/>
            </a:solidFill>
          </a:ln>
        </p:spPr>
      </p:pic>
      <p:pic>
        <p:nvPicPr>
          <p:cNvPr id="48" name="Picture 47">
            <a:extLst>
              <a:ext uri="{FF2B5EF4-FFF2-40B4-BE49-F238E27FC236}">
                <a16:creationId xmlns:a16="http://schemas.microsoft.com/office/drawing/2014/main" id="{B77E89C8-C42B-3EDF-07C1-343B150DBE8E}"/>
              </a:ext>
            </a:extLst>
          </p:cNvPr>
          <p:cNvPicPr>
            <a:picLocks noChangeAspect="1"/>
          </p:cNvPicPr>
          <p:nvPr/>
        </p:nvPicPr>
        <p:blipFill>
          <a:blip r:embed="rId19"/>
          <a:stretch>
            <a:fillRect/>
          </a:stretch>
        </p:blipFill>
        <p:spPr>
          <a:xfrm>
            <a:off x="10411000" y="3749689"/>
            <a:ext cx="1145776" cy="1766872"/>
          </a:xfrm>
          <a:prstGeom prst="rect">
            <a:avLst/>
          </a:prstGeom>
          <a:ln>
            <a:solidFill>
              <a:schemeClr val="tx1"/>
            </a:solidFill>
          </a:ln>
        </p:spPr>
      </p:pic>
      <p:grpSp>
        <p:nvGrpSpPr>
          <p:cNvPr id="49" name="مجموعة 28">
            <a:extLst>
              <a:ext uri="{FF2B5EF4-FFF2-40B4-BE49-F238E27FC236}">
                <a16:creationId xmlns:a16="http://schemas.microsoft.com/office/drawing/2014/main" id="{632C21FE-3906-AFDE-4F89-9D39EDE6B741}"/>
              </a:ext>
            </a:extLst>
          </p:cNvPr>
          <p:cNvGrpSpPr/>
          <p:nvPr/>
        </p:nvGrpSpPr>
        <p:grpSpPr>
          <a:xfrm>
            <a:off x="235454" y="167914"/>
            <a:ext cx="11160887" cy="456143"/>
            <a:chOff x="4023175" y="126035"/>
            <a:chExt cx="11160887" cy="456143"/>
          </a:xfrm>
        </p:grpSpPr>
        <p:grpSp>
          <p:nvGrpSpPr>
            <p:cNvPr id="50" name="Group 14">
              <a:extLst>
                <a:ext uri="{FF2B5EF4-FFF2-40B4-BE49-F238E27FC236}">
                  <a16:creationId xmlns:a16="http://schemas.microsoft.com/office/drawing/2014/main" id="{B21652DF-4EB5-B3D8-1E0E-1C644071415A}"/>
                </a:ext>
              </a:extLst>
            </p:cNvPr>
            <p:cNvGrpSpPr/>
            <p:nvPr/>
          </p:nvGrpSpPr>
          <p:grpSpPr>
            <a:xfrm>
              <a:off x="4023175" y="126035"/>
              <a:ext cx="346124" cy="401046"/>
              <a:chOff x="11622313" y="164626"/>
              <a:chExt cx="390433" cy="452386"/>
            </a:xfrm>
          </p:grpSpPr>
          <p:grpSp>
            <p:nvGrpSpPr>
              <p:cNvPr id="53" name="Group 13">
                <a:extLst>
                  <a:ext uri="{FF2B5EF4-FFF2-40B4-BE49-F238E27FC236}">
                    <a16:creationId xmlns:a16="http://schemas.microsoft.com/office/drawing/2014/main" id="{F5FD1F7A-DCB3-DC42-1D98-9595698A7DA1}"/>
                  </a:ext>
                </a:extLst>
              </p:cNvPr>
              <p:cNvGrpSpPr/>
              <p:nvPr/>
            </p:nvGrpSpPr>
            <p:grpSpPr>
              <a:xfrm>
                <a:off x="11769511" y="164626"/>
                <a:ext cx="243235" cy="275991"/>
                <a:chOff x="4526974" y="649874"/>
                <a:chExt cx="315048" cy="357477"/>
              </a:xfrm>
            </p:grpSpPr>
            <p:cxnSp>
              <p:nvCxnSpPr>
                <p:cNvPr id="55" name="Straight Connector 9">
                  <a:extLst>
                    <a:ext uri="{FF2B5EF4-FFF2-40B4-BE49-F238E27FC236}">
                      <a16:creationId xmlns:a16="http://schemas.microsoft.com/office/drawing/2014/main" id="{EDF5DE71-9A52-3BC8-FD07-038A14FBFAD1}"/>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10">
                  <a:extLst>
                    <a:ext uri="{FF2B5EF4-FFF2-40B4-BE49-F238E27FC236}">
                      <a16:creationId xmlns:a16="http://schemas.microsoft.com/office/drawing/2014/main" id="{C9D338F8-8A45-CC8C-5F98-CA7EB68BADC8}"/>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11">
                  <a:extLst>
                    <a:ext uri="{FF2B5EF4-FFF2-40B4-BE49-F238E27FC236}">
                      <a16:creationId xmlns:a16="http://schemas.microsoft.com/office/drawing/2014/main" id="{17CA5F80-8B44-9169-CB78-89BE7F9CD8F8}"/>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12">
                  <a:extLst>
                    <a:ext uri="{FF2B5EF4-FFF2-40B4-BE49-F238E27FC236}">
                      <a16:creationId xmlns:a16="http://schemas.microsoft.com/office/drawing/2014/main" id="{D2C07CF1-2E3C-840F-C0D3-946EC58A8C44}"/>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TextBox 52">
                <a:extLst>
                  <a:ext uri="{FF2B5EF4-FFF2-40B4-BE49-F238E27FC236}">
                    <a16:creationId xmlns:a16="http://schemas.microsoft.com/office/drawing/2014/main" id="{B14B039D-B348-7FEC-BF89-F0279044578D}"/>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1</a:t>
                </a:r>
              </a:p>
            </p:txBody>
          </p:sp>
        </p:grpSp>
        <p:sp>
          <p:nvSpPr>
            <p:cNvPr id="51" name="Title 1">
              <a:extLst>
                <a:ext uri="{FF2B5EF4-FFF2-40B4-BE49-F238E27FC236}">
                  <a16:creationId xmlns:a16="http://schemas.microsoft.com/office/drawing/2014/main" id="{9BA0F0A9-FE5C-AFA7-D9B8-8981F2A16DE5}"/>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National Nuclear Legal Regulatory Framework</a:t>
              </a:r>
            </a:p>
          </p:txBody>
        </p:sp>
        <p:pic>
          <p:nvPicPr>
            <p:cNvPr id="52" name="Picture 8">
              <a:extLst>
                <a:ext uri="{FF2B5EF4-FFF2-40B4-BE49-F238E27FC236}">
                  <a16:creationId xmlns:a16="http://schemas.microsoft.com/office/drawing/2014/main" id="{3F2A880D-B9A7-BB86-F9A8-7B5035A137D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solidFill>
              <a:schemeClr val="accent1">
                <a:lumMod val="75000"/>
              </a:schemeClr>
            </a:solidFill>
            <a:ln>
              <a:solidFill>
                <a:schemeClr val="accent1">
                  <a:lumMod val="75000"/>
                </a:schemeClr>
              </a:solidFill>
            </a:ln>
            <a:effectLst>
              <a:outerShdw blurRad="50800" dist="38100" dir="5400000" algn="t" rotWithShape="0">
                <a:prstClr val="black">
                  <a:alpha val="40000"/>
                </a:prstClr>
              </a:outerShdw>
            </a:effectLst>
          </p:spPr>
        </p:pic>
      </p:grpSp>
      <p:pic>
        <p:nvPicPr>
          <p:cNvPr id="59" name="Picture 58" descr="1237099078782325025Steren_Futurist_circle.svg.hi.png">
            <a:extLst>
              <a:ext uri="{FF2B5EF4-FFF2-40B4-BE49-F238E27FC236}">
                <a16:creationId xmlns:a16="http://schemas.microsoft.com/office/drawing/2014/main" id="{B75C403E-F371-683A-D252-4E9DBD1033C8}"/>
              </a:ext>
            </a:extLst>
          </p:cNvPr>
          <p:cNvPicPr>
            <a:picLocks noChangeAspect="1"/>
          </p:cNvPicPr>
          <p:nvPr/>
        </p:nvPicPr>
        <p:blipFill>
          <a:blip r:embed="rId21" cstate="email">
            <a:duotone>
              <a:prstClr val="black"/>
              <a:schemeClr val="accent6">
                <a:tint val="45000"/>
                <a:satMod val="400000"/>
              </a:schemeClr>
            </a:duotone>
          </a:blip>
          <a:stretch>
            <a:fillRect/>
          </a:stretch>
        </p:blipFill>
        <p:spPr>
          <a:xfrm rot="19695355">
            <a:off x="130666" y="130371"/>
            <a:ext cx="524085" cy="524085"/>
          </a:xfrm>
          <a:prstGeom prst="rect">
            <a:avLst/>
          </a:prstGeom>
        </p:spPr>
      </p:pic>
    </p:spTree>
    <p:extLst>
      <p:ext uri="{BB962C8B-B14F-4D97-AF65-F5344CB8AC3E}">
        <p14:creationId xmlns:p14="http://schemas.microsoft.com/office/powerpoint/2010/main" val="250808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A2BF7-061F-8EDB-9DA6-DD557CB3D50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D8BB217-F698-AFFE-47C0-DA434504674C}"/>
              </a:ext>
            </a:extLst>
          </p:cNvPr>
          <p:cNvSpPr txBox="1">
            <a:spLocks/>
          </p:cNvSpPr>
          <p:nvPr/>
        </p:nvSpPr>
        <p:spPr>
          <a:xfrm>
            <a:off x="4592427" y="286307"/>
            <a:ext cx="6598921"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GB" sz="3200" b="1" dirty="0">
              <a:solidFill>
                <a:srgbClr val="0000FF"/>
              </a:solidFill>
              <a:latin typeface="Sakkal Majalla" panose="02000000000000000000" pitchFamily="2" charset="-78"/>
              <a:cs typeface="Sakkal Majalla" panose="02000000000000000000" pitchFamily="2" charset="-78"/>
            </a:endParaRPr>
          </a:p>
        </p:txBody>
      </p:sp>
      <p:pic>
        <p:nvPicPr>
          <p:cNvPr id="19" name="Picture 18">
            <a:extLst>
              <a:ext uri="{FF2B5EF4-FFF2-40B4-BE49-F238E27FC236}">
                <a16:creationId xmlns:a16="http://schemas.microsoft.com/office/drawing/2014/main" id="{D8BFB296-E352-E731-8720-02ED918BFC60}"/>
              </a:ext>
            </a:extLst>
          </p:cNvPr>
          <p:cNvPicPr>
            <a:picLocks noChangeAspect="1"/>
          </p:cNvPicPr>
          <p:nvPr/>
        </p:nvPicPr>
        <p:blipFill>
          <a:blip r:embed="rId3"/>
          <a:stretch>
            <a:fillRect/>
          </a:stretch>
        </p:blipFill>
        <p:spPr>
          <a:xfrm>
            <a:off x="1521077" y="683495"/>
            <a:ext cx="1145165" cy="1772868"/>
          </a:xfrm>
          <a:prstGeom prst="rect">
            <a:avLst/>
          </a:prstGeom>
          <a:ln>
            <a:solidFill>
              <a:schemeClr val="tx1"/>
            </a:solidFill>
          </a:ln>
        </p:spPr>
      </p:pic>
      <p:pic>
        <p:nvPicPr>
          <p:cNvPr id="20" name="Picture 19">
            <a:extLst>
              <a:ext uri="{FF2B5EF4-FFF2-40B4-BE49-F238E27FC236}">
                <a16:creationId xmlns:a16="http://schemas.microsoft.com/office/drawing/2014/main" id="{B99A6E33-FCA8-3B18-77C8-F03D91B0B231}"/>
              </a:ext>
            </a:extLst>
          </p:cNvPr>
          <p:cNvPicPr>
            <a:picLocks noChangeAspect="1"/>
          </p:cNvPicPr>
          <p:nvPr/>
        </p:nvPicPr>
        <p:blipFill>
          <a:blip r:embed="rId4"/>
          <a:stretch>
            <a:fillRect/>
          </a:stretch>
        </p:blipFill>
        <p:spPr>
          <a:xfrm>
            <a:off x="3275005" y="680867"/>
            <a:ext cx="1147545" cy="1772868"/>
          </a:xfrm>
          <a:prstGeom prst="rect">
            <a:avLst/>
          </a:prstGeom>
          <a:ln>
            <a:solidFill>
              <a:schemeClr val="tx1"/>
            </a:solidFill>
          </a:ln>
        </p:spPr>
      </p:pic>
      <p:pic>
        <p:nvPicPr>
          <p:cNvPr id="21" name="Picture 20">
            <a:extLst>
              <a:ext uri="{FF2B5EF4-FFF2-40B4-BE49-F238E27FC236}">
                <a16:creationId xmlns:a16="http://schemas.microsoft.com/office/drawing/2014/main" id="{25A3DC42-3D20-D8E7-B141-A5D7C3C8A7A3}"/>
              </a:ext>
            </a:extLst>
          </p:cNvPr>
          <p:cNvPicPr>
            <a:picLocks noChangeAspect="1"/>
          </p:cNvPicPr>
          <p:nvPr/>
        </p:nvPicPr>
        <p:blipFill>
          <a:blip r:embed="rId5"/>
          <a:stretch>
            <a:fillRect/>
          </a:stretch>
        </p:blipFill>
        <p:spPr>
          <a:xfrm>
            <a:off x="4929594" y="683495"/>
            <a:ext cx="1142266" cy="1772868"/>
          </a:xfrm>
          <a:prstGeom prst="rect">
            <a:avLst/>
          </a:prstGeom>
          <a:ln>
            <a:solidFill>
              <a:schemeClr val="tx1"/>
            </a:solidFill>
          </a:ln>
        </p:spPr>
      </p:pic>
      <p:pic>
        <p:nvPicPr>
          <p:cNvPr id="22" name="Picture 21">
            <a:extLst>
              <a:ext uri="{FF2B5EF4-FFF2-40B4-BE49-F238E27FC236}">
                <a16:creationId xmlns:a16="http://schemas.microsoft.com/office/drawing/2014/main" id="{CCA7EE7B-6351-C845-5518-ECAAD910D018}"/>
              </a:ext>
            </a:extLst>
          </p:cNvPr>
          <p:cNvPicPr>
            <a:picLocks noChangeAspect="1"/>
          </p:cNvPicPr>
          <p:nvPr/>
        </p:nvPicPr>
        <p:blipFill>
          <a:blip r:embed="rId6"/>
          <a:stretch>
            <a:fillRect/>
          </a:stretch>
        </p:blipFill>
        <p:spPr>
          <a:xfrm>
            <a:off x="6544104" y="683495"/>
            <a:ext cx="1156545" cy="1791510"/>
          </a:xfrm>
          <a:prstGeom prst="rect">
            <a:avLst/>
          </a:prstGeom>
          <a:ln>
            <a:solidFill>
              <a:schemeClr val="tx1"/>
            </a:solidFill>
          </a:ln>
        </p:spPr>
      </p:pic>
      <p:pic>
        <p:nvPicPr>
          <p:cNvPr id="23" name="Picture 22">
            <a:extLst>
              <a:ext uri="{FF2B5EF4-FFF2-40B4-BE49-F238E27FC236}">
                <a16:creationId xmlns:a16="http://schemas.microsoft.com/office/drawing/2014/main" id="{09946F59-85D8-E674-F470-27CC84AECDEF}"/>
              </a:ext>
            </a:extLst>
          </p:cNvPr>
          <p:cNvPicPr>
            <a:picLocks noChangeAspect="1"/>
          </p:cNvPicPr>
          <p:nvPr/>
        </p:nvPicPr>
        <p:blipFill>
          <a:blip r:embed="rId7"/>
          <a:stretch>
            <a:fillRect/>
          </a:stretch>
        </p:blipFill>
        <p:spPr>
          <a:xfrm>
            <a:off x="9751866" y="685844"/>
            <a:ext cx="1158759" cy="1789161"/>
          </a:xfrm>
          <a:prstGeom prst="rect">
            <a:avLst/>
          </a:prstGeom>
          <a:ln>
            <a:solidFill>
              <a:schemeClr val="tx1"/>
            </a:solidFill>
          </a:ln>
        </p:spPr>
      </p:pic>
      <p:pic>
        <p:nvPicPr>
          <p:cNvPr id="24" name="Picture 23">
            <a:extLst>
              <a:ext uri="{FF2B5EF4-FFF2-40B4-BE49-F238E27FC236}">
                <a16:creationId xmlns:a16="http://schemas.microsoft.com/office/drawing/2014/main" id="{6690A832-0447-BCEE-DA56-F655A9548469}"/>
              </a:ext>
            </a:extLst>
          </p:cNvPr>
          <p:cNvPicPr>
            <a:picLocks noChangeAspect="1"/>
          </p:cNvPicPr>
          <p:nvPr/>
        </p:nvPicPr>
        <p:blipFill>
          <a:blip r:embed="rId8"/>
          <a:stretch>
            <a:fillRect/>
          </a:stretch>
        </p:blipFill>
        <p:spPr>
          <a:xfrm>
            <a:off x="1512748" y="2593646"/>
            <a:ext cx="1161822" cy="1789161"/>
          </a:xfrm>
          <a:prstGeom prst="rect">
            <a:avLst/>
          </a:prstGeom>
          <a:ln>
            <a:solidFill>
              <a:schemeClr val="tx1"/>
            </a:solidFill>
          </a:ln>
        </p:spPr>
      </p:pic>
      <p:pic>
        <p:nvPicPr>
          <p:cNvPr id="25" name="Picture 24">
            <a:extLst>
              <a:ext uri="{FF2B5EF4-FFF2-40B4-BE49-F238E27FC236}">
                <a16:creationId xmlns:a16="http://schemas.microsoft.com/office/drawing/2014/main" id="{1F772F2D-9A50-B2EB-CCFA-7E382C8C8CE4}"/>
              </a:ext>
            </a:extLst>
          </p:cNvPr>
          <p:cNvPicPr>
            <a:picLocks noChangeAspect="1"/>
          </p:cNvPicPr>
          <p:nvPr/>
        </p:nvPicPr>
        <p:blipFill>
          <a:blip r:embed="rId9"/>
          <a:stretch>
            <a:fillRect/>
          </a:stretch>
        </p:blipFill>
        <p:spPr>
          <a:xfrm>
            <a:off x="3270933" y="2591018"/>
            <a:ext cx="1155689" cy="1789161"/>
          </a:xfrm>
          <a:prstGeom prst="rect">
            <a:avLst/>
          </a:prstGeom>
          <a:ln>
            <a:solidFill>
              <a:schemeClr val="tx1"/>
            </a:solidFill>
          </a:ln>
        </p:spPr>
      </p:pic>
      <p:pic>
        <p:nvPicPr>
          <p:cNvPr id="26" name="Picture 25">
            <a:extLst>
              <a:ext uri="{FF2B5EF4-FFF2-40B4-BE49-F238E27FC236}">
                <a16:creationId xmlns:a16="http://schemas.microsoft.com/office/drawing/2014/main" id="{0D3800FE-2A3B-1EFA-6710-4FF5571A0C83}"/>
              </a:ext>
            </a:extLst>
          </p:cNvPr>
          <p:cNvPicPr>
            <a:picLocks noChangeAspect="1"/>
          </p:cNvPicPr>
          <p:nvPr/>
        </p:nvPicPr>
        <p:blipFill>
          <a:blip r:embed="rId10"/>
          <a:stretch>
            <a:fillRect/>
          </a:stretch>
        </p:blipFill>
        <p:spPr>
          <a:xfrm>
            <a:off x="4924346" y="2593645"/>
            <a:ext cx="1152763" cy="1789161"/>
          </a:xfrm>
          <a:prstGeom prst="rect">
            <a:avLst/>
          </a:prstGeom>
          <a:ln>
            <a:solidFill>
              <a:schemeClr val="tx1"/>
            </a:solidFill>
          </a:ln>
        </p:spPr>
      </p:pic>
      <p:pic>
        <p:nvPicPr>
          <p:cNvPr id="27" name="Picture 26">
            <a:extLst>
              <a:ext uri="{FF2B5EF4-FFF2-40B4-BE49-F238E27FC236}">
                <a16:creationId xmlns:a16="http://schemas.microsoft.com/office/drawing/2014/main" id="{89FCFD6E-E4BD-DF18-537C-D8F757EAF2E9}"/>
              </a:ext>
            </a:extLst>
          </p:cNvPr>
          <p:cNvPicPr>
            <a:picLocks noChangeAspect="1"/>
          </p:cNvPicPr>
          <p:nvPr/>
        </p:nvPicPr>
        <p:blipFill>
          <a:blip r:embed="rId11"/>
          <a:stretch>
            <a:fillRect/>
          </a:stretch>
        </p:blipFill>
        <p:spPr>
          <a:xfrm>
            <a:off x="6548985" y="2593644"/>
            <a:ext cx="1146782" cy="1789161"/>
          </a:xfrm>
          <a:prstGeom prst="rect">
            <a:avLst/>
          </a:prstGeom>
          <a:ln>
            <a:solidFill>
              <a:schemeClr val="tx1"/>
            </a:solidFill>
          </a:ln>
        </p:spPr>
      </p:pic>
      <p:pic>
        <p:nvPicPr>
          <p:cNvPr id="28" name="Picture 27">
            <a:extLst>
              <a:ext uri="{FF2B5EF4-FFF2-40B4-BE49-F238E27FC236}">
                <a16:creationId xmlns:a16="http://schemas.microsoft.com/office/drawing/2014/main" id="{8D84387D-479A-9F49-6F4D-71FECCA2F9A6}"/>
              </a:ext>
            </a:extLst>
          </p:cNvPr>
          <p:cNvPicPr>
            <a:picLocks noChangeAspect="1"/>
          </p:cNvPicPr>
          <p:nvPr/>
        </p:nvPicPr>
        <p:blipFill>
          <a:blip r:embed="rId12"/>
          <a:stretch>
            <a:fillRect/>
          </a:stretch>
        </p:blipFill>
        <p:spPr>
          <a:xfrm>
            <a:off x="9757854" y="2593644"/>
            <a:ext cx="1146782" cy="1784637"/>
          </a:xfrm>
          <a:prstGeom prst="rect">
            <a:avLst/>
          </a:prstGeom>
          <a:ln>
            <a:solidFill>
              <a:schemeClr val="tx1"/>
            </a:solidFill>
          </a:ln>
        </p:spPr>
      </p:pic>
      <p:pic>
        <p:nvPicPr>
          <p:cNvPr id="29" name="Picture 28">
            <a:extLst>
              <a:ext uri="{FF2B5EF4-FFF2-40B4-BE49-F238E27FC236}">
                <a16:creationId xmlns:a16="http://schemas.microsoft.com/office/drawing/2014/main" id="{1AD4D077-1AEF-FC14-24BC-7FEA46A7D492}"/>
              </a:ext>
            </a:extLst>
          </p:cNvPr>
          <p:cNvPicPr>
            <a:picLocks noChangeAspect="1"/>
          </p:cNvPicPr>
          <p:nvPr/>
        </p:nvPicPr>
        <p:blipFill>
          <a:blip r:embed="rId13"/>
          <a:stretch>
            <a:fillRect/>
          </a:stretch>
        </p:blipFill>
        <p:spPr>
          <a:xfrm>
            <a:off x="1519137" y="4520089"/>
            <a:ext cx="1149044" cy="1784637"/>
          </a:xfrm>
          <a:prstGeom prst="rect">
            <a:avLst/>
          </a:prstGeom>
          <a:ln>
            <a:solidFill>
              <a:schemeClr val="tx1"/>
            </a:solidFill>
          </a:ln>
        </p:spPr>
      </p:pic>
      <p:pic>
        <p:nvPicPr>
          <p:cNvPr id="30" name="Picture 29">
            <a:extLst>
              <a:ext uri="{FF2B5EF4-FFF2-40B4-BE49-F238E27FC236}">
                <a16:creationId xmlns:a16="http://schemas.microsoft.com/office/drawing/2014/main" id="{E8C965F4-EC2E-2B41-E683-483CB547A224}"/>
              </a:ext>
            </a:extLst>
          </p:cNvPr>
          <p:cNvPicPr>
            <a:picLocks noChangeAspect="1"/>
          </p:cNvPicPr>
          <p:nvPr/>
        </p:nvPicPr>
        <p:blipFill>
          <a:blip r:embed="rId14"/>
          <a:stretch>
            <a:fillRect/>
          </a:stretch>
        </p:blipFill>
        <p:spPr>
          <a:xfrm>
            <a:off x="3274983" y="4517460"/>
            <a:ext cx="1147589" cy="1784637"/>
          </a:xfrm>
          <a:prstGeom prst="rect">
            <a:avLst/>
          </a:prstGeom>
          <a:ln>
            <a:solidFill>
              <a:schemeClr val="tx1"/>
            </a:solidFill>
          </a:ln>
        </p:spPr>
      </p:pic>
      <p:pic>
        <p:nvPicPr>
          <p:cNvPr id="31" name="Picture 30">
            <a:extLst>
              <a:ext uri="{FF2B5EF4-FFF2-40B4-BE49-F238E27FC236}">
                <a16:creationId xmlns:a16="http://schemas.microsoft.com/office/drawing/2014/main" id="{5D21D475-8A09-1AA8-E24D-B99CCE5ECA0A}"/>
              </a:ext>
            </a:extLst>
          </p:cNvPr>
          <p:cNvPicPr>
            <a:picLocks noChangeAspect="1"/>
          </p:cNvPicPr>
          <p:nvPr/>
        </p:nvPicPr>
        <p:blipFill>
          <a:blip r:embed="rId15"/>
          <a:stretch>
            <a:fillRect/>
          </a:stretch>
        </p:blipFill>
        <p:spPr>
          <a:xfrm>
            <a:off x="4926205" y="4529385"/>
            <a:ext cx="1149044" cy="1784637"/>
          </a:xfrm>
          <a:prstGeom prst="rect">
            <a:avLst/>
          </a:prstGeom>
          <a:ln>
            <a:solidFill>
              <a:schemeClr val="tx1"/>
            </a:solidFill>
          </a:ln>
        </p:spPr>
      </p:pic>
      <p:pic>
        <p:nvPicPr>
          <p:cNvPr id="32" name="Picture 31">
            <a:extLst>
              <a:ext uri="{FF2B5EF4-FFF2-40B4-BE49-F238E27FC236}">
                <a16:creationId xmlns:a16="http://schemas.microsoft.com/office/drawing/2014/main" id="{50C0FB62-03F7-5741-700D-DE4F3BA22714}"/>
              </a:ext>
            </a:extLst>
          </p:cNvPr>
          <p:cNvPicPr>
            <a:picLocks noChangeAspect="1"/>
          </p:cNvPicPr>
          <p:nvPr/>
        </p:nvPicPr>
        <p:blipFill>
          <a:blip r:embed="rId16"/>
          <a:stretch>
            <a:fillRect/>
          </a:stretch>
        </p:blipFill>
        <p:spPr>
          <a:xfrm>
            <a:off x="6548179" y="4520088"/>
            <a:ext cx="1148395" cy="1784637"/>
          </a:xfrm>
          <a:prstGeom prst="rect">
            <a:avLst/>
          </a:prstGeom>
          <a:ln>
            <a:solidFill>
              <a:schemeClr val="tx1"/>
            </a:solidFill>
          </a:ln>
        </p:spPr>
      </p:pic>
      <p:pic>
        <p:nvPicPr>
          <p:cNvPr id="33" name="Picture 32">
            <a:extLst>
              <a:ext uri="{FF2B5EF4-FFF2-40B4-BE49-F238E27FC236}">
                <a16:creationId xmlns:a16="http://schemas.microsoft.com/office/drawing/2014/main" id="{C69DFF76-4F21-4B94-3291-6C3BC4C1CCC1}"/>
              </a:ext>
            </a:extLst>
          </p:cNvPr>
          <p:cNvPicPr>
            <a:picLocks noChangeAspect="1"/>
          </p:cNvPicPr>
          <p:nvPr/>
        </p:nvPicPr>
        <p:blipFill>
          <a:blip r:embed="rId17"/>
          <a:stretch>
            <a:fillRect/>
          </a:stretch>
        </p:blipFill>
        <p:spPr>
          <a:xfrm>
            <a:off x="9753330" y="4530805"/>
            <a:ext cx="1155830" cy="1784637"/>
          </a:xfrm>
          <a:prstGeom prst="rect">
            <a:avLst/>
          </a:prstGeom>
          <a:ln>
            <a:solidFill>
              <a:schemeClr val="tx1"/>
            </a:solidFill>
          </a:ln>
        </p:spPr>
      </p:pic>
      <p:pic>
        <p:nvPicPr>
          <p:cNvPr id="34" name="Picture 33">
            <a:extLst>
              <a:ext uri="{FF2B5EF4-FFF2-40B4-BE49-F238E27FC236}">
                <a16:creationId xmlns:a16="http://schemas.microsoft.com/office/drawing/2014/main" id="{7ECDEC45-863A-0A0A-9BDA-F69531931FB4}"/>
              </a:ext>
            </a:extLst>
          </p:cNvPr>
          <p:cNvPicPr>
            <a:picLocks noChangeAspect="1"/>
          </p:cNvPicPr>
          <p:nvPr/>
        </p:nvPicPr>
        <p:blipFill>
          <a:blip r:embed="rId18"/>
          <a:stretch>
            <a:fillRect/>
          </a:stretch>
        </p:blipFill>
        <p:spPr>
          <a:xfrm>
            <a:off x="8152873" y="693514"/>
            <a:ext cx="1154124" cy="1791510"/>
          </a:xfrm>
          <a:prstGeom prst="rect">
            <a:avLst/>
          </a:prstGeom>
          <a:ln>
            <a:solidFill>
              <a:schemeClr val="tx1"/>
            </a:solidFill>
          </a:ln>
        </p:spPr>
      </p:pic>
      <p:pic>
        <p:nvPicPr>
          <p:cNvPr id="35" name="Picture 34">
            <a:extLst>
              <a:ext uri="{FF2B5EF4-FFF2-40B4-BE49-F238E27FC236}">
                <a16:creationId xmlns:a16="http://schemas.microsoft.com/office/drawing/2014/main" id="{E29C93D5-6A94-BF30-8898-70243A639592}"/>
              </a:ext>
            </a:extLst>
          </p:cNvPr>
          <p:cNvPicPr>
            <a:picLocks noChangeAspect="1"/>
          </p:cNvPicPr>
          <p:nvPr/>
        </p:nvPicPr>
        <p:blipFill>
          <a:blip r:embed="rId19"/>
          <a:stretch>
            <a:fillRect/>
          </a:stretch>
        </p:blipFill>
        <p:spPr>
          <a:xfrm>
            <a:off x="8148237" y="2569752"/>
            <a:ext cx="1158760" cy="1789161"/>
          </a:xfrm>
          <a:prstGeom prst="rect">
            <a:avLst/>
          </a:prstGeom>
          <a:ln>
            <a:solidFill>
              <a:schemeClr val="tx1"/>
            </a:solidFill>
          </a:ln>
        </p:spPr>
      </p:pic>
      <p:pic>
        <p:nvPicPr>
          <p:cNvPr id="36" name="Picture 35">
            <a:extLst>
              <a:ext uri="{FF2B5EF4-FFF2-40B4-BE49-F238E27FC236}">
                <a16:creationId xmlns:a16="http://schemas.microsoft.com/office/drawing/2014/main" id="{3EFE8DE5-2B65-52EA-BEC4-6F3C286A1E8B}"/>
              </a:ext>
            </a:extLst>
          </p:cNvPr>
          <p:cNvPicPr>
            <a:picLocks noChangeAspect="1"/>
          </p:cNvPicPr>
          <p:nvPr/>
        </p:nvPicPr>
        <p:blipFill>
          <a:blip r:embed="rId20"/>
          <a:stretch>
            <a:fillRect/>
          </a:stretch>
        </p:blipFill>
        <p:spPr>
          <a:xfrm>
            <a:off x="8153499" y="4520787"/>
            <a:ext cx="1148236" cy="1784636"/>
          </a:xfrm>
          <a:prstGeom prst="rect">
            <a:avLst/>
          </a:prstGeom>
          <a:ln>
            <a:solidFill>
              <a:schemeClr val="tx1"/>
            </a:solidFill>
          </a:ln>
        </p:spPr>
      </p:pic>
      <p:grpSp>
        <p:nvGrpSpPr>
          <p:cNvPr id="37" name="مجموعة 28">
            <a:extLst>
              <a:ext uri="{FF2B5EF4-FFF2-40B4-BE49-F238E27FC236}">
                <a16:creationId xmlns:a16="http://schemas.microsoft.com/office/drawing/2014/main" id="{36ABBD69-9F0B-A918-DB81-EEEBD5FF2B6B}"/>
              </a:ext>
            </a:extLst>
          </p:cNvPr>
          <p:cNvGrpSpPr/>
          <p:nvPr/>
        </p:nvGrpSpPr>
        <p:grpSpPr>
          <a:xfrm>
            <a:off x="235454" y="167914"/>
            <a:ext cx="11160887" cy="409649"/>
            <a:chOff x="4023175" y="126035"/>
            <a:chExt cx="11160887" cy="409649"/>
          </a:xfrm>
        </p:grpSpPr>
        <p:grpSp>
          <p:nvGrpSpPr>
            <p:cNvPr id="38" name="Group 14">
              <a:extLst>
                <a:ext uri="{FF2B5EF4-FFF2-40B4-BE49-F238E27FC236}">
                  <a16:creationId xmlns:a16="http://schemas.microsoft.com/office/drawing/2014/main" id="{0CF17C0C-1BC3-3249-5204-4FB35E0E26F3}"/>
                </a:ext>
              </a:extLst>
            </p:cNvPr>
            <p:cNvGrpSpPr/>
            <p:nvPr/>
          </p:nvGrpSpPr>
          <p:grpSpPr>
            <a:xfrm>
              <a:off x="4023175" y="126035"/>
              <a:ext cx="346124" cy="401046"/>
              <a:chOff x="11622313" y="164626"/>
              <a:chExt cx="390433" cy="452386"/>
            </a:xfrm>
          </p:grpSpPr>
          <p:grpSp>
            <p:nvGrpSpPr>
              <p:cNvPr id="41" name="Group 13">
                <a:extLst>
                  <a:ext uri="{FF2B5EF4-FFF2-40B4-BE49-F238E27FC236}">
                    <a16:creationId xmlns:a16="http://schemas.microsoft.com/office/drawing/2014/main" id="{03EA350C-A0EE-97F9-6F17-320EB3DD7119}"/>
                  </a:ext>
                </a:extLst>
              </p:cNvPr>
              <p:cNvGrpSpPr/>
              <p:nvPr/>
            </p:nvGrpSpPr>
            <p:grpSpPr>
              <a:xfrm>
                <a:off x="11769511" y="164626"/>
                <a:ext cx="243235" cy="275991"/>
                <a:chOff x="4526974" y="649874"/>
                <a:chExt cx="315048" cy="357477"/>
              </a:xfrm>
            </p:grpSpPr>
            <p:cxnSp>
              <p:nvCxnSpPr>
                <p:cNvPr id="43" name="Straight Connector 9">
                  <a:extLst>
                    <a:ext uri="{FF2B5EF4-FFF2-40B4-BE49-F238E27FC236}">
                      <a16:creationId xmlns:a16="http://schemas.microsoft.com/office/drawing/2014/main" id="{E36AC0C7-6AF9-97BC-759D-C4F411995F87}"/>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10">
                  <a:extLst>
                    <a:ext uri="{FF2B5EF4-FFF2-40B4-BE49-F238E27FC236}">
                      <a16:creationId xmlns:a16="http://schemas.microsoft.com/office/drawing/2014/main" id="{47BE7C9A-31AC-79B6-80C5-FBD9E3FDEBAA}"/>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11">
                  <a:extLst>
                    <a:ext uri="{FF2B5EF4-FFF2-40B4-BE49-F238E27FC236}">
                      <a16:creationId xmlns:a16="http://schemas.microsoft.com/office/drawing/2014/main" id="{CA2F8494-EA89-551E-5024-0971259815E4}"/>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12">
                  <a:extLst>
                    <a:ext uri="{FF2B5EF4-FFF2-40B4-BE49-F238E27FC236}">
                      <a16:creationId xmlns:a16="http://schemas.microsoft.com/office/drawing/2014/main" id="{17D6FD6B-2820-D8BB-1607-548014DEF069}"/>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52">
                <a:extLst>
                  <a:ext uri="{FF2B5EF4-FFF2-40B4-BE49-F238E27FC236}">
                    <a16:creationId xmlns:a16="http://schemas.microsoft.com/office/drawing/2014/main" id="{CFA18245-A838-99EC-89E9-E3CB1168259C}"/>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1</a:t>
                </a:r>
              </a:p>
            </p:txBody>
          </p:sp>
        </p:grpSp>
        <p:sp>
          <p:nvSpPr>
            <p:cNvPr id="39" name="Title 1">
              <a:extLst>
                <a:ext uri="{FF2B5EF4-FFF2-40B4-BE49-F238E27FC236}">
                  <a16:creationId xmlns:a16="http://schemas.microsoft.com/office/drawing/2014/main" id="{B54D7DF6-2D04-8C77-C21A-E38578C20F14}"/>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National Nuclear Legal Regulatory Framework</a:t>
              </a:r>
            </a:p>
          </p:txBody>
        </p:sp>
        <p:pic>
          <p:nvPicPr>
            <p:cNvPr id="40" name="Picture 8">
              <a:extLst>
                <a:ext uri="{FF2B5EF4-FFF2-40B4-BE49-F238E27FC236}">
                  <a16:creationId xmlns:a16="http://schemas.microsoft.com/office/drawing/2014/main" id="{FDACEE0E-9CCE-7334-E27D-FECBFB6AC7E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87905" y="520444"/>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pic>
        <p:nvPicPr>
          <p:cNvPr id="60" name="Picture 59" descr="1237099078782325025Steren_Futurist_circle.svg.hi.png">
            <a:extLst>
              <a:ext uri="{FF2B5EF4-FFF2-40B4-BE49-F238E27FC236}">
                <a16:creationId xmlns:a16="http://schemas.microsoft.com/office/drawing/2014/main" id="{43410B71-5F48-E3FF-A1DF-CB9D11F11553}"/>
              </a:ext>
            </a:extLst>
          </p:cNvPr>
          <p:cNvPicPr>
            <a:picLocks noChangeAspect="1"/>
          </p:cNvPicPr>
          <p:nvPr/>
        </p:nvPicPr>
        <p:blipFill>
          <a:blip r:embed="rId22" cstate="email">
            <a:duotone>
              <a:prstClr val="black"/>
              <a:schemeClr val="accent6">
                <a:tint val="45000"/>
                <a:satMod val="400000"/>
              </a:schemeClr>
            </a:duotone>
          </a:blip>
          <a:stretch>
            <a:fillRect/>
          </a:stretch>
        </p:blipFill>
        <p:spPr>
          <a:xfrm rot="19695355">
            <a:off x="130666" y="130371"/>
            <a:ext cx="524085" cy="524085"/>
          </a:xfrm>
          <a:prstGeom prst="rect">
            <a:avLst/>
          </a:prstGeom>
        </p:spPr>
      </p:pic>
    </p:spTree>
    <p:extLst>
      <p:ext uri="{BB962C8B-B14F-4D97-AF65-F5344CB8AC3E}">
        <p14:creationId xmlns:p14="http://schemas.microsoft.com/office/powerpoint/2010/main" val="374576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98FB4-F107-A4BC-8491-B0AA10F5275C}"/>
            </a:ext>
          </a:extLst>
        </p:cNvPr>
        <p:cNvGrpSpPr/>
        <p:nvPr/>
      </p:nvGrpSpPr>
      <p:grpSpPr>
        <a:xfrm>
          <a:off x="0" y="0"/>
          <a:ext cx="0" cy="0"/>
          <a:chOff x="0" y="0"/>
          <a:chExt cx="0" cy="0"/>
        </a:xfrm>
      </p:grpSpPr>
      <p:sp>
        <p:nvSpPr>
          <p:cNvPr id="2" name="Text Box 12">
            <a:extLst>
              <a:ext uri="{FF2B5EF4-FFF2-40B4-BE49-F238E27FC236}">
                <a16:creationId xmlns:a16="http://schemas.microsoft.com/office/drawing/2014/main" id="{24CD6D59-6265-8C6B-D28E-799014331B74}"/>
              </a:ext>
            </a:extLst>
          </p:cNvPr>
          <p:cNvSpPr txBox="1">
            <a:spLocks noChangeArrowheads="1"/>
          </p:cNvSpPr>
          <p:nvPr/>
        </p:nvSpPr>
        <p:spPr bwMode="auto">
          <a:xfrm>
            <a:off x="3227948" y="2690336"/>
            <a:ext cx="6966706" cy="1477328"/>
          </a:xfrm>
          <a:prstGeom prst="rect">
            <a:avLst/>
          </a:prstGeom>
          <a:noFill/>
          <a:ln w="9525" algn="ctr">
            <a:noFill/>
            <a:miter lim="800000"/>
            <a:headEnd/>
            <a:tailEnd/>
          </a:ln>
        </p:spPr>
        <p:txBody>
          <a:bodyPr wrap="square">
            <a:spAutoFit/>
          </a:bodyPr>
          <a:lstStyle/>
          <a:p>
            <a:pPr>
              <a:lnSpc>
                <a:spcPct val="200000"/>
              </a:lnSpc>
            </a:pPr>
            <a:r>
              <a:rPr lang="en-US" sz="20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Human</a:t>
            </a:r>
            <a:r>
              <a:rPr lang="en-US" sz="24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 </a:t>
            </a:r>
            <a:r>
              <a:rPr lang="en-US" sz="20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Capacity Building Program </a:t>
            </a:r>
          </a:p>
          <a:p>
            <a:pPr>
              <a:lnSpc>
                <a:spcPct val="200000"/>
              </a:lnSpc>
            </a:pPr>
            <a:endParaRPr lang="ar-SA" sz="24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endParaRPr>
          </a:p>
        </p:txBody>
      </p:sp>
      <p:grpSp>
        <p:nvGrpSpPr>
          <p:cNvPr id="3" name="Group 75">
            <a:extLst>
              <a:ext uri="{FF2B5EF4-FFF2-40B4-BE49-F238E27FC236}">
                <a16:creationId xmlns:a16="http://schemas.microsoft.com/office/drawing/2014/main" id="{EEF73BB0-C885-F716-FA5D-26BDEE026D1D}"/>
              </a:ext>
            </a:extLst>
          </p:cNvPr>
          <p:cNvGrpSpPr>
            <a:grpSpLocks/>
          </p:cNvGrpSpPr>
          <p:nvPr/>
        </p:nvGrpSpPr>
        <p:grpSpPr bwMode="auto">
          <a:xfrm rot="10800000" flipH="1">
            <a:off x="1619918" y="3241215"/>
            <a:ext cx="1411287" cy="241300"/>
            <a:chOff x="3857625" y="4405312"/>
            <a:chExt cx="1411288" cy="241300"/>
          </a:xfrm>
          <a:solidFill>
            <a:srgbClr val="0070C0"/>
          </a:solidFill>
        </p:grpSpPr>
        <p:sp>
          <p:nvSpPr>
            <p:cNvPr id="4" name="Freeform 558">
              <a:extLst>
                <a:ext uri="{FF2B5EF4-FFF2-40B4-BE49-F238E27FC236}">
                  <a16:creationId xmlns:a16="http://schemas.microsoft.com/office/drawing/2014/main" id="{729535B8-13B5-FCC8-613A-0AE70C76AE94}"/>
                </a:ext>
              </a:extLst>
            </p:cNvPr>
            <p:cNvSpPr>
              <a:spLocks noEditPoints="1"/>
            </p:cNvSpPr>
            <p:nvPr/>
          </p:nvSpPr>
          <p:spPr bwMode="auto">
            <a:xfrm>
              <a:off x="5087938"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0" y="74"/>
                  </a:lnTo>
                  <a:lnTo>
                    <a:pt x="55" y="76"/>
                  </a:lnTo>
                  <a:lnTo>
                    <a:pt x="60"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5" name="Freeform 559">
              <a:extLst>
                <a:ext uri="{FF2B5EF4-FFF2-40B4-BE49-F238E27FC236}">
                  <a16:creationId xmlns:a16="http://schemas.microsoft.com/office/drawing/2014/main" id="{B4D05D28-2871-04A3-ED9F-8C9C73931A71}"/>
                </a:ext>
              </a:extLst>
            </p:cNvPr>
            <p:cNvSpPr>
              <a:spLocks noEditPoints="1"/>
            </p:cNvSpPr>
            <p:nvPr/>
          </p:nvSpPr>
          <p:spPr bwMode="auto">
            <a:xfrm>
              <a:off x="4976813"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3" y="0"/>
                  </a:lnTo>
                  <a:lnTo>
                    <a:pt x="114" y="74"/>
                  </a:lnTo>
                  <a:lnTo>
                    <a:pt x="63" y="152"/>
                  </a:lnTo>
                  <a:lnTo>
                    <a:pt x="0" y="152"/>
                  </a:lnTo>
                  <a:close/>
                  <a:moveTo>
                    <a:pt x="63" y="76"/>
                  </a:moveTo>
                  <a:lnTo>
                    <a:pt x="20" y="141"/>
                  </a:lnTo>
                  <a:lnTo>
                    <a:pt x="56" y="141"/>
                  </a:lnTo>
                  <a:lnTo>
                    <a:pt x="101" y="74"/>
                  </a:lnTo>
                  <a:lnTo>
                    <a:pt x="56"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6" name="Freeform 560">
              <a:extLst>
                <a:ext uri="{FF2B5EF4-FFF2-40B4-BE49-F238E27FC236}">
                  <a16:creationId xmlns:a16="http://schemas.microsoft.com/office/drawing/2014/main" id="{663D4A49-1DB6-E272-1215-03D3AB9D0FD5}"/>
                </a:ext>
              </a:extLst>
            </p:cNvPr>
            <p:cNvSpPr>
              <a:spLocks noEditPoints="1"/>
            </p:cNvSpPr>
            <p:nvPr/>
          </p:nvSpPr>
          <p:spPr bwMode="auto">
            <a:xfrm>
              <a:off x="4864100"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1"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2" y="74"/>
                  </a:lnTo>
                  <a:lnTo>
                    <a:pt x="58" y="76"/>
                  </a:lnTo>
                  <a:lnTo>
                    <a:pt x="62"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7" name="Freeform 561">
              <a:extLst>
                <a:ext uri="{FF2B5EF4-FFF2-40B4-BE49-F238E27FC236}">
                  <a16:creationId xmlns:a16="http://schemas.microsoft.com/office/drawing/2014/main" id="{1F864B12-6C33-20BE-465F-B8D283B30BED}"/>
                </a:ext>
              </a:extLst>
            </p:cNvPr>
            <p:cNvSpPr>
              <a:spLocks noEditPoints="1"/>
            </p:cNvSpPr>
            <p:nvPr/>
          </p:nvSpPr>
          <p:spPr bwMode="auto">
            <a:xfrm>
              <a:off x="4752975"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3" y="0"/>
                  </a:lnTo>
                  <a:lnTo>
                    <a:pt x="114" y="74"/>
                  </a:lnTo>
                  <a:lnTo>
                    <a:pt x="63" y="152"/>
                  </a:lnTo>
                  <a:lnTo>
                    <a:pt x="0" y="152"/>
                  </a:lnTo>
                  <a:close/>
                  <a:moveTo>
                    <a:pt x="63" y="76"/>
                  </a:moveTo>
                  <a:lnTo>
                    <a:pt x="20" y="141"/>
                  </a:lnTo>
                  <a:lnTo>
                    <a:pt x="58" y="141"/>
                  </a:lnTo>
                  <a:lnTo>
                    <a:pt x="101" y="74"/>
                  </a:lnTo>
                  <a:lnTo>
                    <a:pt x="58"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8" name="Freeform 562">
              <a:extLst>
                <a:ext uri="{FF2B5EF4-FFF2-40B4-BE49-F238E27FC236}">
                  <a16:creationId xmlns:a16="http://schemas.microsoft.com/office/drawing/2014/main" id="{0C4B4C07-0727-C1F4-1556-E662DB312C3D}"/>
                </a:ext>
              </a:extLst>
            </p:cNvPr>
            <p:cNvSpPr>
              <a:spLocks noEditPoints="1"/>
            </p:cNvSpPr>
            <p:nvPr/>
          </p:nvSpPr>
          <p:spPr bwMode="auto">
            <a:xfrm>
              <a:off x="4643438"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0" y="74"/>
                  </a:lnTo>
                  <a:lnTo>
                    <a:pt x="56" y="76"/>
                  </a:lnTo>
                  <a:lnTo>
                    <a:pt x="60"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9" name="Freeform 563">
              <a:extLst>
                <a:ext uri="{FF2B5EF4-FFF2-40B4-BE49-F238E27FC236}">
                  <a16:creationId xmlns:a16="http://schemas.microsoft.com/office/drawing/2014/main" id="{49D1C452-3A23-C221-8C0F-6CE7C4D7F6BC}"/>
                </a:ext>
              </a:extLst>
            </p:cNvPr>
            <p:cNvSpPr>
              <a:spLocks noEditPoints="1"/>
            </p:cNvSpPr>
            <p:nvPr/>
          </p:nvSpPr>
          <p:spPr bwMode="auto">
            <a:xfrm>
              <a:off x="4532313" y="4405312"/>
              <a:ext cx="182563" cy="241300"/>
            </a:xfrm>
            <a:custGeom>
              <a:avLst/>
              <a:gdLst>
                <a:gd name="T0" fmla="*/ 0 w 115"/>
                <a:gd name="T1" fmla="*/ 2147483647 h 152"/>
                <a:gd name="T2" fmla="*/ 2147483647 w 115"/>
                <a:gd name="T3" fmla="*/ 2147483647 h 152"/>
                <a:gd name="T4" fmla="*/ 0 w 115"/>
                <a:gd name="T5" fmla="*/ 0 h 152"/>
                <a:gd name="T6" fmla="*/ 2147483647 w 115"/>
                <a:gd name="T7" fmla="*/ 0 h 152"/>
                <a:gd name="T8" fmla="*/ 2147483647 w 115"/>
                <a:gd name="T9" fmla="*/ 2147483647 h 152"/>
                <a:gd name="T10" fmla="*/ 2147483647 w 115"/>
                <a:gd name="T11" fmla="*/ 2147483647 h 152"/>
                <a:gd name="T12" fmla="*/ 0 w 115"/>
                <a:gd name="T13" fmla="*/ 2147483647 h 152"/>
                <a:gd name="T14" fmla="*/ 0 w 115"/>
                <a:gd name="T15" fmla="*/ 2147483647 h 152"/>
                <a:gd name="T16" fmla="*/ 2147483647 w 115"/>
                <a:gd name="T17" fmla="*/ 2147483647 h 152"/>
                <a:gd name="T18" fmla="*/ 2147483647 w 115"/>
                <a:gd name="T19" fmla="*/ 2147483647 h 152"/>
                <a:gd name="T20" fmla="*/ 2147483647 w 115"/>
                <a:gd name="T21" fmla="*/ 2147483647 h 152"/>
                <a:gd name="T22" fmla="*/ 2147483647 w 115"/>
                <a:gd name="T23" fmla="*/ 2147483647 h 152"/>
                <a:gd name="T24" fmla="*/ 2147483647 w 115"/>
                <a:gd name="T25" fmla="*/ 2147483647 h 152"/>
                <a:gd name="T26" fmla="*/ 2147483647 w 115"/>
                <a:gd name="T27" fmla="*/ 2147483647 h 152"/>
                <a:gd name="T28" fmla="*/ 2147483647 w 115"/>
                <a:gd name="T29" fmla="*/ 2147483647 h 152"/>
                <a:gd name="T30" fmla="*/ 2147483647 w 115"/>
                <a:gd name="T31" fmla="*/ 2147483647 h 152"/>
                <a:gd name="T32" fmla="*/ 2147483647 w 115"/>
                <a:gd name="T33" fmla="*/ 2147483647 h 152"/>
                <a:gd name="T34" fmla="*/ 2147483647 w 115"/>
                <a:gd name="T35" fmla="*/ 2147483647 h 152"/>
                <a:gd name="T36" fmla="*/ 2147483647 w 115"/>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
                <a:gd name="T58" fmla="*/ 0 h 152"/>
                <a:gd name="T59" fmla="*/ 115 w 115"/>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 h="152">
                  <a:moveTo>
                    <a:pt x="0" y="152"/>
                  </a:moveTo>
                  <a:lnTo>
                    <a:pt x="50" y="76"/>
                  </a:lnTo>
                  <a:lnTo>
                    <a:pt x="0" y="0"/>
                  </a:lnTo>
                  <a:lnTo>
                    <a:pt x="63" y="0"/>
                  </a:lnTo>
                  <a:lnTo>
                    <a:pt x="115" y="74"/>
                  </a:lnTo>
                  <a:lnTo>
                    <a:pt x="63" y="152"/>
                  </a:lnTo>
                  <a:lnTo>
                    <a:pt x="0" y="152"/>
                  </a:lnTo>
                  <a:close/>
                  <a:moveTo>
                    <a:pt x="63" y="76"/>
                  </a:moveTo>
                  <a:lnTo>
                    <a:pt x="20" y="141"/>
                  </a:lnTo>
                  <a:lnTo>
                    <a:pt x="59" y="141"/>
                  </a:lnTo>
                  <a:lnTo>
                    <a:pt x="101" y="74"/>
                  </a:lnTo>
                  <a:lnTo>
                    <a:pt x="59"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10" name="Freeform 564">
              <a:extLst>
                <a:ext uri="{FF2B5EF4-FFF2-40B4-BE49-F238E27FC236}">
                  <a16:creationId xmlns:a16="http://schemas.microsoft.com/office/drawing/2014/main" id="{7366278C-560C-F557-7581-1C9E95C9CBAC}"/>
                </a:ext>
              </a:extLst>
            </p:cNvPr>
            <p:cNvSpPr>
              <a:spLocks noEditPoints="1"/>
            </p:cNvSpPr>
            <p:nvPr/>
          </p:nvSpPr>
          <p:spPr bwMode="auto">
            <a:xfrm>
              <a:off x="4419600"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1" y="76"/>
                  </a:lnTo>
                  <a:lnTo>
                    <a:pt x="0" y="0"/>
                  </a:lnTo>
                  <a:lnTo>
                    <a:pt x="65" y="0"/>
                  </a:lnTo>
                  <a:lnTo>
                    <a:pt x="114" y="74"/>
                  </a:lnTo>
                  <a:lnTo>
                    <a:pt x="65" y="152"/>
                  </a:lnTo>
                  <a:lnTo>
                    <a:pt x="0" y="152"/>
                  </a:lnTo>
                  <a:close/>
                  <a:moveTo>
                    <a:pt x="65" y="76"/>
                  </a:moveTo>
                  <a:lnTo>
                    <a:pt x="20" y="141"/>
                  </a:lnTo>
                  <a:lnTo>
                    <a:pt x="58" y="141"/>
                  </a:lnTo>
                  <a:lnTo>
                    <a:pt x="100" y="74"/>
                  </a:lnTo>
                  <a:lnTo>
                    <a:pt x="58" y="11"/>
                  </a:lnTo>
                  <a:lnTo>
                    <a:pt x="20" y="11"/>
                  </a:lnTo>
                  <a:lnTo>
                    <a:pt x="62" y="74"/>
                  </a:lnTo>
                  <a:lnTo>
                    <a:pt x="58" y="76"/>
                  </a:lnTo>
                  <a:lnTo>
                    <a:pt x="62"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1" name="Freeform 565">
              <a:extLst>
                <a:ext uri="{FF2B5EF4-FFF2-40B4-BE49-F238E27FC236}">
                  <a16:creationId xmlns:a16="http://schemas.microsoft.com/office/drawing/2014/main" id="{C9BDCEFA-821D-D67C-CEEA-038F2BFE83FC}"/>
                </a:ext>
              </a:extLst>
            </p:cNvPr>
            <p:cNvSpPr>
              <a:spLocks noEditPoints="1"/>
            </p:cNvSpPr>
            <p:nvPr/>
          </p:nvSpPr>
          <p:spPr bwMode="auto">
            <a:xfrm>
              <a:off x="4308475"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2" y="76"/>
                  </a:lnTo>
                  <a:lnTo>
                    <a:pt x="0" y="0"/>
                  </a:lnTo>
                  <a:lnTo>
                    <a:pt x="63" y="0"/>
                  </a:lnTo>
                  <a:lnTo>
                    <a:pt x="114" y="74"/>
                  </a:lnTo>
                  <a:lnTo>
                    <a:pt x="65" y="152"/>
                  </a:lnTo>
                  <a:lnTo>
                    <a:pt x="0" y="152"/>
                  </a:lnTo>
                  <a:close/>
                  <a:moveTo>
                    <a:pt x="65" y="76"/>
                  </a:moveTo>
                  <a:lnTo>
                    <a:pt x="20" y="141"/>
                  </a:lnTo>
                  <a:lnTo>
                    <a:pt x="59" y="141"/>
                  </a:lnTo>
                  <a:lnTo>
                    <a:pt x="101" y="74"/>
                  </a:lnTo>
                  <a:lnTo>
                    <a:pt x="59" y="11"/>
                  </a:lnTo>
                  <a:lnTo>
                    <a:pt x="20"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2" name="Freeform 566">
              <a:extLst>
                <a:ext uri="{FF2B5EF4-FFF2-40B4-BE49-F238E27FC236}">
                  <a16:creationId xmlns:a16="http://schemas.microsoft.com/office/drawing/2014/main" id="{D6734C13-6289-8EF0-EC38-126330273DBD}"/>
                </a:ext>
              </a:extLst>
            </p:cNvPr>
            <p:cNvSpPr>
              <a:spLocks noEditPoints="1"/>
            </p:cNvSpPr>
            <p:nvPr/>
          </p:nvSpPr>
          <p:spPr bwMode="auto">
            <a:xfrm>
              <a:off x="4191000" y="4405312"/>
              <a:ext cx="182563" cy="241300"/>
            </a:xfrm>
            <a:custGeom>
              <a:avLst/>
              <a:gdLst>
                <a:gd name="T0" fmla="*/ 0 w 115"/>
                <a:gd name="T1" fmla="*/ 2147483647 h 152"/>
                <a:gd name="T2" fmla="*/ 2147483647 w 115"/>
                <a:gd name="T3" fmla="*/ 2147483647 h 152"/>
                <a:gd name="T4" fmla="*/ 0 w 115"/>
                <a:gd name="T5" fmla="*/ 0 h 152"/>
                <a:gd name="T6" fmla="*/ 2147483647 w 115"/>
                <a:gd name="T7" fmla="*/ 0 h 152"/>
                <a:gd name="T8" fmla="*/ 2147483647 w 115"/>
                <a:gd name="T9" fmla="*/ 2147483647 h 152"/>
                <a:gd name="T10" fmla="*/ 2147483647 w 115"/>
                <a:gd name="T11" fmla="*/ 2147483647 h 152"/>
                <a:gd name="T12" fmla="*/ 0 w 115"/>
                <a:gd name="T13" fmla="*/ 2147483647 h 152"/>
                <a:gd name="T14" fmla="*/ 0 w 115"/>
                <a:gd name="T15" fmla="*/ 2147483647 h 152"/>
                <a:gd name="T16" fmla="*/ 2147483647 w 115"/>
                <a:gd name="T17" fmla="*/ 2147483647 h 152"/>
                <a:gd name="T18" fmla="*/ 2147483647 w 115"/>
                <a:gd name="T19" fmla="*/ 2147483647 h 152"/>
                <a:gd name="T20" fmla="*/ 2147483647 w 115"/>
                <a:gd name="T21" fmla="*/ 2147483647 h 152"/>
                <a:gd name="T22" fmla="*/ 2147483647 w 115"/>
                <a:gd name="T23" fmla="*/ 2147483647 h 152"/>
                <a:gd name="T24" fmla="*/ 2147483647 w 115"/>
                <a:gd name="T25" fmla="*/ 2147483647 h 152"/>
                <a:gd name="T26" fmla="*/ 2147483647 w 115"/>
                <a:gd name="T27" fmla="*/ 2147483647 h 152"/>
                <a:gd name="T28" fmla="*/ 2147483647 w 115"/>
                <a:gd name="T29" fmla="*/ 2147483647 h 152"/>
                <a:gd name="T30" fmla="*/ 2147483647 w 115"/>
                <a:gd name="T31" fmla="*/ 2147483647 h 152"/>
                <a:gd name="T32" fmla="*/ 2147483647 w 115"/>
                <a:gd name="T33" fmla="*/ 2147483647 h 152"/>
                <a:gd name="T34" fmla="*/ 2147483647 w 115"/>
                <a:gd name="T35" fmla="*/ 2147483647 h 152"/>
                <a:gd name="T36" fmla="*/ 2147483647 w 115"/>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
                <a:gd name="T58" fmla="*/ 0 h 152"/>
                <a:gd name="T59" fmla="*/ 115 w 115"/>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 h="152">
                  <a:moveTo>
                    <a:pt x="0" y="152"/>
                  </a:moveTo>
                  <a:lnTo>
                    <a:pt x="52" y="76"/>
                  </a:lnTo>
                  <a:lnTo>
                    <a:pt x="0" y="0"/>
                  </a:lnTo>
                  <a:lnTo>
                    <a:pt x="65" y="0"/>
                  </a:lnTo>
                  <a:lnTo>
                    <a:pt x="115" y="74"/>
                  </a:lnTo>
                  <a:lnTo>
                    <a:pt x="65" y="152"/>
                  </a:lnTo>
                  <a:lnTo>
                    <a:pt x="0" y="152"/>
                  </a:lnTo>
                  <a:close/>
                  <a:moveTo>
                    <a:pt x="65" y="76"/>
                  </a:moveTo>
                  <a:lnTo>
                    <a:pt x="21" y="141"/>
                  </a:lnTo>
                  <a:lnTo>
                    <a:pt x="59" y="141"/>
                  </a:lnTo>
                  <a:lnTo>
                    <a:pt x="101" y="74"/>
                  </a:lnTo>
                  <a:lnTo>
                    <a:pt x="59" y="11"/>
                  </a:lnTo>
                  <a:lnTo>
                    <a:pt x="21"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3" name="Freeform 567">
              <a:extLst>
                <a:ext uri="{FF2B5EF4-FFF2-40B4-BE49-F238E27FC236}">
                  <a16:creationId xmlns:a16="http://schemas.microsoft.com/office/drawing/2014/main" id="{E408E8A6-BD49-129F-091F-9A3A9ACB71E5}"/>
                </a:ext>
              </a:extLst>
            </p:cNvPr>
            <p:cNvSpPr>
              <a:spLocks noEditPoints="1"/>
            </p:cNvSpPr>
            <p:nvPr/>
          </p:nvSpPr>
          <p:spPr bwMode="auto">
            <a:xfrm>
              <a:off x="4081463"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2" y="76"/>
                  </a:lnTo>
                  <a:lnTo>
                    <a:pt x="0" y="0"/>
                  </a:lnTo>
                  <a:lnTo>
                    <a:pt x="65" y="0"/>
                  </a:lnTo>
                  <a:lnTo>
                    <a:pt x="114" y="74"/>
                  </a:lnTo>
                  <a:lnTo>
                    <a:pt x="65" y="152"/>
                  </a:lnTo>
                  <a:lnTo>
                    <a:pt x="0" y="152"/>
                  </a:lnTo>
                  <a:close/>
                  <a:moveTo>
                    <a:pt x="65" y="76"/>
                  </a:moveTo>
                  <a:lnTo>
                    <a:pt x="20" y="141"/>
                  </a:lnTo>
                  <a:lnTo>
                    <a:pt x="58" y="141"/>
                  </a:lnTo>
                  <a:lnTo>
                    <a:pt x="101" y="74"/>
                  </a:lnTo>
                  <a:lnTo>
                    <a:pt x="58" y="11"/>
                  </a:lnTo>
                  <a:lnTo>
                    <a:pt x="20" y="11"/>
                  </a:lnTo>
                  <a:lnTo>
                    <a:pt x="63" y="74"/>
                  </a:lnTo>
                  <a:lnTo>
                    <a:pt x="58"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4" name="Freeform 568">
              <a:extLst>
                <a:ext uri="{FF2B5EF4-FFF2-40B4-BE49-F238E27FC236}">
                  <a16:creationId xmlns:a16="http://schemas.microsoft.com/office/drawing/2014/main" id="{B0A20E3C-A2A5-EDB3-6DEB-02F6725AADB1}"/>
                </a:ext>
              </a:extLst>
            </p:cNvPr>
            <p:cNvSpPr>
              <a:spLocks noEditPoints="1"/>
            </p:cNvSpPr>
            <p:nvPr/>
          </p:nvSpPr>
          <p:spPr bwMode="auto">
            <a:xfrm>
              <a:off x="3967163" y="4405312"/>
              <a:ext cx="185738" cy="241300"/>
            </a:xfrm>
            <a:custGeom>
              <a:avLst/>
              <a:gdLst>
                <a:gd name="T0" fmla="*/ 0 w 117"/>
                <a:gd name="T1" fmla="*/ 2147483647 h 152"/>
                <a:gd name="T2" fmla="*/ 2147483647 w 117"/>
                <a:gd name="T3" fmla="*/ 2147483647 h 152"/>
                <a:gd name="T4" fmla="*/ 2147483647 w 117"/>
                <a:gd name="T5" fmla="*/ 0 h 152"/>
                <a:gd name="T6" fmla="*/ 2147483647 w 117"/>
                <a:gd name="T7" fmla="*/ 0 h 152"/>
                <a:gd name="T8" fmla="*/ 2147483647 w 117"/>
                <a:gd name="T9" fmla="*/ 2147483647 h 152"/>
                <a:gd name="T10" fmla="*/ 2147483647 w 117"/>
                <a:gd name="T11" fmla="*/ 2147483647 h 152"/>
                <a:gd name="T12" fmla="*/ 0 w 117"/>
                <a:gd name="T13" fmla="*/ 2147483647 h 152"/>
                <a:gd name="T14" fmla="*/ 0 w 117"/>
                <a:gd name="T15" fmla="*/ 2147483647 h 152"/>
                <a:gd name="T16" fmla="*/ 2147483647 w 117"/>
                <a:gd name="T17" fmla="*/ 2147483647 h 152"/>
                <a:gd name="T18" fmla="*/ 2147483647 w 117"/>
                <a:gd name="T19" fmla="*/ 2147483647 h 152"/>
                <a:gd name="T20" fmla="*/ 2147483647 w 117"/>
                <a:gd name="T21" fmla="*/ 2147483647 h 152"/>
                <a:gd name="T22" fmla="*/ 2147483647 w 117"/>
                <a:gd name="T23" fmla="*/ 2147483647 h 152"/>
                <a:gd name="T24" fmla="*/ 2147483647 w 117"/>
                <a:gd name="T25" fmla="*/ 2147483647 h 152"/>
                <a:gd name="T26" fmla="*/ 2147483647 w 117"/>
                <a:gd name="T27" fmla="*/ 2147483647 h 152"/>
                <a:gd name="T28" fmla="*/ 2147483647 w 117"/>
                <a:gd name="T29" fmla="*/ 2147483647 h 152"/>
                <a:gd name="T30" fmla="*/ 2147483647 w 117"/>
                <a:gd name="T31" fmla="*/ 2147483647 h 152"/>
                <a:gd name="T32" fmla="*/ 2147483647 w 117"/>
                <a:gd name="T33" fmla="*/ 2147483647 h 152"/>
                <a:gd name="T34" fmla="*/ 2147483647 w 117"/>
                <a:gd name="T35" fmla="*/ 2147483647 h 152"/>
                <a:gd name="T36" fmla="*/ 2147483647 w 117"/>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152"/>
                <a:gd name="T59" fmla="*/ 117 w 117"/>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152">
                  <a:moveTo>
                    <a:pt x="0" y="152"/>
                  </a:moveTo>
                  <a:lnTo>
                    <a:pt x="52" y="76"/>
                  </a:lnTo>
                  <a:lnTo>
                    <a:pt x="3" y="0"/>
                  </a:lnTo>
                  <a:lnTo>
                    <a:pt x="65" y="0"/>
                  </a:lnTo>
                  <a:lnTo>
                    <a:pt x="117" y="74"/>
                  </a:lnTo>
                  <a:lnTo>
                    <a:pt x="65" y="152"/>
                  </a:lnTo>
                  <a:lnTo>
                    <a:pt x="0" y="152"/>
                  </a:lnTo>
                  <a:close/>
                  <a:moveTo>
                    <a:pt x="65" y="76"/>
                  </a:moveTo>
                  <a:lnTo>
                    <a:pt x="23" y="141"/>
                  </a:lnTo>
                  <a:lnTo>
                    <a:pt x="59" y="141"/>
                  </a:lnTo>
                  <a:lnTo>
                    <a:pt x="103" y="74"/>
                  </a:lnTo>
                  <a:lnTo>
                    <a:pt x="59" y="11"/>
                  </a:lnTo>
                  <a:lnTo>
                    <a:pt x="23"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5" name="Freeform 569">
              <a:extLst>
                <a:ext uri="{FF2B5EF4-FFF2-40B4-BE49-F238E27FC236}">
                  <a16:creationId xmlns:a16="http://schemas.microsoft.com/office/drawing/2014/main" id="{BC26D21C-8EF0-434E-9982-2DB13B257DA8}"/>
                </a:ext>
              </a:extLst>
            </p:cNvPr>
            <p:cNvSpPr>
              <a:spLocks noEditPoints="1"/>
            </p:cNvSpPr>
            <p:nvPr/>
          </p:nvSpPr>
          <p:spPr bwMode="auto">
            <a:xfrm>
              <a:off x="3857625" y="4405312"/>
              <a:ext cx="184150" cy="241300"/>
            </a:xfrm>
            <a:custGeom>
              <a:avLst/>
              <a:gdLst>
                <a:gd name="T0" fmla="*/ 0 w 116"/>
                <a:gd name="T1" fmla="*/ 2147483647 h 152"/>
                <a:gd name="T2" fmla="*/ 2147483647 w 116"/>
                <a:gd name="T3" fmla="*/ 2147483647 h 152"/>
                <a:gd name="T4" fmla="*/ 0 w 116"/>
                <a:gd name="T5" fmla="*/ 0 h 152"/>
                <a:gd name="T6" fmla="*/ 2147483647 w 116"/>
                <a:gd name="T7" fmla="*/ 0 h 152"/>
                <a:gd name="T8" fmla="*/ 2147483647 w 116"/>
                <a:gd name="T9" fmla="*/ 2147483647 h 152"/>
                <a:gd name="T10" fmla="*/ 2147483647 w 116"/>
                <a:gd name="T11" fmla="*/ 2147483647 h 152"/>
                <a:gd name="T12" fmla="*/ 0 w 116"/>
                <a:gd name="T13" fmla="*/ 2147483647 h 152"/>
                <a:gd name="T14" fmla="*/ 0 w 116"/>
                <a:gd name="T15" fmla="*/ 2147483647 h 152"/>
                <a:gd name="T16" fmla="*/ 2147483647 w 116"/>
                <a:gd name="T17" fmla="*/ 2147483647 h 152"/>
                <a:gd name="T18" fmla="*/ 2147483647 w 116"/>
                <a:gd name="T19" fmla="*/ 2147483647 h 152"/>
                <a:gd name="T20" fmla="*/ 2147483647 w 116"/>
                <a:gd name="T21" fmla="*/ 2147483647 h 152"/>
                <a:gd name="T22" fmla="*/ 2147483647 w 116"/>
                <a:gd name="T23" fmla="*/ 2147483647 h 152"/>
                <a:gd name="T24" fmla="*/ 2147483647 w 116"/>
                <a:gd name="T25" fmla="*/ 2147483647 h 152"/>
                <a:gd name="T26" fmla="*/ 2147483647 w 116"/>
                <a:gd name="T27" fmla="*/ 2147483647 h 152"/>
                <a:gd name="T28" fmla="*/ 2147483647 w 116"/>
                <a:gd name="T29" fmla="*/ 2147483647 h 152"/>
                <a:gd name="T30" fmla="*/ 2147483647 w 116"/>
                <a:gd name="T31" fmla="*/ 2147483647 h 152"/>
                <a:gd name="T32" fmla="*/ 2147483647 w 116"/>
                <a:gd name="T33" fmla="*/ 2147483647 h 152"/>
                <a:gd name="T34" fmla="*/ 2147483647 w 116"/>
                <a:gd name="T35" fmla="*/ 2147483647 h 152"/>
                <a:gd name="T36" fmla="*/ 2147483647 w 116"/>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52"/>
                <a:gd name="T59" fmla="*/ 116 w 116"/>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52">
                  <a:moveTo>
                    <a:pt x="0" y="152"/>
                  </a:moveTo>
                  <a:lnTo>
                    <a:pt x="52" y="76"/>
                  </a:lnTo>
                  <a:lnTo>
                    <a:pt x="0" y="0"/>
                  </a:lnTo>
                  <a:lnTo>
                    <a:pt x="65" y="0"/>
                  </a:lnTo>
                  <a:lnTo>
                    <a:pt x="116" y="74"/>
                  </a:lnTo>
                  <a:lnTo>
                    <a:pt x="65" y="152"/>
                  </a:lnTo>
                  <a:lnTo>
                    <a:pt x="0" y="152"/>
                  </a:lnTo>
                  <a:close/>
                  <a:moveTo>
                    <a:pt x="65" y="76"/>
                  </a:moveTo>
                  <a:lnTo>
                    <a:pt x="22" y="141"/>
                  </a:lnTo>
                  <a:lnTo>
                    <a:pt x="58" y="141"/>
                  </a:lnTo>
                  <a:lnTo>
                    <a:pt x="103" y="74"/>
                  </a:lnTo>
                  <a:lnTo>
                    <a:pt x="58" y="11"/>
                  </a:lnTo>
                  <a:lnTo>
                    <a:pt x="22" y="11"/>
                  </a:lnTo>
                  <a:lnTo>
                    <a:pt x="63" y="74"/>
                  </a:lnTo>
                  <a:lnTo>
                    <a:pt x="58"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grpSp>
      <p:cxnSp>
        <p:nvCxnSpPr>
          <p:cNvPr id="16" name="Straight Connector 15">
            <a:extLst>
              <a:ext uri="{FF2B5EF4-FFF2-40B4-BE49-F238E27FC236}">
                <a16:creationId xmlns:a16="http://schemas.microsoft.com/office/drawing/2014/main" id="{8A3B5183-843C-E071-39EC-CF569635EAB8}"/>
              </a:ext>
            </a:extLst>
          </p:cNvPr>
          <p:cNvCxnSpPr>
            <a:cxnSpLocks/>
          </p:cNvCxnSpPr>
          <p:nvPr/>
        </p:nvCxnSpPr>
        <p:spPr>
          <a:xfrm flipV="1">
            <a:off x="3005032" y="3365043"/>
            <a:ext cx="7206930" cy="4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descr="1237099078782325025Steren_Futurist_circle.svg.hi.png">
            <a:extLst>
              <a:ext uri="{FF2B5EF4-FFF2-40B4-BE49-F238E27FC236}">
                <a16:creationId xmlns:a16="http://schemas.microsoft.com/office/drawing/2014/main" id="{2D1ECC51-76FE-D548-E3B8-71237CDD1142}"/>
              </a:ext>
            </a:extLst>
          </p:cNvPr>
          <p:cNvPicPr>
            <a:picLocks noChangeAspect="1"/>
          </p:cNvPicPr>
          <p:nvPr/>
        </p:nvPicPr>
        <p:blipFill>
          <a:blip r:embed="rId2" cstate="email">
            <a:duotone>
              <a:prstClr val="black"/>
              <a:schemeClr val="accent6">
                <a:tint val="45000"/>
                <a:satMod val="400000"/>
              </a:schemeClr>
            </a:duotone>
          </a:blip>
          <a:stretch>
            <a:fillRect/>
          </a:stretch>
        </p:blipFill>
        <p:spPr>
          <a:xfrm rot="1667311">
            <a:off x="10218136" y="3011097"/>
            <a:ext cx="707890" cy="707890"/>
          </a:xfrm>
          <a:prstGeom prst="rect">
            <a:avLst/>
          </a:prstGeom>
        </p:spPr>
      </p:pic>
      <p:sp>
        <p:nvSpPr>
          <p:cNvPr id="18" name="TextBox 17">
            <a:extLst>
              <a:ext uri="{FF2B5EF4-FFF2-40B4-BE49-F238E27FC236}">
                <a16:creationId xmlns:a16="http://schemas.microsoft.com/office/drawing/2014/main" id="{E11A2E55-AF55-93A6-85DD-B97DA4069ECF}"/>
              </a:ext>
            </a:extLst>
          </p:cNvPr>
          <p:cNvSpPr txBox="1">
            <a:spLocks noChangeArrowheads="1"/>
          </p:cNvSpPr>
          <p:nvPr/>
        </p:nvSpPr>
        <p:spPr bwMode="auto">
          <a:xfrm>
            <a:off x="10385963" y="3111421"/>
            <a:ext cx="340158" cy="461665"/>
          </a:xfrm>
          <a:prstGeom prst="rect">
            <a:avLst/>
          </a:prstGeom>
          <a:noFill/>
          <a:ln w="9525">
            <a:noFill/>
            <a:miter lim="800000"/>
            <a:headEnd/>
            <a:tailEnd/>
          </a:ln>
        </p:spPr>
        <p:txBody>
          <a:bodyPr wrap="none">
            <a:spAutoFit/>
          </a:bodyPr>
          <a:lstStyle/>
          <a:p>
            <a:r>
              <a:rPr lang="en-US" altLang="ar-SA" sz="2400" b="1"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2009761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F4C0-F9AF-C258-10FF-A3CBDD4267A7}"/>
            </a:ext>
          </a:extLst>
        </p:cNvPr>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7DF3AE9-FF84-F631-33CC-1FD2AFF72107}"/>
              </a:ext>
            </a:extLst>
          </p:cNvPr>
          <p:cNvCxnSpPr>
            <a:cxnSpLocks/>
          </p:cNvCxnSpPr>
          <p:nvPr/>
        </p:nvCxnSpPr>
        <p:spPr>
          <a:xfrm flipH="1">
            <a:off x="852836" y="996476"/>
            <a:ext cx="840123" cy="0"/>
          </a:xfrm>
          <a:prstGeom prst="line">
            <a:avLst/>
          </a:prstGeom>
          <a:noFill/>
          <a:ln w="6350" cap="flat" cmpd="sng" algn="ctr">
            <a:solidFill>
              <a:srgbClr val="44546A">
                <a:lumMod val="50000"/>
                <a:lumOff val="50000"/>
              </a:srgbClr>
            </a:solidFill>
            <a:prstDash val="solid"/>
            <a:miter lim="800000"/>
            <a:tailEnd type="oval"/>
          </a:ln>
          <a:effectLst/>
        </p:spPr>
      </p:cxnSp>
      <p:grpSp>
        <p:nvGrpSpPr>
          <p:cNvPr id="20" name="Group 19">
            <a:extLst>
              <a:ext uri="{FF2B5EF4-FFF2-40B4-BE49-F238E27FC236}">
                <a16:creationId xmlns:a16="http://schemas.microsoft.com/office/drawing/2014/main" id="{3C1E8222-59DD-3265-0D98-7407ACBBB806}"/>
              </a:ext>
            </a:extLst>
          </p:cNvPr>
          <p:cNvGrpSpPr/>
          <p:nvPr/>
        </p:nvGrpSpPr>
        <p:grpSpPr>
          <a:xfrm>
            <a:off x="214272" y="760372"/>
            <a:ext cx="12247453" cy="460883"/>
            <a:chOff x="-4739745" y="1292262"/>
            <a:chExt cx="9325465" cy="460883"/>
          </a:xfrm>
        </p:grpSpPr>
        <p:sp>
          <p:nvSpPr>
            <p:cNvPr id="21" name="Oval 20">
              <a:extLst>
                <a:ext uri="{FF2B5EF4-FFF2-40B4-BE49-F238E27FC236}">
                  <a16:creationId xmlns:a16="http://schemas.microsoft.com/office/drawing/2014/main" id="{12580011-DB54-DE7D-E186-DCE4FB7A20D8}"/>
                </a:ext>
              </a:extLst>
            </p:cNvPr>
            <p:cNvSpPr/>
            <p:nvPr/>
          </p:nvSpPr>
          <p:spPr>
            <a:xfrm>
              <a:off x="-4739745" y="1292262"/>
              <a:ext cx="486158" cy="460883"/>
            </a:xfrm>
            <a:prstGeom prst="ellipse">
              <a:avLst/>
            </a:prstGeom>
            <a:solidFill>
              <a:srgbClr val="5B9BD5"/>
            </a:solidFill>
            <a:ln w="38100" cap="flat" cmpd="sng" algn="ctr">
              <a:solidFill>
                <a:srgbClr val="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ar-SA" sz="1600" b="1" i="0" u="none" strike="noStrike" kern="0" cap="none" spc="0" normalizeH="0" baseline="0" noProof="0">
                  <a:ln>
                    <a:noFill/>
                  </a:ln>
                  <a:solidFill>
                    <a:prstClr val="white"/>
                  </a:solidFill>
                  <a:effectLst/>
                  <a:uLnTx/>
                  <a:uFillTx/>
                  <a:latin typeface="+mj-lt"/>
                </a:rPr>
                <a:t>1</a:t>
              </a:r>
              <a:endParaRPr kumimoji="0" lang="en-US" sz="1600" b="1" i="0" u="none" strike="noStrike" kern="0" cap="none" spc="0" normalizeH="0" baseline="0" noProof="0">
                <a:ln>
                  <a:noFill/>
                </a:ln>
                <a:solidFill>
                  <a:prstClr val="white"/>
                </a:solidFill>
                <a:effectLst/>
                <a:uLnTx/>
                <a:uFillTx/>
                <a:latin typeface="+mj-lt"/>
              </a:endParaRPr>
            </a:p>
          </p:txBody>
        </p:sp>
        <p:sp>
          <p:nvSpPr>
            <p:cNvPr id="22" name="TextBox 21">
              <a:extLst>
                <a:ext uri="{FF2B5EF4-FFF2-40B4-BE49-F238E27FC236}">
                  <a16:creationId xmlns:a16="http://schemas.microsoft.com/office/drawing/2014/main" id="{FAE1B2E1-DADE-461D-4922-98347822B2F9}"/>
                </a:ext>
              </a:extLst>
            </p:cNvPr>
            <p:cNvSpPr txBox="1"/>
            <p:nvPr/>
          </p:nvSpPr>
          <p:spPr>
            <a:xfrm>
              <a:off x="-3540141" y="1315456"/>
              <a:ext cx="8125861" cy="369332"/>
            </a:xfrm>
            <a:prstGeom prst="rect">
              <a:avLst/>
            </a:prstGeom>
            <a:noFill/>
          </p:spPr>
          <p:txBody>
            <a:bodyPr wrap="square" rtlCol="0">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5B9BD5"/>
                  </a:solidFill>
                  <a:effectLst/>
                  <a:uLnTx/>
                  <a:uFillTx/>
                  <a:latin typeface="+mj-lt"/>
                  <a:cs typeface="Arial" panose="020B0604020202020204" pitchFamily="34" charset="0"/>
                </a:rPr>
                <a:t>National</a:t>
              </a:r>
              <a:r>
                <a:rPr kumimoji="0" lang="en-US" b="0" i="0" u="none" strike="noStrike" kern="0" cap="none" spc="0" normalizeH="0" baseline="0" noProof="0">
                  <a:ln>
                    <a:noFill/>
                  </a:ln>
                  <a:solidFill>
                    <a:srgbClr val="5B9BD5"/>
                  </a:solidFill>
                  <a:effectLst/>
                  <a:uLnTx/>
                  <a:uFillTx/>
                  <a:latin typeface="+mj-lt"/>
                  <a:cs typeface="Arial" panose="020B0604020202020204" pitchFamily="34" charset="0"/>
                </a:rPr>
                <a:t> </a:t>
              </a:r>
              <a:r>
                <a:rPr kumimoji="0" lang="en-US" b="1" i="0" u="none" strike="noStrike" kern="0" cap="none" spc="0" normalizeH="0" baseline="0" noProof="0">
                  <a:ln>
                    <a:noFill/>
                  </a:ln>
                  <a:solidFill>
                    <a:srgbClr val="5B9BD5"/>
                  </a:solidFill>
                  <a:effectLst/>
                  <a:uLnTx/>
                  <a:uFillTx/>
                  <a:latin typeface="+mj-lt"/>
                  <a:cs typeface="Arial" panose="020B0604020202020204" pitchFamily="34" charset="0"/>
                </a:rPr>
                <a:t>organized programmes </a:t>
              </a:r>
              <a:r>
                <a:rPr kumimoji="0" lang="en-US" b="0" i="0" u="none" strike="noStrike" kern="0" cap="none" spc="0" normalizeH="0" baseline="0" noProof="0">
                  <a:ln>
                    <a:noFill/>
                  </a:ln>
                  <a:solidFill>
                    <a:srgbClr val="5B9BD5"/>
                  </a:solidFill>
                  <a:effectLst/>
                  <a:uLnTx/>
                  <a:uFillTx/>
                  <a:latin typeface="+mj-lt"/>
                  <a:cs typeface="Arial" panose="020B0604020202020204" pitchFamily="34" charset="0"/>
                </a:rPr>
                <a:t>to build national capacities in nuclear and radiological regulatory work</a:t>
              </a:r>
              <a:endParaRPr kumimoji="0" lang="ar-SA" sz="1400" b="0" i="0" u="none" strike="noStrike" kern="0" cap="none" spc="0" normalizeH="0" baseline="0" noProof="0">
                <a:ln>
                  <a:noFill/>
                </a:ln>
                <a:solidFill>
                  <a:srgbClr val="E7E6E6">
                    <a:lumMod val="50000"/>
                  </a:srgbClr>
                </a:solidFill>
                <a:effectLst/>
                <a:uLnTx/>
                <a:uFillTx/>
                <a:latin typeface="+mj-lt"/>
                <a:cs typeface="Times New Roman" panose="02020603050405020304" pitchFamily="18" charset="0"/>
              </a:endParaRPr>
            </a:p>
          </p:txBody>
        </p:sp>
      </p:grpSp>
      <p:grpSp>
        <p:nvGrpSpPr>
          <p:cNvPr id="23" name="Group 22">
            <a:extLst>
              <a:ext uri="{FF2B5EF4-FFF2-40B4-BE49-F238E27FC236}">
                <a16:creationId xmlns:a16="http://schemas.microsoft.com/office/drawing/2014/main" id="{CA5EB5CB-B3A6-BF31-B277-CF2BB7B15F8F}"/>
              </a:ext>
            </a:extLst>
          </p:cNvPr>
          <p:cNvGrpSpPr/>
          <p:nvPr/>
        </p:nvGrpSpPr>
        <p:grpSpPr>
          <a:xfrm>
            <a:off x="751931" y="1184202"/>
            <a:ext cx="10732479" cy="1324873"/>
            <a:chOff x="-17292" y="4820461"/>
            <a:chExt cx="11343786" cy="1459630"/>
          </a:xfrm>
        </p:grpSpPr>
        <p:grpSp>
          <p:nvGrpSpPr>
            <p:cNvPr id="24" name="Group 23">
              <a:extLst>
                <a:ext uri="{FF2B5EF4-FFF2-40B4-BE49-F238E27FC236}">
                  <a16:creationId xmlns:a16="http://schemas.microsoft.com/office/drawing/2014/main" id="{87BC6823-D67C-51EC-43BD-37D6FE04B944}"/>
                </a:ext>
              </a:extLst>
            </p:cNvPr>
            <p:cNvGrpSpPr/>
            <p:nvPr/>
          </p:nvGrpSpPr>
          <p:grpSpPr>
            <a:xfrm>
              <a:off x="-17292" y="4820461"/>
              <a:ext cx="11343786" cy="1459630"/>
              <a:chOff x="-17292" y="5315761"/>
              <a:chExt cx="11343786" cy="1459630"/>
            </a:xfrm>
          </p:grpSpPr>
          <p:sp>
            <p:nvSpPr>
              <p:cNvPr id="29" name="Rectangle 28">
                <a:extLst>
                  <a:ext uri="{FF2B5EF4-FFF2-40B4-BE49-F238E27FC236}">
                    <a16:creationId xmlns:a16="http://schemas.microsoft.com/office/drawing/2014/main" id="{72218E49-7FF8-DA93-C224-361ADB2B444E}"/>
                  </a:ext>
                </a:extLst>
              </p:cNvPr>
              <p:cNvSpPr/>
              <p:nvPr/>
            </p:nvSpPr>
            <p:spPr>
              <a:xfrm>
                <a:off x="-17292" y="5386749"/>
                <a:ext cx="11343786" cy="1388642"/>
              </a:xfrm>
              <a:prstGeom prst="rect">
                <a:avLst/>
              </a:prstGeom>
              <a:solidFill>
                <a:srgbClr val="F7F7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30" name="Chart 29">
                <a:extLst>
                  <a:ext uri="{FF2B5EF4-FFF2-40B4-BE49-F238E27FC236}">
                    <a16:creationId xmlns:a16="http://schemas.microsoft.com/office/drawing/2014/main" id="{63C5873F-73CB-07F7-C4CE-3B97A7E99E23}"/>
                  </a:ext>
                </a:extLst>
              </p:cNvPr>
              <p:cNvGraphicFramePr/>
              <p:nvPr/>
            </p:nvGraphicFramePr>
            <p:xfrm>
              <a:off x="7169813" y="5315761"/>
              <a:ext cx="3659732" cy="1289501"/>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5" name="Group 24">
              <a:extLst>
                <a:ext uri="{FF2B5EF4-FFF2-40B4-BE49-F238E27FC236}">
                  <a16:creationId xmlns:a16="http://schemas.microsoft.com/office/drawing/2014/main" id="{6CF76E4B-A885-AAEC-468F-6A90A5ED721B}"/>
                </a:ext>
              </a:extLst>
            </p:cNvPr>
            <p:cNvGrpSpPr/>
            <p:nvPr/>
          </p:nvGrpSpPr>
          <p:grpSpPr>
            <a:xfrm>
              <a:off x="1135756" y="4945148"/>
              <a:ext cx="4670608" cy="1205789"/>
              <a:chOff x="1135756" y="4945148"/>
              <a:chExt cx="4670608" cy="1205789"/>
            </a:xfrm>
          </p:grpSpPr>
          <p:sp>
            <p:nvSpPr>
              <p:cNvPr id="26" name="TextBox 25">
                <a:extLst>
                  <a:ext uri="{FF2B5EF4-FFF2-40B4-BE49-F238E27FC236}">
                    <a16:creationId xmlns:a16="http://schemas.microsoft.com/office/drawing/2014/main" id="{05284CDC-1208-715B-E925-B6AABBAAF50D}"/>
                  </a:ext>
                </a:extLst>
              </p:cNvPr>
              <p:cNvSpPr txBox="1"/>
              <p:nvPr/>
            </p:nvSpPr>
            <p:spPr>
              <a:xfrm>
                <a:off x="3425522" y="5761840"/>
                <a:ext cx="2380842" cy="33908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A5A5A5">
                        <a:lumMod val="50000"/>
                      </a:srgbClr>
                    </a:solidFill>
                    <a:effectLst/>
                    <a:uLnTx/>
                    <a:uFillTx/>
                    <a:cs typeface="Arial" panose="020B0604020202020204" pitchFamily="34" charset="0"/>
                  </a:rPr>
                  <a:t>300</a:t>
                </a:r>
                <a:r>
                  <a:rPr kumimoji="0" lang="en-US" sz="1400" b="1" i="0" u="none" strike="noStrike" kern="0" cap="none" spc="0" normalizeH="0" baseline="30000" noProof="0" dirty="0">
                    <a:ln>
                      <a:noFill/>
                    </a:ln>
                    <a:solidFill>
                      <a:srgbClr val="A5A5A5">
                        <a:lumMod val="50000"/>
                      </a:srgbClr>
                    </a:solidFill>
                    <a:effectLst/>
                    <a:uLnTx/>
                    <a:uFillTx/>
                    <a:ea typeface="Calibri" panose="020F0502020204030204" pitchFamily="34" charset="0"/>
                    <a:cs typeface="Arial" panose="020B0604020202020204" pitchFamily="34" charset="0"/>
                  </a:rPr>
                  <a:t>+</a:t>
                </a:r>
                <a:r>
                  <a:rPr kumimoji="0" lang="en-US" sz="1400" b="1" i="0" u="none" strike="noStrike" kern="0" cap="none" spc="0" normalizeH="0" baseline="0" noProof="0" dirty="0">
                    <a:ln>
                      <a:noFill/>
                    </a:ln>
                    <a:solidFill>
                      <a:srgbClr val="A5A5A5">
                        <a:lumMod val="50000"/>
                      </a:srgbClr>
                    </a:solidFill>
                    <a:effectLst/>
                    <a:uLnTx/>
                    <a:uFillTx/>
                    <a:cs typeface="Arial" panose="020B0604020202020204" pitchFamily="34" charset="0"/>
                  </a:rPr>
                  <a:t> </a:t>
                </a:r>
                <a:r>
                  <a:rPr kumimoji="0" lang="en-US" sz="1400" b="0" i="0" u="none" strike="noStrike" kern="0" cap="none" spc="0" normalizeH="0" baseline="0" noProof="0" dirty="0">
                    <a:ln>
                      <a:noFill/>
                    </a:ln>
                    <a:solidFill>
                      <a:srgbClr val="A5A5A5">
                        <a:lumMod val="50000"/>
                      </a:srgbClr>
                    </a:solidFill>
                    <a:effectLst/>
                    <a:uLnTx/>
                    <a:uFillTx/>
                    <a:cs typeface="Arial" panose="020B0604020202020204" pitchFamily="34" charset="0"/>
                  </a:rPr>
                  <a:t>National Participations</a:t>
                </a:r>
                <a:endParaRPr kumimoji="0" lang="en-IN" sz="1400" b="0" i="0" u="none" strike="noStrike" kern="0" cap="none" spc="0" normalizeH="0" baseline="0" noProof="0" dirty="0">
                  <a:ln>
                    <a:noFill/>
                  </a:ln>
                  <a:solidFill>
                    <a:srgbClr val="A5A5A5">
                      <a:lumMod val="50000"/>
                    </a:srgbClr>
                  </a:solidFill>
                  <a:effectLst/>
                  <a:uLnTx/>
                  <a:uFillTx/>
                  <a:cs typeface="Arial" panose="020B0604020202020204" pitchFamily="34" charset="0"/>
                </a:endParaRPr>
              </a:p>
            </p:txBody>
          </p:sp>
          <p:sp>
            <p:nvSpPr>
              <p:cNvPr id="27" name="TextBox 26">
                <a:extLst>
                  <a:ext uri="{FF2B5EF4-FFF2-40B4-BE49-F238E27FC236}">
                    <a16:creationId xmlns:a16="http://schemas.microsoft.com/office/drawing/2014/main" id="{B3EE9B71-1563-714E-EA8B-47D3229991AE}"/>
                  </a:ext>
                </a:extLst>
              </p:cNvPr>
              <p:cNvSpPr txBox="1"/>
              <p:nvPr/>
            </p:nvSpPr>
            <p:spPr>
              <a:xfrm>
                <a:off x="1135756" y="5709147"/>
                <a:ext cx="867824" cy="372989"/>
              </a:xfrm>
              <a:prstGeom prst="rect">
                <a:avLst/>
              </a:prstGeom>
              <a:noFill/>
            </p:spPr>
            <p:txBody>
              <a:bodyPr wrap="non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85000"/>
                        <a:lumOff val="15000"/>
                      </a:schemeClr>
                    </a:solidFill>
                    <a:effectLst/>
                    <a:uLnTx/>
                    <a:uFillTx/>
                    <a:ea typeface="Calibri" panose="020F0502020204030204" pitchFamily="34" charset="0"/>
                    <a:cs typeface="Arial" panose="020B0604020202020204" pitchFamily="34" charset="0"/>
                  </a:rPr>
                  <a:t>8</a:t>
                </a:r>
                <a:r>
                  <a:rPr kumimoji="0" lang="en-US" sz="1600" b="0" i="0" u="none" strike="noStrike" kern="0" cap="none" spc="0" normalizeH="0" baseline="0" noProof="0" dirty="0">
                    <a:ln>
                      <a:noFill/>
                    </a:ln>
                    <a:solidFill>
                      <a:schemeClr val="tx1">
                        <a:lumMod val="85000"/>
                        <a:lumOff val="15000"/>
                      </a:schemeClr>
                    </a:solidFill>
                    <a:effectLst/>
                    <a:uLnTx/>
                    <a:uFillTx/>
                    <a:ea typeface="Calibri" panose="020F0502020204030204" pitchFamily="34" charset="0"/>
                    <a:cs typeface="Arial" panose="020B0604020202020204" pitchFamily="34" charset="0"/>
                  </a:rPr>
                  <a:t> </a:t>
                </a:r>
                <a:r>
                  <a:rPr kumimoji="0" lang="en-US" sz="1400" b="0" i="0" u="none" strike="noStrike" kern="0" cap="none" spc="0" normalizeH="0" baseline="0" noProof="0" dirty="0">
                    <a:ln>
                      <a:noFill/>
                    </a:ln>
                    <a:solidFill>
                      <a:schemeClr val="tx1">
                        <a:lumMod val="85000"/>
                        <a:lumOff val="15000"/>
                      </a:schemeClr>
                    </a:solidFill>
                    <a:effectLst/>
                    <a:uLnTx/>
                    <a:uFillTx/>
                    <a:cs typeface="Arial" panose="020B0604020202020204" pitchFamily="34" charset="0"/>
                  </a:rPr>
                  <a:t>Events</a:t>
                </a:r>
              </a:p>
            </p:txBody>
          </p:sp>
          <p:cxnSp>
            <p:nvCxnSpPr>
              <p:cNvPr id="28" name="Straight Connector 27">
                <a:extLst>
                  <a:ext uri="{FF2B5EF4-FFF2-40B4-BE49-F238E27FC236}">
                    <a16:creationId xmlns:a16="http://schemas.microsoft.com/office/drawing/2014/main" id="{E70E56EE-CF86-C9DA-9DE4-2260B4AEEFA5}"/>
                  </a:ext>
                </a:extLst>
              </p:cNvPr>
              <p:cNvCxnSpPr>
                <a:cxnSpLocks/>
              </p:cNvCxnSpPr>
              <p:nvPr/>
            </p:nvCxnSpPr>
            <p:spPr>
              <a:xfrm>
                <a:off x="3159550" y="4945148"/>
                <a:ext cx="0" cy="1205789"/>
              </a:xfrm>
              <a:prstGeom prst="line">
                <a:avLst/>
              </a:prstGeom>
              <a:noFill/>
              <a:ln w="0" cap="flat" cmpd="sng" algn="ctr">
                <a:gradFill>
                  <a:gsLst>
                    <a:gs pos="0">
                      <a:sysClr val="window" lastClr="FFFFFF">
                        <a:alpha val="0"/>
                      </a:sysClr>
                    </a:gs>
                    <a:gs pos="65000">
                      <a:sysClr val="window" lastClr="FFFFFF">
                        <a:lumMod val="75000"/>
                      </a:sysClr>
                    </a:gs>
                    <a:gs pos="33000">
                      <a:sysClr val="window" lastClr="FFFFFF">
                        <a:lumMod val="75000"/>
                      </a:sysClr>
                    </a:gs>
                    <a:gs pos="100000">
                      <a:sysClr val="window" lastClr="FFFFFF">
                        <a:alpha val="0"/>
                      </a:sysClr>
                    </a:gs>
                  </a:gsLst>
                  <a:lin ang="5400000" scaled="1"/>
                </a:gradFill>
                <a:prstDash val="solid"/>
                <a:miter lim="800000"/>
              </a:ln>
              <a:effectLst/>
            </p:spPr>
          </p:cxnSp>
        </p:grpSp>
      </p:grpSp>
      <p:pic>
        <p:nvPicPr>
          <p:cNvPr id="31" name="Graphic 30" descr="Classroom outline">
            <a:extLst>
              <a:ext uri="{FF2B5EF4-FFF2-40B4-BE49-F238E27FC236}">
                <a16:creationId xmlns:a16="http://schemas.microsoft.com/office/drawing/2014/main" id="{00C756B3-2B3D-82F2-448C-3B415F6D8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6786" y="1422209"/>
            <a:ext cx="495935" cy="495935"/>
          </a:xfrm>
          <a:prstGeom prst="rect">
            <a:avLst/>
          </a:prstGeom>
        </p:spPr>
      </p:pic>
      <p:pic>
        <p:nvPicPr>
          <p:cNvPr id="32" name="Graphic 31" descr="Gender outline">
            <a:extLst>
              <a:ext uri="{FF2B5EF4-FFF2-40B4-BE49-F238E27FC236}">
                <a16:creationId xmlns:a16="http://schemas.microsoft.com/office/drawing/2014/main" id="{D8455D05-CEBA-4960-9DA1-4C5B069B78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2379" y="1390450"/>
            <a:ext cx="485595" cy="485595"/>
          </a:xfrm>
          <a:prstGeom prst="rect">
            <a:avLst/>
          </a:prstGeom>
        </p:spPr>
      </p:pic>
      <p:cxnSp>
        <p:nvCxnSpPr>
          <p:cNvPr id="33" name="Straight Connector 32">
            <a:extLst>
              <a:ext uri="{FF2B5EF4-FFF2-40B4-BE49-F238E27FC236}">
                <a16:creationId xmlns:a16="http://schemas.microsoft.com/office/drawing/2014/main" id="{D01A6361-BAE8-FDFC-34FF-F3B1615B0643}"/>
              </a:ext>
            </a:extLst>
          </p:cNvPr>
          <p:cNvCxnSpPr>
            <a:cxnSpLocks/>
          </p:cNvCxnSpPr>
          <p:nvPr/>
        </p:nvCxnSpPr>
        <p:spPr>
          <a:xfrm>
            <a:off x="6761517" y="1297378"/>
            <a:ext cx="0" cy="1057275"/>
          </a:xfrm>
          <a:prstGeom prst="line">
            <a:avLst/>
          </a:prstGeom>
          <a:noFill/>
          <a:ln w="0" cap="flat" cmpd="sng" algn="ctr">
            <a:gradFill>
              <a:gsLst>
                <a:gs pos="0">
                  <a:sysClr val="window" lastClr="FFFFFF">
                    <a:alpha val="0"/>
                  </a:sysClr>
                </a:gs>
                <a:gs pos="65000">
                  <a:sysClr val="window" lastClr="FFFFFF">
                    <a:lumMod val="75000"/>
                  </a:sysClr>
                </a:gs>
                <a:gs pos="33000">
                  <a:sysClr val="window" lastClr="FFFFFF">
                    <a:lumMod val="75000"/>
                  </a:sysClr>
                </a:gs>
                <a:gs pos="100000">
                  <a:sysClr val="window" lastClr="FFFFFF">
                    <a:alpha val="0"/>
                  </a:sysClr>
                </a:gs>
              </a:gsLst>
              <a:lin ang="5400000" scaled="1"/>
            </a:gradFill>
            <a:prstDash val="solid"/>
            <a:miter lim="800000"/>
          </a:ln>
          <a:effectLst/>
        </p:spPr>
      </p:cxnSp>
      <p:sp>
        <p:nvSpPr>
          <p:cNvPr id="34" name="TextBox 33">
            <a:extLst>
              <a:ext uri="{FF2B5EF4-FFF2-40B4-BE49-F238E27FC236}">
                <a16:creationId xmlns:a16="http://schemas.microsoft.com/office/drawing/2014/main" id="{F4DFB4CE-ADB0-548C-9F57-F6C07429EAAB}"/>
              </a:ext>
            </a:extLst>
          </p:cNvPr>
          <p:cNvSpPr txBox="1"/>
          <p:nvPr/>
        </p:nvSpPr>
        <p:spPr>
          <a:xfrm>
            <a:off x="1692510" y="2580387"/>
            <a:ext cx="10450141" cy="369332"/>
          </a:xfrm>
          <a:prstGeom prst="rect">
            <a:avLst/>
          </a:prstGeom>
          <a:noFill/>
        </p:spPr>
        <p:txBody>
          <a:bodyPr wrap="square" rtlCol="0">
            <a:spAutoFit/>
          </a:bodyPr>
          <a:lstStyle/>
          <a:p>
            <a:pPr rtl="1">
              <a:defRPr/>
            </a:pPr>
            <a:r>
              <a:rPr lang="en-US" b="1" dirty="0">
                <a:solidFill>
                  <a:srgbClr val="FFC000">
                    <a:lumMod val="75000"/>
                  </a:srgbClr>
                </a:solidFill>
                <a:latin typeface="+mj-lt"/>
                <a:cs typeface="Arial" panose="020B0604020202020204" pitchFamily="34" charset="0"/>
              </a:rPr>
              <a:t>NRRC's participations </a:t>
            </a:r>
            <a:r>
              <a:rPr lang="en-US" dirty="0">
                <a:solidFill>
                  <a:srgbClr val="FFC000">
                    <a:lumMod val="75000"/>
                  </a:srgbClr>
                </a:solidFill>
                <a:latin typeface="+mj-lt"/>
                <a:cs typeface="Arial" panose="020B0604020202020204" pitchFamily="34" charset="0"/>
              </a:rPr>
              <a:t>in capacity building </a:t>
            </a:r>
            <a:r>
              <a:rPr lang="en-US" dirty="0" err="1">
                <a:solidFill>
                  <a:srgbClr val="FFC000">
                    <a:lumMod val="75000"/>
                  </a:srgbClr>
                </a:solidFill>
                <a:latin typeface="+mj-lt"/>
                <a:cs typeface="Arial" panose="020B0604020202020204" pitchFamily="34" charset="0"/>
              </a:rPr>
              <a:t>programmes</a:t>
            </a:r>
            <a:r>
              <a:rPr lang="en-US" dirty="0">
                <a:solidFill>
                  <a:srgbClr val="FFC000">
                    <a:lumMod val="75000"/>
                  </a:srgbClr>
                </a:solidFill>
                <a:latin typeface="+mj-lt"/>
                <a:cs typeface="Arial" panose="020B0604020202020204" pitchFamily="34" charset="0"/>
              </a:rPr>
              <a:t> in nuclear and radiological regulatory work</a:t>
            </a:r>
            <a:endParaRPr lang="ar-SA" sz="1200" dirty="0">
              <a:solidFill>
                <a:srgbClr val="E7E6E6">
                  <a:lumMod val="50000"/>
                </a:srgbClr>
              </a:solidFill>
              <a:latin typeface="+mj-lt"/>
            </a:endParaRPr>
          </a:p>
        </p:txBody>
      </p:sp>
      <p:grpSp>
        <p:nvGrpSpPr>
          <p:cNvPr id="36" name="Group 35">
            <a:extLst>
              <a:ext uri="{FF2B5EF4-FFF2-40B4-BE49-F238E27FC236}">
                <a16:creationId xmlns:a16="http://schemas.microsoft.com/office/drawing/2014/main" id="{46F1AD89-D913-CDFB-CA1A-BAF1C381ED34}"/>
              </a:ext>
            </a:extLst>
          </p:cNvPr>
          <p:cNvGrpSpPr/>
          <p:nvPr/>
        </p:nvGrpSpPr>
        <p:grpSpPr>
          <a:xfrm>
            <a:off x="707590" y="2413030"/>
            <a:ext cx="10783975" cy="2284726"/>
            <a:chOff x="632580" y="4651016"/>
            <a:chExt cx="11398214" cy="2419982"/>
          </a:xfrm>
        </p:grpSpPr>
        <p:sp>
          <p:nvSpPr>
            <p:cNvPr id="41" name="Rectangle 40">
              <a:extLst>
                <a:ext uri="{FF2B5EF4-FFF2-40B4-BE49-F238E27FC236}">
                  <a16:creationId xmlns:a16="http://schemas.microsoft.com/office/drawing/2014/main" id="{23A76F3E-6CFF-BD77-1A6A-D6464FD3AE6B}"/>
                </a:ext>
              </a:extLst>
            </p:cNvPr>
            <p:cNvSpPr/>
            <p:nvPr/>
          </p:nvSpPr>
          <p:spPr>
            <a:xfrm>
              <a:off x="632580" y="5282058"/>
              <a:ext cx="11398214" cy="1788940"/>
            </a:xfrm>
            <a:prstGeom prst="rect">
              <a:avLst/>
            </a:prstGeom>
            <a:solidFill>
              <a:srgbClr val="F7F7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42" name="Chart 41">
              <a:extLst>
                <a:ext uri="{FF2B5EF4-FFF2-40B4-BE49-F238E27FC236}">
                  <a16:creationId xmlns:a16="http://schemas.microsoft.com/office/drawing/2014/main" id="{38C4A000-86C5-7208-C82C-319CDE2CC6C1}"/>
                </a:ext>
              </a:extLst>
            </p:cNvPr>
            <p:cNvGraphicFramePr/>
            <p:nvPr>
              <p:extLst>
                <p:ext uri="{D42A27DB-BD31-4B8C-83A1-F6EECF244321}">
                  <p14:modId xmlns:p14="http://schemas.microsoft.com/office/powerpoint/2010/main" val="190781319"/>
                </p:ext>
              </p:extLst>
            </p:nvPr>
          </p:nvGraphicFramePr>
          <p:xfrm>
            <a:off x="8035051" y="4651016"/>
            <a:ext cx="2998858" cy="2312722"/>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37" name="Group 36">
            <a:extLst>
              <a:ext uri="{FF2B5EF4-FFF2-40B4-BE49-F238E27FC236}">
                <a16:creationId xmlns:a16="http://schemas.microsoft.com/office/drawing/2014/main" id="{DCD2116D-3164-F318-0785-385159AC6741}"/>
              </a:ext>
            </a:extLst>
          </p:cNvPr>
          <p:cNvGrpSpPr/>
          <p:nvPr/>
        </p:nvGrpSpPr>
        <p:grpSpPr>
          <a:xfrm>
            <a:off x="1651162" y="3182469"/>
            <a:ext cx="4829037" cy="1447888"/>
            <a:chOff x="1637934" y="4942427"/>
            <a:chExt cx="5104091" cy="1533603"/>
          </a:xfrm>
        </p:grpSpPr>
        <p:sp>
          <p:nvSpPr>
            <p:cNvPr id="38" name="TextBox 37">
              <a:extLst>
                <a:ext uri="{FF2B5EF4-FFF2-40B4-BE49-F238E27FC236}">
                  <a16:creationId xmlns:a16="http://schemas.microsoft.com/office/drawing/2014/main" id="{BB88033D-8B9E-122E-8936-FB15CE6E83E3}"/>
                </a:ext>
              </a:extLst>
            </p:cNvPr>
            <p:cNvSpPr txBox="1"/>
            <p:nvPr/>
          </p:nvSpPr>
          <p:spPr>
            <a:xfrm>
              <a:off x="4180732" y="5909782"/>
              <a:ext cx="2561293" cy="325997"/>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A5A5A5">
                      <a:lumMod val="50000"/>
                    </a:srgbClr>
                  </a:solidFill>
                  <a:effectLst/>
                  <a:uLnTx/>
                  <a:uFillTx/>
                  <a:cs typeface="Arial" panose="020B0604020202020204" pitchFamily="34" charset="0"/>
                </a:rPr>
                <a:t>1100</a:t>
              </a:r>
              <a:r>
                <a:rPr kumimoji="0" lang="en-US" sz="1400" b="1" i="0" u="none" strike="noStrike" kern="0" cap="none" spc="0" normalizeH="0" baseline="30000" noProof="0" dirty="0">
                  <a:ln>
                    <a:noFill/>
                  </a:ln>
                  <a:solidFill>
                    <a:srgbClr val="A5A5A5">
                      <a:lumMod val="50000"/>
                    </a:srgbClr>
                  </a:solidFill>
                  <a:effectLst/>
                  <a:uLnTx/>
                  <a:uFillTx/>
                  <a:ea typeface="Calibri" panose="020F0502020204030204" pitchFamily="34" charset="0"/>
                  <a:cs typeface="Arial" panose="020B0604020202020204" pitchFamily="34" charset="0"/>
                </a:rPr>
                <a:t>+</a:t>
              </a:r>
              <a:r>
                <a:rPr kumimoji="0" lang="en-US" sz="1400" b="1" i="0" u="none" strike="noStrike" kern="0" cap="none" spc="0" normalizeH="0" baseline="0" noProof="0" dirty="0">
                  <a:ln>
                    <a:noFill/>
                  </a:ln>
                  <a:solidFill>
                    <a:srgbClr val="A5A5A5">
                      <a:lumMod val="50000"/>
                    </a:srgbClr>
                  </a:solidFill>
                  <a:effectLst/>
                  <a:uLnTx/>
                  <a:uFillTx/>
                  <a:cs typeface="Arial" panose="020B0604020202020204" pitchFamily="34" charset="0"/>
                </a:rPr>
                <a:t> P</a:t>
              </a:r>
              <a:r>
                <a:rPr kumimoji="0" lang="en-US" sz="1400" b="0" i="0" u="none" strike="noStrike" kern="0" cap="none" spc="0" normalizeH="0" baseline="0" noProof="0" dirty="0">
                  <a:ln>
                    <a:noFill/>
                  </a:ln>
                  <a:solidFill>
                    <a:srgbClr val="A5A5A5">
                      <a:lumMod val="50000"/>
                    </a:srgbClr>
                  </a:solidFill>
                  <a:effectLst/>
                  <a:uLnTx/>
                  <a:uFillTx/>
                  <a:cs typeface="Arial" panose="020B0604020202020204" pitchFamily="34" charset="0"/>
                </a:rPr>
                <a:t>articipations </a:t>
              </a:r>
              <a:endParaRPr kumimoji="0" lang="en-IN" sz="1400" b="0" i="0" u="none" strike="noStrike" kern="0" cap="none" spc="0" normalizeH="0" baseline="0" noProof="0" dirty="0">
                <a:ln>
                  <a:noFill/>
                </a:ln>
                <a:solidFill>
                  <a:srgbClr val="A5A5A5">
                    <a:lumMod val="50000"/>
                  </a:srgbClr>
                </a:solidFill>
                <a:effectLst/>
                <a:uLnTx/>
                <a:uFillTx/>
                <a:cs typeface="Arial" panose="020B0604020202020204" pitchFamily="34" charset="0"/>
              </a:endParaRPr>
            </a:p>
          </p:txBody>
        </p:sp>
        <p:sp>
          <p:nvSpPr>
            <p:cNvPr id="39" name="TextBox 38">
              <a:extLst>
                <a:ext uri="{FF2B5EF4-FFF2-40B4-BE49-F238E27FC236}">
                  <a16:creationId xmlns:a16="http://schemas.microsoft.com/office/drawing/2014/main" id="{36891696-0AA2-1E67-5515-7F697E8EE240}"/>
                </a:ext>
              </a:extLst>
            </p:cNvPr>
            <p:cNvSpPr txBox="1"/>
            <p:nvPr/>
          </p:nvSpPr>
          <p:spPr>
            <a:xfrm>
              <a:off x="1637934" y="5733878"/>
              <a:ext cx="813608" cy="619394"/>
            </a:xfrm>
            <a:prstGeom prst="rect">
              <a:avLst/>
            </a:prstGeom>
            <a:noFill/>
          </p:spPr>
          <p:txBody>
            <a:bodyPr wrap="square" lIns="91440" tIns="45720" rIns="91440" bIns="45720" rtlCol="0" anchor="ctr">
              <a:spAutoFit/>
            </a:bodyPr>
            <a:lstStyle/>
            <a:p>
              <a:pPr algn="r">
                <a:defRPr/>
              </a:pPr>
              <a:r>
                <a:rPr lang="en-US" sz="1400" b="1" kern="0" dirty="0">
                  <a:solidFill>
                    <a:schemeClr val="tx1">
                      <a:lumMod val="85000"/>
                      <a:lumOff val="15000"/>
                    </a:schemeClr>
                  </a:solidFill>
                  <a:ea typeface="Calibri" panose="020F0502020204030204" pitchFamily="34" charset="0"/>
                  <a:cs typeface="Arial"/>
                </a:rPr>
                <a:t>155</a:t>
              </a:r>
              <a:r>
                <a:rPr kumimoji="0" lang="en-US" sz="1800" b="1" i="0" u="none" strike="noStrike" kern="0" cap="none" spc="0" normalizeH="0" baseline="30000" noProof="0" dirty="0">
                  <a:ln>
                    <a:noFill/>
                  </a:ln>
                  <a:solidFill>
                    <a:schemeClr val="tx1">
                      <a:lumMod val="85000"/>
                      <a:lumOff val="15000"/>
                    </a:schemeClr>
                  </a:solidFill>
                  <a:effectLst/>
                  <a:uLnTx/>
                  <a:uFillTx/>
                  <a:ea typeface="Calibri" panose="020F0502020204030204" pitchFamily="34" charset="0"/>
                  <a:cs typeface="Arial"/>
                </a:rPr>
                <a:t> +</a:t>
              </a:r>
              <a:endParaRPr lang="en-US" dirty="0">
                <a:solidFill>
                  <a:schemeClr val="tx1">
                    <a:lumMod val="85000"/>
                    <a:lumOff val="15000"/>
                  </a:schemeClr>
                </a:solidFill>
              </a:endParaRPr>
            </a:p>
            <a:p>
              <a:pPr marL="0" marR="0" lvl="0" indent="0" algn="r" defTabSz="91440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85000"/>
                      <a:lumOff val="15000"/>
                    </a:schemeClr>
                  </a:solidFill>
                  <a:effectLst/>
                  <a:uLnTx/>
                  <a:uFillTx/>
                  <a:cs typeface="Arial"/>
                </a:rPr>
                <a:t>Events</a:t>
              </a:r>
              <a:endParaRPr lang="en-US" dirty="0">
                <a:solidFill>
                  <a:schemeClr val="tx1">
                    <a:lumMod val="85000"/>
                    <a:lumOff val="15000"/>
                  </a:schemeClr>
                </a:solidFill>
              </a:endParaRPr>
            </a:p>
          </p:txBody>
        </p:sp>
        <p:cxnSp>
          <p:nvCxnSpPr>
            <p:cNvPr id="40" name="Straight Connector 39">
              <a:extLst>
                <a:ext uri="{FF2B5EF4-FFF2-40B4-BE49-F238E27FC236}">
                  <a16:creationId xmlns:a16="http://schemas.microsoft.com/office/drawing/2014/main" id="{9748B3C9-DFF8-7FC6-957C-778DC874C264}"/>
                </a:ext>
              </a:extLst>
            </p:cNvPr>
            <p:cNvCxnSpPr>
              <a:cxnSpLocks/>
            </p:cNvCxnSpPr>
            <p:nvPr/>
          </p:nvCxnSpPr>
          <p:spPr>
            <a:xfrm>
              <a:off x="3840891" y="4942427"/>
              <a:ext cx="0" cy="1533603"/>
            </a:xfrm>
            <a:prstGeom prst="line">
              <a:avLst/>
            </a:prstGeom>
            <a:noFill/>
            <a:ln w="0" cap="flat" cmpd="sng" algn="ctr">
              <a:gradFill>
                <a:gsLst>
                  <a:gs pos="0">
                    <a:sysClr val="window" lastClr="FFFFFF">
                      <a:alpha val="0"/>
                    </a:sysClr>
                  </a:gs>
                  <a:gs pos="65000">
                    <a:sysClr val="window" lastClr="FFFFFF">
                      <a:lumMod val="75000"/>
                    </a:sysClr>
                  </a:gs>
                  <a:gs pos="33000">
                    <a:sysClr val="window" lastClr="FFFFFF">
                      <a:lumMod val="75000"/>
                    </a:sysClr>
                  </a:gs>
                  <a:gs pos="100000">
                    <a:sysClr val="window" lastClr="FFFFFF">
                      <a:alpha val="0"/>
                    </a:sysClr>
                  </a:gs>
                </a:gsLst>
                <a:lin ang="5400000" scaled="1"/>
              </a:gradFill>
              <a:prstDash val="solid"/>
              <a:miter lim="800000"/>
            </a:ln>
            <a:effectLst/>
          </p:spPr>
        </p:cxnSp>
      </p:grpSp>
      <p:pic>
        <p:nvPicPr>
          <p:cNvPr id="43" name="Graphic 42" descr="Classroom outline">
            <a:extLst>
              <a:ext uri="{FF2B5EF4-FFF2-40B4-BE49-F238E27FC236}">
                <a16:creationId xmlns:a16="http://schemas.microsoft.com/office/drawing/2014/main" id="{2D90FA92-AD0C-D203-C158-81ED23E3A5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9602" y="3431251"/>
            <a:ext cx="495935" cy="495935"/>
          </a:xfrm>
          <a:prstGeom prst="rect">
            <a:avLst/>
          </a:prstGeom>
        </p:spPr>
      </p:pic>
      <p:pic>
        <p:nvPicPr>
          <p:cNvPr id="44" name="Graphic 43" descr="Gender outline">
            <a:extLst>
              <a:ext uri="{FF2B5EF4-FFF2-40B4-BE49-F238E27FC236}">
                <a16:creationId xmlns:a16="http://schemas.microsoft.com/office/drawing/2014/main" id="{B9E9A8DF-EA8C-AB01-89F7-57DC5F5012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20207" y="3420193"/>
            <a:ext cx="485595" cy="485595"/>
          </a:xfrm>
          <a:prstGeom prst="rect">
            <a:avLst/>
          </a:prstGeom>
        </p:spPr>
      </p:pic>
      <p:cxnSp>
        <p:nvCxnSpPr>
          <p:cNvPr id="46" name="Straight Connector 45">
            <a:extLst>
              <a:ext uri="{FF2B5EF4-FFF2-40B4-BE49-F238E27FC236}">
                <a16:creationId xmlns:a16="http://schemas.microsoft.com/office/drawing/2014/main" id="{A4830E37-2AB3-108F-398A-4289700D550A}"/>
              </a:ext>
            </a:extLst>
          </p:cNvPr>
          <p:cNvCxnSpPr>
            <a:cxnSpLocks/>
          </p:cNvCxnSpPr>
          <p:nvPr/>
        </p:nvCxnSpPr>
        <p:spPr>
          <a:xfrm>
            <a:off x="6725240" y="3377150"/>
            <a:ext cx="0" cy="1057275"/>
          </a:xfrm>
          <a:prstGeom prst="line">
            <a:avLst/>
          </a:prstGeom>
          <a:noFill/>
          <a:ln w="0" cap="flat" cmpd="sng" algn="ctr">
            <a:gradFill>
              <a:gsLst>
                <a:gs pos="0">
                  <a:sysClr val="window" lastClr="FFFFFF">
                    <a:alpha val="0"/>
                  </a:sysClr>
                </a:gs>
                <a:gs pos="65000">
                  <a:sysClr val="window" lastClr="FFFFFF">
                    <a:lumMod val="75000"/>
                  </a:sysClr>
                </a:gs>
                <a:gs pos="33000">
                  <a:sysClr val="window" lastClr="FFFFFF">
                    <a:lumMod val="75000"/>
                  </a:sysClr>
                </a:gs>
                <a:gs pos="100000">
                  <a:sysClr val="window" lastClr="FFFFFF">
                    <a:alpha val="0"/>
                  </a:sysClr>
                </a:gs>
              </a:gsLst>
              <a:lin ang="5400000" scaled="1"/>
            </a:gradFill>
            <a:prstDash val="solid"/>
            <a:miter lim="800000"/>
          </a:ln>
          <a:effectLst/>
        </p:spPr>
      </p:cxnSp>
      <p:cxnSp>
        <p:nvCxnSpPr>
          <p:cNvPr id="48" name="Straight Connector 47">
            <a:extLst>
              <a:ext uri="{FF2B5EF4-FFF2-40B4-BE49-F238E27FC236}">
                <a16:creationId xmlns:a16="http://schemas.microsoft.com/office/drawing/2014/main" id="{A582A293-1CA8-37E7-DA59-8735EA5F668A}"/>
              </a:ext>
            </a:extLst>
          </p:cNvPr>
          <p:cNvCxnSpPr>
            <a:cxnSpLocks/>
          </p:cNvCxnSpPr>
          <p:nvPr/>
        </p:nvCxnSpPr>
        <p:spPr>
          <a:xfrm flipH="1">
            <a:off x="796138" y="2759543"/>
            <a:ext cx="844870" cy="0"/>
          </a:xfrm>
          <a:prstGeom prst="line">
            <a:avLst/>
          </a:prstGeom>
          <a:noFill/>
          <a:ln w="6350" cap="flat" cmpd="sng" algn="ctr">
            <a:solidFill>
              <a:srgbClr val="44546A">
                <a:lumMod val="50000"/>
                <a:lumOff val="50000"/>
              </a:srgbClr>
            </a:solidFill>
            <a:prstDash val="solid"/>
            <a:miter lim="800000"/>
            <a:tailEnd type="oval"/>
          </a:ln>
          <a:effectLst/>
        </p:spPr>
      </p:cxnSp>
      <p:sp>
        <p:nvSpPr>
          <p:cNvPr id="49" name="Oval 48">
            <a:extLst>
              <a:ext uri="{FF2B5EF4-FFF2-40B4-BE49-F238E27FC236}">
                <a16:creationId xmlns:a16="http://schemas.microsoft.com/office/drawing/2014/main" id="{A2EFEF9D-26DD-2803-A7BC-27DB77202D94}"/>
              </a:ext>
            </a:extLst>
          </p:cNvPr>
          <p:cNvSpPr/>
          <p:nvPr/>
        </p:nvSpPr>
        <p:spPr>
          <a:xfrm>
            <a:off x="162322" y="2547236"/>
            <a:ext cx="638493" cy="460883"/>
          </a:xfrm>
          <a:prstGeom prst="ellipse">
            <a:avLst/>
          </a:prstGeom>
          <a:solidFill>
            <a:srgbClr val="FFC000">
              <a:lumMod val="75000"/>
            </a:srgbClr>
          </a:solidFill>
          <a:ln w="38100" cap="flat" cmpd="sng" algn="ctr">
            <a:solidFill>
              <a:srgbClr val="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ar-SA" sz="1600" b="1" i="0" u="none" strike="noStrike" kern="0" cap="none" spc="0" normalizeH="0" baseline="0" noProof="0">
                <a:ln>
                  <a:noFill/>
                </a:ln>
                <a:solidFill>
                  <a:prstClr val="white"/>
                </a:solidFill>
                <a:effectLst/>
                <a:uLnTx/>
                <a:uFillTx/>
                <a:latin typeface="+mj-lt"/>
              </a:rPr>
              <a:t>2</a:t>
            </a:r>
            <a:endParaRPr kumimoji="0" lang="en-US" sz="1400" b="1" i="0" u="none" strike="noStrike" kern="0" cap="none" spc="0" normalizeH="0" baseline="0" noProof="0">
              <a:ln>
                <a:noFill/>
              </a:ln>
              <a:solidFill>
                <a:prstClr val="white"/>
              </a:solidFill>
              <a:effectLst/>
              <a:uLnTx/>
              <a:uFillTx/>
              <a:latin typeface="+mj-lt"/>
            </a:endParaRPr>
          </a:p>
        </p:txBody>
      </p:sp>
      <p:cxnSp>
        <p:nvCxnSpPr>
          <p:cNvPr id="50" name="Straight Connector 49">
            <a:extLst>
              <a:ext uri="{FF2B5EF4-FFF2-40B4-BE49-F238E27FC236}">
                <a16:creationId xmlns:a16="http://schemas.microsoft.com/office/drawing/2014/main" id="{ADE65A7D-350E-8257-D6D4-C72502AC8BEC}"/>
              </a:ext>
            </a:extLst>
          </p:cNvPr>
          <p:cNvCxnSpPr>
            <a:cxnSpLocks/>
          </p:cNvCxnSpPr>
          <p:nvPr/>
        </p:nvCxnSpPr>
        <p:spPr>
          <a:xfrm flipH="1">
            <a:off x="830665" y="4798711"/>
            <a:ext cx="840123" cy="0"/>
          </a:xfrm>
          <a:prstGeom prst="line">
            <a:avLst/>
          </a:prstGeom>
          <a:noFill/>
          <a:ln w="6350" cap="flat" cmpd="sng" algn="ctr">
            <a:solidFill>
              <a:srgbClr val="44546A">
                <a:lumMod val="50000"/>
                <a:lumOff val="50000"/>
              </a:srgbClr>
            </a:solidFill>
            <a:prstDash val="solid"/>
            <a:miter lim="800000"/>
            <a:tailEnd type="oval"/>
          </a:ln>
          <a:effectLst/>
        </p:spPr>
      </p:cxnSp>
      <p:grpSp>
        <p:nvGrpSpPr>
          <p:cNvPr id="51" name="Group 50">
            <a:extLst>
              <a:ext uri="{FF2B5EF4-FFF2-40B4-BE49-F238E27FC236}">
                <a16:creationId xmlns:a16="http://schemas.microsoft.com/office/drawing/2014/main" id="{CEBA6790-9469-9B0C-7156-D80BAE3E6A9C}"/>
              </a:ext>
            </a:extLst>
          </p:cNvPr>
          <p:cNvGrpSpPr/>
          <p:nvPr/>
        </p:nvGrpSpPr>
        <p:grpSpPr>
          <a:xfrm>
            <a:off x="214272" y="4564832"/>
            <a:ext cx="12247453" cy="460883"/>
            <a:chOff x="-4739745" y="1323258"/>
            <a:chExt cx="9325465" cy="460883"/>
          </a:xfrm>
        </p:grpSpPr>
        <p:sp>
          <p:nvSpPr>
            <p:cNvPr id="52" name="Oval 51">
              <a:extLst>
                <a:ext uri="{FF2B5EF4-FFF2-40B4-BE49-F238E27FC236}">
                  <a16:creationId xmlns:a16="http://schemas.microsoft.com/office/drawing/2014/main" id="{F6AE96F0-74A4-8061-A053-1A872253ED94}"/>
                </a:ext>
              </a:extLst>
            </p:cNvPr>
            <p:cNvSpPr/>
            <p:nvPr/>
          </p:nvSpPr>
          <p:spPr>
            <a:xfrm>
              <a:off x="-4739745" y="1323258"/>
              <a:ext cx="486158" cy="460883"/>
            </a:xfrm>
            <a:prstGeom prst="ellipse">
              <a:avLst/>
            </a:prstGeom>
            <a:solidFill>
              <a:srgbClr val="147041"/>
            </a:solidFill>
            <a:ln w="38100" cap="flat" cmpd="sng" algn="ctr">
              <a:solidFill>
                <a:srgbClr val="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j-lt"/>
                </a:rPr>
                <a:t>3</a:t>
              </a:r>
            </a:p>
          </p:txBody>
        </p:sp>
        <p:sp>
          <p:nvSpPr>
            <p:cNvPr id="53" name="TextBox 52">
              <a:extLst>
                <a:ext uri="{FF2B5EF4-FFF2-40B4-BE49-F238E27FC236}">
                  <a16:creationId xmlns:a16="http://schemas.microsoft.com/office/drawing/2014/main" id="{F3767F34-D4A3-1819-55BA-48D8027D1494}"/>
                </a:ext>
              </a:extLst>
            </p:cNvPr>
            <p:cNvSpPr txBox="1"/>
            <p:nvPr/>
          </p:nvSpPr>
          <p:spPr>
            <a:xfrm>
              <a:off x="-3540141" y="1377448"/>
              <a:ext cx="8125861" cy="369332"/>
            </a:xfrm>
            <a:prstGeom prst="rect">
              <a:avLst/>
            </a:prstGeom>
            <a:noFill/>
          </p:spPr>
          <p:txBody>
            <a:bodyPr wrap="square" rtlCol="0">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47041"/>
                  </a:solidFill>
                  <a:effectLst/>
                  <a:uLnTx/>
                  <a:uFillTx/>
                  <a:latin typeface="+mj-lt"/>
                  <a:cs typeface="Arial" panose="020B0604020202020204" pitchFamily="34" charset="0"/>
                </a:rPr>
                <a:t>NRRC's participations </a:t>
              </a:r>
              <a:r>
                <a:rPr kumimoji="0" lang="en-US" i="0" u="none" strike="noStrike" kern="0" cap="none" spc="0" normalizeH="0" baseline="0" noProof="0" dirty="0">
                  <a:ln>
                    <a:noFill/>
                  </a:ln>
                  <a:solidFill>
                    <a:srgbClr val="147041"/>
                  </a:solidFill>
                  <a:effectLst/>
                  <a:uLnTx/>
                  <a:uFillTx/>
                  <a:latin typeface="+mj-lt"/>
                  <a:cs typeface="Arial" panose="020B0604020202020204" pitchFamily="34" charset="0"/>
                </a:rPr>
                <a:t>in</a:t>
              </a:r>
              <a:r>
                <a:rPr kumimoji="0" lang="en-US" b="1" i="0" u="none" strike="noStrike" kern="0" cap="none" spc="0" normalizeH="0" baseline="0" noProof="0" dirty="0">
                  <a:ln>
                    <a:noFill/>
                  </a:ln>
                  <a:solidFill>
                    <a:srgbClr val="147041"/>
                  </a:solidFill>
                  <a:effectLst/>
                  <a:uLnTx/>
                  <a:uFillTx/>
                  <a:latin typeface="+mj-lt"/>
                  <a:cs typeface="Arial" panose="020B0604020202020204" pitchFamily="34" charset="0"/>
                </a:rPr>
                <a:t> </a:t>
              </a:r>
              <a:r>
                <a:rPr lang="en-US" kern="0" dirty="0">
                  <a:solidFill>
                    <a:srgbClr val="147041"/>
                  </a:solidFill>
                  <a:latin typeface="+mj-lt"/>
                  <a:cs typeface="Arial" panose="020B0604020202020204" pitchFamily="34" charset="0"/>
                </a:rPr>
                <a:t>the other organizations</a:t>
              </a:r>
              <a:r>
                <a:rPr kumimoji="0" lang="en-US" i="0" u="none" strike="noStrike" kern="0" cap="none" spc="0" normalizeH="0" baseline="0" noProof="0" dirty="0">
                  <a:ln>
                    <a:noFill/>
                  </a:ln>
                  <a:solidFill>
                    <a:srgbClr val="147041"/>
                  </a:solidFill>
                  <a:effectLst/>
                  <a:uLnTx/>
                  <a:uFillTx/>
                  <a:latin typeface="+mj-lt"/>
                  <a:cs typeface="Arial" panose="020B0604020202020204" pitchFamily="34" charset="0"/>
                </a:rPr>
                <a:t> </a:t>
              </a:r>
              <a:endParaRPr kumimoji="0" lang="ar-SA" sz="1400" i="0" u="none" strike="noStrike" kern="0" cap="none" spc="0" normalizeH="0" baseline="0" noProof="0" dirty="0">
                <a:ln>
                  <a:noFill/>
                </a:ln>
                <a:solidFill>
                  <a:srgbClr val="147041"/>
                </a:solidFill>
                <a:effectLst/>
                <a:uLnTx/>
                <a:uFillTx/>
                <a:latin typeface="+mj-lt"/>
                <a:cs typeface="Times New Roman" panose="02020603050405020304" pitchFamily="18" charset="0"/>
              </a:endParaRPr>
            </a:p>
          </p:txBody>
        </p:sp>
      </p:grpSp>
      <p:grpSp>
        <p:nvGrpSpPr>
          <p:cNvPr id="54" name="Group 53">
            <a:extLst>
              <a:ext uri="{FF2B5EF4-FFF2-40B4-BE49-F238E27FC236}">
                <a16:creationId xmlns:a16="http://schemas.microsoft.com/office/drawing/2014/main" id="{7883F236-C5A2-43F6-6846-8A0E9EC507D5}"/>
              </a:ext>
            </a:extLst>
          </p:cNvPr>
          <p:cNvGrpSpPr/>
          <p:nvPr/>
        </p:nvGrpSpPr>
        <p:grpSpPr>
          <a:xfrm>
            <a:off x="729760" y="4939943"/>
            <a:ext cx="10732479" cy="1324873"/>
            <a:chOff x="-17292" y="4820461"/>
            <a:chExt cx="11343786" cy="1459630"/>
          </a:xfrm>
        </p:grpSpPr>
        <p:grpSp>
          <p:nvGrpSpPr>
            <p:cNvPr id="55" name="Group 54">
              <a:extLst>
                <a:ext uri="{FF2B5EF4-FFF2-40B4-BE49-F238E27FC236}">
                  <a16:creationId xmlns:a16="http://schemas.microsoft.com/office/drawing/2014/main" id="{3DC6D37D-F681-49FC-1239-4E949F624E8F}"/>
                </a:ext>
              </a:extLst>
            </p:cNvPr>
            <p:cNvGrpSpPr/>
            <p:nvPr/>
          </p:nvGrpSpPr>
          <p:grpSpPr>
            <a:xfrm>
              <a:off x="-17292" y="4820461"/>
              <a:ext cx="11343786" cy="1459630"/>
              <a:chOff x="-17292" y="5315761"/>
              <a:chExt cx="11343786" cy="1459630"/>
            </a:xfrm>
          </p:grpSpPr>
          <p:sp>
            <p:nvSpPr>
              <p:cNvPr id="60" name="Rectangle 59">
                <a:extLst>
                  <a:ext uri="{FF2B5EF4-FFF2-40B4-BE49-F238E27FC236}">
                    <a16:creationId xmlns:a16="http://schemas.microsoft.com/office/drawing/2014/main" id="{FC3411E3-9CAC-D573-FF24-86E97891384B}"/>
                  </a:ext>
                </a:extLst>
              </p:cNvPr>
              <p:cNvSpPr/>
              <p:nvPr/>
            </p:nvSpPr>
            <p:spPr>
              <a:xfrm>
                <a:off x="-17292" y="5386749"/>
                <a:ext cx="11343786" cy="1388642"/>
              </a:xfrm>
              <a:prstGeom prst="rect">
                <a:avLst/>
              </a:prstGeom>
              <a:solidFill>
                <a:srgbClr val="F7F7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1" name="Chart 60">
                <a:extLst>
                  <a:ext uri="{FF2B5EF4-FFF2-40B4-BE49-F238E27FC236}">
                    <a16:creationId xmlns:a16="http://schemas.microsoft.com/office/drawing/2014/main" id="{E16C8BD4-764E-0F4A-2C75-54FFD95D048A}"/>
                  </a:ext>
                </a:extLst>
              </p:cNvPr>
              <p:cNvGraphicFramePr/>
              <p:nvPr/>
            </p:nvGraphicFramePr>
            <p:xfrm>
              <a:off x="7169813" y="5315761"/>
              <a:ext cx="3659732" cy="1289501"/>
            </p:xfrm>
            <a:graphic>
              <a:graphicData uri="http://schemas.openxmlformats.org/drawingml/2006/chart">
                <c:chart xmlns:c="http://schemas.openxmlformats.org/drawingml/2006/chart" xmlns:r="http://schemas.openxmlformats.org/officeDocument/2006/relationships" r:id="rId9"/>
              </a:graphicData>
            </a:graphic>
          </p:graphicFrame>
        </p:grpSp>
        <p:grpSp>
          <p:nvGrpSpPr>
            <p:cNvPr id="56" name="Group 55">
              <a:extLst>
                <a:ext uri="{FF2B5EF4-FFF2-40B4-BE49-F238E27FC236}">
                  <a16:creationId xmlns:a16="http://schemas.microsoft.com/office/drawing/2014/main" id="{FCF60F76-EEDA-DBA3-64C7-22C825CEE39C}"/>
                </a:ext>
              </a:extLst>
            </p:cNvPr>
            <p:cNvGrpSpPr/>
            <p:nvPr/>
          </p:nvGrpSpPr>
          <p:grpSpPr>
            <a:xfrm>
              <a:off x="1135756" y="4945148"/>
              <a:ext cx="4259736" cy="1205789"/>
              <a:chOff x="1135756" y="4945148"/>
              <a:chExt cx="4259736" cy="1205789"/>
            </a:xfrm>
          </p:grpSpPr>
          <p:sp>
            <p:nvSpPr>
              <p:cNvPr id="57" name="TextBox 56">
                <a:extLst>
                  <a:ext uri="{FF2B5EF4-FFF2-40B4-BE49-F238E27FC236}">
                    <a16:creationId xmlns:a16="http://schemas.microsoft.com/office/drawing/2014/main" id="{C7BE472B-70D5-8CAC-1EE4-A045EFC7DD6D}"/>
                  </a:ext>
                </a:extLst>
              </p:cNvPr>
              <p:cNvSpPr txBox="1"/>
              <p:nvPr/>
            </p:nvSpPr>
            <p:spPr>
              <a:xfrm>
                <a:off x="3836390" y="5761840"/>
                <a:ext cx="1559102" cy="33908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A5A5A5">
                        <a:lumMod val="50000"/>
                      </a:srgbClr>
                    </a:solidFill>
                    <a:effectLst/>
                    <a:uLnTx/>
                    <a:uFillTx/>
                    <a:cs typeface="Arial" panose="020B0604020202020204" pitchFamily="34" charset="0"/>
                  </a:rPr>
                  <a:t>15</a:t>
                </a:r>
                <a:r>
                  <a:rPr kumimoji="0" lang="en-US" sz="1400" b="1" i="0" u="none" strike="noStrike" kern="0" cap="none" spc="0" normalizeH="0" baseline="30000" noProof="0" dirty="0">
                    <a:ln>
                      <a:noFill/>
                    </a:ln>
                    <a:solidFill>
                      <a:srgbClr val="A5A5A5">
                        <a:lumMod val="50000"/>
                      </a:srgbClr>
                    </a:solidFill>
                    <a:effectLst/>
                    <a:uLnTx/>
                    <a:uFillTx/>
                    <a:ea typeface="Calibri" panose="020F0502020204030204" pitchFamily="34" charset="0"/>
                    <a:cs typeface="Arial" panose="020B0604020202020204" pitchFamily="34" charset="0"/>
                  </a:rPr>
                  <a:t>+</a:t>
                </a:r>
                <a:r>
                  <a:rPr kumimoji="0" lang="en-US" sz="1400" b="1" i="0" u="none" strike="noStrike" kern="0" cap="none" spc="0" normalizeH="0" baseline="0" noProof="0" dirty="0">
                    <a:ln>
                      <a:noFill/>
                    </a:ln>
                    <a:solidFill>
                      <a:srgbClr val="A5A5A5">
                        <a:lumMod val="50000"/>
                      </a:srgbClr>
                    </a:solidFill>
                    <a:effectLst/>
                    <a:uLnTx/>
                    <a:uFillTx/>
                    <a:cs typeface="Arial" panose="020B0604020202020204" pitchFamily="34" charset="0"/>
                  </a:rPr>
                  <a:t> P</a:t>
                </a:r>
                <a:r>
                  <a:rPr kumimoji="0" lang="en-US" sz="1400" b="0" i="0" u="none" strike="noStrike" kern="0" cap="none" spc="0" normalizeH="0" baseline="0" noProof="0" dirty="0">
                    <a:ln>
                      <a:noFill/>
                    </a:ln>
                    <a:solidFill>
                      <a:srgbClr val="A5A5A5">
                        <a:lumMod val="50000"/>
                      </a:srgbClr>
                    </a:solidFill>
                    <a:effectLst/>
                    <a:uLnTx/>
                    <a:uFillTx/>
                    <a:cs typeface="Arial" panose="020B0604020202020204" pitchFamily="34" charset="0"/>
                  </a:rPr>
                  <a:t>articipations</a:t>
                </a:r>
                <a:endParaRPr kumimoji="0" lang="en-IN" sz="1400" b="0" i="0" u="none" strike="noStrike" kern="0" cap="none" spc="0" normalizeH="0" baseline="0" noProof="0" dirty="0">
                  <a:ln>
                    <a:noFill/>
                  </a:ln>
                  <a:solidFill>
                    <a:srgbClr val="A5A5A5">
                      <a:lumMod val="50000"/>
                    </a:srgbClr>
                  </a:solidFill>
                  <a:effectLst/>
                  <a:uLnTx/>
                  <a:uFillTx/>
                  <a:cs typeface="Arial" panose="020B0604020202020204" pitchFamily="34" charset="0"/>
                </a:endParaRPr>
              </a:p>
            </p:txBody>
          </p:sp>
          <p:sp>
            <p:nvSpPr>
              <p:cNvPr id="58" name="TextBox 57">
                <a:extLst>
                  <a:ext uri="{FF2B5EF4-FFF2-40B4-BE49-F238E27FC236}">
                    <a16:creationId xmlns:a16="http://schemas.microsoft.com/office/drawing/2014/main" id="{A7820BA8-B9D7-B41C-1653-3FCF140BD519}"/>
                  </a:ext>
                </a:extLst>
              </p:cNvPr>
              <p:cNvSpPr txBox="1"/>
              <p:nvPr/>
            </p:nvSpPr>
            <p:spPr>
              <a:xfrm>
                <a:off x="1135756" y="5709147"/>
                <a:ext cx="867824" cy="372989"/>
              </a:xfrm>
              <a:prstGeom prst="rect">
                <a:avLst/>
              </a:prstGeom>
              <a:noFill/>
            </p:spPr>
            <p:txBody>
              <a:bodyPr wrap="none"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85000"/>
                        <a:lumOff val="15000"/>
                      </a:schemeClr>
                    </a:solidFill>
                    <a:effectLst/>
                    <a:uLnTx/>
                    <a:uFillTx/>
                    <a:ea typeface="Calibri" panose="020F0502020204030204" pitchFamily="34" charset="0"/>
                    <a:cs typeface="Arial" panose="020B0604020202020204" pitchFamily="34" charset="0"/>
                  </a:rPr>
                  <a:t>7</a:t>
                </a:r>
                <a:r>
                  <a:rPr kumimoji="0" lang="en-US" sz="1600" b="0" i="0" u="none" strike="noStrike" kern="0" cap="none" spc="0" normalizeH="0" baseline="0" noProof="0" dirty="0">
                    <a:ln>
                      <a:noFill/>
                    </a:ln>
                    <a:solidFill>
                      <a:schemeClr val="tx1">
                        <a:lumMod val="85000"/>
                        <a:lumOff val="15000"/>
                      </a:schemeClr>
                    </a:solidFill>
                    <a:effectLst/>
                    <a:uLnTx/>
                    <a:uFillTx/>
                    <a:ea typeface="Calibri" panose="020F0502020204030204" pitchFamily="34" charset="0"/>
                    <a:cs typeface="Arial" panose="020B0604020202020204" pitchFamily="34" charset="0"/>
                  </a:rPr>
                  <a:t> </a:t>
                </a:r>
                <a:r>
                  <a:rPr kumimoji="0" lang="en-US" sz="1400" b="0" i="0" u="none" strike="noStrike" kern="0" cap="none" spc="0" normalizeH="0" baseline="0" noProof="0" dirty="0">
                    <a:ln>
                      <a:noFill/>
                    </a:ln>
                    <a:solidFill>
                      <a:schemeClr val="tx1">
                        <a:lumMod val="85000"/>
                        <a:lumOff val="15000"/>
                      </a:schemeClr>
                    </a:solidFill>
                    <a:effectLst/>
                    <a:uLnTx/>
                    <a:uFillTx/>
                    <a:cs typeface="Arial" panose="020B0604020202020204" pitchFamily="34" charset="0"/>
                  </a:rPr>
                  <a:t>Events</a:t>
                </a:r>
              </a:p>
            </p:txBody>
          </p:sp>
          <p:cxnSp>
            <p:nvCxnSpPr>
              <p:cNvPr id="59" name="Straight Connector 58">
                <a:extLst>
                  <a:ext uri="{FF2B5EF4-FFF2-40B4-BE49-F238E27FC236}">
                    <a16:creationId xmlns:a16="http://schemas.microsoft.com/office/drawing/2014/main" id="{33ABDC7E-405F-05FE-104F-E4BAB9AF9439}"/>
                  </a:ext>
                </a:extLst>
              </p:cNvPr>
              <p:cNvCxnSpPr>
                <a:cxnSpLocks/>
              </p:cNvCxnSpPr>
              <p:nvPr/>
            </p:nvCxnSpPr>
            <p:spPr>
              <a:xfrm>
                <a:off x="3159550" y="4945148"/>
                <a:ext cx="0" cy="1205789"/>
              </a:xfrm>
              <a:prstGeom prst="line">
                <a:avLst/>
              </a:prstGeom>
              <a:noFill/>
              <a:ln w="0" cap="flat" cmpd="sng" algn="ctr">
                <a:gradFill>
                  <a:gsLst>
                    <a:gs pos="0">
                      <a:sysClr val="window" lastClr="FFFFFF">
                        <a:alpha val="0"/>
                      </a:sysClr>
                    </a:gs>
                    <a:gs pos="65000">
                      <a:sysClr val="window" lastClr="FFFFFF">
                        <a:lumMod val="75000"/>
                      </a:sysClr>
                    </a:gs>
                    <a:gs pos="33000">
                      <a:sysClr val="window" lastClr="FFFFFF">
                        <a:lumMod val="75000"/>
                      </a:sysClr>
                    </a:gs>
                    <a:gs pos="100000">
                      <a:sysClr val="window" lastClr="FFFFFF">
                        <a:alpha val="0"/>
                      </a:sysClr>
                    </a:gs>
                  </a:gsLst>
                  <a:lin ang="5400000" scaled="1"/>
                </a:gradFill>
                <a:prstDash val="solid"/>
                <a:miter lim="800000"/>
              </a:ln>
              <a:effectLst/>
            </p:spPr>
          </p:cxnSp>
        </p:grpSp>
      </p:grpSp>
      <p:pic>
        <p:nvPicPr>
          <p:cNvPr id="62" name="Graphic 61" descr="Classroom outline">
            <a:extLst>
              <a:ext uri="{FF2B5EF4-FFF2-40B4-BE49-F238E27FC236}">
                <a16:creationId xmlns:a16="http://schemas.microsoft.com/office/drawing/2014/main" id="{9E2A1184-57A9-6C63-A2BD-17980B66BD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4615" y="5177950"/>
            <a:ext cx="495935" cy="495935"/>
          </a:xfrm>
          <a:prstGeom prst="rect">
            <a:avLst/>
          </a:prstGeom>
        </p:spPr>
      </p:pic>
      <p:pic>
        <p:nvPicPr>
          <p:cNvPr id="63" name="Graphic 62" descr="Gender outline">
            <a:extLst>
              <a:ext uri="{FF2B5EF4-FFF2-40B4-BE49-F238E27FC236}">
                <a16:creationId xmlns:a16="http://schemas.microsoft.com/office/drawing/2014/main" id="{8F40FFD8-D295-DA29-7B7F-455A1FB3BD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20208" y="5146191"/>
            <a:ext cx="485595" cy="485595"/>
          </a:xfrm>
          <a:prstGeom prst="rect">
            <a:avLst/>
          </a:prstGeom>
        </p:spPr>
      </p:pic>
      <p:cxnSp>
        <p:nvCxnSpPr>
          <p:cNvPr id="64" name="Straight Connector 63">
            <a:extLst>
              <a:ext uri="{FF2B5EF4-FFF2-40B4-BE49-F238E27FC236}">
                <a16:creationId xmlns:a16="http://schemas.microsoft.com/office/drawing/2014/main" id="{9DF0327D-7587-612B-4A46-EA2A1AEDBB1E}"/>
              </a:ext>
            </a:extLst>
          </p:cNvPr>
          <p:cNvCxnSpPr>
            <a:cxnSpLocks/>
          </p:cNvCxnSpPr>
          <p:nvPr/>
        </p:nvCxnSpPr>
        <p:spPr>
          <a:xfrm>
            <a:off x="6739346" y="5053119"/>
            <a:ext cx="0" cy="1057275"/>
          </a:xfrm>
          <a:prstGeom prst="line">
            <a:avLst/>
          </a:prstGeom>
          <a:noFill/>
          <a:ln w="0" cap="flat" cmpd="sng" algn="ctr">
            <a:gradFill>
              <a:gsLst>
                <a:gs pos="0">
                  <a:sysClr val="window" lastClr="FFFFFF">
                    <a:alpha val="0"/>
                  </a:sysClr>
                </a:gs>
                <a:gs pos="65000">
                  <a:sysClr val="window" lastClr="FFFFFF">
                    <a:lumMod val="75000"/>
                  </a:sysClr>
                </a:gs>
                <a:gs pos="33000">
                  <a:sysClr val="window" lastClr="FFFFFF">
                    <a:lumMod val="75000"/>
                  </a:sysClr>
                </a:gs>
                <a:gs pos="100000">
                  <a:sysClr val="window" lastClr="FFFFFF">
                    <a:alpha val="0"/>
                  </a:sysClr>
                </a:gs>
              </a:gsLst>
              <a:lin ang="5400000" scaled="1"/>
            </a:gradFill>
            <a:prstDash val="solid"/>
            <a:miter lim="800000"/>
          </a:ln>
          <a:effectLst/>
        </p:spPr>
      </p:cxnSp>
      <p:grpSp>
        <p:nvGrpSpPr>
          <p:cNvPr id="2" name="مجموعة 28">
            <a:extLst>
              <a:ext uri="{FF2B5EF4-FFF2-40B4-BE49-F238E27FC236}">
                <a16:creationId xmlns:a16="http://schemas.microsoft.com/office/drawing/2014/main" id="{59A13A79-BD0C-935A-37EF-EFFE0F5A8E6B}"/>
              </a:ext>
            </a:extLst>
          </p:cNvPr>
          <p:cNvGrpSpPr/>
          <p:nvPr/>
        </p:nvGrpSpPr>
        <p:grpSpPr>
          <a:xfrm>
            <a:off x="176977" y="167915"/>
            <a:ext cx="11219364" cy="489948"/>
            <a:chOff x="3964698" y="126036"/>
            <a:chExt cx="11219364" cy="414532"/>
          </a:xfrm>
        </p:grpSpPr>
        <p:grpSp>
          <p:nvGrpSpPr>
            <p:cNvPr id="3" name="Group 14">
              <a:extLst>
                <a:ext uri="{FF2B5EF4-FFF2-40B4-BE49-F238E27FC236}">
                  <a16:creationId xmlns:a16="http://schemas.microsoft.com/office/drawing/2014/main" id="{7F4367AC-7BAE-8C92-66CB-DC429A77BCB6}"/>
                </a:ext>
              </a:extLst>
            </p:cNvPr>
            <p:cNvGrpSpPr/>
            <p:nvPr/>
          </p:nvGrpSpPr>
          <p:grpSpPr>
            <a:xfrm>
              <a:off x="3964698" y="126036"/>
              <a:ext cx="454364" cy="414532"/>
              <a:chOff x="11556342" y="164627"/>
              <a:chExt cx="512529" cy="467598"/>
            </a:xfrm>
          </p:grpSpPr>
          <p:grpSp>
            <p:nvGrpSpPr>
              <p:cNvPr id="5" name="Group 4">
                <a:extLst>
                  <a:ext uri="{FF2B5EF4-FFF2-40B4-BE49-F238E27FC236}">
                    <a16:creationId xmlns:a16="http://schemas.microsoft.com/office/drawing/2014/main" id="{47AD28ED-26BA-A747-ACD9-68D4523C5085}"/>
                  </a:ext>
                </a:extLst>
              </p:cNvPr>
              <p:cNvGrpSpPr/>
              <p:nvPr/>
            </p:nvGrpSpPr>
            <p:grpSpPr>
              <a:xfrm>
                <a:off x="11556342" y="164627"/>
                <a:ext cx="512529" cy="467598"/>
                <a:chOff x="4250871" y="649874"/>
                <a:chExt cx="663849" cy="605655"/>
              </a:xfrm>
            </p:grpSpPr>
            <p:sp>
              <p:nvSpPr>
                <p:cNvPr id="7" name="Oval 2">
                  <a:extLst>
                    <a:ext uri="{FF2B5EF4-FFF2-40B4-BE49-F238E27FC236}">
                      <a16:creationId xmlns:a16="http://schemas.microsoft.com/office/drawing/2014/main" id="{7D955FB8-B924-5A45-2418-846769BA4C6F}"/>
                    </a:ext>
                  </a:extLst>
                </p:cNvPr>
                <p:cNvSpPr/>
                <p:nvPr/>
              </p:nvSpPr>
              <p:spPr>
                <a:xfrm>
                  <a:off x="4250871" y="656813"/>
                  <a:ext cx="663849"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9">
                  <a:extLst>
                    <a:ext uri="{FF2B5EF4-FFF2-40B4-BE49-F238E27FC236}">
                      <a16:creationId xmlns:a16="http://schemas.microsoft.com/office/drawing/2014/main" id="{5BD99354-886E-9150-2643-ED2874B02476}"/>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10">
                  <a:extLst>
                    <a:ext uri="{FF2B5EF4-FFF2-40B4-BE49-F238E27FC236}">
                      <a16:creationId xmlns:a16="http://schemas.microsoft.com/office/drawing/2014/main" id="{FBA6989C-D56B-4995-A07C-88824FE017C4}"/>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11">
                  <a:extLst>
                    <a:ext uri="{FF2B5EF4-FFF2-40B4-BE49-F238E27FC236}">
                      <a16:creationId xmlns:a16="http://schemas.microsoft.com/office/drawing/2014/main" id="{51F4D7EF-1F9C-8FC2-3CA0-7D41DA6A4F94}"/>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2">
                  <a:extLst>
                    <a:ext uri="{FF2B5EF4-FFF2-40B4-BE49-F238E27FC236}">
                      <a16:creationId xmlns:a16="http://schemas.microsoft.com/office/drawing/2014/main" id="{1E2DE060-0D37-AC23-81C0-48DB037252A8}"/>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TextBox 52">
                <a:extLst>
                  <a:ext uri="{FF2B5EF4-FFF2-40B4-BE49-F238E27FC236}">
                    <a16:creationId xmlns:a16="http://schemas.microsoft.com/office/drawing/2014/main" id="{05AA9555-2230-E97B-529D-B4C1E4ED312D}"/>
                  </a:ext>
                </a:extLst>
              </p:cNvPr>
              <p:cNvSpPr txBox="1">
                <a:spLocks noChangeArrowheads="1"/>
              </p:cNvSpPr>
              <p:nvPr/>
            </p:nvSpPr>
            <p:spPr bwMode="auto">
              <a:xfrm>
                <a:off x="11647941" y="198205"/>
                <a:ext cx="354772" cy="381858"/>
              </a:xfrm>
              <a:prstGeom prst="rect">
                <a:avLst/>
              </a:prstGeom>
              <a:noFill/>
              <a:ln w="9525">
                <a:noFill/>
                <a:miter lim="800000"/>
                <a:headEnd/>
                <a:tailEnd/>
              </a:ln>
            </p:spPr>
            <p:txBody>
              <a:bodyPr wrap="square">
                <a:spAutoFit/>
              </a:bodyPr>
              <a:lstStyle/>
              <a:p>
                <a:r>
                  <a:rPr lang="en-US" altLang="ar-SA" sz="2000" b="1" dirty="0">
                    <a:latin typeface="Calibri" panose="020F0502020204030204" pitchFamily="34" charset="0"/>
                    <a:cs typeface="Calibri" panose="020F0502020204030204" pitchFamily="34" charset="0"/>
                  </a:rPr>
                  <a:t>2</a:t>
                </a:r>
              </a:p>
            </p:txBody>
          </p:sp>
        </p:grpSp>
        <p:sp>
          <p:nvSpPr>
            <p:cNvPr id="4" name="Title 1">
              <a:extLst>
                <a:ext uri="{FF2B5EF4-FFF2-40B4-BE49-F238E27FC236}">
                  <a16:creationId xmlns:a16="http://schemas.microsoft.com/office/drawing/2014/main" id="{C1DE0350-B939-5AF1-234A-D18F4A89A492}"/>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HUMAN CAPACITY BUILDING PROGRAM WITHIN NRRC </a:t>
              </a:r>
            </a:p>
          </p:txBody>
        </p:sp>
      </p:grpSp>
      <p:pic>
        <p:nvPicPr>
          <p:cNvPr id="12" name="Picture 8">
            <a:extLst>
              <a:ext uri="{FF2B5EF4-FFF2-40B4-BE49-F238E27FC236}">
                <a16:creationId xmlns:a16="http://schemas.microsoft.com/office/drawing/2014/main" id="{E463076D-C4F7-C1A0-66F8-9E55663B69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184" y="546825"/>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6505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C1F6B-5CA8-9248-863A-95C4DD7E181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C325DFE-B0F2-E5F7-633A-3508C1B8D743}"/>
              </a:ext>
            </a:extLst>
          </p:cNvPr>
          <p:cNvGrpSpPr/>
          <p:nvPr/>
        </p:nvGrpSpPr>
        <p:grpSpPr>
          <a:xfrm>
            <a:off x="2277342" y="1449285"/>
            <a:ext cx="7637315" cy="5043246"/>
            <a:chOff x="1262466" y="601454"/>
            <a:chExt cx="8128000" cy="5418667"/>
          </a:xfrm>
        </p:grpSpPr>
        <p:graphicFrame>
          <p:nvGraphicFramePr>
            <p:cNvPr id="3" name="Diagram 2">
              <a:extLst>
                <a:ext uri="{FF2B5EF4-FFF2-40B4-BE49-F238E27FC236}">
                  <a16:creationId xmlns:a16="http://schemas.microsoft.com/office/drawing/2014/main" id="{7FD31B47-E978-13B7-0046-13FD42178A5B}"/>
                </a:ext>
              </a:extLst>
            </p:cNvPr>
            <p:cNvGraphicFramePr/>
            <p:nvPr>
              <p:extLst>
                <p:ext uri="{D42A27DB-BD31-4B8C-83A1-F6EECF244321}">
                  <p14:modId xmlns:p14="http://schemas.microsoft.com/office/powerpoint/2010/main" val="3256790918"/>
                </p:ext>
              </p:extLst>
            </p:nvPr>
          </p:nvGraphicFramePr>
          <p:xfrm>
            <a:off x="1262466" y="60145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Policy - Free security icons">
              <a:extLst>
                <a:ext uri="{FF2B5EF4-FFF2-40B4-BE49-F238E27FC236}">
                  <a16:creationId xmlns:a16="http://schemas.microsoft.com/office/drawing/2014/main" id="{4B5D9B15-041B-8C31-9E24-85DD7FED83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266" y="908726"/>
              <a:ext cx="375347" cy="375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aws and regulations Icon - Free PNG &amp; SVG 2447919 - Noun Project">
              <a:extLst>
                <a:ext uri="{FF2B5EF4-FFF2-40B4-BE49-F238E27FC236}">
                  <a16:creationId xmlns:a16="http://schemas.microsoft.com/office/drawing/2014/main" id="{C9FC251D-EDB2-EEB9-F9CB-BCEB2A4545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895753" y="1645492"/>
              <a:ext cx="375347" cy="3753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pproach icons - 26 Free Approach icons | Download PNG &amp; SVG">
              <a:extLst>
                <a:ext uri="{FF2B5EF4-FFF2-40B4-BE49-F238E27FC236}">
                  <a16:creationId xmlns:a16="http://schemas.microsoft.com/office/drawing/2014/main" id="{03EABF61-6BC8-EC09-E0D3-6C46A40023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6108" y="2398963"/>
              <a:ext cx="375347" cy="3753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Skills - Free art and design icons">
              <a:extLst>
                <a:ext uri="{FF2B5EF4-FFF2-40B4-BE49-F238E27FC236}">
                  <a16:creationId xmlns:a16="http://schemas.microsoft.com/office/drawing/2014/main" id="{54FDF7AF-D15A-5587-E241-A3DE46A80F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2050" y="3088037"/>
              <a:ext cx="460591" cy="4605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Procedure icons symbol vector elements for infographic web 11467428 Vector  Art at Vecteezy">
              <a:extLst>
                <a:ext uri="{FF2B5EF4-FFF2-40B4-BE49-F238E27FC236}">
                  <a16:creationId xmlns:a16="http://schemas.microsoft.com/office/drawing/2014/main" id="{B6F7401D-AE82-4998-1AC5-F720DB68F70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532" t="25831" r="26828" b="25891"/>
            <a:stretch/>
          </p:blipFill>
          <p:spPr bwMode="auto">
            <a:xfrm>
              <a:off x="2118428" y="3862355"/>
              <a:ext cx="415343" cy="4039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Inspection Generic Detailed Outline icon">
              <a:extLst>
                <a:ext uri="{FF2B5EF4-FFF2-40B4-BE49-F238E27FC236}">
                  <a16:creationId xmlns:a16="http://schemas.microsoft.com/office/drawing/2014/main" id="{BBAFE8B1-F232-5E5D-D706-D4FF72AE1C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6233" y="4598573"/>
              <a:ext cx="375347" cy="3753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Earth global planet world icon signs and symbols Vector Image">
              <a:extLst>
                <a:ext uri="{FF2B5EF4-FFF2-40B4-BE49-F238E27FC236}">
                  <a16:creationId xmlns:a16="http://schemas.microsoft.com/office/drawing/2014/main" id="{9E33ECF5-A2EE-5F15-2EC8-BC0E966944A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524" t="21153" r="19545" b="29786"/>
            <a:stretch/>
          </p:blipFill>
          <p:spPr bwMode="auto">
            <a:xfrm>
              <a:off x="1440266" y="5337503"/>
              <a:ext cx="424546" cy="3753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91405B74-2329-1952-DFF7-6FA74F331E5F}"/>
              </a:ext>
            </a:extLst>
          </p:cNvPr>
          <p:cNvSpPr txBox="1"/>
          <p:nvPr/>
        </p:nvSpPr>
        <p:spPr>
          <a:xfrm>
            <a:off x="404159" y="619443"/>
            <a:ext cx="11287564" cy="923330"/>
          </a:xfrm>
          <a:prstGeom prst="rect">
            <a:avLst/>
          </a:prstGeom>
          <a:solidFill>
            <a:srgbClr val="0072BB">
              <a:alpha val="8000"/>
            </a:srgbClr>
          </a:solidFill>
        </p:spPr>
        <p:txBody>
          <a:bodyPr wrap="square">
            <a:spAutoFit/>
          </a:bodyPr>
          <a:lstStyle/>
          <a:p>
            <a:pPr algn="just"/>
            <a:r>
              <a:rPr lang="en-US" sz="1800" kern="100" dirty="0">
                <a:effectLst/>
                <a:latin typeface="Arial" panose="020B0604020202020204" pitchFamily="34" charset="0"/>
                <a:ea typeface="Aptos" panose="020B0004020202020204" pitchFamily="34" charset="0"/>
                <a:cs typeface="Arial" panose="020B0604020202020204" pitchFamily="34" charset="0"/>
              </a:rPr>
              <a:t>Developing safety-conscious leaders within the NRRC is considered an ongoing process. This can be achieved by adopting the IAEA’s systematic approach and cultivating a culture that promotes safety-conscious leadership via the following methodologies:</a:t>
            </a:r>
            <a:endParaRPr lang="en-US" dirty="0">
              <a:latin typeface="Arial" panose="020B0604020202020204" pitchFamily="34" charset="0"/>
              <a:cs typeface="Arial" panose="020B0604020202020204" pitchFamily="34" charset="0"/>
            </a:endParaRPr>
          </a:p>
        </p:txBody>
      </p:sp>
      <p:grpSp>
        <p:nvGrpSpPr>
          <p:cNvPr id="11" name="مجموعة 28">
            <a:extLst>
              <a:ext uri="{FF2B5EF4-FFF2-40B4-BE49-F238E27FC236}">
                <a16:creationId xmlns:a16="http://schemas.microsoft.com/office/drawing/2014/main" id="{2AD37997-90C6-4BD0-0D3F-8BD552F5DCA1}"/>
              </a:ext>
            </a:extLst>
          </p:cNvPr>
          <p:cNvGrpSpPr/>
          <p:nvPr/>
        </p:nvGrpSpPr>
        <p:grpSpPr>
          <a:xfrm>
            <a:off x="176977" y="167915"/>
            <a:ext cx="11219364" cy="489948"/>
            <a:chOff x="3964698" y="126036"/>
            <a:chExt cx="11219364" cy="414532"/>
          </a:xfrm>
        </p:grpSpPr>
        <p:grpSp>
          <p:nvGrpSpPr>
            <p:cNvPr id="12" name="Group 14">
              <a:extLst>
                <a:ext uri="{FF2B5EF4-FFF2-40B4-BE49-F238E27FC236}">
                  <a16:creationId xmlns:a16="http://schemas.microsoft.com/office/drawing/2014/main" id="{98CF519D-979F-2C3D-CC54-B0CC547D910B}"/>
                </a:ext>
              </a:extLst>
            </p:cNvPr>
            <p:cNvGrpSpPr/>
            <p:nvPr/>
          </p:nvGrpSpPr>
          <p:grpSpPr>
            <a:xfrm>
              <a:off x="3964698" y="126036"/>
              <a:ext cx="454364" cy="414532"/>
              <a:chOff x="11556342" y="164627"/>
              <a:chExt cx="512529" cy="467598"/>
            </a:xfrm>
          </p:grpSpPr>
          <p:grpSp>
            <p:nvGrpSpPr>
              <p:cNvPr id="15" name="Group 14">
                <a:extLst>
                  <a:ext uri="{FF2B5EF4-FFF2-40B4-BE49-F238E27FC236}">
                    <a16:creationId xmlns:a16="http://schemas.microsoft.com/office/drawing/2014/main" id="{C4BF2BF6-54B1-33F1-9EF5-E6161EA4D7CA}"/>
                  </a:ext>
                </a:extLst>
              </p:cNvPr>
              <p:cNvGrpSpPr/>
              <p:nvPr/>
            </p:nvGrpSpPr>
            <p:grpSpPr>
              <a:xfrm>
                <a:off x="11556342" y="164627"/>
                <a:ext cx="512529" cy="467598"/>
                <a:chOff x="4250871" y="649874"/>
                <a:chExt cx="663849" cy="605655"/>
              </a:xfrm>
            </p:grpSpPr>
            <p:sp>
              <p:nvSpPr>
                <p:cNvPr id="17" name="Oval 2">
                  <a:extLst>
                    <a:ext uri="{FF2B5EF4-FFF2-40B4-BE49-F238E27FC236}">
                      <a16:creationId xmlns:a16="http://schemas.microsoft.com/office/drawing/2014/main" id="{1EAA9FFA-95AB-FC3E-8CFB-DCCF02D1A506}"/>
                    </a:ext>
                  </a:extLst>
                </p:cNvPr>
                <p:cNvSpPr/>
                <p:nvPr/>
              </p:nvSpPr>
              <p:spPr>
                <a:xfrm>
                  <a:off x="4250871" y="656813"/>
                  <a:ext cx="663849"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9">
                  <a:extLst>
                    <a:ext uri="{FF2B5EF4-FFF2-40B4-BE49-F238E27FC236}">
                      <a16:creationId xmlns:a16="http://schemas.microsoft.com/office/drawing/2014/main" id="{FE8B36AB-FED5-4F38-D9E5-8B82B0517DCC}"/>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0">
                  <a:extLst>
                    <a:ext uri="{FF2B5EF4-FFF2-40B4-BE49-F238E27FC236}">
                      <a16:creationId xmlns:a16="http://schemas.microsoft.com/office/drawing/2014/main" id="{E3F61B50-CCFC-F0FA-CC66-571490841639}"/>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1">
                  <a:extLst>
                    <a:ext uri="{FF2B5EF4-FFF2-40B4-BE49-F238E27FC236}">
                      <a16:creationId xmlns:a16="http://schemas.microsoft.com/office/drawing/2014/main" id="{D7219439-F529-6014-582B-A03DEA1959E4}"/>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12">
                  <a:extLst>
                    <a:ext uri="{FF2B5EF4-FFF2-40B4-BE49-F238E27FC236}">
                      <a16:creationId xmlns:a16="http://schemas.microsoft.com/office/drawing/2014/main" id="{E80CBE86-D2F4-1C4A-2288-BD222DA613AD}"/>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52">
                <a:extLst>
                  <a:ext uri="{FF2B5EF4-FFF2-40B4-BE49-F238E27FC236}">
                    <a16:creationId xmlns:a16="http://schemas.microsoft.com/office/drawing/2014/main" id="{FF245466-8CB8-DD8B-9EEB-78EA5A541F80}"/>
                  </a:ext>
                </a:extLst>
              </p:cNvPr>
              <p:cNvSpPr txBox="1">
                <a:spLocks noChangeArrowheads="1"/>
              </p:cNvSpPr>
              <p:nvPr/>
            </p:nvSpPr>
            <p:spPr bwMode="auto">
              <a:xfrm>
                <a:off x="11647941" y="198205"/>
                <a:ext cx="354772" cy="381858"/>
              </a:xfrm>
              <a:prstGeom prst="rect">
                <a:avLst/>
              </a:prstGeom>
              <a:noFill/>
              <a:ln w="9525">
                <a:noFill/>
                <a:miter lim="800000"/>
                <a:headEnd/>
                <a:tailEnd/>
              </a:ln>
            </p:spPr>
            <p:txBody>
              <a:bodyPr wrap="square">
                <a:spAutoFit/>
              </a:bodyPr>
              <a:lstStyle/>
              <a:p>
                <a:r>
                  <a:rPr lang="en-US" altLang="ar-SA" sz="2000" b="1" dirty="0">
                    <a:latin typeface="Calibri" panose="020F0502020204030204" pitchFamily="34" charset="0"/>
                    <a:cs typeface="Calibri" panose="020F0502020204030204" pitchFamily="34" charset="0"/>
                  </a:rPr>
                  <a:t>2</a:t>
                </a:r>
              </a:p>
            </p:txBody>
          </p:sp>
        </p:grpSp>
        <p:sp>
          <p:nvSpPr>
            <p:cNvPr id="13" name="Title 1">
              <a:extLst>
                <a:ext uri="{FF2B5EF4-FFF2-40B4-BE49-F238E27FC236}">
                  <a16:creationId xmlns:a16="http://schemas.microsoft.com/office/drawing/2014/main" id="{8B35A449-0817-9758-CB8E-9EDA234EA287}"/>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HUMAN CAPACITY BUILDING PROGRAM WITHIN NRRC </a:t>
              </a:r>
            </a:p>
          </p:txBody>
        </p:sp>
      </p:grpSp>
      <p:pic>
        <p:nvPicPr>
          <p:cNvPr id="22" name="Picture 8">
            <a:extLst>
              <a:ext uri="{FF2B5EF4-FFF2-40B4-BE49-F238E27FC236}">
                <a16:creationId xmlns:a16="http://schemas.microsoft.com/office/drawing/2014/main" id="{0A07ABBB-7274-4DBD-36CD-1A2CB1BFDEC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0184" y="546825"/>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23436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9176D-7830-1A6D-2685-311FAF4F7E81}"/>
            </a:ext>
          </a:extLst>
        </p:cNvPr>
        <p:cNvGrpSpPr/>
        <p:nvPr/>
      </p:nvGrpSpPr>
      <p:grpSpPr>
        <a:xfrm>
          <a:off x="0" y="0"/>
          <a:ext cx="0" cy="0"/>
          <a:chOff x="0" y="0"/>
          <a:chExt cx="0" cy="0"/>
        </a:xfrm>
      </p:grpSpPr>
      <p:grpSp>
        <p:nvGrpSpPr>
          <p:cNvPr id="2" name="مجموعة 28">
            <a:extLst>
              <a:ext uri="{FF2B5EF4-FFF2-40B4-BE49-F238E27FC236}">
                <a16:creationId xmlns:a16="http://schemas.microsoft.com/office/drawing/2014/main" id="{6A7163AE-F871-7561-DC2E-D3392E0C9BFA}"/>
              </a:ext>
            </a:extLst>
          </p:cNvPr>
          <p:cNvGrpSpPr/>
          <p:nvPr/>
        </p:nvGrpSpPr>
        <p:grpSpPr>
          <a:xfrm>
            <a:off x="176977" y="167915"/>
            <a:ext cx="11219364" cy="489948"/>
            <a:chOff x="3964698" y="126036"/>
            <a:chExt cx="11219364" cy="414532"/>
          </a:xfrm>
        </p:grpSpPr>
        <p:grpSp>
          <p:nvGrpSpPr>
            <p:cNvPr id="11" name="Group 14">
              <a:extLst>
                <a:ext uri="{FF2B5EF4-FFF2-40B4-BE49-F238E27FC236}">
                  <a16:creationId xmlns:a16="http://schemas.microsoft.com/office/drawing/2014/main" id="{900D6DCC-3B28-6FBD-F3E6-72D0F14215BD}"/>
                </a:ext>
              </a:extLst>
            </p:cNvPr>
            <p:cNvGrpSpPr/>
            <p:nvPr/>
          </p:nvGrpSpPr>
          <p:grpSpPr>
            <a:xfrm>
              <a:off x="3964698" y="126036"/>
              <a:ext cx="454364" cy="414532"/>
              <a:chOff x="11556342" y="164627"/>
              <a:chExt cx="512529" cy="467598"/>
            </a:xfrm>
          </p:grpSpPr>
          <p:grpSp>
            <p:nvGrpSpPr>
              <p:cNvPr id="14" name="Group 13">
                <a:extLst>
                  <a:ext uri="{FF2B5EF4-FFF2-40B4-BE49-F238E27FC236}">
                    <a16:creationId xmlns:a16="http://schemas.microsoft.com/office/drawing/2014/main" id="{87D6445E-E2D4-A445-24F7-39EF41F2EE5E}"/>
                  </a:ext>
                </a:extLst>
              </p:cNvPr>
              <p:cNvGrpSpPr/>
              <p:nvPr/>
            </p:nvGrpSpPr>
            <p:grpSpPr>
              <a:xfrm>
                <a:off x="11556342" y="164627"/>
                <a:ext cx="512529" cy="467598"/>
                <a:chOff x="4250871" y="649874"/>
                <a:chExt cx="663849" cy="605655"/>
              </a:xfrm>
            </p:grpSpPr>
            <p:sp>
              <p:nvSpPr>
                <p:cNvPr id="16" name="Oval 2">
                  <a:extLst>
                    <a:ext uri="{FF2B5EF4-FFF2-40B4-BE49-F238E27FC236}">
                      <a16:creationId xmlns:a16="http://schemas.microsoft.com/office/drawing/2014/main" id="{5A6A6E36-1DF1-8F32-A10C-CA891555ADC8}"/>
                    </a:ext>
                  </a:extLst>
                </p:cNvPr>
                <p:cNvSpPr/>
                <p:nvPr/>
              </p:nvSpPr>
              <p:spPr>
                <a:xfrm>
                  <a:off x="4250871" y="656813"/>
                  <a:ext cx="663849"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9">
                  <a:extLst>
                    <a:ext uri="{FF2B5EF4-FFF2-40B4-BE49-F238E27FC236}">
                      <a16:creationId xmlns:a16="http://schemas.microsoft.com/office/drawing/2014/main" id="{DEB97872-8F97-A806-9948-E4CD7EBB29ED}"/>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0">
                  <a:extLst>
                    <a:ext uri="{FF2B5EF4-FFF2-40B4-BE49-F238E27FC236}">
                      <a16:creationId xmlns:a16="http://schemas.microsoft.com/office/drawing/2014/main" id="{C7665731-D9C7-CDA7-B41E-C664A29B4BD4}"/>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1">
                  <a:extLst>
                    <a:ext uri="{FF2B5EF4-FFF2-40B4-BE49-F238E27FC236}">
                      <a16:creationId xmlns:a16="http://schemas.microsoft.com/office/drawing/2014/main" id="{AAD38BD5-0515-8E49-0BF6-748D8DCA9262}"/>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2">
                  <a:extLst>
                    <a:ext uri="{FF2B5EF4-FFF2-40B4-BE49-F238E27FC236}">
                      <a16:creationId xmlns:a16="http://schemas.microsoft.com/office/drawing/2014/main" id="{455BF580-F4F5-8F42-4CC5-EB322E6D451F}"/>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52">
                <a:extLst>
                  <a:ext uri="{FF2B5EF4-FFF2-40B4-BE49-F238E27FC236}">
                    <a16:creationId xmlns:a16="http://schemas.microsoft.com/office/drawing/2014/main" id="{2593049C-FD37-4DAE-74F6-6365FCF7DD55}"/>
                  </a:ext>
                </a:extLst>
              </p:cNvPr>
              <p:cNvSpPr txBox="1">
                <a:spLocks noChangeArrowheads="1"/>
              </p:cNvSpPr>
              <p:nvPr/>
            </p:nvSpPr>
            <p:spPr bwMode="auto">
              <a:xfrm>
                <a:off x="11647941" y="198205"/>
                <a:ext cx="354772" cy="381858"/>
              </a:xfrm>
              <a:prstGeom prst="rect">
                <a:avLst/>
              </a:prstGeom>
              <a:noFill/>
              <a:ln w="9525">
                <a:noFill/>
                <a:miter lim="800000"/>
                <a:headEnd/>
                <a:tailEnd/>
              </a:ln>
            </p:spPr>
            <p:txBody>
              <a:bodyPr wrap="square">
                <a:spAutoFit/>
              </a:bodyPr>
              <a:lstStyle/>
              <a:p>
                <a:r>
                  <a:rPr lang="en-US" altLang="ar-SA" sz="2000" b="1" dirty="0">
                    <a:latin typeface="Calibri" panose="020F0502020204030204" pitchFamily="34" charset="0"/>
                    <a:cs typeface="Calibri" panose="020F0502020204030204" pitchFamily="34" charset="0"/>
                  </a:rPr>
                  <a:t>1</a:t>
                </a:r>
              </a:p>
            </p:txBody>
          </p:sp>
        </p:grpSp>
        <p:sp>
          <p:nvSpPr>
            <p:cNvPr id="12" name="Title 1">
              <a:extLst>
                <a:ext uri="{FF2B5EF4-FFF2-40B4-BE49-F238E27FC236}">
                  <a16:creationId xmlns:a16="http://schemas.microsoft.com/office/drawing/2014/main" id="{40031F60-F341-D00C-68F4-5860BB97C063}"/>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POLICY FOR HUMAN CAPACITY BUILDING AND LEADERS’ PROGRAM </a:t>
              </a:r>
            </a:p>
          </p:txBody>
        </p:sp>
      </p:grpSp>
      <p:sp>
        <p:nvSpPr>
          <p:cNvPr id="21" name="Subtitle 4">
            <a:extLst>
              <a:ext uri="{FF2B5EF4-FFF2-40B4-BE49-F238E27FC236}">
                <a16:creationId xmlns:a16="http://schemas.microsoft.com/office/drawing/2014/main" id="{E4718796-4887-78A0-96EF-EE32B9E0E011}"/>
              </a:ext>
            </a:extLst>
          </p:cNvPr>
          <p:cNvSpPr txBox="1">
            <a:spLocks/>
          </p:cNvSpPr>
          <p:nvPr/>
        </p:nvSpPr>
        <p:spPr>
          <a:xfrm>
            <a:off x="235464" y="1361603"/>
            <a:ext cx="11351365" cy="41938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lnSpc>
                <a:spcPct val="10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The purpose of the Kingdom’s Human Capability Development Program (HCDP) is to contribute to defining an approach for human capability development by enhancing the NRRC and the capacity of its resources to establish, implement, and maintain regulatory functions. </a:t>
            </a:r>
          </a:p>
          <a:p>
            <a:pPr marL="342900" indent="-342900" algn="just">
              <a:lnSpc>
                <a:spcPct val="10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The policy is formulated to achieve the following objectives: </a:t>
            </a:r>
          </a:p>
          <a:p>
            <a:pPr marL="1027113" indent="-342900" algn="just">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Provide qualified, capable, and competent members</a:t>
            </a:r>
          </a:p>
          <a:p>
            <a:pPr marL="1027113" indent="-342900" algn="just">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Produce a high quality of work</a:t>
            </a:r>
          </a:p>
          <a:p>
            <a:pPr marL="1027113" indent="-342900" algn="just">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Improve competence and productivity</a:t>
            </a:r>
          </a:p>
          <a:p>
            <a:pPr marL="1027113" indent="-342900" algn="just">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Inculcate the organizational values and positive attitudes</a:t>
            </a:r>
          </a:p>
          <a:p>
            <a:pPr marL="1027113" indent="-342900" algn="just">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Create value creation and value added</a:t>
            </a:r>
          </a:p>
          <a:p>
            <a:pPr marL="1027113" indent="-342900" algn="just">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Provide direction for career advancement and motivation</a:t>
            </a:r>
          </a:p>
        </p:txBody>
      </p:sp>
      <p:pic>
        <p:nvPicPr>
          <p:cNvPr id="22" name="Picture 8">
            <a:extLst>
              <a:ext uri="{FF2B5EF4-FFF2-40B4-BE49-F238E27FC236}">
                <a16:creationId xmlns:a16="http://schemas.microsoft.com/office/drawing/2014/main" id="{353FA44D-E305-D31B-2283-124DDBAF0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84" y="546825"/>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489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55DFD-0B47-3EE6-1CF9-42A360C227AE}"/>
            </a:ext>
          </a:extLst>
        </p:cNvPr>
        <p:cNvGrpSpPr/>
        <p:nvPr/>
      </p:nvGrpSpPr>
      <p:grpSpPr>
        <a:xfrm>
          <a:off x="0" y="0"/>
          <a:ext cx="0" cy="0"/>
          <a:chOff x="0" y="0"/>
          <a:chExt cx="0" cy="0"/>
        </a:xfrm>
      </p:grpSpPr>
      <p:grpSp>
        <p:nvGrpSpPr>
          <p:cNvPr id="4" name="مجموعة 28">
            <a:extLst>
              <a:ext uri="{FF2B5EF4-FFF2-40B4-BE49-F238E27FC236}">
                <a16:creationId xmlns:a16="http://schemas.microsoft.com/office/drawing/2014/main" id="{98E3036D-8DFA-C0E2-CB55-5669BC8A431D}"/>
              </a:ext>
            </a:extLst>
          </p:cNvPr>
          <p:cNvGrpSpPr/>
          <p:nvPr/>
        </p:nvGrpSpPr>
        <p:grpSpPr>
          <a:xfrm>
            <a:off x="176981" y="167915"/>
            <a:ext cx="11219360" cy="456142"/>
            <a:chOff x="3964702" y="126036"/>
            <a:chExt cx="11219360" cy="456142"/>
          </a:xfrm>
        </p:grpSpPr>
        <p:grpSp>
          <p:nvGrpSpPr>
            <p:cNvPr id="5" name="Group 14">
              <a:extLst>
                <a:ext uri="{FF2B5EF4-FFF2-40B4-BE49-F238E27FC236}">
                  <a16:creationId xmlns:a16="http://schemas.microsoft.com/office/drawing/2014/main" id="{FC92BBF4-0843-87F6-1FD5-ED2D8471D5F5}"/>
                </a:ext>
              </a:extLst>
            </p:cNvPr>
            <p:cNvGrpSpPr/>
            <p:nvPr/>
          </p:nvGrpSpPr>
          <p:grpSpPr>
            <a:xfrm>
              <a:off x="3964702" y="126036"/>
              <a:ext cx="409784" cy="414532"/>
              <a:chOff x="11556343" y="164627"/>
              <a:chExt cx="462242" cy="467598"/>
            </a:xfrm>
          </p:grpSpPr>
          <p:grpSp>
            <p:nvGrpSpPr>
              <p:cNvPr id="8" name="Group 13">
                <a:extLst>
                  <a:ext uri="{FF2B5EF4-FFF2-40B4-BE49-F238E27FC236}">
                    <a16:creationId xmlns:a16="http://schemas.microsoft.com/office/drawing/2014/main" id="{5497AD45-5C06-DFDB-44F2-6BCE7977804D}"/>
                  </a:ext>
                </a:extLst>
              </p:cNvPr>
              <p:cNvGrpSpPr/>
              <p:nvPr/>
            </p:nvGrpSpPr>
            <p:grpSpPr>
              <a:xfrm>
                <a:off x="11556343" y="164627"/>
                <a:ext cx="462242" cy="467598"/>
                <a:chOff x="4250871" y="649874"/>
                <a:chExt cx="598715" cy="605655"/>
              </a:xfrm>
            </p:grpSpPr>
            <p:sp>
              <p:nvSpPr>
                <p:cNvPr id="10" name="Oval 2">
                  <a:extLst>
                    <a:ext uri="{FF2B5EF4-FFF2-40B4-BE49-F238E27FC236}">
                      <a16:creationId xmlns:a16="http://schemas.microsoft.com/office/drawing/2014/main" id="{82164D4E-4341-DD2D-74B2-ABDC4603E298}"/>
                    </a:ext>
                  </a:extLst>
                </p:cNvPr>
                <p:cNvSpPr/>
                <p:nvPr/>
              </p:nvSpPr>
              <p:spPr>
                <a:xfrm>
                  <a:off x="4250871" y="656813"/>
                  <a:ext cx="598715"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9">
                  <a:extLst>
                    <a:ext uri="{FF2B5EF4-FFF2-40B4-BE49-F238E27FC236}">
                      <a16:creationId xmlns:a16="http://schemas.microsoft.com/office/drawing/2014/main" id="{5689679F-EDCA-C9F4-84E1-D66A03B17462}"/>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10">
                  <a:extLst>
                    <a:ext uri="{FF2B5EF4-FFF2-40B4-BE49-F238E27FC236}">
                      <a16:creationId xmlns:a16="http://schemas.microsoft.com/office/drawing/2014/main" id="{FD0EE617-642C-C830-5A01-B12654494CCA}"/>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11">
                  <a:extLst>
                    <a:ext uri="{FF2B5EF4-FFF2-40B4-BE49-F238E27FC236}">
                      <a16:creationId xmlns:a16="http://schemas.microsoft.com/office/drawing/2014/main" id="{F06BDC8C-8D05-E050-BE20-5C5F3508DA93}"/>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12">
                  <a:extLst>
                    <a:ext uri="{FF2B5EF4-FFF2-40B4-BE49-F238E27FC236}">
                      <a16:creationId xmlns:a16="http://schemas.microsoft.com/office/drawing/2014/main" id="{D688C159-87AD-4C60-94DD-E2E94B747F6D}"/>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52">
                <a:extLst>
                  <a:ext uri="{FF2B5EF4-FFF2-40B4-BE49-F238E27FC236}">
                    <a16:creationId xmlns:a16="http://schemas.microsoft.com/office/drawing/2014/main" id="{DA8D43BA-D2F0-94A3-7433-53866E330410}"/>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2</a:t>
                </a:r>
              </a:p>
            </p:txBody>
          </p:sp>
        </p:grpSp>
        <p:sp>
          <p:nvSpPr>
            <p:cNvPr id="6" name="Title 1">
              <a:extLst>
                <a:ext uri="{FF2B5EF4-FFF2-40B4-BE49-F238E27FC236}">
                  <a16:creationId xmlns:a16="http://schemas.microsoft.com/office/drawing/2014/main" id="{2C88C3D1-1AD3-CE42-E3D5-04D512703E91}"/>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DRAFTING OF NRRC TECHNICAL REGULATIONS</a:t>
              </a:r>
            </a:p>
          </p:txBody>
        </p:sp>
        <p:pic>
          <p:nvPicPr>
            <p:cNvPr id="7" name="Picture 8">
              <a:extLst>
                <a:ext uri="{FF2B5EF4-FFF2-40B4-BE49-F238E27FC236}">
                  <a16:creationId xmlns:a16="http://schemas.microsoft.com/office/drawing/2014/main" id="{BACA0A83-D7D0-3524-8A2F-9A3630430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pic>
        <p:nvPicPr>
          <p:cNvPr id="26" name="Picture 25" descr="Graphical user interface, text, application&#10;&#10;Description automatically generated">
            <a:extLst>
              <a:ext uri="{FF2B5EF4-FFF2-40B4-BE49-F238E27FC236}">
                <a16:creationId xmlns:a16="http://schemas.microsoft.com/office/drawing/2014/main" id="{1C8B639E-B68F-C366-5461-466D05528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889" y="915740"/>
            <a:ext cx="1375333" cy="1899765"/>
          </a:xfrm>
          <a:prstGeom prst="rect">
            <a:avLst/>
          </a:prstGeom>
        </p:spPr>
      </p:pic>
      <p:pic>
        <p:nvPicPr>
          <p:cNvPr id="27" name="Picture 26" descr="Graphical user interface, text, application&#10;&#10;Description automatically generated">
            <a:extLst>
              <a:ext uri="{FF2B5EF4-FFF2-40B4-BE49-F238E27FC236}">
                <a16:creationId xmlns:a16="http://schemas.microsoft.com/office/drawing/2014/main" id="{2D41846B-0A83-46A5-5549-B4A07C30E8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7471" y="915740"/>
            <a:ext cx="1352123" cy="1899765"/>
          </a:xfrm>
          <a:prstGeom prst="rect">
            <a:avLst/>
          </a:prstGeom>
        </p:spPr>
      </p:pic>
      <p:pic>
        <p:nvPicPr>
          <p:cNvPr id="28" name="Picture 27" descr="Graphical user interface, text, application, chat or text message&#10;&#10;Description automatically generated">
            <a:extLst>
              <a:ext uri="{FF2B5EF4-FFF2-40B4-BE49-F238E27FC236}">
                <a16:creationId xmlns:a16="http://schemas.microsoft.com/office/drawing/2014/main" id="{00E34394-1FCB-5136-0723-5642B0623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2384" y="951520"/>
            <a:ext cx="1375333" cy="1899765"/>
          </a:xfrm>
          <a:prstGeom prst="rect">
            <a:avLst/>
          </a:prstGeom>
        </p:spPr>
      </p:pic>
      <p:pic>
        <p:nvPicPr>
          <p:cNvPr id="29" name="Picture 28" descr="Graphical user interface, text, application&#10;&#10;Description automatically generated">
            <a:extLst>
              <a:ext uri="{FF2B5EF4-FFF2-40B4-BE49-F238E27FC236}">
                <a16:creationId xmlns:a16="http://schemas.microsoft.com/office/drawing/2014/main" id="{6658D6AD-7D4E-8EAA-0507-5230C8D2BD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1352" y="951520"/>
            <a:ext cx="1375333" cy="1899765"/>
          </a:xfrm>
          <a:prstGeom prst="rect">
            <a:avLst/>
          </a:prstGeom>
        </p:spPr>
      </p:pic>
      <p:pic>
        <p:nvPicPr>
          <p:cNvPr id="30" name="Picture 29" descr="Graphical user interface, text, application&#10;&#10;Description automatically generated">
            <a:extLst>
              <a:ext uri="{FF2B5EF4-FFF2-40B4-BE49-F238E27FC236}">
                <a16:creationId xmlns:a16="http://schemas.microsoft.com/office/drawing/2014/main" id="{7377C805-50D1-9932-C32D-B27B918DDB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0535" y="869426"/>
            <a:ext cx="1436261" cy="1992394"/>
          </a:xfrm>
          <a:prstGeom prst="rect">
            <a:avLst/>
          </a:prstGeom>
        </p:spPr>
      </p:pic>
      <p:pic>
        <p:nvPicPr>
          <p:cNvPr id="31" name="Picture 30" descr="Graphical user interface, application&#10;&#10;Description automatically generated">
            <a:extLst>
              <a:ext uri="{FF2B5EF4-FFF2-40B4-BE49-F238E27FC236}">
                <a16:creationId xmlns:a16="http://schemas.microsoft.com/office/drawing/2014/main" id="{FDCFB391-4C9E-0253-1E10-6B5876FDC2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5583" y="955372"/>
            <a:ext cx="1371600" cy="1851740"/>
          </a:xfrm>
          <a:prstGeom prst="rect">
            <a:avLst/>
          </a:prstGeom>
        </p:spPr>
      </p:pic>
      <mc:AlternateContent xmlns:mc="http://schemas.openxmlformats.org/markup-compatibility/2006" xmlns:p14="http://schemas.microsoft.com/office/powerpoint/2010/main">
        <mc:Choice Requires="p14">
          <p:contentPart p14:bwMode="auto" r:id="rId10">
            <p14:nvContentPartPr>
              <p14:cNvPr id="32" name="Ink 31">
                <a:extLst>
                  <a:ext uri="{FF2B5EF4-FFF2-40B4-BE49-F238E27FC236}">
                    <a16:creationId xmlns:a16="http://schemas.microsoft.com/office/drawing/2014/main" id="{351ECCD6-B3D6-C189-7FCE-D961DB0B5384}"/>
                  </a:ext>
                </a:extLst>
              </p14:cNvPr>
              <p14:cNvContentPartPr/>
              <p14:nvPr/>
            </p14:nvContentPartPr>
            <p14:xfrm>
              <a:off x="3001522" y="6170465"/>
              <a:ext cx="360" cy="360"/>
            </p14:xfrm>
          </p:contentPart>
        </mc:Choice>
        <mc:Fallback xmlns="">
          <p:pic>
            <p:nvPicPr>
              <p:cNvPr id="32" name="Ink 31">
                <a:extLst>
                  <a:ext uri="{FF2B5EF4-FFF2-40B4-BE49-F238E27FC236}">
                    <a16:creationId xmlns:a16="http://schemas.microsoft.com/office/drawing/2014/main" id="{351ECCD6-B3D6-C189-7FCE-D961DB0B5384}"/>
                  </a:ext>
                </a:extLst>
              </p:cNvPr>
              <p:cNvPicPr/>
              <p:nvPr/>
            </p:nvPicPr>
            <p:blipFill>
              <a:blip r:embed="rId11"/>
              <a:stretch>
                <a:fillRect/>
              </a:stretch>
            </p:blipFill>
            <p:spPr>
              <a:xfrm>
                <a:off x="2992522" y="6161465"/>
                <a:ext cx="18000" cy="18000"/>
              </a:xfrm>
              <a:prstGeom prst="rect">
                <a:avLst/>
              </a:prstGeom>
            </p:spPr>
          </p:pic>
        </mc:Fallback>
      </mc:AlternateContent>
      <p:pic>
        <p:nvPicPr>
          <p:cNvPr id="33" name="Picture 32" descr="Diagram&#10;&#10;Description automatically generated">
            <a:extLst>
              <a:ext uri="{FF2B5EF4-FFF2-40B4-BE49-F238E27FC236}">
                <a16:creationId xmlns:a16="http://schemas.microsoft.com/office/drawing/2014/main" id="{C09676CF-6E47-F705-C678-DA1907B32F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7327" y="2545499"/>
            <a:ext cx="1364865" cy="1978021"/>
          </a:xfrm>
          <a:prstGeom prst="rect">
            <a:avLst/>
          </a:prstGeom>
        </p:spPr>
      </p:pic>
      <p:pic>
        <p:nvPicPr>
          <p:cNvPr id="34" name="Picture 33" descr="Graphical user interface, application&#10;&#10;Description automatically generated">
            <a:extLst>
              <a:ext uri="{FF2B5EF4-FFF2-40B4-BE49-F238E27FC236}">
                <a16:creationId xmlns:a16="http://schemas.microsoft.com/office/drawing/2014/main" id="{E36D8C9F-4162-CCE7-0050-3E3063CF6F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66775" y="2479687"/>
            <a:ext cx="1444950" cy="2105908"/>
          </a:xfrm>
          <a:prstGeom prst="rect">
            <a:avLst/>
          </a:prstGeom>
        </p:spPr>
      </p:pic>
      <p:pic>
        <p:nvPicPr>
          <p:cNvPr id="35" name="Picture 34" descr="Graphical user interface, application&#10;&#10;Description automatically generated">
            <a:extLst>
              <a:ext uri="{FF2B5EF4-FFF2-40B4-BE49-F238E27FC236}">
                <a16:creationId xmlns:a16="http://schemas.microsoft.com/office/drawing/2014/main" id="{C97D7042-F209-58AC-D1A6-1758115F43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16841" y="2584849"/>
            <a:ext cx="1465185" cy="1992394"/>
          </a:xfrm>
          <a:prstGeom prst="rect">
            <a:avLst/>
          </a:prstGeom>
        </p:spPr>
      </p:pic>
      <p:pic>
        <p:nvPicPr>
          <p:cNvPr id="36" name="Picture 35" descr="Graphical user interface, application&#10;&#10;Description automatically generated">
            <a:extLst>
              <a:ext uri="{FF2B5EF4-FFF2-40B4-BE49-F238E27FC236}">
                <a16:creationId xmlns:a16="http://schemas.microsoft.com/office/drawing/2014/main" id="{02BAB034-61EC-B503-FCCE-D5B9F4E427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26793" y="2597765"/>
            <a:ext cx="1375333" cy="1899765"/>
          </a:xfrm>
          <a:prstGeom prst="rect">
            <a:avLst/>
          </a:prstGeom>
        </p:spPr>
      </p:pic>
      <p:pic>
        <p:nvPicPr>
          <p:cNvPr id="37" name="Picture 36" descr="Graphical user interface, text, application&#10;&#10;Description automatically generated">
            <a:extLst>
              <a:ext uri="{FF2B5EF4-FFF2-40B4-BE49-F238E27FC236}">
                <a16:creationId xmlns:a16="http://schemas.microsoft.com/office/drawing/2014/main" id="{A01A0750-C14F-627E-36FD-8BEBE7A2BC2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38850" y="2584849"/>
            <a:ext cx="1370612" cy="1925742"/>
          </a:xfrm>
          <a:prstGeom prst="rect">
            <a:avLst/>
          </a:prstGeom>
        </p:spPr>
      </p:pic>
      <p:pic>
        <p:nvPicPr>
          <p:cNvPr id="38" name="Picture 37" descr="Graphical user interface, text, application&#10;&#10;Description automatically generated">
            <a:extLst>
              <a:ext uri="{FF2B5EF4-FFF2-40B4-BE49-F238E27FC236}">
                <a16:creationId xmlns:a16="http://schemas.microsoft.com/office/drawing/2014/main" id="{A346F24F-E62A-20F7-329C-420B8BAE4F2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59148" y="4231420"/>
            <a:ext cx="1370612" cy="1893244"/>
          </a:xfrm>
          <a:prstGeom prst="rect">
            <a:avLst/>
          </a:prstGeom>
        </p:spPr>
      </p:pic>
      <p:pic>
        <p:nvPicPr>
          <p:cNvPr id="39" name="Picture 38" descr="Graphical user interface, application&#10;&#10;Description automatically generated">
            <a:extLst>
              <a:ext uri="{FF2B5EF4-FFF2-40B4-BE49-F238E27FC236}">
                <a16:creationId xmlns:a16="http://schemas.microsoft.com/office/drawing/2014/main" id="{02137745-3629-2CBB-44CB-674B152B8F3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18767" y="4240932"/>
            <a:ext cx="1375333" cy="1899765"/>
          </a:xfrm>
          <a:prstGeom prst="rect">
            <a:avLst/>
          </a:prstGeom>
        </p:spPr>
      </p:pic>
      <p:pic>
        <p:nvPicPr>
          <p:cNvPr id="40" name="Picture 39" descr="Graphical user interface, text, application&#10;&#10;Description automatically generated">
            <a:extLst>
              <a:ext uri="{FF2B5EF4-FFF2-40B4-BE49-F238E27FC236}">
                <a16:creationId xmlns:a16="http://schemas.microsoft.com/office/drawing/2014/main" id="{365CBC56-EE74-ADCA-7EA1-4FED78E6917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74100" y="4240932"/>
            <a:ext cx="1375333" cy="1899765"/>
          </a:xfrm>
          <a:prstGeom prst="rect">
            <a:avLst/>
          </a:prstGeom>
        </p:spPr>
      </p:pic>
      <p:pic>
        <p:nvPicPr>
          <p:cNvPr id="41" name="Picture 40" descr="Diagram, application&#10;&#10;Description automatically generated with medium confidence">
            <a:extLst>
              <a:ext uri="{FF2B5EF4-FFF2-40B4-BE49-F238E27FC236}">
                <a16:creationId xmlns:a16="http://schemas.microsoft.com/office/drawing/2014/main" id="{64884FB6-C6C8-B97D-3C81-BAC4AD81BE6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54745" y="4218905"/>
            <a:ext cx="1391280" cy="1921792"/>
          </a:xfrm>
          <a:prstGeom prst="rect">
            <a:avLst/>
          </a:prstGeom>
        </p:spPr>
      </p:pic>
      <p:pic>
        <p:nvPicPr>
          <p:cNvPr id="42" name="Picture 41" descr="Graphical user interface, text, application&#10;&#10;Description automatically generated">
            <a:extLst>
              <a:ext uri="{FF2B5EF4-FFF2-40B4-BE49-F238E27FC236}">
                <a16:creationId xmlns:a16="http://schemas.microsoft.com/office/drawing/2014/main" id="{8460F368-02FA-FD2F-5579-67673AD787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40233" y="4246009"/>
            <a:ext cx="1332764" cy="1925568"/>
          </a:xfrm>
          <a:prstGeom prst="rect">
            <a:avLst/>
          </a:prstGeom>
        </p:spPr>
      </p:pic>
      <p:pic>
        <p:nvPicPr>
          <p:cNvPr id="43" name="Picture 42" descr="Diagram&#10;&#10;Description automatically generated">
            <a:extLst>
              <a:ext uri="{FF2B5EF4-FFF2-40B4-BE49-F238E27FC236}">
                <a16:creationId xmlns:a16="http://schemas.microsoft.com/office/drawing/2014/main" id="{AB9053E4-0220-9456-8FCF-AE9E74FFCC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4523" y="4219782"/>
            <a:ext cx="1364865" cy="1978021"/>
          </a:xfrm>
          <a:prstGeom prst="rect">
            <a:avLst/>
          </a:prstGeom>
        </p:spPr>
      </p:pic>
    </p:spTree>
    <p:extLst>
      <p:ext uri="{BB962C8B-B14F-4D97-AF65-F5344CB8AC3E}">
        <p14:creationId xmlns:p14="http://schemas.microsoft.com/office/powerpoint/2010/main" val="3327305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F204386E-C2EE-B2C6-26EB-882D1D87BFC1}"/>
              </a:ext>
            </a:extLst>
          </p:cNvPr>
          <p:cNvSpPr>
            <a:spLocks noGrp="1"/>
          </p:cNvSpPr>
          <p:nvPr>
            <p:ph type="sldNum" sz="quarter" idx="12"/>
          </p:nvPr>
        </p:nvSpPr>
        <p:spPr>
          <a:xfrm>
            <a:off x="10259683" y="6621418"/>
            <a:ext cx="1932317" cy="236582"/>
          </a:xfrm>
        </p:spPr>
        <p:txBody>
          <a:bodyPr/>
          <a:lstStyle/>
          <a:p>
            <a:fld id="{32C55ECA-0986-46A0-B40B-B90FAF7217E0}" type="datetime3">
              <a:rPr lang="en-US" sz="1100" smtClean="0"/>
              <a:pPr/>
              <a:t>14 March 2024</a:t>
            </a:fld>
            <a:r>
              <a:rPr lang="en-US" sz="1100" dirty="0"/>
              <a:t>  Page </a:t>
            </a:r>
            <a:fld id="{8BCA261E-36BC-45A0-B62E-91A2BA7D64D2}" type="slidenum">
              <a:rPr lang="en-US" sz="1100" smtClean="0"/>
              <a:pPr/>
              <a:t>17</a:t>
            </a:fld>
            <a:endParaRPr lang="en-US" sz="1100" dirty="0"/>
          </a:p>
        </p:txBody>
      </p:sp>
      <p:sp>
        <p:nvSpPr>
          <p:cNvPr id="69" name="Subtitle 4">
            <a:extLst>
              <a:ext uri="{FF2B5EF4-FFF2-40B4-BE49-F238E27FC236}">
                <a16:creationId xmlns:a16="http://schemas.microsoft.com/office/drawing/2014/main" id="{E800A3A7-E9D3-829E-8A0F-9D17E068B3A0}"/>
              </a:ext>
            </a:extLst>
          </p:cNvPr>
          <p:cNvSpPr txBox="1">
            <a:spLocks/>
          </p:cNvSpPr>
          <p:nvPr/>
        </p:nvSpPr>
        <p:spPr>
          <a:xfrm>
            <a:off x="700184" y="642664"/>
            <a:ext cx="9859624" cy="3548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2000" b="1" dirty="0">
                <a:solidFill>
                  <a:srgbClr val="548134"/>
                </a:solidFill>
                <a:latin typeface="Arial" panose="020B0604020202020204" pitchFamily="34" charset="0"/>
                <a:cs typeface="Arial" panose="020B0604020202020204" pitchFamily="34" charset="0"/>
              </a:rPr>
              <a:t>NRRC Regulations Development and Approval Process </a:t>
            </a:r>
          </a:p>
        </p:txBody>
      </p:sp>
      <p:sp>
        <p:nvSpPr>
          <p:cNvPr id="3" name="Title 1">
            <a:extLst>
              <a:ext uri="{FF2B5EF4-FFF2-40B4-BE49-F238E27FC236}">
                <a16:creationId xmlns:a16="http://schemas.microsoft.com/office/drawing/2014/main" id="{AC481C38-52C1-A456-2E86-AE9A50892FE3}"/>
              </a:ext>
            </a:extLst>
          </p:cNvPr>
          <p:cNvSpPr txBox="1">
            <a:spLocks/>
          </p:cNvSpPr>
          <p:nvPr/>
        </p:nvSpPr>
        <p:spPr>
          <a:xfrm>
            <a:off x="0" y="3204222"/>
            <a:ext cx="3186504" cy="858550"/>
          </a:xfrm>
          <a:prstGeom prst="rect">
            <a:avLst/>
          </a:prstGeom>
        </p:spPr>
        <p:txBody>
          <a:bodyPr/>
          <a:lstStyle>
            <a:lvl1pPr algn="l" rtl="0" eaLnBrk="1" fontAlgn="base" hangingPunct="1">
              <a:lnSpc>
                <a:spcPct val="88000"/>
              </a:lnSpc>
              <a:spcBef>
                <a:spcPct val="0"/>
              </a:spcBef>
              <a:spcAft>
                <a:spcPct val="0"/>
              </a:spcAft>
              <a:defRPr sz="2000">
                <a:solidFill>
                  <a:schemeClr val="tx2"/>
                </a:solidFill>
                <a:latin typeface="+mj-lt"/>
                <a:ea typeface="+mj-ea"/>
                <a:cs typeface="+mj-cs"/>
                <a:sym typeface="Arial"/>
              </a:defRPr>
            </a:lvl1pPr>
            <a:lvl2pPr algn="l" rtl="0" eaLnBrk="1" fontAlgn="base" hangingPunct="1">
              <a:lnSpc>
                <a:spcPct val="88000"/>
              </a:lnSpc>
              <a:spcBef>
                <a:spcPct val="0"/>
              </a:spcBef>
              <a:spcAft>
                <a:spcPct val="0"/>
              </a:spcAft>
              <a:defRPr>
                <a:solidFill>
                  <a:srgbClr val="002C77"/>
                </a:solidFill>
                <a:latin typeface="Arial" charset="0"/>
                <a:cs typeface="Arial" charset="0"/>
              </a:defRPr>
            </a:lvl2pPr>
            <a:lvl3pPr algn="l" rtl="0" eaLnBrk="1" fontAlgn="base" hangingPunct="1">
              <a:lnSpc>
                <a:spcPct val="88000"/>
              </a:lnSpc>
              <a:spcBef>
                <a:spcPct val="0"/>
              </a:spcBef>
              <a:spcAft>
                <a:spcPct val="0"/>
              </a:spcAft>
              <a:defRPr>
                <a:solidFill>
                  <a:srgbClr val="002C77"/>
                </a:solidFill>
                <a:latin typeface="Arial" charset="0"/>
                <a:cs typeface="Arial" charset="0"/>
              </a:defRPr>
            </a:lvl3pPr>
            <a:lvl4pPr algn="l" rtl="0" eaLnBrk="1" fontAlgn="base" hangingPunct="1">
              <a:lnSpc>
                <a:spcPct val="88000"/>
              </a:lnSpc>
              <a:spcBef>
                <a:spcPct val="0"/>
              </a:spcBef>
              <a:spcAft>
                <a:spcPct val="0"/>
              </a:spcAft>
              <a:defRPr>
                <a:solidFill>
                  <a:srgbClr val="002C77"/>
                </a:solidFill>
                <a:latin typeface="Arial" charset="0"/>
                <a:cs typeface="Arial" charset="0"/>
              </a:defRPr>
            </a:lvl4pPr>
            <a:lvl5pPr algn="l" rtl="0" eaLnBrk="1" fontAlgn="base" hangingPunct="1">
              <a:lnSpc>
                <a:spcPct val="88000"/>
              </a:lnSpc>
              <a:spcBef>
                <a:spcPct val="0"/>
              </a:spcBef>
              <a:spcAft>
                <a:spcPct val="0"/>
              </a:spcAft>
              <a:defRPr>
                <a:solidFill>
                  <a:srgbClr val="002C77"/>
                </a:solidFill>
                <a:latin typeface="Arial" charset="0"/>
                <a:cs typeface="Arial" charset="0"/>
              </a:defRPr>
            </a:lvl5pPr>
            <a:lvl6pPr marL="457200" algn="l" rtl="0" eaLnBrk="1" fontAlgn="base" hangingPunct="1">
              <a:lnSpc>
                <a:spcPct val="88000"/>
              </a:lnSpc>
              <a:spcBef>
                <a:spcPct val="0"/>
              </a:spcBef>
              <a:spcAft>
                <a:spcPct val="0"/>
              </a:spcAft>
              <a:defRPr>
                <a:solidFill>
                  <a:srgbClr val="002C77"/>
                </a:solidFill>
                <a:latin typeface="Arial" charset="0"/>
                <a:cs typeface="Arial" charset="0"/>
              </a:defRPr>
            </a:lvl6pPr>
            <a:lvl7pPr marL="914400" algn="l" rtl="0" eaLnBrk="1" fontAlgn="base" hangingPunct="1">
              <a:lnSpc>
                <a:spcPct val="88000"/>
              </a:lnSpc>
              <a:spcBef>
                <a:spcPct val="0"/>
              </a:spcBef>
              <a:spcAft>
                <a:spcPct val="0"/>
              </a:spcAft>
              <a:defRPr>
                <a:solidFill>
                  <a:srgbClr val="002C77"/>
                </a:solidFill>
                <a:latin typeface="Arial" charset="0"/>
                <a:cs typeface="Arial" charset="0"/>
              </a:defRPr>
            </a:lvl7pPr>
            <a:lvl8pPr marL="1371600" algn="l" rtl="0" eaLnBrk="1" fontAlgn="base" hangingPunct="1">
              <a:lnSpc>
                <a:spcPct val="88000"/>
              </a:lnSpc>
              <a:spcBef>
                <a:spcPct val="0"/>
              </a:spcBef>
              <a:spcAft>
                <a:spcPct val="0"/>
              </a:spcAft>
              <a:defRPr>
                <a:solidFill>
                  <a:srgbClr val="002C77"/>
                </a:solidFill>
                <a:latin typeface="Arial" charset="0"/>
                <a:cs typeface="Arial" charset="0"/>
              </a:defRPr>
            </a:lvl8pPr>
            <a:lvl9pPr marL="1828800" algn="l" rtl="0" eaLnBrk="1" fontAlgn="base" hangingPunct="1">
              <a:lnSpc>
                <a:spcPct val="88000"/>
              </a:lnSpc>
              <a:spcBef>
                <a:spcPct val="0"/>
              </a:spcBef>
              <a:spcAft>
                <a:spcPct val="0"/>
              </a:spcAft>
              <a:defRPr>
                <a:solidFill>
                  <a:srgbClr val="002C77"/>
                </a:solidFill>
                <a:latin typeface="Arial" charset="0"/>
                <a:cs typeface="Arial" charset="0"/>
              </a:defRPr>
            </a:lvl9pPr>
          </a:lstStyle>
          <a:p>
            <a:pPr algn="ctr"/>
            <a:endParaRPr lang="en-US" sz="1800" b="1" kern="0" dirty="0">
              <a:solidFill>
                <a:schemeClr val="bg1"/>
              </a:solidFill>
              <a:latin typeface="Dubai" panose="020B0503030403030204" pitchFamily="34" charset="-78"/>
              <a:cs typeface="Dubai" panose="020B0503030403030204" pitchFamily="34" charset="-78"/>
            </a:endParaRPr>
          </a:p>
        </p:txBody>
      </p:sp>
      <p:sp>
        <p:nvSpPr>
          <p:cNvPr id="4" name="TextBox 3">
            <a:extLst>
              <a:ext uri="{FF2B5EF4-FFF2-40B4-BE49-F238E27FC236}">
                <a16:creationId xmlns:a16="http://schemas.microsoft.com/office/drawing/2014/main" id="{BAB66723-B417-0774-A3B8-A7AC28F2C281}"/>
              </a:ext>
            </a:extLst>
          </p:cNvPr>
          <p:cNvSpPr txBox="1"/>
          <p:nvPr/>
        </p:nvSpPr>
        <p:spPr>
          <a:xfrm>
            <a:off x="479961" y="1530977"/>
            <a:ext cx="11152264" cy="646331"/>
          </a:xfrm>
          <a:prstGeom prst="rect">
            <a:avLst/>
          </a:prstGeom>
          <a:solidFill>
            <a:schemeClr val="bg1">
              <a:lumMod val="95000"/>
            </a:schemeClr>
          </a:solidFill>
          <a:ln>
            <a:solidFill>
              <a:schemeClr val="tx1"/>
            </a:solidFill>
          </a:ln>
        </p:spPr>
        <p:txBody>
          <a:bodyPr wrap="square">
            <a:spAutoFit/>
          </a:bodyPr>
          <a:lstStyle/>
          <a:p>
            <a:pPr marL="342900" marR="0" lvl="0" indent="-342900" algn="just">
              <a:spcBef>
                <a:spcPts val="0"/>
              </a:spcBef>
              <a:spcAft>
                <a:spcPts val="0"/>
              </a:spcAft>
              <a:buFont typeface="+mj-lt"/>
              <a:buAutoNum type="arabicPeriod"/>
            </a:pPr>
            <a:r>
              <a:rPr lang="en-GB" b="1" dirty="0">
                <a:latin typeface="Dubai" panose="020B0503030403030204" pitchFamily="34" charset="-78"/>
                <a:cs typeface="Dubai" panose="020B0503030403030204" pitchFamily="34" charset="-78"/>
              </a:rPr>
              <a:t>Formation of technical teams from the NRRC to develop the technical regulations, considering </a:t>
            </a:r>
            <a:r>
              <a:rPr lang="en-US" b="1" dirty="0">
                <a:latin typeface="Dubai" panose="020B0503030403030204" pitchFamily="34" charset="-78"/>
                <a:cs typeface="Dubai" panose="020B0503030403030204" pitchFamily="34" charset="-78"/>
              </a:rPr>
              <a:t>IAEA Safety Standards Series, IAEA Nuclear Security Serie, IAEA Safeguards Information Series</a:t>
            </a:r>
          </a:p>
        </p:txBody>
      </p:sp>
      <p:sp>
        <p:nvSpPr>
          <p:cNvPr id="8" name="TextBox 7">
            <a:extLst>
              <a:ext uri="{FF2B5EF4-FFF2-40B4-BE49-F238E27FC236}">
                <a16:creationId xmlns:a16="http://schemas.microsoft.com/office/drawing/2014/main" id="{64CFA50B-1270-E840-0DA6-109B08CB15FD}"/>
              </a:ext>
            </a:extLst>
          </p:cNvPr>
          <p:cNvSpPr txBox="1"/>
          <p:nvPr/>
        </p:nvSpPr>
        <p:spPr>
          <a:xfrm>
            <a:off x="479961" y="2225451"/>
            <a:ext cx="11152264" cy="369332"/>
          </a:xfrm>
          <a:prstGeom prst="rect">
            <a:avLst/>
          </a:prstGeom>
          <a:solidFill>
            <a:schemeClr val="bg1">
              <a:lumMod val="95000"/>
            </a:schemeClr>
          </a:solidFill>
          <a:ln>
            <a:solidFill>
              <a:schemeClr val="tx1"/>
            </a:solidFill>
          </a:ln>
        </p:spPr>
        <p:txBody>
          <a:bodyPr wrap="square">
            <a:spAutoFit/>
          </a:bodyPr>
          <a:lstStyle/>
          <a:p>
            <a:pPr marL="342900" marR="0" lvl="0" indent="-342900" algn="just">
              <a:spcBef>
                <a:spcPts val="0"/>
              </a:spcBef>
              <a:spcAft>
                <a:spcPts val="0"/>
              </a:spcAft>
              <a:buFont typeface="+mj-lt"/>
              <a:buAutoNum type="arabicPeriod" startAt="2"/>
            </a:pPr>
            <a:r>
              <a:rPr lang="en-GB" b="1" dirty="0">
                <a:latin typeface="Dubai" panose="020B0503030403030204" pitchFamily="34" charset="-78"/>
                <a:cs typeface="Dubai" panose="020B0503030403030204" pitchFamily="34" charset="-78"/>
              </a:rPr>
              <a:t>Developing the primary documents for each technical regulation (Document Preparation Profile - DPP)</a:t>
            </a:r>
            <a:endParaRPr lang="en-US" b="1" dirty="0">
              <a:latin typeface="Dubai" panose="020B0503030403030204" pitchFamily="34" charset="-78"/>
              <a:cs typeface="Dubai" panose="020B0503030403030204" pitchFamily="34" charset="-78"/>
            </a:endParaRPr>
          </a:p>
        </p:txBody>
      </p:sp>
      <p:sp>
        <p:nvSpPr>
          <p:cNvPr id="10" name="TextBox 9">
            <a:extLst>
              <a:ext uri="{FF2B5EF4-FFF2-40B4-BE49-F238E27FC236}">
                <a16:creationId xmlns:a16="http://schemas.microsoft.com/office/drawing/2014/main" id="{27F76562-1E90-C05A-3F11-044E73241E64}"/>
              </a:ext>
            </a:extLst>
          </p:cNvPr>
          <p:cNvSpPr txBox="1"/>
          <p:nvPr/>
        </p:nvSpPr>
        <p:spPr>
          <a:xfrm>
            <a:off x="479959" y="2635868"/>
            <a:ext cx="11152265" cy="646331"/>
          </a:xfrm>
          <a:prstGeom prst="rect">
            <a:avLst/>
          </a:prstGeom>
          <a:solidFill>
            <a:schemeClr val="bg1">
              <a:lumMod val="95000"/>
            </a:schemeClr>
          </a:solidFill>
          <a:ln>
            <a:solidFill>
              <a:schemeClr val="tx1"/>
            </a:solidFill>
          </a:ln>
        </p:spPr>
        <p:txBody>
          <a:bodyPr wrap="square">
            <a:spAutoFit/>
          </a:bodyPr>
          <a:lstStyle/>
          <a:p>
            <a:pPr marL="342900" marR="0" lvl="0" indent="-342900" algn="just">
              <a:spcBef>
                <a:spcPts val="0"/>
              </a:spcBef>
              <a:spcAft>
                <a:spcPts val="0"/>
              </a:spcAft>
              <a:buFont typeface="+mj-lt"/>
              <a:buAutoNum type="arabicPeriod" startAt="3"/>
            </a:pPr>
            <a:r>
              <a:rPr lang="en-GB" b="1" dirty="0">
                <a:latin typeface="Dubai" panose="020B0503030403030204" pitchFamily="34" charset="-78"/>
                <a:ea typeface="Times New Roman" panose="02020603050405020304" pitchFamily="18" charset="0"/>
                <a:cs typeface="Dubai" panose="020B0503030403030204" pitchFamily="34" charset="-78"/>
              </a:rPr>
              <a:t>Many international partners have contributed to the development of technical regulations, including similar regulatory bodies in other countries: STUK, NSSC, KINS, HAEA</a:t>
            </a:r>
            <a:endParaRPr lang="en-US" b="1" dirty="0">
              <a:latin typeface="Dubai" panose="020B0503030403030204" pitchFamily="34" charset="-78"/>
              <a:ea typeface="Times New Roman" panose="02020603050405020304" pitchFamily="18" charset="0"/>
              <a:cs typeface="Dubai" panose="020B0503030403030204" pitchFamily="34" charset="-78"/>
            </a:endParaRPr>
          </a:p>
        </p:txBody>
      </p:sp>
      <p:sp>
        <p:nvSpPr>
          <p:cNvPr id="11" name="TextBox 10">
            <a:extLst>
              <a:ext uri="{FF2B5EF4-FFF2-40B4-BE49-F238E27FC236}">
                <a16:creationId xmlns:a16="http://schemas.microsoft.com/office/drawing/2014/main" id="{E26E2084-A2FB-8572-D3B1-6A9384985FBA}"/>
              </a:ext>
            </a:extLst>
          </p:cNvPr>
          <p:cNvSpPr txBox="1"/>
          <p:nvPr/>
        </p:nvSpPr>
        <p:spPr>
          <a:xfrm>
            <a:off x="479959" y="3338958"/>
            <a:ext cx="11152266" cy="369332"/>
          </a:xfrm>
          <a:prstGeom prst="rect">
            <a:avLst/>
          </a:prstGeom>
          <a:solidFill>
            <a:schemeClr val="bg1">
              <a:lumMod val="95000"/>
            </a:schemeClr>
          </a:solidFill>
          <a:ln>
            <a:solidFill>
              <a:schemeClr val="tx1"/>
            </a:solidFill>
          </a:ln>
        </p:spPr>
        <p:txBody>
          <a:bodyPr wrap="square">
            <a:spAutoFit/>
          </a:bodyPr>
          <a:lstStyle/>
          <a:p>
            <a:pPr marL="342900" marR="0" lvl="0" indent="-342900" algn="just">
              <a:spcBef>
                <a:spcPts val="0"/>
              </a:spcBef>
              <a:spcAft>
                <a:spcPts val="0"/>
              </a:spcAft>
              <a:buFont typeface="+mj-lt"/>
              <a:buAutoNum type="arabicPeriod" startAt="4"/>
            </a:pPr>
            <a:r>
              <a:rPr lang="en-GB" b="1" dirty="0">
                <a:latin typeface="Dubai" panose="020B0503030403030204" pitchFamily="34" charset="-78"/>
                <a:ea typeface="Times New Roman" panose="02020603050405020304" pitchFamily="18" charset="0"/>
                <a:cs typeface="Dubai" panose="020B0503030403030204" pitchFamily="34" charset="-78"/>
              </a:rPr>
              <a:t>IAEA expert review of the drafted technical regulations</a:t>
            </a:r>
            <a:endParaRPr lang="en-US" b="1" dirty="0">
              <a:latin typeface="Dubai" panose="020B0503030403030204" pitchFamily="34" charset="-78"/>
              <a:ea typeface="Times New Roman" panose="02020603050405020304" pitchFamily="18" charset="0"/>
              <a:cs typeface="Dubai" panose="020B0503030403030204" pitchFamily="34" charset="-78"/>
            </a:endParaRPr>
          </a:p>
        </p:txBody>
      </p:sp>
      <p:sp>
        <p:nvSpPr>
          <p:cNvPr id="12" name="TextBox 11">
            <a:extLst>
              <a:ext uri="{FF2B5EF4-FFF2-40B4-BE49-F238E27FC236}">
                <a16:creationId xmlns:a16="http://schemas.microsoft.com/office/drawing/2014/main" id="{04F88EB5-CA60-779B-9A31-E54DB8AF824B}"/>
              </a:ext>
            </a:extLst>
          </p:cNvPr>
          <p:cNvSpPr txBox="1"/>
          <p:nvPr/>
        </p:nvSpPr>
        <p:spPr>
          <a:xfrm>
            <a:off x="475067" y="3758496"/>
            <a:ext cx="11152266" cy="369332"/>
          </a:xfrm>
          <a:prstGeom prst="rect">
            <a:avLst/>
          </a:prstGeom>
          <a:solidFill>
            <a:schemeClr val="bg1">
              <a:lumMod val="95000"/>
            </a:schemeClr>
          </a:solidFill>
          <a:ln>
            <a:solidFill>
              <a:schemeClr val="tx1"/>
            </a:solidFill>
          </a:ln>
        </p:spPr>
        <p:txBody>
          <a:bodyPr wrap="square">
            <a:spAutoFit/>
          </a:bodyPr>
          <a:lstStyle/>
          <a:p>
            <a:pPr marL="342900" marR="0" lvl="0" indent="-342900" algn="just">
              <a:spcBef>
                <a:spcPts val="0"/>
              </a:spcBef>
              <a:spcAft>
                <a:spcPts val="0"/>
              </a:spcAft>
              <a:buFont typeface="+mj-lt"/>
              <a:buAutoNum type="arabicPeriod" startAt="5"/>
            </a:pPr>
            <a:r>
              <a:rPr lang="en-GB" b="1" dirty="0">
                <a:latin typeface="Dubai" panose="020B0503030403030204" pitchFamily="34" charset="-78"/>
                <a:ea typeface="Times New Roman" panose="02020603050405020304" pitchFamily="18" charset="0"/>
                <a:cs typeface="Dubai" panose="020B0503030403030204" pitchFamily="34" charset="-78"/>
              </a:rPr>
              <a:t>Sharing drafts of technical regulations with many national agencies and stakeholders</a:t>
            </a:r>
            <a:endParaRPr lang="en-US" b="1" dirty="0">
              <a:latin typeface="Dubai" panose="020B0503030403030204" pitchFamily="34" charset="-78"/>
              <a:cs typeface="Dubai" panose="020B0503030403030204" pitchFamily="34" charset="-78"/>
            </a:endParaRPr>
          </a:p>
        </p:txBody>
      </p:sp>
      <p:sp>
        <p:nvSpPr>
          <p:cNvPr id="13" name="TextBox 12">
            <a:extLst>
              <a:ext uri="{FF2B5EF4-FFF2-40B4-BE49-F238E27FC236}">
                <a16:creationId xmlns:a16="http://schemas.microsoft.com/office/drawing/2014/main" id="{608240AE-A4E9-42C3-6AF6-58F0A856FE15}"/>
              </a:ext>
            </a:extLst>
          </p:cNvPr>
          <p:cNvSpPr txBox="1"/>
          <p:nvPr/>
        </p:nvSpPr>
        <p:spPr>
          <a:xfrm>
            <a:off x="464836" y="4181543"/>
            <a:ext cx="11162497" cy="369332"/>
          </a:xfrm>
          <a:prstGeom prst="rect">
            <a:avLst/>
          </a:prstGeom>
          <a:solidFill>
            <a:schemeClr val="bg1">
              <a:lumMod val="95000"/>
            </a:schemeClr>
          </a:solidFill>
          <a:ln>
            <a:solidFill>
              <a:schemeClr val="tx1"/>
            </a:solidFill>
          </a:ln>
        </p:spPr>
        <p:txBody>
          <a:bodyPr wrap="square">
            <a:spAutoFit/>
          </a:bodyPr>
          <a:lstStyle/>
          <a:p>
            <a:pPr marL="342900" marR="0" lvl="0" indent="-342900" algn="just">
              <a:spcBef>
                <a:spcPts val="0"/>
              </a:spcBef>
              <a:spcAft>
                <a:spcPts val="0"/>
              </a:spcAft>
              <a:buFont typeface="+mj-lt"/>
              <a:buAutoNum type="arabicPeriod" startAt="6"/>
            </a:pPr>
            <a:r>
              <a:rPr lang="en-GB" b="1" dirty="0">
                <a:latin typeface="Dubai" panose="020B0503030403030204" pitchFamily="34" charset="-78"/>
                <a:ea typeface="Times New Roman" panose="02020603050405020304" pitchFamily="18" charset="0"/>
                <a:cs typeface="Dubai" panose="020B0503030403030204" pitchFamily="34" charset="-78"/>
              </a:rPr>
              <a:t>The contribution of the international business sector to reviewing the technical regulations</a:t>
            </a:r>
            <a:endParaRPr lang="en-US" b="1" dirty="0">
              <a:latin typeface="Dubai" panose="020B0503030403030204" pitchFamily="34" charset="-78"/>
              <a:cs typeface="Dubai" panose="020B0503030403030204" pitchFamily="34" charset="-78"/>
            </a:endParaRPr>
          </a:p>
        </p:txBody>
      </p:sp>
      <p:sp>
        <p:nvSpPr>
          <p:cNvPr id="14" name="TextBox 13">
            <a:extLst>
              <a:ext uri="{FF2B5EF4-FFF2-40B4-BE49-F238E27FC236}">
                <a16:creationId xmlns:a16="http://schemas.microsoft.com/office/drawing/2014/main" id="{E350DB90-5803-63A2-3007-30096D8B48BD}"/>
              </a:ext>
            </a:extLst>
          </p:cNvPr>
          <p:cNvSpPr txBox="1"/>
          <p:nvPr/>
        </p:nvSpPr>
        <p:spPr>
          <a:xfrm>
            <a:off x="475067" y="4601890"/>
            <a:ext cx="11152266" cy="646331"/>
          </a:xfrm>
          <a:prstGeom prst="rect">
            <a:avLst/>
          </a:prstGeom>
          <a:solidFill>
            <a:schemeClr val="bg1">
              <a:lumMod val="95000"/>
            </a:schemeClr>
          </a:solidFill>
          <a:ln>
            <a:solidFill>
              <a:schemeClr val="tx1"/>
            </a:solidFill>
          </a:ln>
        </p:spPr>
        <p:txBody>
          <a:bodyPr wrap="square">
            <a:spAutoFit/>
          </a:bodyPr>
          <a:lstStyle/>
          <a:p>
            <a:pPr marL="342900" marR="0" lvl="0" indent="-342900" algn="just">
              <a:spcBef>
                <a:spcPts val="0"/>
              </a:spcBef>
              <a:spcAft>
                <a:spcPts val="0"/>
              </a:spcAft>
              <a:buFont typeface="+mj-lt"/>
              <a:buAutoNum type="arabicPeriod" startAt="7"/>
            </a:pPr>
            <a:r>
              <a:rPr lang="en-GB" b="1" dirty="0">
                <a:latin typeface="Dubai" panose="020B0503030403030204" pitchFamily="34" charset="-78"/>
                <a:ea typeface="Times New Roman" panose="02020603050405020304" pitchFamily="18" charset="0"/>
                <a:cs typeface="Dubai" panose="020B0503030403030204" pitchFamily="34" charset="-78"/>
              </a:rPr>
              <a:t>The NRRC has published the technical regulations on the public consultation platform to enable national entities/stakeholders and individuals to express their views and observations</a:t>
            </a:r>
            <a:endParaRPr lang="en-US" b="1" dirty="0">
              <a:latin typeface="Dubai" panose="020B0503030403030204" pitchFamily="34" charset="-78"/>
              <a:ea typeface="Times New Roman" panose="02020603050405020304" pitchFamily="18" charset="0"/>
              <a:cs typeface="Dubai" panose="020B0503030403030204" pitchFamily="34" charset="-78"/>
            </a:endParaRPr>
          </a:p>
        </p:txBody>
      </p:sp>
      <p:sp>
        <p:nvSpPr>
          <p:cNvPr id="15" name="Flowchart: Off-page Connector 14">
            <a:extLst>
              <a:ext uri="{FF2B5EF4-FFF2-40B4-BE49-F238E27FC236}">
                <a16:creationId xmlns:a16="http://schemas.microsoft.com/office/drawing/2014/main" id="{5DE7F34D-9B91-3855-E977-41ADB1373652}"/>
              </a:ext>
            </a:extLst>
          </p:cNvPr>
          <p:cNvSpPr/>
          <p:nvPr/>
        </p:nvSpPr>
        <p:spPr>
          <a:xfrm>
            <a:off x="2401384" y="5338586"/>
            <a:ext cx="7389232" cy="909398"/>
          </a:xfrm>
          <a:prstGeom prst="flowChartOffpageConnector">
            <a:avLst/>
          </a:prstGeom>
          <a:solidFill>
            <a:schemeClr val="accent1">
              <a:lumMod val="20000"/>
              <a:lumOff val="80000"/>
              <a:alpha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As final stage: NRRC Board of Directors to approve the regulations </a:t>
            </a:r>
          </a:p>
        </p:txBody>
      </p:sp>
      <p:grpSp>
        <p:nvGrpSpPr>
          <p:cNvPr id="2" name="مجموعة 28">
            <a:extLst>
              <a:ext uri="{FF2B5EF4-FFF2-40B4-BE49-F238E27FC236}">
                <a16:creationId xmlns:a16="http://schemas.microsoft.com/office/drawing/2014/main" id="{078254E0-B6CB-E591-E13D-5F357A5FAA2D}"/>
              </a:ext>
            </a:extLst>
          </p:cNvPr>
          <p:cNvGrpSpPr/>
          <p:nvPr/>
        </p:nvGrpSpPr>
        <p:grpSpPr>
          <a:xfrm>
            <a:off x="176981" y="167915"/>
            <a:ext cx="11219360" cy="456142"/>
            <a:chOff x="3964702" y="126036"/>
            <a:chExt cx="11219360" cy="456142"/>
          </a:xfrm>
        </p:grpSpPr>
        <p:grpSp>
          <p:nvGrpSpPr>
            <p:cNvPr id="5" name="Group 14">
              <a:extLst>
                <a:ext uri="{FF2B5EF4-FFF2-40B4-BE49-F238E27FC236}">
                  <a16:creationId xmlns:a16="http://schemas.microsoft.com/office/drawing/2014/main" id="{CF474B94-17F3-8FF5-A1D3-E1A0021A83FC}"/>
                </a:ext>
              </a:extLst>
            </p:cNvPr>
            <p:cNvGrpSpPr/>
            <p:nvPr/>
          </p:nvGrpSpPr>
          <p:grpSpPr>
            <a:xfrm>
              <a:off x="3964702" y="126036"/>
              <a:ext cx="409784" cy="414532"/>
              <a:chOff x="11556343" y="164627"/>
              <a:chExt cx="462242" cy="467598"/>
            </a:xfrm>
          </p:grpSpPr>
          <p:grpSp>
            <p:nvGrpSpPr>
              <p:cNvPr id="16" name="Group 13">
                <a:extLst>
                  <a:ext uri="{FF2B5EF4-FFF2-40B4-BE49-F238E27FC236}">
                    <a16:creationId xmlns:a16="http://schemas.microsoft.com/office/drawing/2014/main" id="{292AAB5A-1ED6-58D5-52B4-72242F0FC5FF}"/>
                  </a:ext>
                </a:extLst>
              </p:cNvPr>
              <p:cNvGrpSpPr/>
              <p:nvPr/>
            </p:nvGrpSpPr>
            <p:grpSpPr>
              <a:xfrm>
                <a:off x="11556343" y="164627"/>
                <a:ext cx="462242" cy="467598"/>
                <a:chOff x="4250871" y="649874"/>
                <a:chExt cx="598715" cy="605655"/>
              </a:xfrm>
            </p:grpSpPr>
            <p:sp>
              <p:nvSpPr>
                <p:cNvPr id="18" name="Oval 2">
                  <a:extLst>
                    <a:ext uri="{FF2B5EF4-FFF2-40B4-BE49-F238E27FC236}">
                      <a16:creationId xmlns:a16="http://schemas.microsoft.com/office/drawing/2014/main" id="{03C04D46-2CD7-5202-8D23-6B77CCCF76C6}"/>
                    </a:ext>
                  </a:extLst>
                </p:cNvPr>
                <p:cNvSpPr/>
                <p:nvPr/>
              </p:nvSpPr>
              <p:spPr>
                <a:xfrm>
                  <a:off x="4250871" y="656813"/>
                  <a:ext cx="598715"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9">
                  <a:extLst>
                    <a:ext uri="{FF2B5EF4-FFF2-40B4-BE49-F238E27FC236}">
                      <a16:creationId xmlns:a16="http://schemas.microsoft.com/office/drawing/2014/main" id="{E634DDFE-2361-AF85-C947-B7166F24F7CE}"/>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0">
                  <a:extLst>
                    <a:ext uri="{FF2B5EF4-FFF2-40B4-BE49-F238E27FC236}">
                      <a16:creationId xmlns:a16="http://schemas.microsoft.com/office/drawing/2014/main" id="{C8A6D30A-166A-3073-8C19-A3585B28F6F8}"/>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11">
                  <a:extLst>
                    <a:ext uri="{FF2B5EF4-FFF2-40B4-BE49-F238E27FC236}">
                      <a16:creationId xmlns:a16="http://schemas.microsoft.com/office/drawing/2014/main" id="{C92FAB40-DFC5-5548-07BF-99C2CB6A5C44}"/>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12">
                  <a:extLst>
                    <a:ext uri="{FF2B5EF4-FFF2-40B4-BE49-F238E27FC236}">
                      <a16:creationId xmlns:a16="http://schemas.microsoft.com/office/drawing/2014/main" id="{8B35FDF5-D2C7-CF50-6721-724BFD3F8A12}"/>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Box 52">
                <a:extLst>
                  <a:ext uri="{FF2B5EF4-FFF2-40B4-BE49-F238E27FC236}">
                    <a16:creationId xmlns:a16="http://schemas.microsoft.com/office/drawing/2014/main" id="{325A7F4C-56B9-24BF-BCB1-851F19215FC6}"/>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2</a:t>
                </a:r>
              </a:p>
            </p:txBody>
          </p:sp>
        </p:grpSp>
        <p:sp>
          <p:nvSpPr>
            <p:cNvPr id="7" name="Title 1">
              <a:extLst>
                <a:ext uri="{FF2B5EF4-FFF2-40B4-BE49-F238E27FC236}">
                  <a16:creationId xmlns:a16="http://schemas.microsoft.com/office/drawing/2014/main" id="{AA0CBF77-45D0-2AD0-7CC8-6C64FB4DDFAE}"/>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DRAFTING OF NRRC TECHNICAL REGULATIONS</a:t>
              </a:r>
            </a:p>
          </p:txBody>
        </p:sp>
        <p:pic>
          <p:nvPicPr>
            <p:cNvPr id="9" name="Picture 8">
              <a:extLst>
                <a:ext uri="{FF2B5EF4-FFF2-40B4-BE49-F238E27FC236}">
                  <a16:creationId xmlns:a16="http://schemas.microsoft.com/office/drawing/2014/main" id="{F51BF7A5-EC5F-AC68-BB9C-5684B46A7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1653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0171D-4C15-47E0-8D69-246E1A90A9A9}"/>
            </a:ext>
          </a:extLst>
        </p:cNvPr>
        <p:cNvGrpSpPr/>
        <p:nvPr/>
      </p:nvGrpSpPr>
      <p:grpSpPr>
        <a:xfrm>
          <a:off x="0" y="0"/>
          <a:ext cx="0" cy="0"/>
          <a:chOff x="0" y="0"/>
          <a:chExt cx="0" cy="0"/>
        </a:xfrm>
      </p:grpSpPr>
      <p:grpSp>
        <p:nvGrpSpPr>
          <p:cNvPr id="2" name="مجموعة 28">
            <a:extLst>
              <a:ext uri="{FF2B5EF4-FFF2-40B4-BE49-F238E27FC236}">
                <a16:creationId xmlns:a16="http://schemas.microsoft.com/office/drawing/2014/main" id="{2BF678CB-4926-E220-0E49-9C6F61FD2760}"/>
              </a:ext>
            </a:extLst>
          </p:cNvPr>
          <p:cNvGrpSpPr/>
          <p:nvPr/>
        </p:nvGrpSpPr>
        <p:grpSpPr>
          <a:xfrm>
            <a:off x="176981" y="167915"/>
            <a:ext cx="11219360" cy="456142"/>
            <a:chOff x="3964702" y="126036"/>
            <a:chExt cx="11219360" cy="456142"/>
          </a:xfrm>
        </p:grpSpPr>
        <p:grpSp>
          <p:nvGrpSpPr>
            <p:cNvPr id="11" name="Group 14">
              <a:extLst>
                <a:ext uri="{FF2B5EF4-FFF2-40B4-BE49-F238E27FC236}">
                  <a16:creationId xmlns:a16="http://schemas.microsoft.com/office/drawing/2014/main" id="{84A1C21E-75EE-55FC-4E89-B1677F443DED}"/>
                </a:ext>
              </a:extLst>
            </p:cNvPr>
            <p:cNvGrpSpPr/>
            <p:nvPr/>
          </p:nvGrpSpPr>
          <p:grpSpPr>
            <a:xfrm>
              <a:off x="3964702" y="126036"/>
              <a:ext cx="409784" cy="414532"/>
              <a:chOff x="11556343" y="164627"/>
              <a:chExt cx="462242" cy="467598"/>
            </a:xfrm>
          </p:grpSpPr>
          <p:grpSp>
            <p:nvGrpSpPr>
              <p:cNvPr id="15" name="Group 13">
                <a:extLst>
                  <a:ext uri="{FF2B5EF4-FFF2-40B4-BE49-F238E27FC236}">
                    <a16:creationId xmlns:a16="http://schemas.microsoft.com/office/drawing/2014/main" id="{05C1F700-9E20-5E92-C8BF-B3EC04BC3DE5}"/>
                  </a:ext>
                </a:extLst>
              </p:cNvPr>
              <p:cNvGrpSpPr/>
              <p:nvPr/>
            </p:nvGrpSpPr>
            <p:grpSpPr>
              <a:xfrm>
                <a:off x="11556343" y="164627"/>
                <a:ext cx="462242" cy="467598"/>
                <a:chOff x="4250871" y="649874"/>
                <a:chExt cx="598715" cy="605655"/>
              </a:xfrm>
            </p:grpSpPr>
            <p:sp>
              <p:nvSpPr>
                <p:cNvPr id="17" name="Oval 2">
                  <a:extLst>
                    <a:ext uri="{FF2B5EF4-FFF2-40B4-BE49-F238E27FC236}">
                      <a16:creationId xmlns:a16="http://schemas.microsoft.com/office/drawing/2014/main" id="{F31D5344-8F1B-4EEC-56D6-DACC6BDD3ECF}"/>
                    </a:ext>
                  </a:extLst>
                </p:cNvPr>
                <p:cNvSpPr/>
                <p:nvPr/>
              </p:nvSpPr>
              <p:spPr>
                <a:xfrm>
                  <a:off x="4250871" y="656813"/>
                  <a:ext cx="598715"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9">
                  <a:extLst>
                    <a:ext uri="{FF2B5EF4-FFF2-40B4-BE49-F238E27FC236}">
                      <a16:creationId xmlns:a16="http://schemas.microsoft.com/office/drawing/2014/main" id="{77D51A01-D4B6-2D58-ABE0-309E0CE771BC}"/>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0">
                  <a:extLst>
                    <a:ext uri="{FF2B5EF4-FFF2-40B4-BE49-F238E27FC236}">
                      <a16:creationId xmlns:a16="http://schemas.microsoft.com/office/drawing/2014/main" id="{4A32E13B-BA0F-7ECE-D0F6-CE8DE54047F4}"/>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1">
                  <a:extLst>
                    <a:ext uri="{FF2B5EF4-FFF2-40B4-BE49-F238E27FC236}">
                      <a16:creationId xmlns:a16="http://schemas.microsoft.com/office/drawing/2014/main" id="{B222C91D-C52D-8AA2-8D1B-B82B6913737E}"/>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12">
                  <a:extLst>
                    <a:ext uri="{FF2B5EF4-FFF2-40B4-BE49-F238E27FC236}">
                      <a16:creationId xmlns:a16="http://schemas.microsoft.com/office/drawing/2014/main" id="{6C801BB1-37D6-C936-FD97-82FE45320AB4}"/>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52">
                <a:extLst>
                  <a:ext uri="{FF2B5EF4-FFF2-40B4-BE49-F238E27FC236}">
                    <a16:creationId xmlns:a16="http://schemas.microsoft.com/office/drawing/2014/main" id="{20451E25-4C70-5B5E-2F69-0335ECD89E15}"/>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3</a:t>
                </a:r>
              </a:p>
            </p:txBody>
          </p:sp>
        </p:grpSp>
        <p:sp>
          <p:nvSpPr>
            <p:cNvPr id="12" name="Title 1">
              <a:extLst>
                <a:ext uri="{FF2B5EF4-FFF2-40B4-BE49-F238E27FC236}">
                  <a16:creationId xmlns:a16="http://schemas.microsoft.com/office/drawing/2014/main" id="{3E0179AD-6139-B2FA-1FEC-FFE4FDE7F984}"/>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NRRC APPROACH TO DEVELOP LEADERSHIP AND MANAGEMENT FOR SAFETY</a:t>
              </a:r>
            </a:p>
          </p:txBody>
        </p:sp>
        <p:pic>
          <p:nvPicPr>
            <p:cNvPr id="14" name="Picture 8">
              <a:extLst>
                <a:ext uri="{FF2B5EF4-FFF2-40B4-BE49-F238E27FC236}">
                  <a16:creationId xmlns:a16="http://schemas.microsoft.com/office/drawing/2014/main" id="{F7EBD6EA-5461-F87D-8306-2A38450BD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sp>
        <p:nvSpPr>
          <p:cNvPr id="22" name="TextBox 21">
            <a:extLst>
              <a:ext uri="{FF2B5EF4-FFF2-40B4-BE49-F238E27FC236}">
                <a16:creationId xmlns:a16="http://schemas.microsoft.com/office/drawing/2014/main" id="{DFCA2ADF-3B8D-2933-2C47-24AF0A75C569}"/>
              </a:ext>
            </a:extLst>
          </p:cNvPr>
          <p:cNvSpPr txBox="1"/>
          <p:nvPr/>
        </p:nvSpPr>
        <p:spPr>
          <a:xfrm>
            <a:off x="70282" y="1270133"/>
            <a:ext cx="8057636" cy="419602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NRRC ensures a systemic approach to leadership and management for safety, encouraging a strong and sustainable safety culture. </a:t>
            </a:r>
          </a:p>
          <a:p>
            <a:pPr marL="285750" indent="-285750" algn="just">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Everyone within the NRRC is expected to contribute to this robust safety culture.</a:t>
            </a:r>
          </a:p>
          <a:p>
            <a:pPr marL="285750" indent="-285750" algn="just">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Capacity building refers to a systematic approach to the use of education, training, exercises, awareness raising, workforce management, knowledge management and knowledge networks to develop and continuously improve the </a:t>
            </a:r>
            <a:r>
              <a:rPr lang="en-US" dirty="0">
                <a:latin typeface="Arial" panose="020B0604020202020204" pitchFamily="34" charset="0"/>
                <a:cs typeface="Arial" panose="020B0604020202020204" pitchFamily="34" charset="0"/>
              </a:rPr>
              <a:t>co</a:t>
            </a:r>
            <a:r>
              <a:rPr lang="en-US" sz="1800" dirty="0">
                <a:latin typeface="Arial" panose="020B0604020202020204" pitchFamily="34" charset="0"/>
                <a:cs typeface="Arial" panose="020B0604020202020204" pitchFamily="34" charset="0"/>
              </a:rPr>
              <a:t>mpetences and capabilities necessary for establishing, implementing and sustaining an effective nuclear regulatory body competency and capability.</a:t>
            </a:r>
          </a:p>
        </p:txBody>
      </p:sp>
      <p:pic>
        <p:nvPicPr>
          <p:cNvPr id="44" name="Picture 43" descr="Graphical user interface, text, application&#10;&#10;Description automatically generated">
            <a:extLst>
              <a:ext uri="{FF2B5EF4-FFF2-40B4-BE49-F238E27FC236}">
                <a16:creationId xmlns:a16="http://schemas.microsoft.com/office/drawing/2014/main" id="{F668ABD9-3290-0534-27D7-42807C3BE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6402" y="1568934"/>
            <a:ext cx="3010134" cy="4157936"/>
          </a:xfrm>
          <a:prstGeom prst="rect">
            <a:avLst/>
          </a:prstGeom>
        </p:spPr>
      </p:pic>
      <p:cxnSp>
        <p:nvCxnSpPr>
          <p:cNvPr id="47" name="Straight Connector 46">
            <a:extLst>
              <a:ext uri="{FF2B5EF4-FFF2-40B4-BE49-F238E27FC236}">
                <a16:creationId xmlns:a16="http://schemas.microsoft.com/office/drawing/2014/main" id="{1045C2C5-0B2C-0623-554C-F574FD3D0941}"/>
              </a:ext>
            </a:extLst>
          </p:cNvPr>
          <p:cNvCxnSpPr/>
          <p:nvPr/>
        </p:nvCxnSpPr>
        <p:spPr>
          <a:xfrm>
            <a:off x="8585200" y="1270133"/>
            <a:ext cx="0" cy="45085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702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28834-033E-1852-6E0D-EA3DD1B24301}"/>
            </a:ext>
          </a:extLst>
        </p:cNvPr>
        <p:cNvGrpSpPr/>
        <p:nvPr/>
      </p:nvGrpSpPr>
      <p:grpSpPr>
        <a:xfrm>
          <a:off x="0" y="0"/>
          <a:ext cx="0" cy="0"/>
          <a:chOff x="0" y="0"/>
          <a:chExt cx="0" cy="0"/>
        </a:xfrm>
      </p:grpSpPr>
      <p:grpSp>
        <p:nvGrpSpPr>
          <p:cNvPr id="29" name="مجموعة 28">
            <a:extLst>
              <a:ext uri="{FF2B5EF4-FFF2-40B4-BE49-F238E27FC236}">
                <a16:creationId xmlns:a16="http://schemas.microsoft.com/office/drawing/2014/main" id="{3C04A09C-CE53-EEF9-49BE-A6A56FEA5F92}"/>
              </a:ext>
            </a:extLst>
          </p:cNvPr>
          <p:cNvGrpSpPr/>
          <p:nvPr/>
        </p:nvGrpSpPr>
        <p:grpSpPr>
          <a:xfrm>
            <a:off x="176981" y="167915"/>
            <a:ext cx="11219360" cy="456142"/>
            <a:chOff x="3964702" y="126036"/>
            <a:chExt cx="11219360" cy="456142"/>
          </a:xfrm>
        </p:grpSpPr>
        <p:grpSp>
          <p:nvGrpSpPr>
            <p:cNvPr id="30" name="Group 14">
              <a:extLst>
                <a:ext uri="{FF2B5EF4-FFF2-40B4-BE49-F238E27FC236}">
                  <a16:creationId xmlns:a16="http://schemas.microsoft.com/office/drawing/2014/main" id="{52719A90-D8A4-3E4E-EAAD-D41AD07D5C8F}"/>
                </a:ext>
              </a:extLst>
            </p:cNvPr>
            <p:cNvGrpSpPr/>
            <p:nvPr/>
          </p:nvGrpSpPr>
          <p:grpSpPr>
            <a:xfrm>
              <a:off x="3964702" y="126036"/>
              <a:ext cx="409784" cy="414532"/>
              <a:chOff x="11556343" y="164627"/>
              <a:chExt cx="462242" cy="467598"/>
            </a:xfrm>
          </p:grpSpPr>
          <p:grpSp>
            <p:nvGrpSpPr>
              <p:cNvPr id="33" name="Group 13">
                <a:extLst>
                  <a:ext uri="{FF2B5EF4-FFF2-40B4-BE49-F238E27FC236}">
                    <a16:creationId xmlns:a16="http://schemas.microsoft.com/office/drawing/2014/main" id="{AD653258-E570-0FF2-79F5-BC5EB117ED9D}"/>
                  </a:ext>
                </a:extLst>
              </p:cNvPr>
              <p:cNvGrpSpPr/>
              <p:nvPr/>
            </p:nvGrpSpPr>
            <p:grpSpPr>
              <a:xfrm>
                <a:off x="11556343" y="164627"/>
                <a:ext cx="462242" cy="467598"/>
                <a:chOff x="4250871" y="649874"/>
                <a:chExt cx="598715" cy="605655"/>
              </a:xfrm>
            </p:grpSpPr>
            <p:sp>
              <p:nvSpPr>
                <p:cNvPr id="35" name="Oval 2">
                  <a:extLst>
                    <a:ext uri="{FF2B5EF4-FFF2-40B4-BE49-F238E27FC236}">
                      <a16:creationId xmlns:a16="http://schemas.microsoft.com/office/drawing/2014/main" id="{51E8245E-44F9-B46D-428D-D0E7461E14BB}"/>
                    </a:ext>
                  </a:extLst>
                </p:cNvPr>
                <p:cNvSpPr/>
                <p:nvPr/>
              </p:nvSpPr>
              <p:spPr>
                <a:xfrm>
                  <a:off x="4250871" y="656813"/>
                  <a:ext cx="598715"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9">
                  <a:extLst>
                    <a:ext uri="{FF2B5EF4-FFF2-40B4-BE49-F238E27FC236}">
                      <a16:creationId xmlns:a16="http://schemas.microsoft.com/office/drawing/2014/main" id="{C68BF2FC-C20E-B4C5-55C7-F21A0D1E477F}"/>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10">
                  <a:extLst>
                    <a:ext uri="{FF2B5EF4-FFF2-40B4-BE49-F238E27FC236}">
                      <a16:creationId xmlns:a16="http://schemas.microsoft.com/office/drawing/2014/main" id="{6A66E2FB-44F3-ACF5-519F-FB9F0CB9C741}"/>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11">
                  <a:extLst>
                    <a:ext uri="{FF2B5EF4-FFF2-40B4-BE49-F238E27FC236}">
                      <a16:creationId xmlns:a16="http://schemas.microsoft.com/office/drawing/2014/main" id="{6BB10552-5EB7-9CBF-A41E-D3C7BCDB59D0}"/>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12">
                  <a:extLst>
                    <a:ext uri="{FF2B5EF4-FFF2-40B4-BE49-F238E27FC236}">
                      <a16:creationId xmlns:a16="http://schemas.microsoft.com/office/drawing/2014/main" id="{5C5AD3B5-7F9D-09D2-BBEE-F8155F54752E}"/>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TextBox 52">
                <a:extLst>
                  <a:ext uri="{FF2B5EF4-FFF2-40B4-BE49-F238E27FC236}">
                    <a16:creationId xmlns:a16="http://schemas.microsoft.com/office/drawing/2014/main" id="{B88B7E02-E318-FE06-AB1A-57910881031B}"/>
                  </a:ext>
                </a:extLst>
              </p:cNvPr>
              <p:cNvSpPr txBox="1">
                <a:spLocks noChangeArrowheads="1"/>
              </p:cNvSpPr>
              <p:nvPr/>
            </p:nvSpPr>
            <p:spPr bwMode="auto">
              <a:xfrm>
                <a:off x="11599890"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4</a:t>
                </a:r>
              </a:p>
            </p:txBody>
          </p:sp>
        </p:grpSp>
        <p:sp>
          <p:nvSpPr>
            <p:cNvPr id="31" name="Title 1">
              <a:extLst>
                <a:ext uri="{FF2B5EF4-FFF2-40B4-BE49-F238E27FC236}">
                  <a16:creationId xmlns:a16="http://schemas.microsoft.com/office/drawing/2014/main" id="{91071CE6-B406-08A2-7D75-9119B2D2090A}"/>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THE NRRC PERSONAL SKILLS DEVELOPMENT PROGRAM </a:t>
              </a:r>
            </a:p>
          </p:txBody>
        </p:sp>
        <p:pic>
          <p:nvPicPr>
            <p:cNvPr id="32" name="Picture 8">
              <a:extLst>
                <a:ext uri="{FF2B5EF4-FFF2-40B4-BE49-F238E27FC236}">
                  <a16:creationId xmlns:a16="http://schemas.microsoft.com/office/drawing/2014/main" id="{38E3440E-1A51-610D-C444-AFD940A6D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sp>
        <p:nvSpPr>
          <p:cNvPr id="40" name="TextBox 39">
            <a:extLst>
              <a:ext uri="{FF2B5EF4-FFF2-40B4-BE49-F238E27FC236}">
                <a16:creationId xmlns:a16="http://schemas.microsoft.com/office/drawing/2014/main" id="{A5A78EA3-BB0B-26BF-2090-39A2F202BFEB}"/>
              </a:ext>
            </a:extLst>
          </p:cNvPr>
          <p:cNvSpPr txBox="1"/>
          <p:nvPr/>
        </p:nvSpPr>
        <p:spPr>
          <a:xfrm>
            <a:off x="176979" y="1522519"/>
            <a:ext cx="5916859" cy="4196020"/>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Arial" panose="020B0604020202020204" pitchFamily="34" charset="0"/>
                <a:cs typeface="Arial" panose="020B0604020202020204" pitchFamily="34" charset="0"/>
              </a:rPr>
              <a:t>NRRC adopts personal skills’ development programs</a:t>
            </a:r>
            <a:r>
              <a:rPr lang="en-US" dirty="0">
                <a:latin typeface="Arial" panose="020B0604020202020204" pitchFamily="34" charset="0"/>
                <a:cs typeface="Arial" panose="020B0604020202020204" pitchFamily="34" charset="0"/>
              </a:rPr>
              <a:t> </a:t>
            </a:r>
          </a:p>
          <a:p>
            <a:pPr marL="285750" indent="-285750" algn="jus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1800" dirty="0">
                <a:latin typeface="Arial" panose="020B0604020202020204" pitchFamily="34" charset="0"/>
                <a:cs typeface="Arial" panose="020B0604020202020204" pitchFamily="34" charset="0"/>
              </a:rPr>
              <a:t>Several </a:t>
            </a:r>
            <a:r>
              <a:rPr lang="en-US" dirty="0">
                <a:latin typeface="Arial" panose="020B0604020202020204" pitchFamily="34" charset="0"/>
                <a:cs typeface="Arial" panose="020B0604020202020204" pitchFamily="34" charset="0"/>
              </a:rPr>
              <a:t>entities</a:t>
            </a:r>
            <a:r>
              <a:rPr lang="en-US" sz="1800" dirty="0">
                <a:latin typeface="Arial" panose="020B0604020202020204" pitchFamily="34" charset="0"/>
                <a:cs typeface="Arial" panose="020B0604020202020204" pitchFamily="34" charset="0"/>
              </a:rPr>
              <a:t> have been engaged in the development program as a partners</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1800" dirty="0">
                <a:latin typeface="Arial" panose="020B0604020202020204" pitchFamily="34" charset="0"/>
                <a:cs typeface="Arial" panose="020B0604020202020204" pitchFamily="34" charset="0"/>
              </a:rPr>
              <a:t>Developed primarily in accordance with the IAEA Safety Standards and with the specialized advanced courses</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lnSpc>
                <a:spcPct val="150000"/>
              </a:lnSpc>
            </a:pPr>
            <a:r>
              <a:rPr lang="en-US" b="1" i="1" dirty="0">
                <a:latin typeface="Arial" panose="020B0604020202020204" pitchFamily="34" charset="0"/>
                <a:cs typeface="Arial" panose="020B0604020202020204" pitchFamily="34" charset="0"/>
              </a:rPr>
              <a:t>Objective</a:t>
            </a:r>
            <a:r>
              <a:rPr lang="en-US" dirty="0">
                <a:latin typeface="Arial" panose="020B0604020202020204" pitchFamily="34" charset="0"/>
                <a:cs typeface="Arial" panose="020B0604020202020204" pitchFamily="34" charset="0"/>
              </a:rPr>
              <a:t>: to enhance NRRC Theoretical and Practical knowledge and capabilities to independently regulate NRRC’s activities as well as enhancing the concept of developing conscious leaders </a:t>
            </a:r>
            <a:endParaRPr lang="en-US" sz="1800" dirty="0">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3595191A-4940-89D1-9947-F2538D5E8D12}"/>
              </a:ext>
            </a:extLst>
          </p:cNvPr>
          <p:cNvCxnSpPr/>
          <p:nvPr/>
        </p:nvCxnSpPr>
        <p:spPr>
          <a:xfrm>
            <a:off x="6164422" y="1174750"/>
            <a:ext cx="0" cy="45085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32" name="Picture 8" descr="International Atomic Energy Agency | Atoms for Peace and Development">
            <a:extLst>
              <a:ext uri="{FF2B5EF4-FFF2-40B4-BE49-F238E27FC236}">
                <a16:creationId xmlns:a16="http://schemas.microsoft.com/office/drawing/2014/main" id="{FE48C470-E2E7-F34E-E5E6-D8AFB66EC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057" y="1657766"/>
            <a:ext cx="3997094" cy="770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UK logo sininen (jpg) | STUK Säteilyturvakeskus | Flickr">
            <a:extLst>
              <a:ext uri="{FF2B5EF4-FFF2-40B4-BE49-F238E27FC236}">
                <a16:creationId xmlns:a16="http://schemas.microsoft.com/office/drawing/2014/main" id="{F57653A9-5EC0-F1C9-6AE4-B4D9D62BB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1407" y="3221222"/>
            <a:ext cx="1974581" cy="5674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BDA2242-D791-6DB4-534F-6BDF6F6519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7930" y="2858419"/>
            <a:ext cx="2437090" cy="135393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uclear Energy - ÚJV Řež, a. s.">
            <a:extLst>
              <a:ext uri="{FF2B5EF4-FFF2-40B4-BE49-F238E27FC236}">
                <a16:creationId xmlns:a16="http://schemas.microsoft.com/office/drawing/2014/main" id="{2426D917-1DA8-4122-9A91-245D5844F9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8897" y="4311193"/>
            <a:ext cx="1371002" cy="13710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uyers Guide -- ANS / Nuclear Newswire">
            <a:extLst>
              <a:ext uri="{FF2B5EF4-FFF2-40B4-BE49-F238E27FC236}">
                <a16:creationId xmlns:a16="http://schemas.microsoft.com/office/drawing/2014/main" id="{7EACA2BD-E30D-0FC5-AC6B-ACF20EA6A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2729" y="4810473"/>
            <a:ext cx="2763402" cy="5296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selm Niwemuhwezi Sukho Lee">
            <a:extLst>
              <a:ext uri="{FF2B5EF4-FFF2-40B4-BE49-F238E27FC236}">
                <a16:creationId xmlns:a16="http://schemas.microsoft.com/office/drawing/2014/main" id="{8B65EE22-B128-FD28-C692-13E0FFD200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1332" y="1370710"/>
            <a:ext cx="1480653" cy="121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034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B1E9-D6C4-3BED-855E-022C3975B552}"/>
              </a:ext>
            </a:extLst>
          </p:cNvPr>
          <p:cNvSpPr>
            <a:spLocks noGrp="1"/>
          </p:cNvSpPr>
          <p:nvPr>
            <p:ph type="title"/>
          </p:nvPr>
        </p:nvSpPr>
        <p:spPr/>
        <p:txBody>
          <a:bodyPr/>
          <a:lstStyle/>
          <a:p>
            <a:r>
              <a:rPr lang="en-US" dirty="0"/>
              <a:t>Agenda </a:t>
            </a:r>
            <a:endParaRPr lang="en-AT" dirty="0"/>
          </a:p>
        </p:txBody>
      </p:sp>
      <p:grpSp>
        <p:nvGrpSpPr>
          <p:cNvPr id="4" name="Group 75">
            <a:extLst>
              <a:ext uri="{FF2B5EF4-FFF2-40B4-BE49-F238E27FC236}">
                <a16:creationId xmlns:a16="http://schemas.microsoft.com/office/drawing/2014/main" id="{8563C13E-66B7-6DE2-C407-E400688F99A6}"/>
              </a:ext>
            </a:extLst>
          </p:cNvPr>
          <p:cNvGrpSpPr>
            <a:grpSpLocks/>
          </p:cNvGrpSpPr>
          <p:nvPr/>
        </p:nvGrpSpPr>
        <p:grpSpPr bwMode="auto">
          <a:xfrm rot="10800000" flipH="1">
            <a:off x="1489887" y="2837190"/>
            <a:ext cx="1411287" cy="241300"/>
            <a:chOff x="3857625" y="4405312"/>
            <a:chExt cx="1411288" cy="241300"/>
          </a:xfrm>
          <a:solidFill>
            <a:srgbClr val="0070C0"/>
          </a:solidFill>
        </p:grpSpPr>
        <p:sp>
          <p:nvSpPr>
            <p:cNvPr id="5" name="Freeform 558">
              <a:extLst>
                <a:ext uri="{FF2B5EF4-FFF2-40B4-BE49-F238E27FC236}">
                  <a16:creationId xmlns:a16="http://schemas.microsoft.com/office/drawing/2014/main" id="{5B6D5831-1584-AD38-6933-78F9DE275EEA}"/>
                </a:ext>
              </a:extLst>
            </p:cNvPr>
            <p:cNvSpPr>
              <a:spLocks noEditPoints="1"/>
            </p:cNvSpPr>
            <p:nvPr/>
          </p:nvSpPr>
          <p:spPr bwMode="auto">
            <a:xfrm>
              <a:off x="5087938"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0" y="74"/>
                  </a:lnTo>
                  <a:lnTo>
                    <a:pt x="55" y="76"/>
                  </a:lnTo>
                  <a:lnTo>
                    <a:pt x="60"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6" name="Freeform 559">
              <a:extLst>
                <a:ext uri="{FF2B5EF4-FFF2-40B4-BE49-F238E27FC236}">
                  <a16:creationId xmlns:a16="http://schemas.microsoft.com/office/drawing/2014/main" id="{57F35497-F815-46D7-CD93-E8EA094EC5BF}"/>
                </a:ext>
              </a:extLst>
            </p:cNvPr>
            <p:cNvSpPr>
              <a:spLocks noEditPoints="1"/>
            </p:cNvSpPr>
            <p:nvPr/>
          </p:nvSpPr>
          <p:spPr bwMode="auto">
            <a:xfrm>
              <a:off x="4976813"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3" y="0"/>
                  </a:lnTo>
                  <a:lnTo>
                    <a:pt x="114" y="74"/>
                  </a:lnTo>
                  <a:lnTo>
                    <a:pt x="63" y="152"/>
                  </a:lnTo>
                  <a:lnTo>
                    <a:pt x="0" y="152"/>
                  </a:lnTo>
                  <a:close/>
                  <a:moveTo>
                    <a:pt x="63" y="76"/>
                  </a:moveTo>
                  <a:lnTo>
                    <a:pt x="20" y="141"/>
                  </a:lnTo>
                  <a:lnTo>
                    <a:pt x="56" y="141"/>
                  </a:lnTo>
                  <a:lnTo>
                    <a:pt x="101" y="74"/>
                  </a:lnTo>
                  <a:lnTo>
                    <a:pt x="56"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7" name="Freeform 560">
              <a:extLst>
                <a:ext uri="{FF2B5EF4-FFF2-40B4-BE49-F238E27FC236}">
                  <a16:creationId xmlns:a16="http://schemas.microsoft.com/office/drawing/2014/main" id="{C84D2D20-621A-9BBF-15D1-74DCC5B60610}"/>
                </a:ext>
              </a:extLst>
            </p:cNvPr>
            <p:cNvSpPr>
              <a:spLocks noEditPoints="1"/>
            </p:cNvSpPr>
            <p:nvPr/>
          </p:nvSpPr>
          <p:spPr bwMode="auto">
            <a:xfrm>
              <a:off x="4864100"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1"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2" y="74"/>
                  </a:lnTo>
                  <a:lnTo>
                    <a:pt x="58" y="76"/>
                  </a:lnTo>
                  <a:lnTo>
                    <a:pt x="62"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8" name="Freeform 561">
              <a:extLst>
                <a:ext uri="{FF2B5EF4-FFF2-40B4-BE49-F238E27FC236}">
                  <a16:creationId xmlns:a16="http://schemas.microsoft.com/office/drawing/2014/main" id="{9994AE52-781A-B04E-99B7-6ABBBCC6CE01}"/>
                </a:ext>
              </a:extLst>
            </p:cNvPr>
            <p:cNvSpPr>
              <a:spLocks noEditPoints="1"/>
            </p:cNvSpPr>
            <p:nvPr/>
          </p:nvSpPr>
          <p:spPr bwMode="auto">
            <a:xfrm>
              <a:off x="4752975"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3" y="0"/>
                  </a:lnTo>
                  <a:lnTo>
                    <a:pt x="114" y="74"/>
                  </a:lnTo>
                  <a:lnTo>
                    <a:pt x="63" y="152"/>
                  </a:lnTo>
                  <a:lnTo>
                    <a:pt x="0" y="152"/>
                  </a:lnTo>
                  <a:close/>
                  <a:moveTo>
                    <a:pt x="63" y="76"/>
                  </a:moveTo>
                  <a:lnTo>
                    <a:pt x="20" y="141"/>
                  </a:lnTo>
                  <a:lnTo>
                    <a:pt x="58" y="141"/>
                  </a:lnTo>
                  <a:lnTo>
                    <a:pt x="101" y="74"/>
                  </a:lnTo>
                  <a:lnTo>
                    <a:pt x="58"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9" name="Freeform 562">
              <a:extLst>
                <a:ext uri="{FF2B5EF4-FFF2-40B4-BE49-F238E27FC236}">
                  <a16:creationId xmlns:a16="http://schemas.microsoft.com/office/drawing/2014/main" id="{18BA209D-D31B-B7D1-5E4E-DAD98B7B32A6}"/>
                </a:ext>
              </a:extLst>
            </p:cNvPr>
            <p:cNvSpPr>
              <a:spLocks noEditPoints="1"/>
            </p:cNvSpPr>
            <p:nvPr/>
          </p:nvSpPr>
          <p:spPr bwMode="auto">
            <a:xfrm>
              <a:off x="4643438"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0" y="74"/>
                  </a:lnTo>
                  <a:lnTo>
                    <a:pt x="56" y="76"/>
                  </a:lnTo>
                  <a:lnTo>
                    <a:pt x="60"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10" name="Freeform 563">
              <a:extLst>
                <a:ext uri="{FF2B5EF4-FFF2-40B4-BE49-F238E27FC236}">
                  <a16:creationId xmlns:a16="http://schemas.microsoft.com/office/drawing/2014/main" id="{B44266AB-0FBD-245E-98D6-B271D27F5DDB}"/>
                </a:ext>
              </a:extLst>
            </p:cNvPr>
            <p:cNvSpPr>
              <a:spLocks noEditPoints="1"/>
            </p:cNvSpPr>
            <p:nvPr/>
          </p:nvSpPr>
          <p:spPr bwMode="auto">
            <a:xfrm>
              <a:off x="4532313" y="4405312"/>
              <a:ext cx="182563" cy="241300"/>
            </a:xfrm>
            <a:custGeom>
              <a:avLst/>
              <a:gdLst>
                <a:gd name="T0" fmla="*/ 0 w 115"/>
                <a:gd name="T1" fmla="*/ 2147483647 h 152"/>
                <a:gd name="T2" fmla="*/ 2147483647 w 115"/>
                <a:gd name="T3" fmla="*/ 2147483647 h 152"/>
                <a:gd name="T4" fmla="*/ 0 w 115"/>
                <a:gd name="T5" fmla="*/ 0 h 152"/>
                <a:gd name="T6" fmla="*/ 2147483647 w 115"/>
                <a:gd name="T7" fmla="*/ 0 h 152"/>
                <a:gd name="T8" fmla="*/ 2147483647 w 115"/>
                <a:gd name="T9" fmla="*/ 2147483647 h 152"/>
                <a:gd name="T10" fmla="*/ 2147483647 w 115"/>
                <a:gd name="T11" fmla="*/ 2147483647 h 152"/>
                <a:gd name="T12" fmla="*/ 0 w 115"/>
                <a:gd name="T13" fmla="*/ 2147483647 h 152"/>
                <a:gd name="T14" fmla="*/ 0 w 115"/>
                <a:gd name="T15" fmla="*/ 2147483647 h 152"/>
                <a:gd name="T16" fmla="*/ 2147483647 w 115"/>
                <a:gd name="T17" fmla="*/ 2147483647 h 152"/>
                <a:gd name="T18" fmla="*/ 2147483647 w 115"/>
                <a:gd name="T19" fmla="*/ 2147483647 h 152"/>
                <a:gd name="T20" fmla="*/ 2147483647 w 115"/>
                <a:gd name="T21" fmla="*/ 2147483647 h 152"/>
                <a:gd name="T22" fmla="*/ 2147483647 w 115"/>
                <a:gd name="T23" fmla="*/ 2147483647 h 152"/>
                <a:gd name="T24" fmla="*/ 2147483647 w 115"/>
                <a:gd name="T25" fmla="*/ 2147483647 h 152"/>
                <a:gd name="T26" fmla="*/ 2147483647 w 115"/>
                <a:gd name="T27" fmla="*/ 2147483647 h 152"/>
                <a:gd name="T28" fmla="*/ 2147483647 w 115"/>
                <a:gd name="T29" fmla="*/ 2147483647 h 152"/>
                <a:gd name="T30" fmla="*/ 2147483647 w 115"/>
                <a:gd name="T31" fmla="*/ 2147483647 h 152"/>
                <a:gd name="T32" fmla="*/ 2147483647 w 115"/>
                <a:gd name="T33" fmla="*/ 2147483647 h 152"/>
                <a:gd name="T34" fmla="*/ 2147483647 w 115"/>
                <a:gd name="T35" fmla="*/ 2147483647 h 152"/>
                <a:gd name="T36" fmla="*/ 2147483647 w 115"/>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
                <a:gd name="T58" fmla="*/ 0 h 152"/>
                <a:gd name="T59" fmla="*/ 115 w 115"/>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 h="152">
                  <a:moveTo>
                    <a:pt x="0" y="152"/>
                  </a:moveTo>
                  <a:lnTo>
                    <a:pt x="50" y="76"/>
                  </a:lnTo>
                  <a:lnTo>
                    <a:pt x="0" y="0"/>
                  </a:lnTo>
                  <a:lnTo>
                    <a:pt x="63" y="0"/>
                  </a:lnTo>
                  <a:lnTo>
                    <a:pt x="115" y="74"/>
                  </a:lnTo>
                  <a:lnTo>
                    <a:pt x="63" y="152"/>
                  </a:lnTo>
                  <a:lnTo>
                    <a:pt x="0" y="152"/>
                  </a:lnTo>
                  <a:close/>
                  <a:moveTo>
                    <a:pt x="63" y="76"/>
                  </a:moveTo>
                  <a:lnTo>
                    <a:pt x="20" y="141"/>
                  </a:lnTo>
                  <a:lnTo>
                    <a:pt x="59" y="141"/>
                  </a:lnTo>
                  <a:lnTo>
                    <a:pt x="101" y="74"/>
                  </a:lnTo>
                  <a:lnTo>
                    <a:pt x="59"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11" name="Freeform 564">
              <a:extLst>
                <a:ext uri="{FF2B5EF4-FFF2-40B4-BE49-F238E27FC236}">
                  <a16:creationId xmlns:a16="http://schemas.microsoft.com/office/drawing/2014/main" id="{BCB7E116-3D1E-A2AF-475C-09D5DB2B8860}"/>
                </a:ext>
              </a:extLst>
            </p:cNvPr>
            <p:cNvSpPr>
              <a:spLocks noEditPoints="1"/>
            </p:cNvSpPr>
            <p:nvPr/>
          </p:nvSpPr>
          <p:spPr bwMode="auto">
            <a:xfrm>
              <a:off x="4419600"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1" y="76"/>
                  </a:lnTo>
                  <a:lnTo>
                    <a:pt x="0" y="0"/>
                  </a:lnTo>
                  <a:lnTo>
                    <a:pt x="65" y="0"/>
                  </a:lnTo>
                  <a:lnTo>
                    <a:pt x="114" y="74"/>
                  </a:lnTo>
                  <a:lnTo>
                    <a:pt x="65" y="152"/>
                  </a:lnTo>
                  <a:lnTo>
                    <a:pt x="0" y="152"/>
                  </a:lnTo>
                  <a:close/>
                  <a:moveTo>
                    <a:pt x="65" y="76"/>
                  </a:moveTo>
                  <a:lnTo>
                    <a:pt x="20" y="141"/>
                  </a:lnTo>
                  <a:lnTo>
                    <a:pt x="58" y="141"/>
                  </a:lnTo>
                  <a:lnTo>
                    <a:pt x="100" y="74"/>
                  </a:lnTo>
                  <a:lnTo>
                    <a:pt x="58" y="11"/>
                  </a:lnTo>
                  <a:lnTo>
                    <a:pt x="20" y="11"/>
                  </a:lnTo>
                  <a:lnTo>
                    <a:pt x="62" y="74"/>
                  </a:lnTo>
                  <a:lnTo>
                    <a:pt x="58" y="76"/>
                  </a:lnTo>
                  <a:lnTo>
                    <a:pt x="62"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2" name="Freeform 565">
              <a:extLst>
                <a:ext uri="{FF2B5EF4-FFF2-40B4-BE49-F238E27FC236}">
                  <a16:creationId xmlns:a16="http://schemas.microsoft.com/office/drawing/2014/main" id="{3300431F-F462-EBE9-BD9E-48F4487E993F}"/>
                </a:ext>
              </a:extLst>
            </p:cNvPr>
            <p:cNvSpPr>
              <a:spLocks noEditPoints="1"/>
            </p:cNvSpPr>
            <p:nvPr/>
          </p:nvSpPr>
          <p:spPr bwMode="auto">
            <a:xfrm>
              <a:off x="4308475"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2" y="76"/>
                  </a:lnTo>
                  <a:lnTo>
                    <a:pt x="0" y="0"/>
                  </a:lnTo>
                  <a:lnTo>
                    <a:pt x="63" y="0"/>
                  </a:lnTo>
                  <a:lnTo>
                    <a:pt x="114" y="74"/>
                  </a:lnTo>
                  <a:lnTo>
                    <a:pt x="65" y="152"/>
                  </a:lnTo>
                  <a:lnTo>
                    <a:pt x="0" y="152"/>
                  </a:lnTo>
                  <a:close/>
                  <a:moveTo>
                    <a:pt x="65" y="76"/>
                  </a:moveTo>
                  <a:lnTo>
                    <a:pt x="20" y="141"/>
                  </a:lnTo>
                  <a:lnTo>
                    <a:pt x="59" y="141"/>
                  </a:lnTo>
                  <a:lnTo>
                    <a:pt x="101" y="74"/>
                  </a:lnTo>
                  <a:lnTo>
                    <a:pt x="59" y="11"/>
                  </a:lnTo>
                  <a:lnTo>
                    <a:pt x="20"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3" name="Freeform 566">
              <a:extLst>
                <a:ext uri="{FF2B5EF4-FFF2-40B4-BE49-F238E27FC236}">
                  <a16:creationId xmlns:a16="http://schemas.microsoft.com/office/drawing/2014/main" id="{230EAADF-BBB4-97EA-9A91-12D06575B55D}"/>
                </a:ext>
              </a:extLst>
            </p:cNvPr>
            <p:cNvSpPr>
              <a:spLocks noEditPoints="1"/>
            </p:cNvSpPr>
            <p:nvPr/>
          </p:nvSpPr>
          <p:spPr bwMode="auto">
            <a:xfrm>
              <a:off x="4191000" y="4405312"/>
              <a:ext cx="182563" cy="241300"/>
            </a:xfrm>
            <a:custGeom>
              <a:avLst/>
              <a:gdLst>
                <a:gd name="T0" fmla="*/ 0 w 115"/>
                <a:gd name="T1" fmla="*/ 2147483647 h 152"/>
                <a:gd name="T2" fmla="*/ 2147483647 w 115"/>
                <a:gd name="T3" fmla="*/ 2147483647 h 152"/>
                <a:gd name="T4" fmla="*/ 0 w 115"/>
                <a:gd name="T5" fmla="*/ 0 h 152"/>
                <a:gd name="T6" fmla="*/ 2147483647 w 115"/>
                <a:gd name="T7" fmla="*/ 0 h 152"/>
                <a:gd name="T8" fmla="*/ 2147483647 w 115"/>
                <a:gd name="T9" fmla="*/ 2147483647 h 152"/>
                <a:gd name="T10" fmla="*/ 2147483647 w 115"/>
                <a:gd name="T11" fmla="*/ 2147483647 h 152"/>
                <a:gd name="T12" fmla="*/ 0 w 115"/>
                <a:gd name="T13" fmla="*/ 2147483647 h 152"/>
                <a:gd name="T14" fmla="*/ 0 w 115"/>
                <a:gd name="T15" fmla="*/ 2147483647 h 152"/>
                <a:gd name="T16" fmla="*/ 2147483647 w 115"/>
                <a:gd name="T17" fmla="*/ 2147483647 h 152"/>
                <a:gd name="T18" fmla="*/ 2147483647 w 115"/>
                <a:gd name="T19" fmla="*/ 2147483647 h 152"/>
                <a:gd name="T20" fmla="*/ 2147483647 w 115"/>
                <a:gd name="T21" fmla="*/ 2147483647 h 152"/>
                <a:gd name="T22" fmla="*/ 2147483647 w 115"/>
                <a:gd name="T23" fmla="*/ 2147483647 h 152"/>
                <a:gd name="T24" fmla="*/ 2147483647 w 115"/>
                <a:gd name="T25" fmla="*/ 2147483647 h 152"/>
                <a:gd name="T26" fmla="*/ 2147483647 w 115"/>
                <a:gd name="T27" fmla="*/ 2147483647 h 152"/>
                <a:gd name="T28" fmla="*/ 2147483647 w 115"/>
                <a:gd name="T29" fmla="*/ 2147483647 h 152"/>
                <a:gd name="T30" fmla="*/ 2147483647 w 115"/>
                <a:gd name="T31" fmla="*/ 2147483647 h 152"/>
                <a:gd name="T32" fmla="*/ 2147483647 w 115"/>
                <a:gd name="T33" fmla="*/ 2147483647 h 152"/>
                <a:gd name="T34" fmla="*/ 2147483647 w 115"/>
                <a:gd name="T35" fmla="*/ 2147483647 h 152"/>
                <a:gd name="T36" fmla="*/ 2147483647 w 115"/>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
                <a:gd name="T58" fmla="*/ 0 h 152"/>
                <a:gd name="T59" fmla="*/ 115 w 115"/>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 h="152">
                  <a:moveTo>
                    <a:pt x="0" y="152"/>
                  </a:moveTo>
                  <a:lnTo>
                    <a:pt x="52" y="76"/>
                  </a:lnTo>
                  <a:lnTo>
                    <a:pt x="0" y="0"/>
                  </a:lnTo>
                  <a:lnTo>
                    <a:pt x="65" y="0"/>
                  </a:lnTo>
                  <a:lnTo>
                    <a:pt x="115" y="74"/>
                  </a:lnTo>
                  <a:lnTo>
                    <a:pt x="65" y="152"/>
                  </a:lnTo>
                  <a:lnTo>
                    <a:pt x="0" y="152"/>
                  </a:lnTo>
                  <a:close/>
                  <a:moveTo>
                    <a:pt x="65" y="76"/>
                  </a:moveTo>
                  <a:lnTo>
                    <a:pt x="21" y="141"/>
                  </a:lnTo>
                  <a:lnTo>
                    <a:pt x="59" y="141"/>
                  </a:lnTo>
                  <a:lnTo>
                    <a:pt x="101" y="74"/>
                  </a:lnTo>
                  <a:lnTo>
                    <a:pt x="59" y="11"/>
                  </a:lnTo>
                  <a:lnTo>
                    <a:pt x="21"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4" name="Freeform 567">
              <a:extLst>
                <a:ext uri="{FF2B5EF4-FFF2-40B4-BE49-F238E27FC236}">
                  <a16:creationId xmlns:a16="http://schemas.microsoft.com/office/drawing/2014/main" id="{F9A78791-4489-BC82-E37D-4150312EE822}"/>
                </a:ext>
              </a:extLst>
            </p:cNvPr>
            <p:cNvSpPr>
              <a:spLocks noEditPoints="1"/>
            </p:cNvSpPr>
            <p:nvPr/>
          </p:nvSpPr>
          <p:spPr bwMode="auto">
            <a:xfrm>
              <a:off x="4081463"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2" y="76"/>
                  </a:lnTo>
                  <a:lnTo>
                    <a:pt x="0" y="0"/>
                  </a:lnTo>
                  <a:lnTo>
                    <a:pt x="65" y="0"/>
                  </a:lnTo>
                  <a:lnTo>
                    <a:pt x="114" y="74"/>
                  </a:lnTo>
                  <a:lnTo>
                    <a:pt x="65" y="152"/>
                  </a:lnTo>
                  <a:lnTo>
                    <a:pt x="0" y="152"/>
                  </a:lnTo>
                  <a:close/>
                  <a:moveTo>
                    <a:pt x="65" y="76"/>
                  </a:moveTo>
                  <a:lnTo>
                    <a:pt x="20" y="141"/>
                  </a:lnTo>
                  <a:lnTo>
                    <a:pt x="58" y="141"/>
                  </a:lnTo>
                  <a:lnTo>
                    <a:pt x="101" y="74"/>
                  </a:lnTo>
                  <a:lnTo>
                    <a:pt x="58" y="11"/>
                  </a:lnTo>
                  <a:lnTo>
                    <a:pt x="20" y="11"/>
                  </a:lnTo>
                  <a:lnTo>
                    <a:pt x="63" y="74"/>
                  </a:lnTo>
                  <a:lnTo>
                    <a:pt x="58"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5" name="Freeform 568">
              <a:extLst>
                <a:ext uri="{FF2B5EF4-FFF2-40B4-BE49-F238E27FC236}">
                  <a16:creationId xmlns:a16="http://schemas.microsoft.com/office/drawing/2014/main" id="{BF16C6B9-A317-FD34-5B5A-1C8327BBF6EE}"/>
                </a:ext>
              </a:extLst>
            </p:cNvPr>
            <p:cNvSpPr>
              <a:spLocks noEditPoints="1"/>
            </p:cNvSpPr>
            <p:nvPr/>
          </p:nvSpPr>
          <p:spPr bwMode="auto">
            <a:xfrm>
              <a:off x="3967163" y="4405312"/>
              <a:ext cx="185738" cy="241300"/>
            </a:xfrm>
            <a:custGeom>
              <a:avLst/>
              <a:gdLst>
                <a:gd name="T0" fmla="*/ 0 w 117"/>
                <a:gd name="T1" fmla="*/ 2147483647 h 152"/>
                <a:gd name="T2" fmla="*/ 2147483647 w 117"/>
                <a:gd name="T3" fmla="*/ 2147483647 h 152"/>
                <a:gd name="T4" fmla="*/ 2147483647 w 117"/>
                <a:gd name="T5" fmla="*/ 0 h 152"/>
                <a:gd name="T6" fmla="*/ 2147483647 w 117"/>
                <a:gd name="T7" fmla="*/ 0 h 152"/>
                <a:gd name="T8" fmla="*/ 2147483647 w 117"/>
                <a:gd name="T9" fmla="*/ 2147483647 h 152"/>
                <a:gd name="T10" fmla="*/ 2147483647 w 117"/>
                <a:gd name="T11" fmla="*/ 2147483647 h 152"/>
                <a:gd name="T12" fmla="*/ 0 w 117"/>
                <a:gd name="T13" fmla="*/ 2147483647 h 152"/>
                <a:gd name="T14" fmla="*/ 0 w 117"/>
                <a:gd name="T15" fmla="*/ 2147483647 h 152"/>
                <a:gd name="T16" fmla="*/ 2147483647 w 117"/>
                <a:gd name="T17" fmla="*/ 2147483647 h 152"/>
                <a:gd name="T18" fmla="*/ 2147483647 w 117"/>
                <a:gd name="T19" fmla="*/ 2147483647 h 152"/>
                <a:gd name="T20" fmla="*/ 2147483647 w 117"/>
                <a:gd name="T21" fmla="*/ 2147483647 h 152"/>
                <a:gd name="T22" fmla="*/ 2147483647 w 117"/>
                <a:gd name="T23" fmla="*/ 2147483647 h 152"/>
                <a:gd name="T24" fmla="*/ 2147483647 w 117"/>
                <a:gd name="T25" fmla="*/ 2147483647 h 152"/>
                <a:gd name="T26" fmla="*/ 2147483647 w 117"/>
                <a:gd name="T27" fmla="*/ 2147483647 h 152"/>
                <a:gd name="T28" fmla="*/ 2147483647 w 117"/>
                <a:gd name="T29" fmla="*/ 2147483647 h 152"/>
                <a:gd name="T30" fmla="*/ 2147483647 w 117"/>
                <a:gd name="T31" fmla="*/ 2147483647 h 152"/>
                <a:gd name="T32" fmla="*/ 2147483647 w 117"/>
                <a:gd name="T33" fmla="*/ 2147483647 h 152"/>
                <a:gd name="T34" fmla="*/ 2147483647 w 117"/>
                <a:gd name="T35" fmla="*/ 2147483647 h 152"/>
                <a:gd name="T36" fmla="*/ 2147483647 w 117"/>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152"/>
                <a:gd name="T59" fmla="*/ 117 w 117"/>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152">
                  <a:moveTo>
                    <a:pt x="0" y="152"/>
                  </a:moveTo>
                  <a:lnTo>
                    <a:pt x="52" y="76"/>
                  </a:lnTo>
                  <a:lnTo>
                    <a:pt x="3" y="0"/>
                  </a:lnTo>
                  <a:lnTo>
                    <a:pt x="65" y="0"/>
                  </a:lnTo>
                  <a:lnTo>
                    <a:pt x="117" y="74"/>
                  </a:lnTo>
                  <a:lnTo>
                    <a:pt x="65" y="152"/>
                  </a:lnTo>
                  <a:lnTo>
                    <a:pt x="0" y="152"/>
                  </a:lnTo>
                  <a:close/>
                  <a:moveTo>
                    <a:pt x="65" y="76"/>
                  </a:moveTo>
                  <a:lnTo>
                    <a:pt x="23" y="141"/>
                  </a:lnTo>
                  <a:lnTo>
                    <a:pt x="59" y="141"/>
                  </a:lnTo>
                  <a:lnTo>
                    <a:pt x="103" y="74"/>
                  </a:lnTo>
                  <a:lnTo>
                    <a:pt x="59" y="11"/>
                  </a:lnTo>
                  <a:lnTo>
                    <a:pt x="23"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16" name="Freeform 569">
              <a:extLst>
                <a:ext uri="{FF2B5EF4-FFF2-40B4-BE49-F238E27FC236}">
                  <a16:creationId xmlns:a16="http://schemas.microsoft.com/office/drawing/2014/main" id="{354C8CA0-451D-A212-4981-985410BEAE9E}"/>
                </a:ext>
              </a:extLst>
            </p:cNvPr>
            <p:cNvSpPr>
              <a:spLocks noEditPoints="1"/>
            </p:cNvSpPr>
            <p:nvPr/>
          </p:nvSpPr>
          <p:spPr bwMode="auto">
            <a:xfrm>
              <a:off x="3857625" y="4405312"/>
              <a:ext cx="184150" cy="241300"/>
            </a:xfrm>
            <a:custGeom>
              <a:avLst/>
              <a:gdLst>
                <a:gd name="T0" fmla="*/ 0 w 116"/>
                <a:gd name="T1" fmla="*/ 2147483647 h 152"/>
                <a:gd name="T2" fmla="*/ 2147483647 w 116"/>
                <a:gd name="T3" fmla="*/ 2147483647 h 152"/>
                <a:gd name="T4" fmla="*/ 0 w 116"/>
                <a:gd name="T5" fmla="*/ 0 h 152"/>
                <a:gd name="T6" fmla="*/ 2147483647 w 116"/>
                <a:gd name="T7" fmla="*/ 0 h 152"/>
                <a:gd name="T8" fmla="*/ 2147483647 w 116"/>
                <a:gd name="T9" fmla="*/ 2147483647 h 152"/>
                <a:gd name="T10" fmla="*/ 2147483647 w 116"/>
                <a:gd name="T11" fmla="*/ 2147483647 h 152"/>
                <a:gd name="T12" fmla="*/ 0 w 116"/>
                <a:gd name="T13" fmla="*/ 2147483647 h 152"/>
                <a:gd name="T14" fmla="*/ 0 w 116"/>
                <a:gd name="T15" fmla="*/ 2147483647 h 152"/>
                <a:gd name="T16" fmla="*/ 2147483647 w 116"/>
                <a:gd name="T17" fmla="*/ 2147483647 h 152"/>
                <a:gd name="T18" fmla="*/ 2147483647 w 116"/>
                <a:gd name="T19" fmla="*/ 2147483647 h 152"/>
                <a:gd name="T20" fmla="*/ 2147483647 w 116"/>
                <a:gd name="T21" fmla="*/ 2147483647 h 152"/>
                <a:gd name="T22" fmla="*/ 2147483647 w 116"/>
                <a:gd name="T23" fmla="*/ 2147483647 h 152"/>
                <a:gd name="T24" fmla="*/ 2147483647 w 116"/>
                <a:gd name="T25" fmla="*/ 2147483647 h 152"/>
                <a:gd name="T26" fmla="*/ 2147483647 w 116"/>
                <a:gd name="T27" fmla="*/ 2147483647 h 152"/>
                <a:gd name="T28" fmla="*/ 2147483647 w 116"/>
                <a:gd name="T29" fmla="*/ 2147483647 h 152"/>
                <a:gd name="T30" fmla="*/ 2147483647 w 116"/>
                <a:gd name="T31" fmla="*/ 2147483647 h 152"/>
                <a:gd name="T32" fmla="*/ 2147483647 w 116"/>
                <a:gd name="T33" fmla="*/ 2147483647 h 152"/>
                <a:gd name="T34" fmla="*/ 2147483647 w 116"/>
                <a:gd name="T35" fmla="*/ 2147483647 h 152"/>
                <a:gd name="T36" fmla="*/ 2147483647 w 116"/>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52"/>
                <a:gd name="T59" fmla="*/ 116 w 116"/>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52">
                  <a:moveTo>
                    <a:pt x="0" y="152"/>
                  </a:moveTo>
                  <a:lnTo>
                    <a:pt x="52" y="76"/>
                  </a:lnTo>
                  <a:lnTo>
                    <a:pt x="0" y="0"/>
                  </a:lnTo>
                  <a:lnTo>
                    <a:pt x="65" y="0"/>
                  </a:lnTo>
                  <a:lnTo>
                    <a:pt x="116" y="74"/>
                  </a:lnTo>
                  <a:lnTo>
                    <a:pt x="65" y="152"/>
                  </a:lnTo>
                  <a:lnTo>
                    <a:pt x="0" y="152"/>
                  </a:lnTo>
                  <a:close/>
                  <a:moveTo>
                    <a:pt x="65" y="76"/>
                  </a:moveTo>
                  <a:lnTo>
                    <a:pt x="22" y="141"/>
                  </a:lnTo>
                  <a:lnTo>
                    <a:pt x="58" y="141"/>
                  </a:lnTo>
                  <a:lnTo>
                    <a:pt x="103" y="74"/>
                  </a:lnTo>
                  <a:lnTo>
                    <a:pt x="58" y="11"/>
                  </a:lnTo>
                  <a:lnTo>
                    <a:pt x="22" y="11"/>
                  </a:lnTo>
                  <a:lnTo>
                    <a:pt x="63" y="74"/>
                  </a:lnTo>
                  <a:lnTo>
                    <a:pt x="58"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grpSp>
      <p:grpSp>
        <p:nvGrpSpPr>
          <p:cNvPr id="17" name="Group 75">
            <a:extLst>
              <a:ext uri="{FF2B5EF4-FFF2-40B4-BE49-F238E27FC236}">
                <a16:creationId xmlns:a16="http://schemas.microsoft.com/office/drawing/2014/main" id="{DC0FCE60-8C49-A1BF-557F-E2E7C51CDD33}"/>
              </a:ext>
            </a:extLst>
          </p:cNvPr>
          <p:cNvGrpSpPr>
            <a:grpSpLocks/>
          </p:cNvGrpSpPr>
          <p:nvPr/>
        </p:nvGrpSpPr>
        <p:grpSpPr bwMode="auto">
          <a:xfrm rot="10800000" flipH="1">
            <a:off x="1489887" y="3817151"/>
            <a:ext cx="1411287" cy="241300"/>
            <a:chOff x="3857625" y="4405312"/>
            <a:chExt cx="1411288" cy="241300"/>
          </a:xfrm>
          <a:solidFill>
            <a:srgbClr val="0070C0"/>
          </a:solidFill>
        </p:grpSpPr>
        <p:sp>
          <p:nvSpPr>
            <p:cNvPr id="18" name="Freeform 558">
              <a:extLst>
                <a:ext uri="{FF2B5EF4-FFF2-40B4-BE49-F238E27FC236}">
                  <a16:creationId xmlns:a16="http://schemas.microsoft.com/office/drawing/2014/main" id="{4EEEDA73-BBF8-81EF-0110-751A5315133E}"/>
                </a:ext>
              </a:extLst>
            </p:cNvPr>
            <p:cNvSpPr>
              <a:spLocks noEditPoints="1"/>
            </p:cNvSpPr>
            <p:nvPr/>
          </p:nvSpPr>
          <p:spPr bwMode="auto">
            <a:xfrm>
              <a:off x="5087938"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0" y="74"/>
                  </a:lnTo>
                  <a:lnTo>
                    <a:pt x="55" y="76"/>
                  </a:lnTo>
                  <a:lnTo>
                    <a:pt x="60"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19" name="Freeform 559">
              <a:extLst>
                <a:ext uri="{FF2B5EF4-FFF2-40B4-BE49-F238E27FC236}">
                  <a16:creationId xmlns:a16="http://schemas.microsoft.com/office/drawing/2014/main" id="{4B49FD5E-496F-7A48-399E-400EEA67BD4E}"/>
                </a:ext>
              </a:extLst>
            </p:cNvPr>
            <p:cNvSpPr>
              <a:spLocks noEditPoints="1"/>
            </p:cNvSpPr>
            <p:nvPr/>
          </p:nvSpPr>
          <p:spPr bwMode="auto">
            <a:xfrm>
              <a:off x="4976813"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3" y="0"/>
                  </a:lnTo>
                  <a:lnTo>
                    <a:pt x="114" y="74"/>
                  </a:lnTo>
                  <a:lnTo>
                    <a:pt x="63" y="152"/>
                  </a:lnTo>
                  <a:lnTo>
                    <a:pt x="0" y="152"/>
                  </a:lnTo>
                  <a:close/>
                  <a:moveTo>
                    <a:pt x="63" y="76"/>
                  </a:moveTo>
                  <a:lnTo>
                    <a:pt x="20" y="141"/>
                  </a:lnTo>
                  <a:lnTo>
                    <a:pt x="56" y="141"/>
                  </a:lnTo>
                  <a:lnTo>
                    <a:pt x="101" y="74"/>
                  </a:lnTo>
                  <a:lnTo>
                    <a:pt x="56"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20" name="Freeform 560">
              <a:extLst>
                <a:ext uri="{FF2B5EF4-FFF2-40B4-BE49-F238E27FC236}">
                  <a16:creationId xmlns:a16="http://schemas.microsoft.com/office/drawing/2014/main" id="{A0792D8E-9746-9282-40D3-1E3E1043E694}"/>
                </a:ext>
              </a:extLst>
            </p:cNvPr>
            <p:cNvSpPr>
              <a:spLocks noEditPoints="1"/>
            </p:cNvSpPr>
            <p:nvPr/>
          </p:nvSpPr>
          <p:spPr bwMode="auto">
            <a:xfrm>
              <a:off x="4864100"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1"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2" y="74"/>
                  </a:lnTo>
                  <a:lnTo>
                    <a:pt x="58" y="76"/>
                  </a:lnTo>
                  <a:lnTo>
                    <a:pt x="62"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21" name="Freeform 561">
              <a:extLst>
                <a:ext uri="{FF2B5EF4-FFF2-40B4-BE49-F238E27FC236}">
                  <a16:creationId xmlns:a16="http://schemas.microsoft.com/office/drawing/2014/main" id="{2C1D8D53-42DF-76DE-BE1A-D5740BF5F6E5}"/>
                </a:ext>
              </a:extLst>
            </p:cNvPr>
            <p:cNvSpPr>
              <a:spLocks noEditPoints="1"/>
            </p:cNvSpPr>
            <p:nvPr/>
          </p:nvSpPr>
          <p:spPr bwMode="auto">
            <a:xfrm>
              <a:off x="4752975"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3" y="0"/>
                  </a:lnTo>
                  <a:lnTo>
                    <a:pt x="114" y="74"/>
                  </a:lnTo>
                  <a:lnTo>
                    <a:pt x="63" y="152"/>
                  </a:lnTo>
                  <a:lnTo>
                    <a:pt x="0" y="152"/>
                  </a:lnTo>
                  <a:close/>
                  <a:moveTo>
                    <a:pt x="63" y="76"/>
                  </a:moveTo>
                  <a:lnTo>
                    <a:pt x="20" y="141"/>
                  </a:lnTo>
                  <a:lnTo>
                    <a:pt x="58" y="141"/>
                  </a:lnTo>
                  <a:lnTo>
                    <a:pt x="101" y="74"/>
                  </a:lnTo>
                  <a:lnTo>
                    <a:pt x="58"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22" name="Freeform 562">
              <a:extLst>
                <a:ext uri="{FF2B5EF4-FFF2-40B4-BE49-F238E27FC236}">
                  <a16:creationId xmlns:a16="http://schemas.microsoft.com/office/drawing/2014/main" id="{A765B1B2-16FE-09AC-3FF0-2FC532BC4825}"/>
                </a:ext>
              </a:extLst>
            </p:cNvPr>
            <p:cNvSpPr>
              <a:spLocks noEditPoints="1"/>
            </p:cNvSpPr>
            <p:nvPr/>
          </p:nvSpPr>
          <p:spPr bwMode="auto">
            <a:xfrm>
              <a:off x="4643438"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0" y="74"/>
                  </a:lnTo>
                  <a:lnTo>
                    <a:pt x="56" y="76"/>
                  </a:lnTo>
                  <a:lnTo>
                    <a:pt x="60"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23" name="Freeform 563">
              <a:extLst>
                <a:ext uri="{FF2B5EF4-FFF2-40B4-BE49-F238E27FC236}">
                  <a16:creationId xmlns:a16="http://schemas.microsoft.com/office/drawing/2014/main" id="{93A359AE-BB6F-2617-9C0A-878FFE4C93E1}"/>
                </a:ext>
              </a:extLst>
            </p:cNvPr>
            <p:cNvSpPr>
              <a:spLocks noEditPoints="1"/>
            </p:cNvSpPr>
            <p:nvPr/>
          </p:nvSpPr>
          <p:spPr bwMode="auto">
            <a:xfrm>
              <a:off x="4532313" y="4405312"/>
              <a:ext cx="182563" cy="241300"/>
            </a:xfrm>
            <a:custGeom>
              <a:avLst/>
              <a:gdLst>
                <a:gd name="T0" fmla="*/ 0 w 115"/>
                <a:gd name="T1" fmla="*/ 2147483647 h 152"/>
                <a:gd name="T2" fmla="*/ 2147483647 w 115"/>
                <a:gd name="T3" fmla="*/ 2147483647 h 152"/>
                <a:gd name="T4" fmla="*/ 0 w 115"/>
                <a:gd name="T5" fmla="*/ 0 h 152"/>
                <a:gd name="T6" fmla="*/ 2147483647 w 115"/>
                <a:gd name="T7" fmla="*/ 0 h 152"/>
                <a:gd name="T8" fmla="*/ 2147483647 w 115"/>
                <a:gd name="T9" fmla="*/ 2147483647 h 152"/>
                <a:gd name="T10" fmla="*/ 2147483647 w 115"/>
                <a:gd name="T11" fmla="*/ 2147483647 h 152"/>
                <a:gd name="T12" fmla="*/ 0 w 115"/>
                <a:gd name="T13" fmla="*/ 2147483647 h 152"/>
                <a:gd name="T14" fmla="*/ 0 w 115"/>
                <a:gd name="T15" fmla="*/ 2147483647 h 152"/>
                <a:gd name="T16" fmla="*/ 2147483647 w 115"/>
                <a:gd name="T17" fmla="*/ 2147483647 h 152"/>
                <a:gd name="T18" fmla="*/ 2147483647 w 115"/>
                <a:gd name="T19" fmla="*/ 2147483647 h 152"/>
                <a:gd name="T20" fmla="*/ 2147483647 w 115"/>
                <a:gd name="T21" fmla="*/ 2147483647 h 152"/>
                <a:gd name="T22" fmla="*/ 2147483647 w 115"/>
                <a:gd name="T23" fmla="*/ 2147483647 h 152"/>
                <a:gd name="T24" fmla="*/ 2147483647 w 115"/>
                <a:gd name="T25" fmla="*/ 2147483647 h 152"/>
                <a:gd name="T26" fmla="*/ 2147483647 w 115"/>
                <a:gd name="T27" fmla="*/ 2147483647 h 152"/>
                <a:gd name="T28" fmla="*/ 2147483647 w 115"/>
                <a:gd name="T29" fmla="*/ 2147483647 h 152"/>
                <a:gd name="T30" fmla="*/ 2147483647 w 115"/>
                <a:gd name="T31" fmla="*/ 2147483647 h 152"/>
                <a:gd name="T32" fmla="*/ 2147483647 w 115"/>
                <a:gd name="T33" fmla="*/ 2147483647 h 152"/>
                <a:gd name="T34" fmla="*/ 2147483647 w 115"/>
                <a:gd name="T35" fmla="*/ 2147483647 h 152"/>
                <a:gd name="T36" fmla="*/ 2147483647 w 115"/>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
                <a:gd name="T58" fmla="*/ 0 h 152"/>
                <a:gd name="T59" fmla="*/ 115 w 115"/>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 h="152">
                  <a:moveTo>
                    <a:pt x="0" y="152"/>
                  </a:moveTo>
                  <a:lnTo>
                    <a:pt x="50" y="76"/>
                  </a:lnTo>
                  <a:lnTo>
                    <a:pt x="0" y="0"/>
                  </a:lnTo>
                  <a:lnTo>
                    <a:pt x="63" y="0"/>
                  </a:lnTo>
                  <a:lnTo>
                    <a:pt x="115" y="74"/>
                  </a:lnTo>
                  <a:lnTo>
                    <a:pt x="63" y="152"/>
                  </a:lnTo>
                  <a:lnTo>
                    <a:pt x="0" y="152"/>
                  </a:lnTo>
                  <a:close/>
                  <a:moveTo>
                    <a:pt x="63" y="76"/>
                  </a:moveTo>
                  <a:lnTo>
                    <a:pt x="20" y="141"/>
                  </a:lnTo>
                  <a:lnTo>
                    <a:pt x="59" y="141"/>
                  </a:lnTo>
                  <a:lnTo>
                    <a:pt x="101" y="74"/>
                  </a:lnTo>
                  <a:lnTo>
                    <a:pt x="59"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24" name="Freeform 564">
              <a:extLst>
                <a:ext uri="{FF2B5EF4-FFF2-40B4-BE49-F238E27FC236}">
                  <a16:creationId xmlns:a16="http://schemas.microsoft.com/office/drawing/2014/main" id="{03EA54EC-0A7C-EA64-C10E-854FDAA39B25}"/>
                </a:ext>
              </a:extLst>
            </p:cNvPr>
            <p:cNvSpPr>
              <a:spLocks noEditPoints="1"/>
            </p:cNvSpPr>
            <p:nvPr/>
          </p:nvSpPr>
          <p:spPr bwMode="auto">
            <a:xfrm>
              <a:off x="4419600"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1" y="76"/>
                  </a:lnTo>
                  <a:lnTo>
                    <a:pt x="0" y="0"/>
                  </a:lnTo>
                  <a:lnTo>
                    <a:pt x="65" y="0"/>
                  </a:lnTo>
                  <a:lnTo>
                    <a:pt x="114" y="74"/>
                  </a:lnTo>
                  <a:lnTo>
                    <a:pt x="65" y="152"/>
                  </a:lnTo>
                  <a:lnTo>
                    <a:pt x="0" y="152"/>
                  </a:lnTo>
                  <a:close/>
                  <a:moveTo>
                    <a:pt x="65" y="76"/>
                  </a:moveTo>
                  <a:lnTo>
                    <a:pt x="20" y="141"/>
                  </a:lnTo>
                  <a:lnTo>
                    <a:pt x="58" y="141"/>
                  </a:lnTo>
                  <a:lnTo>
                    <a:pt x="100" y="74"/>
                  </a:lnTo>
                  <a:lnTo>
                    <a:pt x="58" y="11"/>
                  </a:lnTo>
                  <a:lnTo>
                    <a:pt x="20" y="11"/>
                  </a:lnTo>
                  <a:lnTo>
                    <a:pt x="62" y="74"/>
                  </a:lnTo>
                  <a:lnTo>
                    <a:pt x="58" y="76"/>
                  </a:lnTo>
                  <a:lnTo>
                    <a:pt x="62"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25" name="Freeform 565">
              <a:extLst>
                <a:ext uri="{FF2B5EF4-FFF2-40B4-BE49-F238E27FC236}">
                  <a16:creationId xmlns:a16="http://schemas.microsoft.com/office/drawing/2014/main" id="{85B362D2-C351-F852-1E39-B3F11E6BB48D}"/>
                </a:ext>
              </a:extLst>
            </p:cNvPr>
            <p:cNvSpPr>
              <a:spLocks noEditPoints="1"/>
            </p:cNvSpPr>
            <p:nvPr/>
          </p:nvSpPr>
          <p:spPr bwMode="auto">
            <a:xfrm>
              <a:off x="4308475"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2" y="76"/>
                  </a:lnTo>
                  <a:lnTo>
                    <a:pt x="0" y="0"/>
                  </a:lnTo>
                  <a:lnTo>
                    <a:pt x="63" y="0"/>
                  </a:lnTo>
                  <a:lnTo>
                    <a:pt x="114" y="74"/>
                  </a:lnTo>
                  <a:lnTo>
                    <a:pt x="65" y="152"/>
                  </a:lnTo>
                  <a:lnTo>
                    <a:pt x="0" y="152"/>
                  </a:lnTo>
                  <a:close/>
                  <a:moveTo>
                    <a:pt x="65" y="76"/>
                  </a:moveTo>
                  <a:lnTo>
                    <a:pt x="20" y="141"/>
                  </a:lnTo>
                  <a:lnTo>
                    <a:pt x="59" y="141"/>
                  </a:lnTo>
                  <a:lnTo>
                    <a:pt x="101" y="74"/>
                  </a:lnTo>
                  <a:lnTo>
                    <a:pt x="59" y="11"/>
                  </a:lnTo>
                  <a:lnTo>
                    <a:pt x="20"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26" name="Freeform 566">
              <a:extLst>
                <a:ext uri="{FF2B5EF4-FFF2-40B4-BE49-F238E27FC236}">
                  <a16:creationId xmlns:a16="http://schemas.microsoft.com/office/drawing/2014/main" id="{072883BE-2D8C-9158-394A-DD544850D58D}"/>
                </a:ext>
              </a:extLst>
            </p:cNvPr>
            <p:cNvSpPr>
              <a:spLocks noEditPoints="1"/>
            </p:cNvSpPr>
            <p:nvPr/>
          </p:nvSpPr>
          <p:spPr bwMode="auto">
            <a:xfrm>
              <a:off x="4191000" y="4405312"/>
              <a:ext cx="182563" cy="241300"/>
            </a:xfrm>
            <a:custGeom>
              <a:avLst/>
              <a:gdLst>
                <a:gd name="T0" fmla="*/ 0 w 115"/>
                <a:gd name="T1" fmla="*/ 2147483647 h 152"/>
                <a:gd name="T2" fmla="*/ 2147483647 w 115"/>
                <a:gd name="T3" fmla="*/ 2147483647 h 152"/>
                <a:gd name="T4" fmla="*/ 0 w 115"/>
                <a:gd name="T5" fmla="*/ 0 h 152"/>
                <a:gd name="T6" fmla="*/ 2147483647 w 115"/>
                <a:gd name="T7" fmla="*/ 0 h 152"/>
                <a:gd name="T8" fmla="*/ 2147483647 w 115"/>
                <a:gd name="T9" fmla="*/ 2147483647 h 152"/>
                <a:gd name="T10" fmla="*/ 2147483647 w 115"/>
                <a:gd name="T11" fmla="*/ 2147483647 h 152"/>
                <a:gd name="T12" fmla="*/ 0 w 115"/>
                <a:gd name="T13" fmla="*/ 2147483647 h 152"/>
                <a:gd name="T14" fmla="*/ 0 w 115"/>
                <a:gd name="T15" fmla="*/ 2147483647 h 152"/>
                <a:gd name="T16" fmla="*/ 2147483647 w 115"/>
                <a:gd name="T17" fmla="*/ 2147483647 h 152"/>
                <a:gd name="T18" fmla="*/ 2147483647 w 115"/>
                <a:gd name="T19" fmla="*/ 2147483647 h 152"/>
                <a:gd name="T20" fmla="*/ 2147483647 w 115"/>
                <a:gd name="T21" fmla="*/ 2147483647 h 152"/>
                <a:gd name="T22" fmla="*/ 2147483647 w 115"/>
                <a:gd name="T23" fmla="*/ 2147483647 h 152"/>
                <a:gd name="T24" fmla="*/ 2147483647 w 115"/>
                <a:gd name="T25" fmla="*/ 2147483647 h 152"/>
                <a:gd name="T26" fmla="*/ 2147483647 w 115"/>
                <a:gd name="T27" fmla="*/ 2147483647 h 152"/>
                <a:gd name="T28" fmla="*/ 2147483647 w 115"/>
                <a:gd name="T29" fmla="*/ 2147483647 h 152"/>
                <a:gd name="T30" fmla="*/ 2147483647 w 115"/>
                <a:gd name="T31" fmla="*/ 2147483647 h 152"/>
                <a:gd name="T32" fmla="*/ 2147483647 w 115"/>
                <a:gd name="T33" fmla="*/ 2147483647 h 152"/>
                <a:gd name="T34" fmla="*/ 2147483647 w 115"/>
                <a:gd name="T35" fmla="*/ 2147483647 h 152"/>
                <a:gd name="T36" fmla="*/ 2147483647 w 115"/>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
                <a:gd name="T58" fmla="*/ 0 h 152"/>
                <a:gd name="T59" fmla="*/ 115 w 115"/>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 h="152">
                  <a:moveTo>
                    <a:pt x="0" y="152"/>
                  </a:moveTo>
                  <a:lnTo>
                    <a:pt x="52" y="76"/>
                  </a:lnTo>
                  <a:lnTo>
                    <a:pt x="0" y="0"/>
                  </a:lnTo>
                  <a:lnTo>
                    <a:pt x="65" y="0"/>
                  </a:lnTo>
                  <a:lnTo>
                    <a:pt x="115" y="74"/>
                  </a:lnTo>
                  <a:lnTo>
                    <a:pt x="65" y="152"/>
                  </a:lnTo>
                  <a:lnTo>
                    <a:pt x="0" y="152"/>
                  </a:lnTo>
                  <a:close/>
                  <a:moveTo>
                    <a:pt x="65" y="76"/>
                  </a:moveTo>
                  <a:lnTo>
                    <a:pt x="21" y="141"/>
                  </a:lnTo>
                  <a:lnTo>
                    <a:pt x="59" y="141"/>
                  </a:lnTo>
                  <a:lnTo>
                    <a:pt x="101" y="74"/>
                  </a:lnTo>
                  <a:lnTo>
                    <a:pt x="59" y="11"/>
                  </a:lnTo>
                  <a:lnTo>
                    <a:pt x="21"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27" name="Freeform 567">
              <a:extLst>
                <a:ext uri="{FF2B5EF4-FFF2-40B4-BE49-F238E27FC236}">
                  <a16:creationId xmlns:a16="http://schemas.microsoft.com/office/drawing/2014/main" id="{3EA85A3E-34A9-0524-B002-BD8C9953BA12}"/>
                </a:ext>
              </a:extLst>
            </p:cNvPr>
            <p:cNvSpPr>
              <a:spLocks noEditPoints="1"/>
            </p:cNvSpPr>
            <p:nvPr/>
          </p:nvSpPr>
          <p:spPr bwMode="auto">
            <a:xfrm>
              <a:off x="4081463"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2" y="76"/>
                  </a:lnTo>
                  <a:lnTo>
                    <a:pt x="0" y="0"/>
                  </a:lnTo>
                  <a:lnTo>
                    <a:pt x="65" y="0"/>
                  </a:lnTo>
                  <a:lnTo>
                    <a:pt x="114" y="74"/>
                  </a:lnTo>
                  <a:lnTo>
                    <a:pt x="65" y="152"/>
                  </a:lnTo>
                  <a:lnTo>
                    <a:pt x="0" y="152"/>
                  </a:lnTo>
                  <a:close/>
                  <a:moveTo>
                    <a:pt x="65" y="76"/>
                  </a:moveTo>
                  <a:lnTo>
                    <a:pt x="20" y="141"/>
                  </a:lnTo>
                  <a:lnTo>
                    <a:pt x="58" y="141"/>
                  </a:lnTo>
                  <a:lnTo>
                    <a:pt x="101" y="74"/>
                  </a:lnTo>
                  <a:lnTo>
                    <a:pt x="58" y="11"/>
                  </a:lnTo>
                  <a:lnTo>
                    <a:pt x="20" y="11"/>
                  </a:lnTo>
                  <a:lnTo>
                    <a:pt x="63" y="74"/>
                  </a:lnTo>
                  <a:lnTo>
                    <a:pt x="58"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28" name="Freeform 568">
              <a:extLst>
                <a:ext uri="{FF2B5EF4-FFF2-40B4-BE49-F238E27FC236}">
                  <a16:creationId xmlns:a16="http://schemas.microsoft.com/office/drawing/2014/main" id="{CD1F4C85-27D6-F5C0-DD27-6927755160FE}"/>
                </a:ext>
              </a:extLst>
            </p:cNvPr>
            <p:cNvSpPr>
              <a:spLocks noEditPoints="1"/>
            </p:cNvSpPr>
            <p:nvPr/>
          </p:nvSpPr>
          <p:spPr bwMode="auto">
            <a:xfrm>
              <a:off x="3967163" y="4405312"/>
              <a:ext cx="185738" cy="241300"/>
            </a:xfrm>
            <a:custGeom>
              <a:avLst/>
              <a:gdLst>
                <a:gd name="T0" fmla="*/ 0 w 117"/>
                <a:gd name="T1" fmla="*/ 2147483647 h 152"/>
                <a:gd name="T2" fmla="*/ 2147483647 w 117"/>
                <a:gd name="T3" fmla="*/ 2147483647 h 152"/>
                <a:gd name="T4" fmla="*/ 2147483647 w 117"/>
                <a:gd name="T5" fmla="*/ 0 h 152"/>
                <a:gd name="T6" fmla="*/ 2147483647 w 117"/>
                <a:gd name="T7" fmla="*/ 0 h 152"/>
                <a:gd name="T8" fmla="*/ 2147483647 w 117"/>
                <a:gd name="T9" fmla="*/ 2147483647 h 152"/>
                <a:gd name="T10" fmla="*/ 2147483647 w 117"/>
                <a:gd name="T11" fmla="*/ 2147483647 h 152"/>
                <a:gd name="T12" fmla="*/ 0 w 117"/>
                <a:gd name="T13" fmla="*/ 2147483647 h 152"/>
                <a:gd name="T14" fmla="*/ 0 w 117"/>
                <a:gd name="T15" fmla="*/ 2147483647 h 152"/>
                <a:gd name="T16" fmla="*/ 2147483647 w 117"/>
                <a:gd name="T17" fmla="*/ 2147483647 h 152"/>
                <a:gd name="T18" fmla="*/ 2147483647 w 117"/>
                <a:gd name="T19" fmla="*/ 2147483647 h 152"/>
                <a:gd name="T20" fmla="*/ 2147483647 w 117"/>
                <a:gd name="T21" fmla="*/ 2147483647 h 152"/>
                <a:gd name="T22" fmla="*/ 2147483647 w 117"/>
                <a:gd name="T23" fmla="*/ 2147483647 h 152"/>
                <a:gd name="T24" fmla="*/ 2147483647 w 117"/>
                <a:gd name="T25" fmla="*/ 2147483647 h 152"/>
                <a:gd name="T26" fmla="*/ 2147483647 w 117"/>
                <a:gd name="T27" fmla="*/ 2147483647 h 152"/>
                <a:gd name="T28" fmla="*/ 2147483647 w 117"/>
                <a:gd name="T29" fmla="*/ 2147483647 h 152"/>
                <a:gd name="T30" fmla="*/ 2147483647 w 117"/>
                <a:gd name="T31" fmla="*/ 2147483647 h 152"/>
                <a:gd name="T32" fmla="*/ 2147483647 w 117"/>
                <a:gd name="T33" fmla="*/ 2147483647 h 152"/>
                <a:gd name="T34" fmla="*/ 2147483647 w 117"/>
                <a:gd name="T35" fmla="*/ 2147483647 h 152"/>
                <a:gd name="T36" fmla="*/ 2147483647 w 117"/>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152"/>
                <a:gd name="T59" fmla="*/ 117 w 117"/>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152">
                  <a:moveTo>
                    <a:pt x="0" y="152"/>
                  </a:moveTo>
                  <a:lnTo>
                    <a:pt x="52" y="76"/>
                  </a:lnTo>
                  <a:lnTo>
                    <a:pt x="3" y="0"/>
                  </a:lnTo>
                  <a:lnTo>
                    <a:pt x="65" y="0"/>
                  </a:lnTo>
                  <a:lnTo>
                    <a:pt x="117" y="74"/>
                  </a:lnTo>
                  <a:lnTo>
                    <a:pt x="65" y="152"/>
                  </a:lnTo>
                  <a:lnTo>
                    <a:pt x="0" y="152"/>
                  </a:lnTo>
                  <a:close/>
                  <a:moveTo>
                    <a:pt x="65" y="76"/>
                  </a:moveTo>
                  <a:lnTo>
                    <a:pt x="23" y="141"/>
                  </a:lnTo>
                  <a:lnTo>
                    <a:pt x="59" y="141"/>
                  </a:lnTo>
                  <a:lnTo>
                    <a:pt x="103" y="74"/>
                  </a:lnTo>
                  <a:lnTo>
                    <a:pt x="59" y="11"/>
                  </a:lnTo>
                  <a:lnTo>
                    <a:pt x="23"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29" name="Freeform 569">
              <a:extLst>
                <a:ext uri="{FF2B5EF4-FFF2-40B4-BE49-F238E27FC236}">
                  <a16:creationId xmlns:a16="http://schemas.microsoft.com/office/drawing/2014/main" id="{42AE0DE6-AF58-CB09-710B-6B8824E34D4A}"/>
                </a:ext>
              </a:extLst>
            </p:cNvPr>
            <p:cNvSpPr>
              <a:spLocks noEditPoints="1"/>
            </p:cNvSpPr>
            <p:nvPr/>
          </p:nvSpPr>
          <p:spPr bwMode="auto">
            <a:xfrm>
              <a:off x="3857625" y="4405312"/>
              <a:ext cx="184150" cy="241300"/>
            </a:xfrm>
            <a:custGeom>
              <a:avLst/>
              <a:gdLst>
                <a:gd name="T0" fmla="*/ 0 w 116"/>
                <a:gd name="T1" fmla="*/ 2147483647 h 152"/>
                <a:gd name="T2" fmla="*/ 2147483647 w 116"/>
                <a:gd name="T3" fmla="*/ 2147483647 h 152"/>
                <a:gd name="T4" fmla="*/ 0 w 116"/>
                <a:gd name="T5" fmla="*/ 0 h 152"/>
                <a:gd name="T6" fmla="*/ 2147483647 w 116"/>
                <a:gd name="T7" fmla="*/ 0 h 152"/>
                <a:gd name="T8" fmla="*/ 2147483647 w 116"/>
                <a:gd name="T9" fmla="*/ 2147483647 h 152"/>
                <a:gd name="T10" fmla="*/ 2147483647 w 116"/>
                <a:gd name="T11" fmla="*/ 2147483647 h 152"/>
                <a:gd name="T12" fmla="*/ 0 w 116"/>
                <a:gd name="T13" fmla="*/ 2147483647 h 152"/>
                <a:gd name="T14" fmla="*/ 0 w 116"/>
                <a:gd name="T15" fmla="*/ 2147483647 h 152"/>
                <a:gd name="T16" fmla="*/ 2147483647 w 116"/>
                <a:gd name="T17" fmla="*/ 2147483647 h 152"/>
                <a:gd name="T18" fmla="*/ 2147483647 w 116"/>
                <a:gd name="T19" fmla="*/ 2147483647 h 152"/>
                <a:gd name="T20" fmla="*/ 2147483647 w 116"/>
                <a:gd name="T21" fmla="*/ 2147483647 h 152"/>
                <a:gd name="T22" fmla="*/ 2147483647 w 116"/>
                <a:gd name="T23" fmla="*/ 2147483647 h 152"/>
                <a:gd name="T24" fmla="*/ 2147483647 w 116"/>
                <a:gd name="T25" fmla="*/ 2147483647 h 152"/>
                <a:gd name="T26" fmla="*/ 2147483647 w 116"/>
                <a:gd name="T27" fmla="*/ 2147483647 h 152"/>
                <a:gd name="T28" fmla="*/ 2147483647 w 116"/>
                <a:gd name="T29" fmla="*/ 2147483647 h 152"/>
                <a:gd name="T30" fmla="*/ 2147483647 w 116"/>
                <a:gd name="T31" fmla="*/ 2147483647 h 152"/>
                <a:gd name="T32" fmla="*/ 2147483647 w 116"/>
                <a:gd name="T33" fmla="*/ 2147483647 h 152"/>
                <a:gd name="T34" fmla="*/ 2147483647 w 116"/>
                <a:gd name="T35" fmla="*/ 2147483647 h 152"/>
                <a:gd name="T36" fmla="*/ 2147483647 w 116"/>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52"/>
                <a:gd name="T59" fmla="*/ 116 w 116"/>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52">
                  <a:moveTo>
                    <a:pt x="0" y="152"/>
                  </a:moveTo>
                  <a:lnTo>
                    <a:pt x="52" y="76"/>
                  </a:lnTo>
                  <a:lnTo>
                    <a:pt x="0" y="0"/>
                  </a:lnTo>
                  <a:lnTo>
                    <a:pt x="65" y="0"/>
                  </a:lnTo>
                  <a:lnTo>
                    <a:pt x="116" y="74"/>
                  </a:lnTo>
                  <a:lnTo>
                    <a:pt x="65" y="152"/>
                  </a:lnTo>
                  <a:lnTo>
                    <a:pt x="0" y="152"/>
                  </a:lnTo>
                  <a:close/>
                  <a:moveTo>
                    <a:pt x="65" y="76"/>
                  </a:moveTo>
                  <a:lnTo>
                    <a:pt x="22" y="141"/>
                  </a:lnTo>
                  <a:lnTo>
                    <a:pt x="58" y="141"/>
                  </a:lnTo>
                  <a:lnTo>
                    <a:pt x="103" y="74"/>
                  </a:lnTo>
                  <a:lnTo>
                    <a:pt x="58" y="11"/>
                  </a:lnTo>
                  <a:lnTo>
                    <a:pt x="22" y="11"/>
                  </a:lnTo>
                  <a:lnTo>
                    <a:pt x="63" y="74"/>
                  </a:lnTo>
                  <a:lnTo>
                    <a:pt x="58"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grpSp>
      <p:cxnSp>
        <p:nvCxnSpPr>
          <p:cNvPr id="30" name="Straight Connector 29">
            <a:extLst>
              <a:ext uri="{FF2B5EF4-FFF2-40B4-BE49-F238E27FC236}">
                <a16:creationId xmlns:a16="http://schemas.microsoft.com/office/drawing/2014/main" id="{C21B5FDA-C1C7-2A4E-1743-2ADB0E0D4969}"/>
              </a:ext>
            </a:extLst>
          </p:cNvPr>
          <p:cNvCxnSpPr>
            <a:cxnSpLocks/>
          </p:cNvCxnSpPr>
          <p:nvPr/>
        </p:nvCxnSpPr>
        <p:spPr>
          <a:xfrm flipV="1">
            <a:off x="2875001" y="2961018"/>
            <a:ext cx="7206930" cy="48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9ECC94-8EEF-C507-9776-23839FE69022}"/>
              </a:ext>
            </a:extLst>
          </p:cNvPr>
          <p:cNvCxnSpPr>
            <a:cxnSpLocks/>
          </p:cNvCxnSpPr>
          <p:nvPr/>
        </p:nvCxnSpPr>
        <p:spPr>
          <a:xfrm>
            <a:off x="2879835" y="3940776"/>
            <a:ext cx="7196328" cy="511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2" name="Picture 31" descr="1237099078782325025Steren_Futurist_circle.svg.hi.png">
            <a:extLst>
              <a:ext uri="{FF2B5EF4-FFF2-40B4-BE49-F238E27FC236}">
                <a16:creationId xmlns:a16="http://schemas.microsoft.com/office/drawing/2014/main" id="{64DDE0D8-9990-6EF7-9521-5A55B458E744}"/>
              </a:ext>
            </a:extLst>
          </p:cNvPr>
          <p:cNvPicPr>
            <a:picLocks noChangeAspect="1"/>
          </p:cNvPicPr>
          <p:nvPr/>
        </p:nvPicPr>
        <p:blipFill>
          <a:blip r:embed="rId3" cstate="email">
            <a:duotone>
              <a:prstClr val="black"/>
              <a:schemeClr val="accent6">
                <a:tint val="45000"/>
                <a:satMod val="400000"/>
              </a:schemeClr>
            </a:duotone>
          </a:blip>
          <a:stretch>
            <a:fillRect/>
          </a:stretch>
        </p:blipFill>
        <p:spPr>
          <a:xfrm rot="1605341">
            <a:off x="10050441" y="3604590"/>
            <a:ext cx="707890" cy="707890"/>
          </a:xfrm>
          <a:prstGeom prst="rect">
            <a:avLst/>
          </a:prstGeom>
        </p:spPr>
      </p:pic>
      <p:sp>
        <p:nvSpPr>
          <p:cNvPr id="33" name="TextBox 32">
            <a:extLst>
              <a:ext uri="{FF2B5EF4-FFF2-40B4-BE49-F238E27FC236}">
                <a16:creationId xmlns:a16="http://schemas.microsoft.com/office/drawing/2014/main" id="{40EC7B2A-D4EA-DEC8-AAE1-ADD9D0CEB51A}"/>
              </a:ext>
            </a:extLst>
          </p:cNvPr>
          <p:cNvSpPr txBox="1">
            <a:spLocks noChangeArrowheads="1"/>
          </p:cNvSpPr>
          <p:nvPr/>
        </p:nvSpPr>
        <p:spPr bwMode="auto">
          <a:xfrm>
            <a:off x="10235731" y="3732516"/>
            <a:ext cx="340158" cy="461665"/>
          </a:xfrm>
          <a:prstGeom prst="rect">
            <a:avLst/>
          </a:prstGeom>
          <a:noFill/>
          <a:ln w="9525">
            <a:noFill/>
            <a:miter lim="800000"/>
            <a:headEnd/>
            <a:tailEnd/>
          </a:ln>
        </p:spPr>
        <p:txBody>
          <a:bodyPr wrap="none">
            <a:spAutoFit/>
          </a:bodyPr>
          <a:lstStyle/>
          <a:p>
            <a:r>
              <a:rPr lang="en-US" altLang="ar-SA" sz="2400" b="1" dirty="0">
                <a:latin typeface="Calibri" panose="020F0502020204030204" pitchFamily="34" charset="0"/>
                <a:cs typeface="Calibri" panose="020F0502020204030204" pitchFamily="34" charset="0"/>
              </a:rPr>
              <a:t>2</a:t>
            </a:r>
          </a:p>
        </p:txBody>
      </p:sp>
      <p:pic>
        <p:nvPicPr>
          <p:cNvPr id="34" name="Picture 33" descr="1237099078782325025Steren_Futurist_circle.svg.hi.png">
            <a:extLst>
              <a:ext uri="{FF2B5EF4-FFF2-40B4-BE49-F238E27FC236}">
                <a16:creationId xmlns:a16="http://schemas.microsoft.com/office/drawing/2014/main" id="{4CF48A34-C051-0F1A-D348-C164277EBBD6}"/>
              </a:ext>
            </a:extLst>
          </p:cNvPr>
          <p:cNvPicPr>
            <a:picLocks noChangeAspect="1"/>
          </p:cNvPicPr>
          <p:nvPr/>
        </p:nvPicPr>
        <p:blipFill>
          <a:blip r:embed="rId3" cstate="email">
            <a:duotone>
              <a:prstClr val="black"/>
              <a:schemeClr val="accent6">
                <a:tint val="45000"/>
                <a:satMod val="400000"/>
              </a:schemeClr>
            </a:duotone>
          </a:blip>
          <a:stretch>
            <a:fillRect/>
          </a:stretch>
        </p:blipFill>
        <p:spPr>
          <a:xfrm rot="19695355">
            <a:off x="10050441" y="2603838"/>
            <a:ext cx="707890" cy="707890"/>
          </a:xfrm>
          <a:prstGeom prst="rect">
            <a:avLst/>
          </a:prstGeom>
        </p:spPr>
      </p:pic>
      <p:sp>
        <p:nvSpPr>
          <p:cNvPr id="35" name="TextBox 34">
            <a:extLst>
              <a:ext uri="{FF2B5EF4-FFF2-40B4-BE49-F238E27FC236}">
                <a16:creationId xmlns:a16="http://schemas.microsoft.com/office/drawing/2014/main" id="{7509AFA2-388C-00DA-A758-C1ADBA5ABCC1}"/>
              </a:ext>
            </a:extLst>
          </p:cNvPr>
          <p:cNvSpPr txBox="1">
            <a:spLocks noChangeArrowheads="1"/>
          </p:cNvSpPr>
          <p:nvPr/>
        </p:nvSpPr>
        <p:spPr bwMode="auto">
          <a:xfrm>
            <a:off x="10241501" y="2722949"/>
            <a:ext cx="340158" cy="461665"/>
          </a:xfrm>
          <a:prstGeom prst="rect">
            <a:avLst/>
          </a:prstGeom>
          <a:noFill/>
          <a:ln w="9525">
            <a:noFill/>
            <a:miter lim="800000"/>
            <a:headEnd/>
            <a:tailEnd/>
          </a:ln>
        </p:spPr>
        <p:txBody>
          <a:bodyPr wrap="none">
            <a:spAutoFit/>
          </a:bodyPr>
          <a:lstStyle/>
          <a:p>
            <a:r>
              <a:rPr lang="en-US" altLang="ar-SA" sz="2400" b="1" dirty="0">
                <a:latin typeface="Calibri" panose="020F0502020204030204" pitchFamily="34" charset="0"/>
                <a:cs typeface="Calibri" panose="020F0502020204030204" pitchFamily="34" charset="0"/>
              </a:rPr>
              <a:t>1</a:t>
            </a:r>
          </a:p>
        </p:txBody>
      </p:sp>
      <p:sp>
        <p:nvSpPr>
          <p:cNvPr id="36" name="Text Box 12">
            <a:extLst>
              <a:ext uri="{FF2B5EF4-FFF2-40B4-BE49-F238E27FC236}">
                <a16:creationId xmlns:a16="http://schemas.microsoft.com/office/drawing/2014/main" id="{501E5EFB-8F7E-A412-228D-4BAA16D6CE00}"/>
              </a:ext>
            </a:extLst>
          </p:cNvPr>
          <p:cNvSpPr txBox="1">
            <a:spLocks noChangeArrowheads="1"/>
          </p:cNvSpPr>
          <p:nvPr/>
        </p:nvSpPr>
        <p:spPr bwMode="auto">
          <a:xfrm>
            <a:off x="2875001" y="2642714"/>
            <a:ext cx="8590653" cy="400110"/>
          </a:xfrm>
          <a:prstGeom prst="rect">
            <a:avLst/>
          </a:prstGeom>
          <a:noFill/>
          <a:ln w="9525" algn="ctr">
            <a:noFill/>
            <a:miter lim="800000"/>
            <a:headEnd/>
            <a:tailEnd/>
          </a:ln>
        </p:spPr>
        <p:txBody>
          <a:bodyPr wrap="square">
            <a:spAutoFit/>
          </a:bodyPr>
          <a:lstStyle/>
          <a:p>
            <a:r>
              <a:rPr lang="en-US" sz="20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NRRC’s Establishment Strategy </a:t>
            </a:r>
            <a:r>
              <a:rPr lang="en-GB" sz="20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Regulatory Framework</a:t>
            </a:r>
            <a:endParaRPr lang="ar-SA" sz="20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endParaRPr>
          </a:p>
        </p:txBody>
      </p:sp>
      <p:sp>
        <p:nvSpPr>
          <p:cNvPr id="37" name="Text Box 12">
            <a:extLst>
              <a:ext uri="{FF2B5EF4-FFF2-40B4-BE49-F238E27FC236}">
                <a16:creationId xmlns:a16="http://schemas.microsoft.com/office/drawing/2014/main" id="{9C048159-6153-B484-2102-F8FAB69F6F9A}"/>
              </a:ext>
            </a:extLst>
          </p:cNvPr>
          <p:cNvSpPr txBox="1">
            <a:spLocks noChangeArrowheads="1"/>
          </p:cNvSpPr>
          <p:nvPr/>
        </p:nvSpPr>
        <p:spPr bwMode="auto">
          <a:xfrm>
            <a:off x="2974570" y="3335274"/>
            <a:ext cx="5943600" cy="612347"/>
          </a:xfrm>
          <a:prstGeom prst="rect">
            <a:avLst/>
          </a:prstGeom>
          <a:noFill/>
          <a:ln w="9525" algn="ctr">
            <a:noFill/>
            <a:miter lim="800000"/>
            <a:headEnd/>
            <a:tailEnd/>
          </a:ln>
        </p:spPr>
        <p:txBody>
          <a:bodyPr wrap="square">
            <a:spAutoFit/>
          </a:bodyPr>
          <a:lstStyle/>
          <a:p>
            <a:pPr algn="l">
              <a:lnSpc>
                <a:spcPct val="200000"/>
              </a:lnSpc>
            </a:pPr>
            <a:r>
              <a:rPr lang="en-US" sz="2000"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Human Capacity Building Program </a:t>
            </a:r>
          </a:p>
        </p:txBody>
      </p:sp>
    </p:spTree>
    <p:extLst>
      <p:ext uri="{BB962C8B-B14F-4D97-AF65-F5344CB8AC3E}">
        <p14:creationId xmlns:p14="http://schemas.microsoft.com/office/powerpoint/2010/main" val="1443558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28834-033E-1852-6E0D-EA3DD1B24301}"/>
            </a:ext>
          </a:extLst>
        </p:cNvPr>
        <p:cNvGrpSpPr/>
        <p:nvPr/>
      </p:nvGrpSpPr>
      <p:grpSpPr>
        <a:xfrm>
          <a:off x="0" y="0"/>
          <a:ext cx="0" cy="0"/>
          <a:chOff x="0" y="0"/>
          <a:chExt cx="0" cy="0"/>
        </a:xfrm>
      </p:grpSpPr>
      <p:grpSp>
        <p:nvGrpSpPr>
          <p:cNvPr id="29" name="مجموعة 28">
            <a:extLst>
              <a:ext uri="{FF2B5EF4-FFF2-40B4-BE49-F238E27FC236}">
                <a16:creationId xmlns:a16="http://schemas.microsoft.com/office/drawing/2014/main" id="{3C04A09C-CE53-EEF9-49BE-A6A56FEA5F92}"/>
              </a:ext>
            </a:extLst>
          </p:cNvPr>
          <p:cNvGrpSpPr/>
          <p:nvPr/>
        </p:nvGrpSpPr>
        <p:grpSpPr>
          <a:xfrm>
            <a:off x="176981" y="167915"/>
            <a:ext cx="11219360" cy="456142"/>
            <a:chOff x="3964702" y="126036"/>
            <a:chExt cx="11219360" cy="456142"/>
          </a:xfrm>
        </p:grpSpPr>
        <p:grpSp>
          <p:nvGrpSpPr>
            <p:cNvPr id="30" name="Group 14">
              <a:extLst>
                <a:ext uri="{FF2B5EF4-FFF2-40B4-BE49-F238E27FC236}">
                  <a16:creationId xmlns:a16="http://schemas.microsoft.com/office/drawing/2014/main" id="{52719A90-D8A4-3E4E-EAAD-D41AD07D5C8F}"/>
                </a:ext>
              </a:extLst>
            </p:cNvPr>
            <p:cNvGrpSpPr/>
            <p:nvPr/>
          </p:nvGrpSpPr>
          <p:grpSpPr>
            <a:xfrm>
              <a:off x="3964702" y="126036"/>
              <a:ext cx="409784" cy="414532"/>
              <a:chOff x="11556343" y="164627"/>
              <a:chExt cx="462242" cy="467598"/>
            </a:xfrm>
          </p:grpSpPr>
          <p:grpSp>
            <p:nvGrpSpPr>
              <p:cNvPr id="33" name="Group 13">
                <a:extLst>
                  <a:ext uri="{FF2B5EF4-FFF2-40B4-BE49-F238E27FC236}">
                    <a16:creationId xmlns:a16="http://schemas.microsoft.com/office/drawing/2014/main" id="{AD653258-E570-0FF2-79F5-BC5EB117ED9D}"/>
                  </a:ext>
                </a:extLst>
              </p:cNvPr>
              <p:cNvGrpSpPr/>
              <p:nvPr/>
            </p:nvGrpSpPr>
            <p:grpSpPr>
              <a:xfrm>
                <a:off x="11556343" y="164627"/>
                <a:ext cx="462242" cy="467598"/>
                <a:chOff x="4250871" y="649874"/>
                <a:chExt cx="598715" cy="605655"/>
              </a:xfrm>
            </p:grpSpPr>
            <p:sp>
              <p:nvSpPr>
                <p:cNvPr id="35" name="Oval 2">
                  <a:extLst>
                    <a:ext uri="{FF2B5EF4-FFF2-40B4-BE49-F238E27FC236}">
                      <a16:creationId xmlns:a16="http://schemas.microsoft.com/office/drawing/2014/main" id="{51E8245E-44F9-B46D-428D-D0E7461E14BB}"/>
                    </a:ext>
                  </a:extLst>
                </p:cNvPr>
                <p:cNvSpPr/>
                <p:nvPr/>
              </p:nvSpPr>
              <p:spPr>
                <a:xfrm>
                  <a:off x="4250871" y="656813"/>
                  <a:ext cx="598715"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9">
                  <a:extLst>
                    <a:ext uri="{FF2B5EF4-FFF2-40B4-BE49-F238E27FC236}">
                      <a16:creationId xmlns:a16="http://schemas.microsoft.com/office/drawing/2014/main" id="{C68BF2FC-C20E-B4C5-55C7-F21A0D1E477F}"/>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10">
                  <a:extLst>
                    <a:ext uri="{FF2B5EF4-FFF2-40B4-BE49-F238E27FC236}">
                      <a16:creationId xmlns:a16="http://schemas.microsoft.com/office/drawing/2014/main" id="{6A66E2FB-44F3-ACF5-519F-FB9F0CB9C741}"/>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11">
                  <a:extLst>
                    <a:ext uri="{FF2B5EF4-FFF2-40B4-BE49-F238E27FC236}">
                      <a16:creationId xmlns:a16="http://schemas.microsoft.com/office/drawing/2014/main" id="{6BB10552-5EB7-9CBF-A41E-D3C7BCDB59D0}"/>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12">
                  <a:extLst>
                    <a:ext uri="{FF2B5EF4-FFF2-40B4-BE49-F238E27FC236}">
                      <a16:creationId xmlns:a16="http://schemas.microsoft.com/office/drawing/2014/main" id="{5C5AD3B5-7F9D-09D2-BBEE-F8155F54752E}"/>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TextBox 52">
                <a:extLst>
                  <a:ext uri="{FF2B5EF4-FFF2-40B4-BE49-F238E27FC236}">
                    <a16:creationId xmlns:a16="http://schemas.microsoft.com/office/drawing/2014/main" id="{B88B7E02-E318-FE06-AB1A-57910881031B}"/>
                  </a:ext>
                </a:extLst>
              </p:cNvPr>
              <p:cNvSpPr txBox="1">
                <a:spLocks noChangeArrowheads="1"/>
              </p:cNvSpPr>
              <p:nvPr/>
            </p:nvSpPr>
            <p:spPr bwMode="auto">
              <a:xfrm>
                <a:off x="11599890"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4</a:t>
                </a:r>
              </a:p>
            </p:txBody>
          </p:sp>
        </p:grpSp>
        <p:sp>
          <p:nvSpPr>
            <p:cNvPr id="31" name="Title 1">
              <a:extLst>
                <a:ext uri="{FF2B5EF4-FFF2-40B4-BE49-F238E27FC236}">
                  <a16:creationId xmlns:a16="http://schemas.microsoft.com/office/drawing/2014/main" id="{91071CE6-B406-08A2-7D75-9119B2D2090A}"/>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THE NRRC PERSONAL SKILLS DEVELOPMENT PROGRAM </a:t>
              </a:r>
            </a:p>
          </p:txBody>
        </p:sp>
        <p:pic>
          <p:nvPicPr>
            <p:cNvPr id="32" name="Picture 8">
              <a:extLst>
                <a:ext uri="{FF2B5EF4-FFF2-40B4-BE49-F238E27FC236}">
                  <a16:creationId xmlns:a16="http://schemas.microsoft.com/office/drawing/2014/main" id="{38E3440E-1A51-610D-C444-AFD940A6D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sp>
        <p:nvSpPr>
          <p:cNvPr id="40" name="TextBox 39">
            <a:extLst>
              <a:ext uri="{FF2B5EF4-FFF2-40B4-BE49-F238E27FC236}">
                <a16:creationId xmlns:a16="http://schemas.microsoft.com/office/drawing/2014/main" id="{A5A78EA3-BB0B-26BF-2090-39A2F202BFEB}"/>
              </a:ext>
            </a:extLst>
          </p:cNvPr>
          <p:cNvSpPr txBox="1"/>
          <p:nvPr/>
        </p:nvSpPr>
        <p:spPr>
          <a:xfrm>
            <a:off x="176980" y="1522519"/>
            <a:ext cx="5750852" cy="4247317"/>
          </a:xfrm>
          <a:prstGeom prst="rect">
            <a:avLst/>
          </a:prstGeom>
          <a:noFill/>
        </p:spPr>
        <p:txBody>
          <a:bodyPr wrap="square">
            <a:spAutoFit/>
          </a:bodyPr>
          <a:lstStyle/>
          <a:p>
            <a:pPr marL="285750" indent="-285750" algn="just">
              <a:buFont typeface="Wingdings" panose="05000000000000000000" pitchFamily="2" charset="2"/>
              <a:buChar char="§"/>
            </a:pPr>
            <a:r>
              <a:rPr lang="en-US" sz="1800" dirty="0">
                <a:latin typeface="Arial" panose="020B0604020202020204" pitchFamily="34" charset="0"/>
                <a:cs typeface="Arial" panose="020B0604020202020204" pitchFamily="34" charset="0"/>
              </a:rPr>
              <a:t>NRRC adopts a personal skills development program</a:t>
            </a:r>
            <a:r>
              <a:rPr lang="en-US" dirty="0">
                <a:latin typeface="Arial" panose="020B0604020202020204" pitchFamily="34" charset="0"/>
                <a:cs typeface="Arial" panose="020B0604020202020204" pitchFamily="34" charset="0"/>
              </a:rPr>
              <a:t>. </a:t>
            </a:r>
          </a:p>
          <a:p>
            <a:pPr marL="285750" indent="-285750" algn="jus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1800" dirty="0">
                <a:latin typeface="Arial" panose="020B0604020202020204" pitchFamily="34" charset="0"/>
                <a:cs typeface="Arial" panose="020B0604020202020204" pitchFamily="34" charset="0"/>
              </a:rPr>
              <a:t>Several </a:t>
            </a:r>
            <a:r>
              <a:rPr lang="en-US" dirty="0">
                <a:latin typeface="Arial" panose="020B0604020202020204" pitchFamily="34" charset="0"/>
                <a:cs typeface="Arial" panose="020B0604020202020204" pitchFamily="34" charset="0"/>
              </a:rPr>
              <a:t>entities</a:t>
            </a:r>
            <a:r>
              <a:rPr lang="en-US" sz="1800" dirty="0">
                <a:latin typeface="Arial" panose="020B0604020202020204" pitchFamily="34" charset="0"/>
                <a:cs typeface="Arial" panose="020B0604020202020204" pitchFamily="34" charset="0"/>
              </a:rPr>
              <a:t> has been engaged in the development program as a partners</a:t>
            </a:r>
            <a:r>
              <a:rPr lang="en-US" dirty="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
            </a:pPr>
            <a:r>
              <a:rPr lang="en-US" dirty="0">
                <a:latin typeface="Arial" panose="020B0604020202020204" pitchFamily="34" charset="0"/>
                <a:cs typeface="Arial" panose="020B0604020202020204" pitchFamily="34" charset="0"/>
              </a:rPr>
              <a:t> </a:t>
            </a:r>
          </a:p>
          <a:p>
            <a:pPr marL="285750" indent="-285750" algn="just">
              <a:buFont typeface="Wingdings" panose="05000000000000000000" pitchFamily="2" charset="2"/>
              <a:buChar char="§"/>
            </a:pPr>
            <a:r>
              <a:rPr lang="en-US" sz="1800" dirty="0">
                <a:latin typeface="Arial" panose="020B0604020202020204" pitchFamily="34" charset="0"/>
                <a:cs typeface="Arial" panose="020B0604020202020204" pitchFamily="34" charset="0"/>
              </a:rPr>
              <a:t>Developed primarily in accordance with the IAEA Safety Standards and with the specialized advanced courses</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b="1" i="1" dirty="0">
                <a:latin typeface="Arial" panose="020B0604020202020204" pitchFamily="34" charset="0"/>
                <a:cs typeface="Arial" panose="020B0604020202020204" pitchFamily="34" charset="0"/>
              </a:rPr>
              <a:t>Objective</a:t>
            </a:r>
            <a:r>
              <a:rPr lang="en-US" dirty="0">
                <a:latin typeface="Arial" panose="020B0604020202020204" pitchFamily="34" charset="0"/>
                <a:cs typeface="Arial" panose="020B0604020202020204" pitchFamily="34" charset="0"/>
              </a:rPr>
              <a:t>: to enhance NRRC Trainees’ Theoretical and Practical knowledge and capabilities to independently regulate NRRC’s activities as well as enhancing the concept of developing conscious leaders. </a:t>
            </a:r>
            <a:endParaRPr lang="en-US" sz="1800" dirty="0">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3595191A-4940-89D1-9947-F2538D5E8D12}"/>
              </a:ext>
            </a:extLst>
          </p:cNvPr>
          <p:cNvCxnSpPr/>
          <p:nvPr/>
        </p:nvCxnSpPr>
        <p:spPr>
          <a:xfrm>
            <a:off x="6098162" y="1174750"/>
            <a:ext cx="0" cy="45085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32" name="Picture 8" descr="International Atomic Energy Agency | Atoms for Peace and Development">
            <a:extLst>
              <a:ext uri="{FF2B5EF4-FFF2-40B4-BE49-F238E27FC236}">
                <a16:creationId xmlns:a16="http://schemas.microsoft.com/office/drawing/2014/main" id="{FE48C470-E2E7-F34E-E5E6-D8AFB66EC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057" y="1657766"/>
            <a:ext cx="3997094" cy="770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UK logo sininen (jpg) | STUK Säteilyturvakeskus | Flickr">
            <a:extLst>
              <a:ext uri="{FF2B5EF4-FFF2-40B4-BE49-F238E27FC236}">
                <a16:creationId xmlns:a16="http://schemas.microsoft.com/office/drawing/2014/main" id="{F57653A9-5EC0-F1C9-6AE4-B4D9D62BB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1407" y="3221222"/>
            <a:ext cx="1974581" cy="5674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BDA2242-D791-6DB4-534F-6BDF6F6519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7930" y="2858419"/>
            <a:ext cx="2437090" cy="135393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uclear Energy - ÚJV Řež, a. s.">
            <a:extLst>
              <a:ext uri="{FF2B5EF4-FFF2-40B4-BE49-F238E27FC236}">
                <a16:creationId xmlns:a16="http://schemas.microsoft.com/office/drawing/2014/main" id="{2426D917-1DA8-4122-9A91-245D5844F9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8897" y="4311193"/>
            <a:ext cx="1371002" cy="13710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uyers Guide -- ANS / Nuclear Newswire">
            <a:extLst>
              <a:ext uri="{FF2B5EF4-FFF2-40B4-BE49-F238E27FC236}">
                <a16:creationId xmlns:a16="http://schemas.microsoft.com/office/drawing/2014/main" id="{7EACA2BD-E30D-0FC5-AC6B-ACF20EA6A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2729" y="4810473"/>
            <a:ext cx="2763402" cy="5296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selm Niwemuhwezi Sukho Lee">
            <a:extLst>
              <a:ext uri="{FF2B5EF4-FFF2-40B4-BE49-F238E27FC236}">
                <a16:creationId xmlns:a16="http://schemas.microsoft.com/office/drawing/2014/main" id="{8B65EE22-B128-FD28-C692-13E0FFD200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1332" y="1158678"/>
            <a:ext cx="1480653" cy="12119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22953E-2BF9-866E-FC5D-89C38FA55E3F}"/>
              </a:ext>
            </a:extLst>
          </p:cNvPr>
          <p:cNvSpPr/>
          <p:nvPr/>
        </p:nvSpPr>
        <p:spPr>
          <a:xfrm>
            <a:off x="225869" y="1576753"/>
            <a:ext cx="11694450" cy="4670938"/>
          </a:xfrm>
          <a:prstGeom prst="rect">
            <a:avLst/>
          </a:prstGeom>
          <a:solidFill>
            <a:schemeClr val="accent1">
              <a:lumMod val="20000"/>
              <a:lumOff val="8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300" i="1" dirty="0">
                <a:solidFill>
                  <a:schemeClr val="tx1"/>
                </a:solidFill>
              </a:rPr>
              <a:t>Examples are given:</a:t>
            </a:r>
          </a:p>
          <a:p>
            <a:pPr marL="457200" indent="-457200">
              <a:buFont typeface="Arial" panose="020B0604020202020204" pitchFamily="34" charset="0"/>
              <a:buChar char="•"/>
            </a:pPr>
            <a:r>
              <a:rPr lang="en-US" sz="2300" dirty="0">
                <a:solidFill>
                  <a:schemeClr val="tx1"/>
                </a:solidFill>
              </a:rPr>
              <a:t>Nuclear Industry College-IAEA Basic Safety in Nuclear Power Plants for Regulatory Authorities</a:t>
            </a:r>
          </a:p>
          <a:p>
            <a:pPr marL="457200" indent="-457200">
              <a:buFont typeface="Arial" panose="020B0604020202020204" pitchFamily="34" charset="0"/>
              <a:buChar char="•"/>
            </a:pPr>
            <a:r>
              <a:rPr lang="en-US" sz="2300" dirty="0">
                <a:solidFill>
                  <a:schemeClr val="tx1"/>
                </a:solidFill>
              </a:rPr>
              <a:t>IAEA Training Course on Leadership, Management and Culture for Safety</a:t>
            </a:r>
          </a:p>
          <a:p>
            <a:pPr marL="457200" indent="-457200">
              <a:buFont typeface="Arial" panose="020B0604020202020204" pitchFamily="34" charset="0"/>
              <a:buChar char="•"/>
            </a:pPr>
            <a:r>
              <a:rPr lang="en-US" sz="2300" dirty="0">
                <a:solidFill>
                  <a:schemeClr val="tx1"/>
                </a:solidFill>
              </a:rPr>
              <a:t>IAEA Interregional Training Course on safety aspects of Small Modular Reactors (SMRs)</a:t>
            </a:r>
          </a:p>
          <a:p>
            <a:pPr marL="457200" indent="-457200">
              <a:buFont typeface="Arial" panose="020B0604020202020204" pitchFamily="34" charset="0"/>
              <a:buChar char="•"/>
            </a:pPr>
            <a:r>
              <a:rPr lang="en-US" sz="2300" dirty="0">
                <a:solidFill>
                  <a:schemeClr val="tx1"/>
                </a:solidFill>
              </a:rPr>
              <a:t>KINS-IAEA Inter-Continental Workshop on the Safety of Research Reactor</a:t>
            </a:r>
          </a:p>
          <a:p>
            <a:pPr marL="457200" indent="-457200">
              <a:buFont typeface="Arial" panose="020B0604020202020204" pitchFamily="34" charset="0"/>
              <a:buChar char="•"/>
            </a:pPr>
            <a:r>
              <a:rPr lang="en-US" sz="2300" dirty="0">
                <a:solidFill>
                  <a:schemeClr val="tx1"/>
                </a:solidFill>
              </a:rPr>
              <a:t>IAEA International Conference on Topical Issues in Nuclear Installation Safety: Strengthening Safety of Evolutionary and Innovative Reactor Designs</a:t>
            </a:r>
          </a:p>
          <a:p>
            <a:pPr marL="457200" indent="-457200">
              <a:buFont typeface="Arial" panose="020B0604020202020204" pitchFamily="34" charset="0"/>
              <a:buChar char="•"/>
            </a:pPr>
            <a:r>
              <a:rPr lang="en-US" sz="2300" dirty="0">
                <a:solidFill>
                  <a:schemeClr val="tx1"/>
                </a:solidFill>
              </a:rPr>
              <a:t>KINS-IAEA Workshop in Support of Developing and Enhancing the Safety Infrastructure for a Nuclear Power </a:t>
            </a:r>
            <a:r>
              <a:rPr lang="en-US" sz="2300" dirty="0" err="1">
                <a:solidFill>
                  <a:schemeClr val="tx1"/>
                </a:solidFill>
              </a:rPr>
              <a:t>Programme</a:t>
            </a:r>
            <a:endParaRPr lang="en-US" sz="2300" dirty="0">
              <a:solidFill>
                <a:schemeClr val="tx1"/>
              </a:solidFill>
            </a:endParaRPr>
          </a:p>
          <a:p>
            <a:pPr marL="457200" indent="-457200">
              <a:buFont typeface="Arial" panose="020B0604020202020204" pitchFamily="34" charset="0"/>
              <a:buChar char="•"/>
            </a:pPr>
            <a:r>
              <a:rPr lang="en-US" sz="2300" dirty="0">
                <a:solidFill>
                  <a:schemeClr val="tx1"/>
                </a:solidFill>
              </a:rPr>
              <a:t>IAEA TM on Digital Instrumentation and Control Systems for Research Reactors</a:t>
            </a:r>
          </a:p>
          <a:p>
            <a:pPr marL="457200" indent="-457200">
              <a:buFont typeface="Arial" panose="020B0604020202020204" pitchFamily="34" charset="0"/>
              <a:buChar char="•"/>
            </a:pPr>
            <a:r>
              <a:rPr lang="en-US" sz="2300" dirty="0">
                <a:solidFill>
                  <a:schemeClr val="tx1"/>
                </a:solidFill>
              </a:rPr>
              <a:t>IAEA TM on Operation, Maintenance and Ageing Management for Research Reactors</a:t>
            </a:r>
          </a:p>
          <a:p>
            <a:pPr algn="l"/>
            <a:r>
              <a:rPr lang="en-US" sz="2300" b="0" i="0" dirty="0">
                <a:solidFill>
                  <a:srgbClr val="202124"/>
                </a:solidFill>
                <a:effectLst/>
                <a:latin typeface="Roboto" panose="02000000000000000000" pitchFamily="2" charset="0"/>
              </a:rPr>
              <a:t>et cetera…</a:t>
            </a:r>
          </a:p>
        </p:txBody>
      </p:sp>
      <p:pic>
        <p:nvPicPr>
          <p:cNvPr id="2" name="Picture 8" descr="International Atomic Energy Agency | Atoms for Peace and Development">
            <a:extLst>
              <a:ext uri="{FF2B5EF4-FFF2-40B4-BE49-F238E27FC236}">
                <a16:creationId xmlns:a16="http://schemas.microsoft.com/office/drawing/2014/main" id="{15BF44A7-9C91-8BF8-8E1E-D3C8BA700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79" y="738023"/>
            <a:ext cx="3997094" cy="770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92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D4A8C-F79A-D059-E3CA-E30A46557CBD}"/>
            </a:ext>
          </a:extLst>
        </p:cNvPr>
        <p:cNvGrpSpPr/>
        <p:nvPr/>
      </p:nvGrpSpPr>
      <p:grpSpPr>
        <a:xfrm>
          <a:off x="0" y="0"/>
          <a:ext cx="0" cy="0"/>
          <a:chOff x="0" y="0"/>
          <a:chExt cx="0" cy="0"/>
        </a:xfrm>
      </p:grpSpPr>
      <p:grpSp>
        <p:nvGrpSpPr>
          <p:cNvPr id="2" name="مجموعة 28">
            <a:extLst>
              <a:ext uri="{FF2B5EF4-FFF2-40B4-BE49-F238E27FC236}">
                <a16:creationId xmlns:a16="http://schemas.microsoft.com/office/drawing/2014/main" id="{BC6510D0-12B6-EE6C-123D-E0CF17710753}"/>
              </a:ext>
            </a:extLst>
          </p:cNvPr>
          <p:cNvGrpSpPr/>
          <p:nvPr/>
        </p:nvGrpSpPr>
        <p:grpSpPr>
          <a:xfrm>
            <a:off x="176981" y="167915"/>
            <a:ext cx="11219360" cy="456142"/>
            <a:chOff x="3964702" y="126036"/>
            <a:chExt cx="11219360" cy="456142"/>
          </a:xfrm>
        </p:grpSpPr>
        <p:grpSp>
          <p:nvGrpSpPr>
            <p:cNvPr id="3" name="Group 14">
              <a:extLst>
                <a:ext uri="{FF2B5EF4-FFF2-40B4-BE49-F238E27FC236}">
                  <a16:creationId xmlns:a16="http://schemas.microsoft.com/office/drawing/2014/main" id="{EEBF6B61-9663-B54E-2A59-448EF166A3D2}"/>
                </a:ext>
              </a:extLst>
            </p:cNvPr>
            <p:cNvGrpSpPr/>
            <p:nvPr/>
          </p:nvGrpSpPr>
          <p:grpSpPr>
            <a:xfrm>
              <a:off x="3964702" y="126036"/>
              <a:ext cx="409784" cy="414532"/>
              <a:chOff x="11556343" y="164627"/>
              <a:chExt cx="462242" cy="467598"/>
            </a:xfrm>
          </p:grpSpPr>
          <p:grpSp>
            <p:nvGrpSpPr>
              <p:cNvPr id="6" name="Group 13">
                <a:extLst>
                  <a:ext uri="{FF2B5EF4-FFF2-40B4-BE49-F238E27FC236}">
                    <a16:creationId xmlns:a16="http://schemas.microsoft.com/office/drawing/2014/main" id="{A662919B-6574-B5B9-B1B0-BB85D8584D61}"/>
                  </a:ext>
                </a:extLst>
              </p:cNvPr>
              <p:cNvGrpSpPr/>
              <p:nvPr/>
            </p:nvGrpSpPr>
            <p:grpSpPr>
              <a:xfrm>
                <a:off x="11556343" y="164627"/>
                <a:ext cx="462242" cy="467598"/>
                <a:chOff x="4250871" y="649874"/>
                <a:chExt cx="598715" cy="605655"/>
              </a:xfrm>
            </p:grpSpPr>
            <p:sp>
              <p:nvSpPr>
                <p:cNvPr id="8" name="Oval 2">
                  <a:extLst>
                    <a:ext uri="{FF2B5EF4-FFF2-40B4-BE49-F238E27FC236}">
                      <a16:creationId xmlns:a16="http://schemas.microsoft.com/office/drawing/2014/main" id="{24B49A06-3711-4C3F-587C-573FCDB44B07}"/>
                    </a:ext>
                  </a:extLst>
                </p:cNvPr>
                <p:cNvSpPr/>
                <p:nvPr/>
              </p:nvSpPr>
              <p:spPr>
                <a:xfrm>
                  <a:off x="4250871" y="656813"/>
                  <a:ext cx="598715"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9">
                  <a:extLst>
                    <a:ext uri="{FF2B5EF4-FFF2-40B4-BE49-F238E27FC236}">
                      <a16:creationId xmlns:a16="http://schemas.microsoft.com/office/drawing/2014/main" id="{E83D7163-F2B6-AD62-3548-2DE158B4B1AE}"/>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a:extLst>
                    <a:ext uri="{FF2B5EF4-FFF2-40B4-BE49-F238E27FC236}">
                      <a16:creationId xmlns:a16="http://schemas.microsoft.com/office/drawing/2014/main" id="{05DE0E61-8EDA-044C-F40B-2EBDD4CE4AA9}"/>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57D08F11-C741-B1D5-69D1-2F5257EC92CC}"/>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2">
                  <a:extLst>
                    <a:ext uri="{FF2B5EF4-FFF2-40B4-BE49-F238E27FC236}">
                      <a16:creationId xmlns:a16="http://schemas.microsoft.com/office/drawing/2014/main" id="{F847D210-2C6D-17B0-6C1D-87440469C3B6}"/>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extBox 52">
                <a:extLst>
                  <a:ext uri="{FF2B5EF4-FFF2-40B4-BE49-F238E27FC236}">
                    <a16:creationId xmlns:a16="http://schemas.microsoft.com/office/drawing/2014/main" id="{51C8979F-990C-422B-92E3-5EE6C0A02F10}"/>
                  </a:ext>
                </a:extLst>
              </p:cNvPr>
              <p:cNvSpPr txBox="1">
                <a:spLocks noChangeArrowheads="1"/>
              </p:cNvSpPr>
              <p:nvPr/>
            </p:nvSpPr>
            <p:spPr bwMode="auto">
              <a:xfrm>
                <a:off x="11599890"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5</a:t>
                </a:r>
              </a:p>
            </p:txBody>
          </p:sp>
        </p:grpSp>
        <p:sp>
          <p:nvSpPr>
            <p:cNvPr id="4" name="Title 1">
              <a:extLst>
                <a:ext uri="{FF2B5EF4-FFF2-40B4-BE49-F238E27FC236}">
                  <a16:creationId xmlns:a16="http://schemas.microsoft.com/office/drawing/2014/main" id="{BB1319D7-D536-D491-78E5-8A469153453B}"/>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DRAFTING  A SERIES OF INTERNAL PROCEDURES</a:t>
              </a:r>
            </a:p>
          </p:txBody>
        </p:sp>
        <p:pic>
          <p:nvPicPr>
            <p:cNvPr id="5" name="Picture 8">
              <a:extLst>
                <a:ext uri="{FF2B5EF4-FFF2-40B4-BE49-F238E27FC236}">
                  <a16:creationId xmlns:a16="http://schemas.microsoft.com/office/drawing/2014/main" id="{CAAB5D2E-15A8-36D3-8E9D-B9C8C9574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sp>
        <p:nvSpPr>
          <p:cNvPr id="14" name="TextBox 13">
            <a:extLst>
              <a:ext uri="{FF2B5EF4-FFF2-40B4-BE49-F238E27FC236}">
                <a16:creationId xmlns:a16="http://schemas.microsoft.com/office/drawing/2014/main" id="{89125454-F972-EA41-E732-E101D50C5FDA}"/>
              </a:ext>
            </a:extLst>
          </p:cNvPr>
          <p:cNvSpPr txBox="1"/>
          <p:nvPr/>
        </p:nvSpPr>
        <p:spPr>
          <a:xfrm>
            <a:off x="215586" y="2184339"/>
            <a:ext cx="6117770"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The NRRC initiated and drafted a series of internal procedures to train and enhance the performance and skills of its staff</a:t>
            </a:r>
            <a:r>
              <a:rPr lang="en-US" dirty="0">
                <a:latin typeface="Arial" panose="020B0604020202020204" pitchFamily="34" charset="0"/>
                <a:cs typeface="Arial" panose="020B0604020202020204" pitchFamily="34" charset="0"/>
              </a:rPr>
              <a:t>, in accordance with </a:t>
            </a:r>
            <a:r>
              <a:rPr lang="en-US" sz="1800" dirty="0">
                <a:latin typeface="Arial" panose="020B0604020202020204" pitchFamily="34" charset="0"/>
                <a:cs typeface="Arial" panose="020B0604020202020204" pitchFamily="34" charset="0"/>
              </a:rPr>
              <a:t>the (IAEA) guidance and leading regulatory authorities.</a:t>
            </a:r>
          </a:p>
        </p:txBody>
      </p:sp>
      <p:pic>
        <p:nvPicPr>
          <p:cNvPr id="16" name="Picture 15">
            <a:extLst>
              <a:ext uri="{FF2B5EF4-FFF2-40B4-BE49-F238E27FC236}">
                <a16:creationId xmlns:a16="http://schemas.microsoft.com/office/drawing/2014/main" id="{FBF4F797-79BA-3EEB-7E57-FB80F5506B51}"/>
              </a:ext>
            </a:extLst>
          </p:cNvPr>
          <p:cNvPicPr>
            <a:picLocks noChangeAspect="1"/>
          </p:cNvPicPr>
          <p:nvPr/>
        </p:nvPicPr>
        <p:blipFill>
          <a:blip r:embed="rId4"/>
          <a:stretch>
            <a:fillRect/>
          </a:stretch>
        </p:blipFill>
        <p:spPr>
          <a:xfrm>
            <a:off x="8562521" y="568960"/>
            <a:ext cx="1827387" cy="2743200"/>
          </a:xfrm>
          <a:prstGeom prst="rect">
            <a:avLst/>
          </a:prstGeom>
          <a:ln w="3175">
            <a:solidFill>
              <a:schemeClr val="tx1"/>
            </a:solidFill>
          </a:ln>
        </p:spPr>
      </p:pic>
      <p:pic>
        <p:nvPicPr>
          <p:cNvPr id="18" name="Picture 17">
            <a:extLst>
              <a:ext uri="{FF2B5EF4-FFF2-40B4-BE49-F238E27FC236}">
                <a16:creationId xmlns:a16="http://schemas.microsoft.com/office/drawing/2014/main" id="{9ABEE9DA-8A96-DD78-FF7D-910C5BE1E522}"/>
              </a:ext>
            </a:extLst>
          </p:cNvPr>
          <p:cNvPicPr>
            <a:picLocks noChangeAspect="1"/>
          </p:cNvPicPr>
          <p:nvPr/>
        </p:nvPicPr>
        <p:blipFill>
          <a:blip r:embed="rId5"/>
          <a:stretch>
            <a:fillRect/>
          </a:stretch>
        </p:blipFill>
        <p:spPr>
          <a:xfrm>
            <a:off x="9846778" y="3505983"/>
            <a:ext cx="1786269" cy="2743200"/>
          </a:xfrm>
          <a:prstGeom prst="rect">
            <a:avLst/>
          </a:prstGeom>
          <a:ln w="3175">
            <a:solidFill>
              <a:schemeClr val="tx1"/>
            </a:solidFill>
          </a:ln>
        </p:spPr>
      </p:pic>
      <p:pic>
        <p:nvPicPr>
          <p:cNvPr id="20" name="Picture 19">
            <a:extLst>
              <a:ext uri="{FF2B5EF4-FFF2-40B4-BE49-F238E27FC236}">
                <a16:creationId xmlns:a16="http://schemas.microsoft.com/office/drawing/2014/main" id="{FA296973-EE1F-3B84-49D4-4E21716A34D6}"/>
              </a:ext>
            </a:extLst>
          </p:cNvPr>
          <p:cNvPicPr>
            <a:picLocks noChangeAspect="1"/>
          </p:cNvPicPr>
          <p:nvPr/>
        </p:nvPicPr>
        <p:blipFill>
          <a:blip r:embed="rId6"/>
          <a:stretch>
            <a:fillRect/>
          </a:stretch>
        </p:blipFill>
        <p:spPr>
          <a:xfrm>
            <a:off x="7237176" y="3505983"/>
            <a:ext cx="1828800" cy="2743200"/>
          </a:xfrm>
          <a:prstGeom prst="rect">
            <a:avLst/>
          </a:prstGeom>
          <a:ln w="3175">
            <a:solidFill>
              <a:schemeClr val="tx1"/>
            </a:solidFill>
          </a:ln>
        </p:spPr>
      </p:pic>
    </p:spTree>
    <p:extLst>
      <p:ext uri="{BB962C8B-B14F-4D97-AF65-F5344CB8AC3E}">
        <p14:creationId xmlns:p14="http://schemas.microsoft.com/office/powerpoint/2010/main" val="1003818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73B6C-7B57-0A9E-0E4F-154FF149004B}"/>
            </a:ext>
          </a:extLst>
        </p:cNvPr>
        <p:cNvGrpSpPr/>
        <p:nvPr/>
      </p:nvGrpSpPr>
      <p:grpSpPr>
        <a:xfrm>
          <a:off x="0" y="0"/>
          <a:ext cx="0" cy="0"/>
          <a:chOff x="0" y="0"/>
          <a:chExt cx="0" cy="0"/>
        </a:xfrm>
      </p:grpSpPr>
      <p:grpSp>
        <p:nvGrpSpPr>
          <p:cNvPr id="15" name="مجموعة 28">
            <a:extLst>
              <a:ext uri="{FF2B5EF4-FFF2-40B4-BE49-F238E27FC236}">
                <a16:creationId xmlns:a16="http://schemas.microsoft.com/office/drawing/2014/main" id="{106204A9-6C80-1C12-0734-1E8EE4B4BCFF}"/>
              </a:ext>
            </a:extLst>
          </p:cNvPr>
          <p:cNvGrpSpPr/>
          <p:nvPr/>
        </p:nvGrpSpPr>
        <p:grpSpPr>
          <a:xfrm>
            <a:off x="176981" y="167915"/>
            <a:ext cx="11219360" cy="456142"/>
            <a:chOff x="3964702" y="126036"/>
            <a:chExt cx="11219360" cy="456142"/>
          </a:xfrm>
        </p:grpSpPr>
        <p:grpSp>
          <p:nvGrpSpPr>
            <p:cNvPr id="16" name="Group 14">
              <a:extLst>
                <a:ext uri="{FF2B5EF4-FFF2-40B4-BE49-F238E27FC236}">
                  <a16:creationId xmlns:a16="http://schemas.microsoft.com/office/drawing/2014/main" id="{CBF5E28B-89B8-375C-D3E8-41DA8A340272}"/>
                </a:ext>
              </a:extLst>
            </p:cNvPr>
            <p:cNvGrpSpPr/>
            <p:nvPr/>
          </p:nvGrpSpPr>
          <p:grpSpPr>
            <a:xfrm>
              <a:off x="3964702" y="126036"/>
              <a:ext cx="409784" cy="414532"/>
              <a:chOff x="11556343" y="164627"/>
              <a:chExt cx="462242" cy="467598"/>
            </a:xfrm>
          </p:grpSpPr>
          <p:grpSp>
            <p:nvGrpSpPr>
              <p:cNvPr id="19" name="Group 13">
                <a:extLst>
                  <a:ext uri="{FF2B5EF4-FFF2-40B4-BE49-F238E27FC236}">
                    <a16:creationId xmlns:a16="http://schemas.microsoft.com/office/drawing/2014/main" id="{9767B56A-AD00-B6F3-380F-39CB463143B6}"/>
                  </a:ext>
                </a:extLst>
              </p:cNvPr>
              <p:cNvGrpSpPr/>
              <p:nvPr/>
            </p:nvGrpSpPr>
            <p:grpSpPr>
              <a:xfrm>
                <a:off x="11556343" y="164627"/>
                <a:ext cx="462242" cy="467598"/>
                <a:chOff x="4250871" y="649874"/>
                <a:chExt cx="598715" cy="605655"/>
              </a:xfrm>
            </p:grpSpPr>
            <p:sp>
              <p:nvSpPr>
                <p:cNvPr id="21" name="Oval 2">
                  <a:extLst>
                    <a:ext uri="{FF2B5EF4-FFF2-40B4-BE49-F238E27FC236}">
                      <a16:creationId xmlns:a16="http://schemas.microsoft.com/office/drawing/2014/main" id="{D8C67522-C52C-C470-6A4F-02729A809D41}"/>
                    </a:ext>
                  </a:extLst>
                </p:cNvPr>
                <p:cNvSpPr/>
                <p:nvPr/>
              </p:nvSpPr>
              <p:spPr>
                <a:xfrm>
                  <a:off x="4250871" y="656813"/>
                  <a:ext cx="598715"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9">
                  <a:extLst>
                    <a:ext uri="{FF2B5EF4-FFF2-40B4-BE49-F238E27FC236}">
                      <a16:creationId xmlns:a16="http://schemas.microsoft.com/office/drawing/2014/main" id="{9654A840-3AE5-793E-ED1D-700C32520A9C}"/>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10">
                  <a:extLst>
                    <a:ext uri="{FF2B5EF4-FFF2-40B4-BE49-F238E27FC236}">
                      <a16:creationId xmlns:a16="http://schemas.microsoft.com/office/drawing/2014/main" id="{73DB6D1B-7031-8555-2E30-0D7CBA7B0477}"/>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11">
                  <a:extLst>
                    <a:ext uri="{FF2B5EF4-FFF2-40B4-BE49-F238E27FC236}">
                      <a16:creationId xmlns:a16="http://schemas.microsoft.com/office/drawing/2014/main" id="{9C831291-4115-AF10-2677-033B9C80C88C}"/>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12">
                  <a:extLst>
                    <a:ext uri="{FF2B5EF4-FFF2-40B4-BE49-F238E27FC236}">
                      <a16:creationId xmlns:a16="http://schemas.microsoft.com/office/drawing/2014/main" id="{CABF9F8D-1EC0-E5F2-A597-FED713762105}"/>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52">
                <a:extLst>
                  <a:ext uri="{FF2B5EF4-FFF2-40B4-BE49-F238E27FC236}">
                    <a16:creationId xmlns:a16="http://schemas.microsoft.com/office/drawing/2014/main" id="{E3A47851-0FC8-3731-1BBD-A8C227E38607}"/>
                  </a:ext>
                </a:extLst>
              </p:cNvPr>
              <p:cNvSpPr txBox="1">
                <a:spLocks noChangeArrowheads="1"/>
              </p:cNvSpPr>
              <p:nvPr/>
            </p:nvSpPr>
            <p:spPr bwMode="auto">
              <a:xfrm>
                <a:off x="11608246" y="175439"/>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6</a:t>
                </a:r>
              </a:p>
            </p:txBody>
          </p:sp>
        </p:grpSp>
        <p:sp>
          <p:nvSpPr>
            <p:cNvPr id="17" name="Title 1">
              <a:extLst>
                <a:ext uri="{FF2B5EF4-FFF2-40B4-BE49-F238E27FC236}">
                  <a16:creationId xmlns:a16="http://schemas.microsoft.com/office/drawing/2014/main" id="{A9833619-1810-5EA6-78F4-AEE44AB03F92}"/>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NRRC PROFICIENCY INSPECTION AND ENFORCEMENT PROGRAM</a:t>
              </a:r>
            </a:p>
          </p:txBody>
        </p:sp>
        <p:pic>
          <p:nvPicPr>
            <p:cNvPr id="18" name="Picture 8">
              <a:extLst>
                <a:ext uri="{FF2B5EF4-FFF2-40B4-BE49-F238E27FC236}">
                  <a16:creationId xmlns:a16="http://schemas.microsoft.com/office/drawing/2014/main" id="{62201B1A-67E6-CC3C-6090-45FEC7617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sp>
        <p:nvSpPr>
          <p:cNvPr id="26" name="TextBox 25">
            <a:extLst>
              <a:ext uri="{FF2B5EF4-FFF2-40B4-BE49-F238E27FC236}">
                <a16:creationId xmlns:a16="http://schemas.microsoft.com/office/drawing/2014/main" id="{FDFD5D25-A92B-E42F-9F24-B4C4ADE2D094}"/>
              </a:ext>
            </a:extLst>
          </p:cNvPr>
          <p:cNvSpPr txBox="1"/>
          <p:nvPr/>
        </p:nvSpPr>
        <p:spPr>
          <a:xfrm>
            <a:off x="176981" y="2053163"/>
            <a:ext cx="7907476"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The NRRC has bolstered its proficiency in inspection and enforcement by launching a comprehensive training program.</a:t>
            </a:r>
          </a:p>
          <a:p>
            <a:pPr marL="285750" indent="-285750" algn="just">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Developed in collaboration with various experts</a:t>
            </a:r>
            <a:r>
              <a:rPr lang="en-US" dirty="0">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en-US" sz="1800" dirty="0">
                <a:latin typeface="Arial" panose="020B0604020202020204" pitchFamily="34" charset="0"/>
                <a:cs typeface="Arial" panose="020B0604020202020204" pitchFamily="34" charset="0"/>
              </a:rPr>
              <a:t>Combines academic lectures with hands-on experiences to sharpen the skills of inspectors. </a:t>
            </a:r>
          </a:p>
          <a:p>
            <a:pPr marL="285750" indent="-285750" algn="just">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a:t>
            </a:r>
            <a:r>
              <a:rPr lang="en-US" sz="1800" dirty="0">
                <a:latin typeface="Arial" panose="020B0604020202020204" pitchFamily="34" charset="0"/>
                <a:cs typeface="Arial" panose="020B0604020202020204" pitchFamily="34" charset="0"/>
              </a:rPr>
              <a:t> approach empowers them to achieve top-tier expertise in the field of nuclear and radiological inspections.</a:t>
            </a:r>
          </a:p>
          <a:p>
            <a:pPr algn="just">
              <a:lnSpc>
                <a:spcPct val="150000"/>
              </a:lnSpc>
            </a:pPr>
            <a:r>
              <a:rPr lang="en-US" sz="1800" dirty="0">
                <a:latin typeface="Arial" panose="020B0604020202020204" pitchFamily="34" charset="0"/>
                <a:cs typeface="Arial" panose="020B0604020202020204" pitchFamily="34" charset="0"/>
              </a:rPr>
              <a:t> </a:t>
            </a:r>
          </a:p>
        </p:txBody>
      </p:sp>
      <p:pic>
        <p:nvPicPr>
          <p:cNvPr id="28" name="Picture 27">
            <a:extLst>
              <a:ext uri="{FF2B5EF4-FFF2-40B4-BE49-F238E27FC236}">
                <a16:creationId xmlns:a16="http://schemas.microsoft.com/office/drawing/2014/main" id="{8F148BD6-A3C0-2D26-2C98-9F46CEF9C0C8}"/>
              </a:ext>
            </a:extLst>
          </p:cNvPr>
          <p:cNvPicPr>
            <a:picLocks noChangeAspect="1"/>
          </p:cNvPicPr>
          <p:nvPr/>
        </p:nvPicPr>
        <p:blipFill>
          <a:blip r:embed="rId4"/>
          <a:stretch>
            <a:fillRect/>
          </a:stretch>
        </p:blipFill>
        <p:spPr>
          <a:xfrm>
            <a:off x="8368085" y="2429325"/>
            <a:ext cx="3646934" cy="1488807"/>
          </a:xfrm>
          <a:prstGeom prst="rect">
            <a:avLst/>
          </a:prstGeom>
        </p:spPr>
      </p:pic>
      <p:cxnSp>
        <p:nvCxnSpPr>
          <p:cNvPr id="29" name="Straight Connector 28">
            <a:extLst>
              <a:ext uri="{FF2B5EF4-FFF2-40B4-BE49-F238E27FC236}">
                <a16:creationId xmlns:a16="http://schemas.microsoft.com/office/drawing/2014/main" id="{021A265D-7738-9D03-5920-711CE0E49077}"/>
              </a:ext>
            </a:extLst>
          </p:cNvPr>
          <p:cNvCxnSpPr/>
          <p:nvPr/>
        </p:nvCxnSpPr>
        <p:spPr>
          <a:xfrm>
            <a:off x="8192943" y="1022160"/>
            <a:ext cx="0" cy="45085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97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F572F-569C-7E9E-129A-BC916607B58D}"/>
            </a:ext>
          </a:extLst>
        </p:cNvPr>
        <p:cNvGrpSpPr/>
        <p:nvPr/>
      </p:nvGrpSpPr>
      <p:grpSpPr>
        <a:xfrm>
          <a:off x="0" y="0"/>
          <a:ext cx="0" cy="0"/>
          <a:chOff x="0" y="0"/>
          <a:chExt cx="0" cy="0"/>
        </a:xfrm>
      </p:grpSpPr>
      <p:grpSp>
        <p:nvGrpSpPr>
          <p:cNvPr id="2" name="مجموعة 28">
            <a:extLst>
              <a:ext uri="{FF2B5EF4-FFF2-40B4-BE49-F238E27FC236}">
                <a16:creationId xmlns:a16="http://schemas.microsoft.com/office/drawing/2014/main" id="{67DFB7C0-5B23-2CDF-6411-AD6C8A7F83E8}"/>
              </a:ext>
            </a:extLst>
          </p:cNvPr>
          <p:cNvGrpSpPr/>
          <p:nvPr/>
        </p:nvGrpSpPr>
        <p:grpSpPr>
          <a:xfrm>
            <a:off x="176981" y="167915"/>
            <a:ext cx="9360720" cy="595842"/>
            <a:chOff x="3964702" y="126036"/>
            <a:chExt cx="9360720" cy="595842"/>
          </a:xfrm>
        </p:grpSpPr>
        <p:grpSp>
          <p:nvGrpSpPr>
            <p:cNvPr id="3" name="Group 14">
              <a:extLst>
                <a:ext uri="{FF2B5EF4-FFF2-40B4-BE49-F238E27FC236}">
                  <a16:creationId xmlns:a16="http://schemas.microsoft.com/office/drawing/2014/main" id="{ABFB5B3D-72B3-6D56-055F-6D2749ED0496}"/>
                </a:ext>
              </a:extLst>
            </p:cNvPr>
            <p:cNvGrpSpPr/>
            <p:nvPr/>
          </p:nvGrpSpPr>
          <p:grpSpPr>
            <a:xfrm>
              <a:off x="3964702" y="126036"/>
              <a:ext cx="409784" cy="414532"/>
              <a:chOff x="11556343" y="164627"/>
              <a:chExt cx="462242" cy="467598"/>
            </a:xfrm>
          </p:grpSpPr>
          <p:grpSp>
            <p:nvGrpSpPr>
              <p:cNvPr id="6" name="Group 13">
                <a:extLst>
                  <a:ext uri="{FF2B5EF4-FFF2-40B4-BE49-F238E27FC236}">
                    <a16:creationId xmlns:a16="http://schemas.microsoft.com/office/drawing/2014/main" id="{BE7C0ED8-6D69-403D-11F7-30E70DE0F518}"/>
                  </a:ext>
                </a:extLst>
              </p:cNvPr>
              <p:cNvGrpSpPr/>
              <p:nvPr/>
            </p:nvGrpSpPr>
            <p:grpSpPr>
              <a:xfrm>
                <a:off x="11556343" y="164627"/>
                <a:ext cx="462242" cy="467598"/>
                <a:chOff x="4250871" y="649874"/>
                <a:chExt cx="598715" cy="605655"/>
              </a:xfrm>
            </p:grpSpPr>
            <p:sp>
              <p:nvSpPr>
                <p:cNvPr id="8" name="Oval 2">
                  <a:extLst>
                    <a:ext uri="{FF2B5EF4-FFF2-40B4-BE49-F238E27FC236}">
                      <a16:creationId xmlns:a16="http://schemas.microsoft.com/office/drawing/2014/main" id="{33B316E9-3C6B-6CC2-F233-62F78D1E96DE}"/>
                    </a:ext>
                  </a:extLst>
                </p:cNvPr>
                <p:cNvSpPr/>
                <p:nvPr/>
              </p:nvSpPr>
              <p:spPr>
                <a:xfrm>
                  <a:off x="4250871" y="656813"/>
                  <a:ext cx="598715"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9">
                  <a:extLst>
                    <a:ext uri="{FF2B5EF4-FFF2-40B4-BE49-F238E27FC236}">
                      <a16:creationId xmlns:a16="http://schemas.microsoft.com/office/drawing/2014/main" id="{4A2F9ED0-09E9-96DB-A702-190276179DE0}"/>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a:extLst>
                    <a:ext uri="{FF2B5EF4-FFF2-40B4-BE49-F238E27FC236}">
                      <a16:creationId xmlns:a16="http://schemas.microsoft.com/office/drawing/2014/main" id="{9540A40B-BC34-082C-DF6B-73767F3E05CA}"/>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A58FF5B6-E0E7-B093-B021-21FA3104F91B}"/>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2">
                  <a:extLst>
                    <a:ext uri="{FF2B5EF4-FFF2-40B4-BE49-F238E27FC236}">
                      <a16:creationId xmlns:a16="http://schemas.microsoft.com/office/drawing/2014/main" id="{86B4D671-9CCD-A499-A433-7DFD5BDB0EC9}"/>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extBox 52">
                <a:extLst>
                  <a:ext uri="{FF2B5EF4-FFF2-40B4-BE49-F238E27FC236}">
                    <a16:creationId xmlns:a16="http://schemas.microsoft.com/office/drawing/2014/main" id="{0D88E0BB-1B0D-F21C-B2C7-6F15520A40B3}"/>
                  </a:ext>
                </a:extLst>
              </p:cNvPr>
              <p:cNvSpPr txBox="1">
                <a:spLocks noChangeArrowheads="1"/>
              </p:cNvSpPr>
              <p:nvPr/>
            </p:nvSpPr>
            <p:spPr bwMode="auto">
              <a:xfrm>
                <a:off x="11608246" y="175439"/>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7</a:t>
                </a:r>
              </a:p>
            </p:txBody>
          </p:sp>
        </p:grpSp>
        <p:sp>
          <p:nvSpPr>
            <p:cNvPr id="4" name="Title 1">
              <a:extLst>
                <a:ext uri="{FF2B5EF4-FFF2-40B4-BE49-F238E27FC236}">
                  <a16:creationId xmlns:a16="http://schemas.microsoft.com/office/drawing/2014/main" id="{DE2A047D-D443-BABE-D414-F8E3E21520B9}"/>
                </a:ext>
              </a:extLst>
            </p:cNvPr>
            <p:cNvSpPr txBox="1">
              <a:spLocks/>
            </p:cNvSpPr>
            <p:nvPr/>
          </p:nvSpPr>
          <p:spPr>
            <a:xfrm>
              <a:off x="4487906" y="126036"/>
              <a:ext cx="8837516" cy="565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REVIEWING THE NATIONAL REPORTS IN THE </a:t>
              </a:r>
            </a:p>
            <a:p>
              <a:r>
                <a:rPr lang="en-US" sz="1900" dirty="0">
                  <a:solidFill>
                    <a:schemeClr val="accent1">
                      <a:lumMod val="75000"/>
                    </a:schemeClr>
                  </a:solidFill>
                  <a:latin typeface="Roboto Medium" charset="0"/>
                </a:rPr>
                <a:t>CONVENTION OF NUCLEAR SAFETY</a:t>
              </a:r>
            </a:p>
          </p:txBody>
        </p:sp>
        <p:pic>
          <p:nvPicPr>
            <p:cNvPr id="5" name="Picture 8">
              <a:extLst>
                <a:ext uri="{FF2B5EF4-FFF2-40B4-BE49-F238E27FC236}">
                  <a16:creationId xmlns:a16="http://schemas.microsoft.com/office/drawing/2014/main" id="{DE7B1BB9-1FBD-2EEB-B2F4-2CEF27427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7066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pic>
        <p:nvPicPr>
          <p:cNvPr id="13" name="Picture 12">
            <a:extLst>
              <a:ext uri="{FF2B5EF4-FFF2-40B4-BE49-F238E27FC236}">
                <a16:creationId xmlns:a16="http://schemas.microsoft.com/office/drawing/2014/main" id="{18759070-CF1A-9646-EC66-711AE3CB5C8B}"/>
              </a:ext>
            </a:extLst>
          </p:cNvPr>
          <p:cNvPicPr>
            <a:picLocks noChangeAspect="1"/>
          </p:cNvPicPr>
          <p:nvPr/>
        </p:nvPicPr>
        <p:blipFill>
          <a:blip r:embed="rId4"/>
          <a:stretch>
            <a:fillRect/>
          </a:stretch>
        </p:blipFill>
        <p:spPr>
          <a:xfrm>
            <a:off x="8773759" y="1313543"/>
            <a:ext cx="3255437" cy="4230913"/>
          </a:xfrm>
          <a:prstGeom prst="rect">
            <a:avLst/>
          </a:prstGeom>
        </p:spPr>
      </p:pic>
      <p:sp>
        <p:nvSpPr>
          <p:cNvPr id="14" name="TextBox 13">
            <a:extLst>
              <a:ext uri="{FF2B5EF4-FFF2-40B4-BE49-F238E27FC236}">
                <a16:creationId xmlns:a16="http://schemas.microsoft.com/office/drawing/2014/main" id="{493C96F6-30CF-884B-823E-A6B01132F863}"/>
              </a:ext>
            </a:extLst>
          </p:cNvPr>
          <p:cNvSpPr txBox="1"/>
          <p:nvPr/>
        </p:nvSpPr>
        <p:spPr>
          <a:xfrm>
            <a:off x="154540" y="2308728"/>
            <a:ext cx="7690208" cy="2534027"/>
          </a:xfrm>
          <a:prstGeom prst="rect">
            <a:avLst/>
          </a:prstGeom>
          <a:noFill/>
        </p:spPr>
        <p:txBody>
          <a:bodyPr wrap="square">
            <a:spAutoFit/>
          </a:bodyPr>
          <a:lstStyle/>
          <a:p>
            <a:pPr algn="just">
              <a:lnSpc>
                <a:spcPct val="150000"/>
              </a:lnSpc>
            </a:pPr>
            <a:r>
              <a:rPr lang="en-US" sz="1800" dirty="0">
                <a:latin typeface="Arial" panose="020B0604020202020204" pitchFamily="34" charset="0"/>
                <a:cs typeface="Arial" panose="020B0604020202020204" pitchFamily="34" charset="0"/>
              </a:rPr>
              <a:t>The NRRC staff has participated in drafting and reviewing the national and other Member States’ reports in relation to the Convention of Nuclear Safety and The Joint Convention on the Safety of Spent Fuel Management. The NRRC presented the national reports for the Kingdom of Saudi Arabia and reviewed the efforts of other states to fulfill </a:t>
            </a:r>
            <a:r>
              <a:rPr lang="en-US" dirty="0">
                <a:latin typeface="Arial" panose="020B0604020202020204" pitchFamily="34" charset="0"/>
                <a:cs typeface="Arial" panose="020B0604020202020204" pitchFamily="34" charset="0"/>
              </a:rPr>
              <a:t>Saudi Arabia’s </a:t>
            </a:r>
            <a:r>
              <a:rPr lang="en-US" sz="1800" dirty="0">
                <a:latin typeface="Arial" panose="020B0604020202020204" pitchFamily="34" charset="0"/>
                <a:cs typeface="Arial" panose="020B0604020202020204" pitchFamily="34" charset="0"/>
              </a:rPr>
              <a:t>obligation as a Contracting </a:t>
            </a:r>
            <a:r>
              <a:rPr lang="en-US" dirty="0">
                <a:latin typeface="Arial" panose="020B0604020202020204" pitchFamily="34" charset="0"/>
                <a:cs typeface="Arial" panose="020B0604020202020204" pitchFamily="34" charset="0"/>
              </a:rPr>
              <a:t>P</a:t>
            </a:r>
            <a:r>
              <a:rPr lang="en-US" sz="1800" dirty="0">
                <a:latin typeface="Arial" panose="020B0604020202020204" pitchFamily="34" charset="0"/>
                <a:cs typeface="Arial" panose="020B0604020202020204" pitchFamily="34" charset="0"/>
              </a:rPr>
              <a:t>arty</a:t>
            </a:r>
            <a:r>
              <a:rPr lang="en-US"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943C9BF8-424B-EAC1-F2B7-3396727A4202}"/>
              </a:ext>
            </a:extLst>
          </p:cNvPr>
          <p:cNvCxnSpPr/>
          <p:nvPr/>
        </p:nvCxnSpPr>
        <p:spPr>
          <a:xfrm>
            <a:off x="8254936" y="1174750"/>
            <a:ext cx="0" cy="45085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770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D71E0-ED74-97B2-A131-D2C384542C66}"/>
            </a:ext>
          </a:extLst>
        </p:cNvPr>
        <p:cNvGrpSpPr/>
        <p:nvPr/>
      </p:nvGrpSpPr>
      <p:grpSpPr>
        <a:xfrm>
          <a:off x="0" y="0"/>
          <a:ext cx="0" cy="0"/>
          <a:chOff x="0" y="0"/>
          <a:chExt cx="0" cy="0"/>
        </a:xfrm>
      </p:grpSpPr>
      <p:grpSp>
        <p:nvGrpSpPr>
          <p:cNvPr id="2" name="مجموعة 28">
            <a:extLst>
              <a:ext uri="{FF2B5EF4-FFF2-40B4-BE49-F238E27FC236}">
                <a16:creationId xmlns:a16="http://schemas.microsoft.com/office/drawing/2014/main" id="{26997E94-4FDC-FB4C-3D9C-BF76CD1961DF}"/>
              </a:ext>
            </a:extLst>
          </p:cNvPr>
          <p:cNvGrpSpPr/>
          <p:nvPr/>
        </p:nvGrpSpPr>
        <p:grpSpPr>
          <a:xfrm>
            <a:off x="365954" y="167915"/>
            <a:ext cx="9171747" cy="633520"/>
            <a:chOff x="4153675" y="126036"/>
            <a:chExt cx="9171747" cy="633520"/>
          </a:xfrm>
        </p:grpSpPr>
        <p:grpSp>
          <p:nvGrpSpPr>
            <p:cNvPr id="6" name="Group 13">
              <a:extLst>
                <a:ext uri="{FF2B5EF4-FFF2-40B4-BE49-F238E27FC236}">
                  <a16:creationId xmlns:a16="http://schemas.microsoft.com/office/drawing/2014/main" id="{6B456A97-78AC-8FD4-1389-3944F1C089D8}"/>
                </a:ext>
              </a:extLst>
            </p:cNvPr>
            <p:cNvGrpSpPr/>
            <p:nvPr/>
          </p:nvGrpSpPr>
          <p:grpSpPr>
            <a:xfrm>
              <a:off x="4153675" y="126036"/>
              <a:ext cx="215631" cy="244670"/>
              <a:chOff x="4526974" y="649874"/>
              <a:chExt cx="315048" cy="357477"/>
            </a:xfrm>
          </p:grpSpPr>
          <p:cxnSp>
            <p:nvCxnSpPr>
              <p:cNvPr id="9" name="Straight Connector 9">
                <a:extLst>
                  <a:ext uri="{FF2B5EF4-FFF2-40B4-BE49-F238E27FC236}">
                    <a16:creationId xmlns:a16="http://schemas.microsoft.com/office/drawing/2014/main" id="{2AD03853-5FC5-CB2F-652A-2416A5076A50}"/>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a:extLst>
                  <a:ext uri="{FF2B5EF4-FFF2-40B4-BE49-F238E27FC236}">
                    <a16:creationId xmlns:a16="http://schemas.microsoft.com/office/drawing/2014/main" id="{94ED7949-3AE0-6A82-2BE9-F24A8088714D}"/>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02BEBD81-DE2C-83CE-C98F-1139DA1AD7FF}"/>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2">
                <a:extLst>
                  <a:ext uri="{FF2B5EF4-FFF2-40B4-BE49-F238E27FC236}">
                    <a16:creationId xmlns:a16="http://schemas.microsoft.com/office/drawing/2014/main" id="{4CC4DC0B-CEB6-3B5D-F68E-F6B6E909CEDE}"/>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itle 1">
              <a:extLst>
                <a:ext uri="{FF2B5EF4-FFF2-40B4-BE49-F238E27FC236}">
                  <a16:creationId xmlns:a16="http://schemas.microsoft.com/office/drawing/2014/main" id="{99FB6601-92CD-C28B-7161-AAA1164EE4F0}"/>
                </a:ext>
              </a:extLst>
            </p:cNvPr>
            <p:cNvSpPr txBox="1">
              <a:spLocks/>
            </p:cNvSpPr>
            <p:nvPr/>
          </p:nvSpPr>
          <p:spPr>
            <a:xfrm>
              <a:off x="4487906" y="194194"/>
              <a:ext cx="8837516" cy="565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1">
                      <a:lumMod val="75000"/>
                    </a:schemeClr>
                  </a:solidFill>
                  <a:latin typeface="Roboto Medium" charset="0"/>
                </a:rPr>
                <a:t>Conclusion </a:t>
              </a:r>
            </a:p>
          </p:txBody>
        </p:sp>
        <p:pic>
          <p:nvPicPr>
            <p:cNvPr id="5" name="Picture 8">
              <a:extLst>
                <a:ext uri="{FF2B5EF4-FFF2-40B4-BE49-F238E27FC236}">
                  <a16:creationId xmlns:a16="http://schemas.microsoft.com/office/drawing/2014/main" id="{D63838B1-757E-E31E-DC8D-BDB8C225A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742052"/>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sp>
        <p:nvSpPr>
          <p:cNvPr id="16" name="TextBox 15">
            <a:extLst>
              <a:ext uri="{FF2B5EF4-FFF2-40B4-BE49-F238E27FC236}">
                <a16:creationId xmlns:a16="http://schemas.microsoft.com/office/drawing/2014/main" id="{B1CB19EB-E94F-002B-ACBB-5F0A92DCB995}"/>
              </a:ext>
            </a:extLst>
          </p:cNvPr>
          <p:cNvSpPr txBox="1"/>
          <p:nvPr/>
        </p:nvSpPr>
        <p:spPr>
          <a:xfrm>
            <a:off x="176981" y="1243955"/>
            <a:ext cx="9629823" cy="4801314"/>
          </a:xfrm>
          <a:prstGeom prst="rect">
            <a:avLst/>
          </a:prstGeom>
          <a:noFill/>
        </p:spPr>
        <p:txBody>
          <a:bodyPr wrap="square">
            <a:spAutoFit/>
          </a:bodyPr>
          <a:lstStyle/>
          <a:p>
            <a:pPr marL="285750" indent="-285750" algn="just">
              <a:buFont typeface="Arial" panose="020B0604020202020204" pitchFamily="34" charset="0"/>
              <a:buChar char="•"/>
            </a:pPr>
            <a:r>
              <a:rPr lang="en-US" sz="1800" kern="100" dirty="0">
                <a:effectLst/>
                <a:latin typeface="Arial" panose="020B0604020202020204" pitchFamily="34" charset="0"/>
                <a:ea typeface="Aptos" panose="020B0004020202020204" pitchFamily="34" charset="0"/>
                <a:cs typeface="Arial" panose="020B0604020202020204" pitchFamily="34" charset="0"/>
              </a:rPr>
              <a:t>The development of future safety-conscious leaders at the NRRC is governed via a </a:t>
            </a:r>
            <a:r>
              <a:rPr lang="en-US" sz="1800" kern="0" dirty="0">
                <a:effectLst/>
                <a:latin typeface="Arial" panose="020B0604020202020204" pitchFamily="34" charset="0"/>
                <a:ea typeface="Aptos" panose="020B0004020202020204" pitchFamily="34" charset="0"/>
                <a:cs typeface="Arial" panose="020B0604020202020204" pitchFamily="34" charset="0"/>
              </a:rPr>
              <a:t>policy for human capacity building and leadership programs from the human resources department that take into consideration the IAEA’s</a:t>
            </a:r>
            <a:r>
              <a:rPr lang="en-US" sz="1800" kern="0" dirty="0">
                <a:solidFill>
                  <a:srgbClr val="0D0D0D"/>
                </a:solidFill>
                <a:effectLst/>
                <a:latin typeface="Arial" panose="020B0604020202020204" pitchFamily="34" charset="0"/>
                <a:ea typeface="Aptos" panose="020B0004020202020204" pitchFamily="34" charset="0"/>
                <a:cs typeface="Arial" panose="020B0604020202020204" pitchFamily="34" charset="0"/>
              </a:rPr>
              <a:t> systematic approach. </a:t>
            </a:r>
          </a:p>
          <a:p>
            <a:pPr algn="just"/>
            <a:endParaRPr lang="en-US" sz="1800" kern="0" dirty="0">
              <a:solidFill>
                <a:srgbClr val="0D0D0D"/>
              </a:solidFill>
              <a:effectLst/>
              <a:latin typeface="Arial" panose="020B0604020202020204" pitchFamily="34" charset="0"/>
              <a:ea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n-US" sz="1800" kern="0" dirty="0">
                <a:solidFill>
                  <a:srgbClr val="0D0D0D"/>
                </a:solidFill>
                <a:effectLst/>
                <a:latin typeface="Arial" panose="020B0604020202020204" pitchFamily="34" charset="0"/>
                <a:ea typeface="Aptos" panose="020B0004020202020204" pitchFamily="34" charset="0"/>
                <a:cs typeface="Arial" panose="020B0604020202020204" pitchFamily="34" charset="0"/>
              </a:rPr>
              <a:t>This approach involves implementing specific strategies and practices that contribute to leaders’ personal growth and awareness</a:t>
            </a:r>
            <a:r>
              <a:rPr lang="en-US" sz="1800" kern="0" dirty="0">
                <a:effectLst/>
                <a:latin typeface="Arial" panose="020B0604020202020204" pitchFamily="34" charset="0"/>
                <a:ea typeface="Aptos" panose="020B0004020202020204" pitchFamily="34" charset="0"/>
                <a:cs typeface="Arial" panose="020B0604020202020204" pitchFamily="34" charset="0"/>
              </a:rPr>
              <a:t>. </a:t>
            </a:r>
          </a:p>
          <a:p>
            <a:pPr marL="285750" indent="-285750" algn="just">
              <a:buFont typeface="Arial" panose="020B0604020202020204" pitchFamily="34" charset="0"/>
              <a:buChar char="•"/>
            </a:pPr>
            <a:endParaRPr lang="en-US" kern="0" dirty="0">
              <a:latin typeface="Arial" panose="020B0604020202020204" pitchFamily="34" charset="0"/>
              <a:ea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n-US" sz="1800" kern="0" dirty="0">
                <a:effectLst/>
                <a:latin typeface="Arial" panose="020B0604020202020204" pitchFamily="34" charset="0"/>
                <a:ea typeface="Aptos" panose="020B0004020202020204" pitchFamily="34" charset="0"/>
                <a:cs typeface="Arial" panose="020B0604020202020204" pitchFamily="34" charset="0"/>
              </a:rPr>
              <a:t>Safety-Conscious leaders have engaged in drafting the NRRC’s safety technical regulations and have participated in a series of internal procedures to train and enhance their performance and skills through a strategic partnership with world-leading institutes and regulatory bodies. Moreover, targeted training aspects in nuclear leadership for safety were utilized as well. </a:t>
            </a:r>
          </a:p>
          <a:p>
            <a:pPr algn="just"/>
            <a:endParaRPr lang="en-US" sz="1800" kern="0" dirty="0">
              <a:effectLst/>
              <a:latin typeface="Arial" panose="020B0604020202020204" pitchFamily="34" charset="0"/>
              <a:ea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n-US" sz="1800" kern="0" dirty="0">
                <a:effectLst/>
                <a:latin typeface="Arial" panose="020B0604020202020204" pitchFamily="34" charset="0"/>
                <a:ea typeface="Aptos" panose="020B0004020202020204" pitchFamily="34" charset="0"/>
                <a:cs typeface="Arial" panose="020B0604020202020204" pitchFamily="34" charset="0"/>
              </a:rPr>
              <a:t>Taking into consideration that this is a continuous process, the NRRC is engaging its safety-conscious leaders in other relevant activities such as participating at developing the national safety reports with NRRC expertise to ensure that they gain the needed knowledge. </a:t>
            </a:r>
            <a:endParaRPr lang="en-US"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E959B677-557B-23ED-2E1E-A8B08CC738E0}"/>
              </a:ext>
            </a:extLst>
          </p:cNvPr>
          <p:cNvPicPr>
            <a:picLocks noChangeAspect="1"/>
          </p:cNvPicPr>
          <p:nvPr/>
        </p:nvPicPr>
        <p:blipFill rotWithShape="1">
          <a:blip r:embed="rId4"/>
          <a:srcRect l="-512" r="47724"/>
          <a:stretch/>
        </p:blipFill>
        <p:spPr>
          <a:xfrm>
            <a:off x="9806804" y="1239904"/>
            <a:ext cx="2385195" cy="4149943"/>
          </a:xfrm>
          <a:prstGeom prst="rect">
            <a:avLst/>
          </a:prstGeom>
        </p:spPr>
      </p:pic>
    </p:spTree>
    <p:extLst>
      <p:ext uri="{BB962C8B-B14F-4D97-AF65-F5344CB8AC3E}">
        <p14:creationId xmlns:p14="http://schemas.microsoft.com/office/powerpoint/2010/main" val="1598703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0F4B2-2919-835A-87C9-BA34F5B633F9}"/>
            </a:ext>
          </a:extLst>
        </p:cNvPr>
        <p:cNvGrpSpPr/>
        <p:nvPr/>
      </p:nvGrpSpPr>
      <p:grpSpPr>
        <a:xfrm>
          <a:off x="0" y="0"/>
          <a:ext cx="0" cy="0"/>
          <a:chOff x="0" y="0"/>
          <a:chExt cx="0" cy="0"/>
        </a:xfrm>
      </p:grpSpPr>
      <p:grpSp>
        <p:nvGrpSpPr>
          <p:cNvPr id="2" name="مجموعة 28">
            <a:extLst>
              <a:ext uri="{FF2B5EF4-FFF2-40B4-BE49-F238E27FC236}">
                <a16:creationId xmlns:a16="http://schemas.microsoft.com/office/drawing/2014/main" id="{D63D5D75-B3E4-F9B4-025A-9DA31B45D1C5}"/>
              </a:ext>
            </a:extLst>
          </p:cNvPr>
          <p:cNvGrpSpPr/>
          <p:nvPr/>
        </p:nvGrpSpPr>
        <p:grpSpPr>
          <a:xfrm>
            <a:off x="176981" y="167915"/>
            <a:ext cx="9360720" cy="633520"/>
            <a:chOff x="3964702" y="126036"/>
            <a:chExt cx="9360720" cy="633520"/>
          </a:xfrm>
        </p:grpSpPr>
        <p:grpSp>
          <p:nvGrpSpPr>
            <p:cNvPr id="6" name="Group 13">
              <a:extLst>
                <a:ext uri="{FF2B5EF4-FFF2-40B4-BE49-F238E27FC236}">
                  <a16:creationId xmlns:a16="http://schemas.microsoft.com/office/drawing/2014/main" id="{075777A3-D4B9-5A6D-5ED1-A87A0D97203E}"/>
                </a:ext>
              </a:extLst>
            </p:cNvPr>
            <p:cNvGrpSpPr/>
            <p:nvPr/>
          </p:nvGrpSpPr>
          <p:grpSpPr>
            <a:xfrm>
              <a:off x="3964702" y="126036"/>
              <a:ext cx="409784" cy="414532"/>
              <a:chOff x="4250871" y="649874"/>
              <a:chExt cx="598715" cy="605655"/>
            </a:xfrm>
          </p:grpSpPr>
          <p:sp>
            <p:nvSpPr>
              <p:cNvPr id="8" name="Oval 2">
                <a:extLst>
                  <a:ext uri="{FF2B5EF4-FFF2-40B4-BE49-F238E27FC236}">
                    <a16:creationId xmlns:a16="http://schemas.microsoft.com/office/drawing/2014/main" id="{B78BCE6B-451D-551E-871F-A6C1CDA4C8CD}"/>
                  </a:ext>
                </a:extLst>
              </p:cNvPr>
              <p:cNvSpPr/>
              <p:nvPr/>
            </p:nvSpPr>
            <p:spPr>
              <a:xfrm>
                <a:off x="4250871" y="656813"/>
                <a:ext cx="598715" cy="598716"/>
              </a:xfrm>
              <a:prstGeom prst="ellips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9">
                <a:extLst>
                  <a:ext uri="{FF2B5EF4-FFF2-40B4-BE49-F238E27FC236}">
                    <a16:creationId xmlns:a16="http://schemas.microsoft.com/office/drawing/2014/main" id="{493A0E18-A56B-FE65-C0D0-C0319F711674}"/>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a:extLst>
                  <a:ext uri="{FF2B5EF4-FFF2-40B4-BE49-F238E27FC236}">
                    <a16:creationId xmlns:a16="http://schemas.microsoft.com/office/drawing/2014/main" id="{F599F063-ADDD-642D-9387-126841D39010}"/>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BD9CE16C-3D3D-F9EE-01A9-24C5C827720B}"/>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2">
                <a:extLst>
                  <a:ext uri="{FF2B5EF4-FFF2-40B4-BE49-F238E27FC236}">
                    <a16:creationId xmlns:a16="http://schemas.microsoft.com/office/drawing/2014/main" id="{CEE42ECC-16FF-911F-E31D-66899864B0EE}"/>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itle 1">
              <a:extLst>
                <a:ext uri="{FF2B5EF4-FFF2-40B4-BE49-F238E27FC236}">
                  <a16:creationId xmlns:a16="http://schemas.microsoft.com/office/drawing/2014/main" id="{5629FBF7-E446-F939-01B5-5CA1C259736C}"/>
                </a:ext>
              </a:extLst>
            </p:cNvPr>
            <p:cNvSpPr txBox="1">
              <a:spLocks/>
            </p:cNvSpPr>
            <p:nvPr/>
          </p:nvSpPr>
          <p:spPr>
            <a:xfrm>
              <a:off x="4487906" y="194194"/>
              <a:ext cx="8837516" cy="5653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References</a:t>
              </a:r>
            </a:p>
          </p:txBody>
        </p:sp>
        <p:pic>
          <p:nvPicPr>
            <p:cNvPr id="5" name="Picture 8">
              <a:extLst>
                <a:ext uri="{FF2B5EF4-FFF2-40B4-BE49-F238E27FC236}">
                  <a16:creationId xmlns:a16="http://schemas.microsoft.com/office/drawing/2014/main" id="{2D25A268-8AA4-E61D-476F-E7884CAA8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19216"/>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sp>
        <p:nvSpPr>
          <p:cNvPr id="15" name="TextBox 14">
            <a:extLst>
              <a:ext uri="{FF2B5EF4-FFF2-40B4-BE49-F238E27FC236}">
                <a16:creationId xmlns:a16="http://schemas.microsoft.com/office/drawing/2014/main" id="{77640AE5-6CDC-BA08-9693-D44B99562042}"/>
              </a:ext>
            </a:extLst>
          </p:cNvPr>
          <p:cNvSpPr txBox="1"/>
          <p:nvPr/>
        </p:nvSpPr>
        <p:spPr>
          <a:xfrm>
            <a:off x="399341" y="1126457"/>
            <a:ext cx="11368589" cy="2308324"/>
          </a:xfrm>
          <a:prstGeom prst="rect">
            <a:avLst/>
          </a:prstGeom>
          <a:noFill/>
        </p:spPr>
        <p:txBody>
          <a:bodyPr wrap="square">
            <a:spAutoFit/>
          </a:bodyPr>
          <a:lstStyle/>
          <a:p>
            <a:pPr marL="285750" indent="-285750" algn="just">
              <a:buFont typeface="Arial" panose="020B0604020202020204" pitchFamily="34" charset="0"/>
              <a:buChar char="•"/>
            </a:pPr>
            <a:r>
              <a:rPr lang="en-US" sz="1800" dirty="0">
                <a:effectLst/>
                <a:latin typeface="Times New Roman" panose="02020603050405020304" pitchFamily="18" charset="0"/>
                <a:ea typeface="Aptos" panose="020B0004020202020204" pitchFamily="34" charset="0"/>
              </a:rPr>
              <a:t>IAEA, Systematic Approach to Training for Nuclear Facility Personnel: Processes, Methodology and Practices, VIENNA: The International Atomic Energy Agency, 2021. </a:t>
            </a:r>
          </a:p>
          <a:p>
            <a:pPr marL="285750" indent="-285750" algn="just">
              <a:buFont typeface="Arial" panose="020B0604020202020204" pitchFamily="34" charset="0"/>
              <a:buChar char="•"/>
            </a:pPr>
            <a:endParaRPr lang="en-US" sz="1800" dirty="0">
              <a:effectLst/>
              <a:latin typeface="Times New Roman" panose="02020603050405020304" pitchFamily="18" charset="0"/>
              <a:ea typeface="Aptos" panose="020B0004020202020204" pitchFamily="34" charset="0"/>
            </a:endParaRPr>
          </a:p>
          <a:p>
            <a:pPr marL="285750" indent="-285750" algn="just">
              <a:buFont typeface="Arial" panose="020B0604020202020204" pitchFamily="34" charset="0"/>
              <a:buChar char="•"/>
            </a:pPr>
            <a:r>
              <a:rPr lang="en-US" sz="1800" dirty="0">
                <a:effectLst/>
                <a:latin typeface="Times New Roman" panose="02020603050405020304" pitchFamily="18" charset="0"/>
                <a:ea typeface="Aptos" panose="020B0004020202020204" pitchFamily="34" charset="0"/>
              </a:rPr>
              <a:t>NRRC, Policy Manual for Human Capability Development Program to Perform an Effective Regulatory Functions, Riyadh, Kingdom of Saudi Arabia: Nuclear and Radiological Regulatory Commission (NRRC), 2023. </a:t>
            </a:r>
          </a:p>
          <a:p>
            <a:pPr marL="285750" indent="-285750" algn="just">
              <a:buFont typeface="Arial" panose="020B0604020202020204" pitchFamily="34" charset="0"/>
              <a:buChar char="•"/>
            </a:pPr>
            <a:endParaRPr lang="en-US" dirty="0">
              <a:latin typeface="Times New Roman" panose="02020603050405020304" pitchFamily="18" charset="0"/>
              <a:ea typeface="Aptos" panose="020B0004020202020204" pitchFamily="34" charset="0"/>
            </a:endParaRPr>
          </a:p>
          <a:p>
            <a:pPr marL="285750" indent="-285750" algn="just">
              <a:buFont typeface="Arial" panose="020B0604020202020204" pitchFamily="34" charset="0"/>
              <a:buChar char="•"/>
            </a:pPr>
            <a:r>
              <a:rPr lang="en-US" sz="1800" dirty="0">
                <a:effectLst/>
                <a:latin typeface="Times New Roman" panose="02020603050405020304" pitchFamily="18" charset="0"/>
                <a:ea typeface="Aptos" panose="020B0004020202020204" pitchFamily="34" charset="0"/>
              </a:rPr>
              <a:t>NRRC, Leadership and Management for Safety, Riyadh, Kingdom of Saudi Arabia: Nuclear and Radiological Regulatory Commission (NRRC), 2022. </a:t>
            </a:r>
            <a:endParaRPr lang="en-US" dirty="0"/>
          </a:p>
        </p:txBody>
      </p:sp>
    </p:spTree>
    <p:extLst>
      <p:ext uri="{BB962C8B-B14F-4D97-AF65-F5344CB8AC3E}">
        <p14:creationId xmlns:p14="http://schemas.microsoft.com/office/powerpoint/2010/main" val="4276524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0153F-5DD5-D1B6-4A3B-433BCB5D2D3B}"/>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C3102191-AD80-44A7-5DA4-ED9C4D209A2C}"/>
              </a:ext>
            </a:extLst>
          </p:cNvPr>
          <p:cNvPicPr>
            <a:picLocks noChangeAspect="1"/>
          </p:cNvPicPr>
          <p:nvPr/>
        </p:nvPicPr>
        <p:blipFill>
          <a:blip r:embed="rId2">
            <a:duotone>
              <a:prstClr val="black"/>
              <a:schemeClr val="accent1">
                <a:lumMod val="50000"/>
                <a:tint val="45000"/>
                <a:satMod val="400000"/>
              </a:schemeClr>
            </a:duotone>
            <a:extLst>
              <a:ext uri="{28A0092B-C50C-407E-A947-70E740481C1C}">
                <a14:useLocalDpi xmlns:a14="http://schemas.microsoft.com/office/drawing/2010/main" val="0"/>
              </a:ext>
            </a:extLst>
          </a:blip>
          <a:stretch>
            <a:fillRect/>
          </a:stretch>
        </p:blipFill>
        <p:spPr>
          <a:xfrm>
            <a:off x="5513331" y="3968563"/>
            <a:ext cx="1165338" cy="1064004"/>
          </a:xfrm>
          <a:prstGeom prst="rect">
            <a:avLst/>
          </a:prstGeom>
        </p:spPr>
      </p:pic>
      <p:pic>
        <p:nvPicPr>
          <p:cNvPr id="20" name="Picture 19">
            <a:extLst>
              <a:ext uri="{FF2B5EF4-FFF2-40B4-BE49-F238E27FC236}">
                <a16:creationId xmlns:a16="http://schemas.microsoft.com/office/drawing/2014/main" id="{6C80FD10-D921-BC73-86D2-5D00208AA1EC}"/>
              </a:ext>
            </a:extLst>
          </p:cNvPr>
          <p:cNvPicPr>
            <a:picLocks noChangeAspect="1"/>
          </p:cNvPicPr>
          <p:nvPr/>
        </p:nvPicPr>
        <p:blipFill>
          <a:blip r:embed="rId3">
            <a:duotone>
              <a:prstClr val="black"/>
              <a:schemeClr val="accent1">
                <a:lumMod val="50000"/>
                <a:tint val="45000"/>
                <a:satMod val="400000"/>
              </a:schemeClr>
            </a:duotone>
            <a:extLst>
              <a:ext uri="{28A0092B-C50C-407E-A947-70E740481C1C}">
                <a14:useLocalDpi xmlns:a14="http://schemas.microsoft.com/office/drawing/2010/main" val="0"/>
              </a:ext>
            </a:extLst>
          </a:blip>
          <a:stretch>
            <a:fillRect/>
          </a:stretch>
        </p:blipFill>
        <p:spPr>
          <a:xfrm>
            <a:off x="4626021" y="5150938"/>
            <a:ext cx="2989346" cy="422224"/>
          </a:xfrm>
          <a:prstGeom prst="rect">
            <a:avLst/>
          </a:prstGeom>
        </p:spPr>
      </p:pic>
      <p:sp>
        <p:nvSpPr>
          <p:cNvPr id="21" name="Title 1">
            <a:extLst>
              <a:ext uri="{FF2B5EF4-FFF2-40B4-BE49-F238E27FC236}">
                <a16:creationId xmlns:a16="http://schemas.microsoft.com/office/drawing/2014/main" id="{E237B0F6-A6A0-5D38-B5F2-DEB49F142CDD}"/>
              </a:ext>
            </a:extLst>
          </p:cNvPr>
          <p:cNvSpPr txBox="1">
            <a:spLocks/>
          </p:cNvSpPr>
          <p:nvPr/>
        </p:nvSpPr>
        <p:spPr>
          <a:xfrm>
            <a:off x="2217179" y="1995547"/>
            <a:ext cx="7757641" cy="14334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lnSpc>
                <a:spcPct val="150000"/>
              </a:lnSpc>
            </a:pPr>
            <a:r>
              <a:rPr lang="en-US" sz="6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Thank you</a:t>
            </a:r>
          </a:p>
          <a:p>
            <a:pPr algn="ctr" rtl="1">
              <a:lnSpc>
                <a:spcPct val="150000"/>
              </a:lnSpc>
            </a:pPr>
            <a:endParaRPr lang="ar-SA"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2" name="Picture 21">
            <a:extLst>
              <a:ext uri="{FF2B5EF4-FFF2-40B4-BE49-F238E27FC236}">
                <a16:creationId xmlns:a16="http://schemas.microsoft.com/office/drawing/2014/main" id="{14979E66-E5FB-3272-583D-2EA47EDE5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961" y="3654171"/>
            <a:ext cx="6598920" cy="15240"/>
          </a:xfrm>
          <a:prstGeom prst="rect">
            <a:avLst/>
          </a:prstGeom>
          <a:ln>
            <a:solidFill>
              <a:schemeClr val="accent1">
                <a:lumMod val="75000"/>
              </a:schemeClr>
            </a:solidFill>
          </a:ln>
        </p:spPr>
      </p:pic>
    </p:spTree>
    <p:extLst>
      <p:ext uri="{BB962C8B-B14F-4D97-AF65-F5344CB8AC3E}">
        <p14:creationId xmlns:p14="http://schemas.microsoft.com/office/powerpoint/2010/main" val="39123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DE9A1-48D2-6ABB-E38F-318FDEC97B50}"/>
            </a:ext>
          </a:extLst>
        </p:cNvPr>
        <p:cNvGrpSpPr/>
        <p:nvPr/>
      </p:nvGrpSpPr>
      <p:grpSpPr>
        <a:xfrm>
          <a:off x="0" y="0"/>
          <a:ext cx="0" cy="0"/>
          <a:chOff x="0" y="0"/>
          <a:chExt cx="0" cy="0"/>
        </a:xfrm>
      </p:grpSpPr>
      <p:sp>
        <p:nvSpPr>
          <p:cNvPr id="39" name="Text Box 12">
            <a:extLst>
              <a:ext uri="{FF2B5EF4-FFF2-40B4-BE49-F238E27FC236}">
                <a16:creationId xmlns:a16="http://schemas.microsoft.com/office/drawing/2014/main" id="{6CEFC285-6F7B-8EB7-007C-4C2FAA72334A}"/>
              </a:ext>
            </a:extLst>
          </p:cNvPr>
          <p:cNvSpPr txBox="1">
            <a:spLocks noChangeArrowheads="1"/>
          </p:cNvSpPr>
          <p:nvPr/>
        </p:nvSpPr>
        <p:spPr bwMode="auto">
          <a:xfrm>
            <a:off x="2789739" y="2798058"/>
            <a:ext cx="8677166" cy="630942"/>
          </a:xfrm>
          <a:prstGeom prst="rect">
            <a:avLst/>
          </a:prstGeom>
          <a:noFill/>
          <a:ln w="9525" algn="ctr">
            <a:noFill/>
            <a:miter lim="800000"/>
            <a:headEnd/>
            <a:tailEnd/>
          </a:ln>
        </p:spPr>
        <p:txBody>
          <a:bodyPr wrap="square">
            <a:spAutoFit/>
          </a:bodyPr>
          <a:lstStyle>
            <a:defPPr>
              <a:defRPr lang="en-US"/>
            </a:defPPr>
            <a:lvl1pPr algn="r" rtl="1">
              <a:lnSpc>
                <a:spcPct val="200000"/>
              </a:lnSpc>
              <a:defRPr sz="2000">
                <a:latin typeface="Calibri" panose="020F0502020204030204" pitchFamily="34" charset="0"/>
                <a:cs typeface="Calibri" panose="020F0502020204030204" pitchFamily="34" charset="0"/>
              </a:defRPr>
            </a:lvl1pPr>
          </a:lstStyle>
          <a:p>
            <a:pPr algn="l"/>
            <a:r>
              <a:rPr lang="en-US"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NRRC’s Establishment Strategy </a:t>
            </a:r>
            <a:r>
              <a:rPr lang="en-GB"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rPr>
              <a:t>Regulatory Framework</a:t>
            </a:r>
            <a:endParaRPr lang="ar-SA" b="1" dirty="0">
              <a:solidFill>
                <a:srgbClr val="000000"/>
              </a:solidFill>
              <a:latin typeface="Cambria" panose="02040503050406030204" pitchFamily="18" charset="0"/>
              <a:ea typeface="Times New Roman" panose="02020603050405020304" pitchFamily="18" charset="0"/>
              <a:cs typeface="Sakkal Majalla" panose="02000000000000000000" pitchFamily="2" charset="-78"/>
            </a:endParaRPr>
          </a:p>
        </p:txBody>
      </p:sp>
      <p:cxnSp>
        <p:nvCxnSpPr>
          <p:cNvPr id="40" name="Straight Connector 39">
            <a:extLst>
              <a:ext uri="{FF2B5EF4-FFF2-40B4-BE49-F238E27FC236}">
                <a16:creationId xmlns:a16="http://schemas.microsoft.com/office/drawing/2014/main" id="{36BA7B97-A13A-9F2B-7246-0A00C97D7BD7}"/>
              </a:ext>
            </a:extLst>
          </p:cNvPr>
          <p:cNvCxnSpPr>
            <a:cxnSpLocks/>
          </p:cNvCxnSpPr>
          <p:nvPr/>
        </p:nvCxnSpPr>
        <p:spPr>
          <a:xfrm>
            <a:off x="2740301" y="3374510"/>
            <a:ext cx="7202712" cy="257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75">
            <a:extLst>
              <a:ext uri="{FF2B5EF4-FFF2-40B4-BE49-F238E27FC236}">
                <a16:creationId xmlns:a16="http://schemas.microsoft.com/office/drawing/2014/main" id="{BE7271F6-749F-4064-9E1C-1D4033C46F44}"/>
              </a:ext>
            </a:extLst>
          </p:cNvPr>
          <p:cNvGrpSpPr>
            <a:grpSpLocks/>
          </p:cNvGrpSpPr>
          <p:nvPr/>
        </p:nvGrpSpPr>
        <p:grpSpPr bwMode="auto">
          <a:xfrm rot="10800000" flipH="1">
            <a:off x="1358113" y="3250682"/>
            <a:ext cx="1411287" cy="241300"/>
            <a:chOff x="3857625" y="4405312"/>
            <a:chExt cx="1411288" cy="241300"/>
          </a:xfrm>
          <a:solidFill>
            <a:srgbClr val="0070C0"/>
          </a:solidFill>
        </p:grpSpPr>
        <p:sp>
          <p:nvSpPr>
            <p:cNvPr id="42" name="Freeform 558">
              <a:extLst>
                <a:ext uri="{FF2B5EF4-FFF2-40B4-BE49-F238E27FC236}">
                  <a16:creationId xmlns:a16="http://schemas.microsoft.com/office/drawing/2014/main" id="{4DFFB95F-5466-D114-7480-E9D153E543D9}"/>
                </a:ext>
              </a:extLst>
            </p:cNvPr>
            <p:cNvSpPr>
              <a:spLocks noEditPoints="1"/>
            </p:cNvSpPr>
            <p:nvPr/>
          </p:nvSpPr>
          <p:spPr bwMode="auto">
            <a:xfrm>
              <a:off x="5087938"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0" y="74"/>
                  </a:lnTo>
                  <a:lnTo>
                    <a:pt x="55" y="76"/>
                  </a:lnTo>
                  <a:lnTo>
                    <a:pt x="60"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43" name="Freeform 559">
              <a:extLst>
                <a:ext uri="{FF2B5EF4-FFF2-40B4-BE49-F238E27FC236}">
                  <a16:creationId xmlns:a16="http://schemas.microsoft.com/office/drawing/2014/main" id="{1B6C80C8-4CBF-2992-EB13-3C8A4B1F860A}"/>
                </a:ext>
              </a:extLst>
            </p:cNvPr>
            <p:cNvSpPr>
              <a:spLocks noEditPoints="1"/>
            </p:cNvSpPr>
            <p:nvPr/>
          </p:nvSpPr>
          <p:spPr bwMode="auto">
            <a:xfrm>
              <a:off x="4976813"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3" y="0"/>
                  </a:lnTo>
                  <a:lnTo>
                    <a:pt x="114" y="74"/>
                  </a:lnTo>
                  <a:lnTo>
                    <a:pt x="63" y="152"/>
                  </a:lnTo>
                  <a:lnTo>
                    <a:pt x="0" y="152"/>
                  </a:lnTo>
                  <a:close/>
                  <a:moveTo>
                    <a:pt x="63" y="76"/>
                  </a:moveTo>
                  <a:lnTo>
                    <a:pt x="20" y="141"/>
                  </a:lnTo>
                  <a:lnTo>
                    <a:pt x="56" y="141"/>
                  </a:lnTo>
                  <a:lnTo>
                    <a:pt x="101" y="74"/>
                  </a:lnTo>
                  <a:lnTo>
                    <a:pt x="56"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44" name="Freeform 560">
              <a:extLst>
                <a:ext uri="{FF2B5EF4-FFF2-40B4-BE49-F238E27FC236}">
                  <a16:creationId xmlns:a16="http://schemas.microsoft.com/office/drawing/2014/main" id="{FFACE458-151A-96E4-1452-7E4A2E84897E}"/>
                </a:ext>
              </a:extLst>
            </p:cNvPr>
            <p:cNvSpPr>
              <a:spLocks noEditPoints="1"/>
            </p:cNvSpPr>
            <p:nvPr/>
          </p:nvSpPr>
          <p:spPr bwMode="auto">
            <a:xfrm>
              <a:off x="4864100"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1"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2" y="74"/>
                  </a:lnTo>
                  <a:lnTo>
                    <a:pt x="58" y="76"/>
                  </a:lnTo>
                  <a:lnTo>
                    <a:pt x="62"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45" name="Freeform 561">
              <a:extLst>
                <a:ext uri="{FF2B5EF4-FFF2-40B4-BE49-F238E27FC236}">
                  <a16:creationId xmlns:a16="http://schemas.microsoft.com/office/drawing/2014/main" id="{F78AC131-E7F8-A156-DF6E-B8AA0F7AA51D}"/>
                </a:ext>
              </a:extLst>
            </p:cNvPr>
            <p:cNvSpPr>
              <a:spLocks noEditPoints="1"/>
            </p:cNvSpPr>
            <p:nvPr/>
          </p:nvSpPr>
          <p:spPr bwMode="auto">
            <a:xfrm>
              <a:off x="4752975"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3" y="0"/>
                  </a:lnTo>
                  <a:lnTo>
                    <a:pt x="114" y="74"/>
                  </a:lnTo>
                  <a:lnTo>
                    <a:pt x="63" y="152"/>
                  </a:lnTo>
                  <a:lnTo>
                    <a:pt x="0" y="152"/>
                  </a:lnTo>
                  <a:close/>
                  <a:moveTo>
                    <a:pt x="63" y="76"/>
                  </a:moveTo>
                  <a:lnTo>
                    <a:pt x="20" y="141"/>
                  </a:lnTo>
                  <a:lnTo>
                    <a:pt x="58" y="141"/>
                  </a:lnTo>
                  <a:lnTo>
                    <a:pt x="101" y="74"/>
                  </a:lnTo>
                  <a:lnTo>
                    <a:pt x="58"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46" name="Freeform 562">
              <a:extLst>
                <a:ext uri="{FF2B5EF4-FFF2-40B4-BE49-F238E27FC236}">
                  <a16:creationId xmlns:a16="http://schemas.microsoft.com/office/drawing/2014/main" id="{4CB635CC-9237-7192-914D-30B3AF747B03}"/>
                </a:ext>
              </a:extLst>
            </p:cNvPr>
            <p:cNvSpPr>
              <a:spLocks noEditPoints="1"/>
            </p:cNvSpPr>
            <p:nvPr/>
          </p:nvSpPr>
          <p:spPr bwMode="auto">
            <a:xfrm>
              <a:off x="4643438"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49" y="76"/>
                  </a:lnTo>
                  <a:lnTo>
                    <a:pt x="0" y="0"/>
                  </a:lnTo>
                  <a:lnTo>
                    <a:pt x="62" y="0"/>
                  </a:lnTo>
                  <a:lnTo>
                    <a:pt x="114" y="74"/>
                  </a:lnTo>
                  <a:lnTo>
                    <a:pt x="62" y="152"/>
                  </a:lnTo>
                  <a:lnTo>
                    <a:pt x="0" y="152"/>
                  </a:lnTo>
                  <a:close/>
                  <a:moveTo>
                    <a:pt x="62" y="76"/>
                  </a:moveTo>
                  <a:lnTo>
                    <a:pt x="20" y="141"/>
                  </a:lnTo>
                  <a:lnTo>
                    <a:pt x="58" y="141"/>
                  </a:lnTo>
                  <a:lnTo>
                    <a:pt x="100" y="74"/>
                  </a:lnTo>
                  <a:lnTo>
                    <a:pt x="58" y="11"/>
                  </a:lnTo>
                  <a:lnTo>
                    <a:pt x="20" y="11"/>
                  </a:lnTo>
                  <a:lnTo>
                    <a:pt x="60" y="74"/>
                  </a:lnTo>
                  <a:lnTo>
                    <a:pt x="56" y="76"/>
                  </a:lnTo>
                  <a:lnTo>
                    <a:pt x="60" y="74"/>
                  </a:lnTo>
                  <a:lnTo>
                    <a:pt x="62" y="76"/>
                  </a:lnTo>
                  <a:close/>
                </a:path>
              </a:pathLst>
            </a:custGeom>
            <a:grpFill/>
            <a:ln w="9525">
              <a:solidFill>
                <a:schemeClr val="accent1">
                  <a:lumMod val="75000"/>
                </a:schemeClr>
              </a:solidFill>
              <a:round/>
              <a:headEnd/>
              <a:tailEnd/>
            </a:ln>
          </p:spPr>
          <p:txBody>
            <a:bodyPr/>
            <a:lstStyle/>
            <a:p>
              <a:endParaRPr lang="ar-SA" dirty="0"/>
            </a:p>
          </p:txBody>
        </p:sp>
        <p:sp>
          <p:nvSpPr>
            <p:cNvPr id="47" name="Freeform 563">
              <a:extLst>
                <a:ext uri="{FF2B5EF4-FFF2-40B4-BE49-F238E27FC236}">
                  <a16:creationId xmlns:a16="http://schemas.microsoft.com/office/drawing/2014/main" id="{07B7D842-F768-A322-411D-E4D9C3CC738C}"/>
                </a:ext>
              </a:extLst>
            </p:cNvPr>
            <p:cNvSpPr>
              <a:spLocks noEditPoints="1"/>
            </p:cNvSpPr>
            <p:nvPr/>
          </p:nvSpPr>
          <p:spPr bwMode="auto">
            <a:xfrm>
              <a:off x="4532313" y="4405312"/>
              <a:ext cx="182563" cy="241300"/>
            </a:xfrm>
            <a:custGeom>
              <a:avLst/>
              <a:gdLst>
                <a:gd name="T0" fmla="*/ 0 w 115"/>
                <a:gd name="T1" fmla="*/ 2147483647 h 152"/>
                <a:gd name="T2" fmla="*/ 2147483647 w 115"/>
                <a:gd name="T3" fmla="*/ 2147483647 h 152"/>
                <a:gd name="T4" fmla="*/ 0 w 115"/>
                <a:gd name="T5" fmla="*/ 0 h 152"/>
                <a:gd name="T6" fmla="*/ 2147483647 w 115"/>
                <a:gd name="T7" fmla="*/ 0 h 152"/>
                <a:gd name="T8" fmla="*/ 2147483647 w 115"/>
                <a:gd name="T9" fmla="*/ 2147483647 h 152"/>
                <a:gd name="T10" fmla="*/ 2147483647 w 115"/>
                <a:gd name="T11" fmla="*/ 2147483647 h 152"/>
                <a:gd name="T12" fmla="*/ 0 w 115"/>
                <a:gd name="T13" fmla="*/ 2147483647 h 152"/>
                <a:gd name="T14" fmla="*/ 0 w 115"/>
                <a:gd name="T15" fmla="*/ 2147483647 h 152"/>
                <a:gd name="T16" fmla="*/ 2147483647 w 115"/>
                <a:gd name="T17" fmla="*/ 2147483647 h 152"/>
                <a:gd name="T18" fmla="*/ 2147483647 w 115"/>
                <a:gd name="T19" fmla="*/ 2147483647 h 152"/>
                <a:gd name="T20" fmla="*/ 2147483647 w 115"/>
                <a:gd name="T21" fmla="*/ 2147483647 h 152"/>
                <a:gd name="T22" fmla="*/ 2147483647 w 115"/>
                <a:gd name="T23" fmla="*/ 2147483647 h 152"/>
                <a:gd name="T24" fmla="*/ 2147483647 w 115"/>
                <a:gd name="T25" fmla="*/ 2147483647 h 152"/>
                <a:gd name="T26" fmla="*/ 2147483647 w 115"/>
                <a:gd name="T27" fmla="*/ 2147483647 h 152"/>
                <a:gd name="T28" fmla="*/ 2147483647 w 115"/>
                <a:gd name="T29" fmla="*/ 2147483647 h 152"/>
                <a:gd name="T30" fmla="*/ 2147483647 w 115"/>
                <a:gd name="T31" fmla="*/ 2147483647 h 152"/>
                <a:gd name="T32" fmla="*/ 2147483647 w 115"/>
                <a:gd name="T33" fmla="*/ 2147483647 h 152"/>
                <a:gd name="T34" fmla="*/ 2147483647 w 115"/>
                <a:gd name="T35" fmla="*/ 2147483647 h 152"/>
                <a:gd name="T36" fmla="*/ 2147483647 w 115"/>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
                <a:gd name="T58" fmla="*/ 0 h 152"/>
                <a:gd name="T59" fmla="*/ 115 w 115"/>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 h="152">
                  <a:moveTo>
                    <a:pt x="0" y="152"/>
                  </a:moveTo>
                  <a:lnTo>
                    <a:pt x="50" y="76"/>
                  </a:lnTo>
                  <a:lnTo>
                    <a:pt x="0" y="0"/>
                  </a:lnTo>
                  <a:lnTo>
                    <a:pt x="63" y="0"/>
                  </a:lnTo>
                  <a:lnTo>
                    <a:pt x="115" y="74"/>
                  </a:lnTo>
                  <a:lnTo>
                    <a:pt x="63" y="152"/>
                  </a:lnTo>
                  <a:lnTo>
                    <a:pt x="0" y="152"/>
                  </a:lnTo>
                  <a:close/>
                  <a:moveTo>
                    <a:pt x="63" y="76"/>
                  </a:moveTo>
                  <a:lnTo>
                    <a:pt x="20" y="141"/>
                  </a:lnTo>
                  <a:lnTo>
                    <a:pt x="59" y="141"/>
                  </a:lnTo>
                  <a:lnTo>
                    <a:pt x="101" y="74"/>
                  </a:lnTo>
                  <a:lnTo>
                    <a:pt x="59" y="11"/>
                  </a:lnTo>
                  <a:lnTo>
                    <a:pt x="20" y="11"/>
                  </a:lnTo>
                  <a:lnTo>
                    <a:pt x="61" y="74"/>
                  </a:lnTo>
                  <a:lnTo>
                    <a:pt x="56" y="76"/>
                  </a:lnTo>
                  <a:lnTo>
                    <a:pt x="61" y="74"/>
                  </a:lnTo>
                  <a:lnTo>
                    <a:pt x="63" y="76"/>
                  </a:lnTo>
                  <a:close/>
                </a:path>
              </a:pathLst>
            </a:custGeom>
            <a:grpFill/>
            <a:ln w="9525">
              <a:solidFill>
                <a:schemeClr val="accent1">
                  <a:lumMod val="75000"/>
                </a:schemeClr>
              </a:solidFill>
              <a:round/>
              <a:headEnd/>
              <a:tailEnd/>
            </a:ln>
          </p:spPr>
          <p:txBody>
            <a:bodyPr/>
            <a:lstStyle/>
            <a:p>
              <a:endParaRPr lang="ar-SA" dirty="0"/>
            </a:p>
          </p:txBody>
        </p:sp>
        <p:sp>
          <p:nvSpPr>
            <p:cNvPr id="48" name="Freeform 564">
              <a:extLst>
                <a:ext uri="{FF2B5EF4-FFF2-40B4-BE49-F238E27FC236}">
                  <a16:creationId xmlns:a16="http://schemas.microsoft.com/office/drawing/2014/main" id="{88F9F92F-06D8-A90F-1BB1-6EAEAD4364CD}"/>
                </a:ext>
              </a:extLst>
            </p:cNvPr>
            <p:cNvSpPr>
              <a:spLocks noEditPoints="1"/>
            </p:cNvSpPr>
            <p:nvPr/>
          </p:nvSpPr>
          <p:spPr bwMode="auto">
            <a:xfrm>
              <a:off x="4419600"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1" y="76"/>
                  </a:lnTo>
                  <a:lnTo>
                    <a:pt x="0" y="0"/>
                  </a:lnTo>
                  <a:lnTo>
                    <a:pt x="65" y="0"/>
                  </a:lnTo>
                  <a:lnTo>
                    <a:pt x="114" y="74"/>
                  </a:lnTo>
                  <a:lnTo>
                    <a:pt x="65" y="152"/>
                  </a:lnTo>
                  <a:lnTo>
                    <a:pt x="0" y="152"/>
                  </a:lnTo>
                  <a:close/>
                  <a:moveTo>
                    <a:pt x="65" y="76"/>
                  </a:moveTo>
                  <a:lnTo>
                    <a:pt x="20" y="141"/>
                  </a:lnTo>
                  <a:lnTo>
                    <a:pt x="58" y="141"/>
                  </a:lnTo>
                  <a:lnTo>
                    <a:pt x="100" y="74"/>
                  </a:lnTo>
                  <a:lnTo>
                    <a:pt x="58" y="11"/>
                  </a:lnTo>
                  <a:lnTo>
                    <a:pt x="20" y="11"/>
                  </a:lnTo>
                  <a:lnTo>
                    <a:pt x="62" y="74"/>
                  </a:lnTo>
                  <a:lnTo>
                    <a:pt x="58" y="76"/>
                  </a:lnTo>
                  <a:lnTo>
                    <a:pt x="62"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49" name="Freeform 565">
              <a:extLst>
                <a:ext uri="{FF2B5EF4-FFF2-40B4-BE49-F238E27FC236}">
                  <a16:creationId xmlns:a16="http://schemas.microsoft.com/office/drawing/2014/main" id="{02540B44-12EA-AA51-598F-A5870552CE2F}"/>
                </a:ext>
              </a:extLst>
            </p:cNvPr>
            <p:cNvSpPr>
              <a:spLocks noEditPoints="1"/>
            </p:cNvSpPr>
            <p:nvPr/>
          </p:nvSpPr>
          <p:spPr bwMode="auto">
            <a:xfrm>
              <a:off x="4308475"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2" y="76"/>
                  </a:lnTo>
                  <a:lnTo>
                    <a:pt x="0" y="0"/>
                  </a:lnTo>
                  <a:lnTo>
                    <a:pt x="63" y="0"/>
                  </a:lnTo>
                  <a:lnTo>
                    <a:pt x="114" y="74"/>
                  </a:lnTo>
                  <a:lnTo>
                    <a:pt x="65" y="152"/>
                  </a:lnTo>
                  <a:lnTo>
                    <a:pt x="0" y="152"/>
                  </a:lnTo>
                  <a:close/>
                  <a:moveTo>
                    <a:pt x="65" y="76"/>
                  </a:moveTo>
                  <a:lnTo>
                    <a:pt x="20" y="141"/>
                  </a:lnTo>
                  <a:lnTo>
                    <a:pt x="59" y="141"/>
                  </a:lnTo>
                  <a:lnTo>
                    <a:pt x="101" y="74"/>
                  </a:lnTo>
                  <a:lnTo>
                    <a:pt x="59" y="11"/>
                  </a:lnTo>
                  <a:lnTo>
                    <a:pt x="20"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50" name="Freeform 566">
              <a:extLst>
                <a:ext uri="{FF2B5EF4-FFF2-40B4-BE49-F238E27FC236}">
                  <a16:creationId xmlns:a16="http://schemas.microsoft.com/office/drawing/2014/main" id="{0CCA40CF-204F-7F33-6B5F-2D6469D8324F}"/>
                </a:ext>
              </a:extLst>
            </p:cNvPr>
            <p:cNvSpPr>
              <a:spLocks noEditPoints="1"/>
            </p:cNvSpPr>
            <p:nvPr/>
          </p:nvSpPr>
          <p:spPr bwMode="auto">
            <a:xfrm>
              <a:off x="4191000" y="4405312"/>
              <a:ext cx="182563" cy="241300"/>
            </a:xfrm>
            <a:custGeom>
              <a:avLst/>
              <a:gdLst>
                <a:gd name="T0" fmla="*/ 0 w 115"/>
                <a:gd name="T1" fmla="*/ 2147483647 h 152"/>
                <a:gd name="T2" fmla="*/ 2147483647 w 115"/>
                <a:gd name="T3" fmla="*/ 2147483647 h 152"/>
                <a:gd name="T4" fmla="*/ 0 w 115"/>
                <a:gd name="T5" fmla="*/ 0 h 152"/>
                <a:gd name="T6" fmla="*/ 2147483647 w 115"/>
                <a:gd name="T7" fmla="*/ 0 h 152"/>
                <a:gd name="T8" fmla="*/ 2147483647 w 115"/>
                <a:gd name="T9" fmla="*/ 2147483647 h 152"/>
                <a:gd name="T10" fmla="*/ 2147483647 w 115"/>
                <a:gd name="T11" fmla="*/ 2147483647 h 152"/>
                <a:gd name="T12" fmla="*/ 0 w 115"/>
                <a:gd name="T13" fmla="*/ 2147483647 h 152"/>
                <a:gd name="T14" fmla="*/ 0 w 115"/>
                <a:gd name="T15" fmla="*/ 2147483647 h 152"/>
                <a:gd name="T16" fmla="*/ 2147483647 w 115"/>
                <a:gd name="T17" fmla="*/ 2147483647 h 152"/>
                <a:gd name="T18" fmla="*/ 2147483647 w 115"/>
                <a:gd name="T19" fmla="*/ 2147483647 h 152"/>
                <a:gd name="T20" fmla="*/ 2147483647 w 115"/>
                <a:gd name="T21" fmla="*/ 2147483647 h 152"/>
                <a:gd name="T22" fmla="*/ 2147483647 w 115"/>
                <a:gd name="T23" fmla="*/ 2147483647 h 152"/>
                <a:gd name="T24" fmla="*/ 2147483647 w 115"/>
                <a:gd name="T25" fmla="*/ 2147483647 h 152"/>
                <a:gd name="T26" fmla="*/ 2147483647 w 115"/>
                <a:gd name="T27" fmla="*/ 2147483647 h 152"/>
                <a:gd name="T28" fmla="*/ 2147483647 w 115"/>
                <a:gd name="T29" fmla="*/ 2147483647 h 152"/>
                <a:gd name="T30" fmla="*/ 2147483647 w 115"/>
                <a:gd name="T31" fmla="*/ 2147483647 h 152"/>
                <a:gd name="T32" fmla="*/ 2147483647 w 115"/>
                <a:gd name="T33" fmla="*/ 2147483647 h 152"/>
                <a:gd name="T34" fmla="*/ 2147483647 w 115"/>
                <a:gd name="T35" fmla="*/ 2147483647 h 152"/>
                <a:gd name="T36" fmla="*/ 2147483647 w 115"/>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
                <a:gd name="T58" fmla="*/ 0 h 152"/>
                <a:gd name="T59" fmla="*/ 115 w 115"/>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 h="152">
                  <a:moveTo>
                    <a:pt x="0" y="152"/>
                  </a:moveTo>
                  <a:lnTo>
                    <a:pt x="52" y="76"/>
                  </a:lnTo>
                  <a:lnTo>
                    <a:pt x="0" y="0"/>
                  </a:lnTo>
                  <a:lnTo>
                    <a:pt x="65" y="0"/>
                  </a:lnTo>
                  <a:lnTo>
                    <a:pt x="115" y="74"/>
                  </a:lnTo>
                  <a:lnTo>
                    <a:pt x="65" y="152"/>
                  </a:lnTo>
                  <a:lnTo>
                    <a:pt x="0" y="152"/>
                  </a:lnTo>
                  <a:close/>
                  <a:moveTo>
                    <a:pt x="65" y="76"/>
                  </a:moveTo>
                  <a:lnTo>
                    <a:pt x="21" y="141"/>
                  </a:lnTo>
                  <a:lnTo>
                    <a:pt x="59" y="141"/>
                  </a:lnTo>
                  <a:lnTo>
                    <a:pt x="101" y="74"/>
                  </a:lnTo>
                  <a:lnTo>
                    <a:pt x="59" y="11"/>
                  </a:lnTo>
                  <a:lnTo>
                    <a:pt x="21"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51" name="Freeform 567">
              <a:extLst>
                <a:ext uri="{FF2B5EF4-FFF2-40B4-BE49-F238E27FC236}">
                  <a16:creationId xmlns:a16="http://schemas.microsoft.com/office/drawing/2014/main" id="{B15A29AF-B04E-F973-C52E-DE014FB91F62}"/>
                </a:ext>
              </a:extLst>
            </p:cNvPr>
            <p:cNvSpPr>
              <a:spLocks noEditPoints="1"/>
            </p:cNvSpPr>
            <p:nvPr/>
          </p:nvSpPr>
          <p:spPr bwMode="auto">
            <a:xfrm>
              <a:off x="4081463" y="4405312"/>
              <a:ext cx="180975" cy="241300"/>
            </a:xfrm>
            <a:custGeom>
              <a:avLst/>
              <a:gdLst>
                <a:gd name="T0" fmla="*/ 0 w 114"/>
                <a:gd name="T1" fmla="*/ 2147483647 h 152"/>
                <a:gd name="T2" fmla="*/ 2147483647 w 114"/>
                <a:gd name="T3" fmla="*/ 2147483647 h 152"/>
                <a:gd name="T4" fmla="*/ 0 w 114"/>
                <a:gd name="T5" fmla="*/ 0 h 152"/>
                <a:gd name="T6" fmla="*/ 2147483647 w 114"/>
                <a:gd name="T7" fmla="*/ 0 h 152"/>
                <a:gd name="T8" fmla="*/ 2147483647 w 114"/>
                <a:gd name="T9" fmla="*/ 2147483647 h 152"/>
                <a:gd name="T10" fmla="*/ 2147483647 w 114"/>
                <a:gd name="T11" fmla="*/ 2147483647 h 152"/>
                <a:gd name="T12" fmla="*/ 0 w 114"/>
                <a:gd name="T13" fmla="*/ 2147483647 h 152"/>
                <a:gd name="T14" fmla="*/ 0 w 114"/>
                <a:gd name="T15" fmla="*/ 2147483647 h 152"/>
                <a:gd name="T16" fmla="*/ 2147483647 w 114"/>
                <a:gd name="T17" fmla="*/ 2147483647 h 152"/>
                <a:gd name="T18" fmla="*/ 2147483647 w 114"/>
                <a:gd name="T19" fmla="*/ 2147483647 h 152"/>
                <a:gd name="T20" fmla="*/ 2147483647 w 114"/>
                <a:gd name="T21" fmla="*/ 2147483647 h 152"/>
                <a:gd name="T22" fmla="*/ 2147483647 w 114"/>
                <a:gd name="T23" fmla="*/ 2147483647 h 152"/>
                <a:gd name="T24" fmla="*/ 2147483647 w 114"/>
                <a:gd name="T25" fmla="*/ 2147483647 h 152"/>
                <a:gd name="T26" fmla="*/ 2147483647 w 114"/>
                <a:gd name="T27" fmla="*/ 2147483647 h 152"/>
                <a:gd name="T28" fmla="*/ 2147483647 w 114"/>
                <a:gd name="T29" fmla="*/ 2147483647 h 152"/>
                <a:gd name="T30" fmla="*/ 2147483647 w 114"/>
                <a:gd name="T31" fmla="*/ 2147483647 h 152"/>
                <a:gd name="T32" fmla="*/ 2147483647 w 114"/>
                <a:gd name="T33" fmla="*/ 2147483647 h 152"/>
                <a:gd name="T34" fmla="*/ 2147483647 w 114"/>
                <a:gd name="T35" fmla="*/ 2147483647 h 152"/>
                <a:gd name="T36" fmla="*/ 2147483647 w 114"/>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152"/>
                <a:gd name="T59" fmla="*/ 114 w 1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152">
                  <a:moveTo>
                    <a:pt x="0" y="152"/>
                  </a:moveTo>
                  <a:lnTo>
                    <a:pt x="52" y="76"/>
                  </a:lnTo>
                  <a:lnTo>
                    <a:pt x="0" y="0"/>
                  </a:lnTo>
                  <a:lnTo>
                    <a:pt x="65" y="0"/>
                  </a:lnTo>
                  <a:lnTo>
                    <a:pt x="114" y="74"/>
                  </a:lnTo>
                  <a:lnTo>
                    <a:pt x="65" y="152"/>
                  </a:lnTo>
                  <a:lnTo>
                    <a:pt x="0" y="152"/>
                  </a:lnTo>
                  <a:close/>
                  <a:moveTo>
                    <a:pt x="65" y="76"/>
                  </a:moveTo>
                  <a:lnTo>
                    <a:pt x="20" y="141"/>
                  </a:lnTo>
                  <a:lnTo>
                    <a:pt x="58" y="141"/>
                  </a:lnTo>
                  <a:lnTo>
                    <a:pt x="101" y="74"/>
                  </a:lnTo>
                  <a:lnTo>
                    <a:pt x="58" y="11"/>
                  </a:lnTo>
                  <a:lnTo>
                    <a:pt x="20" y="11"/>
                  </a:lnTo>
                  <a:lnTo>
                    <a:pt x="63" y="74"/>
                  </a:lnTo>
                  <a:lnTo>
                    <a:pt x="58"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52" name="Freeform 568">
              <a:extLst>
                <a:ext uri="{FF2B5EF4-FFF2-40B4-BE49-F238E27FC236}">
                  <a16:creationId xmlns:a16="http://schemas.microsoft.com/office/drawing/2014/main" id="{DEE40E62-DEDF-7B64-2EBA-A52CF4CD6796}"/>
                </a:ext>
              </a:extLst>
            </p:cNvPr>
            <p:cNvSpPr>
              <a:spLocks noEditPoints="1"/>
            </p:cNvSpPr>
            <p:nvPr/>
          </p:nvSpPr>
          <p:spPr bwMode="auto">
            <a:xfrm>
              <a:off x="3967163" y="4405312"/>
              <a:ext cx="185738" cy="241300"/>
            </a:xfrm>
            <a:custGeom>
              <a:avLst/>
              <a:gdLst>
                <a:gd name="T0" fmla="*/ 0 w 117"/>
                <a:gd name="T1" fmla="*/ 2147483647 h 152"/>
                <a:gd name="T2" fmla="*/ 2147483647 w 117"/>
                <a:gd name="T3" fmla="*/ 2147483647 h 152"/>
                <a:gd name="T4" fmla="*/ 2147483647 w 117"/>
                <a:gd name="T5" fmla="*/ 0 h 152"/>
                <a:gd name="T6" fmla="*/ 2147483647 w 117"/>
                <a:gd name="T7" fmla="*/ 0 h 152"/>
                <a:gd name="T8" fmla="*/ 2147483647 w 117"/>
                <a:gd name="T9" fmla="*/ 2147483647 h 152"/>
                <a:gd name="T10" fmla="*/ 2147483647 w 117"/>
                <a:gd name="T11" fmla="*/ 2147483647 h 152"/>
                <a:gd name="T12" fmla="*/ 0 w 117"/>
                <a:gd name="T13" fmla="*/ 2147483647 h 152"/>
                <a:gd name="T14" fmla="*/ 0 w 117"/>
                <a:gd name="T15" fmla="*/ 2147483647 h 152"/>
                <a:gd name="T16" fmla="*/ 2147483647 w 117"/>
                <a:gd name="T17" fmla="*/ 2147483647 h 152"/>
                <a:gd name="T18" fmla="*/ 2147483647 w 117"/>
                <a:gd name="T19" fmla="*/ 2147483647 h 152"/>
                <a:gd name="T20" fmla="*/ 2147483647 w 117"/>
                <a:gd name="T21" fmla="*/ 2147483647 h 152"/>
                <a:gd name="T22" fmla="*/ 2147483647 w 117"/>
                <a:gd name="T23" fmla="*/ 2147483647 h 152"/>
                <a:gd name="T24" fmla="*/ 2147483647 w 117"/>
                <a:gd name="T25" fmla="*/ 2147483647 h 152"/>
                <a:gd name="T26" fmla="*/ 2147483647 w 117"/>
                <a:gd name="T27" fmla="*/ 2147483647 h 152"/>
                <a:gd name="T28" fmla="*/ 2147483647 w 117"/>
                <a:gd name="T29" fmla="*/ 2147483647 h 152"/>
                <a:gd name="T30" fmla="*/ 2147483647 w 117"/>
                <a:gd name="T31" fmla="*/ 2147483647 h 152"/>
                <a:gd name="T32" fmla="*/ 2147483647 w 117"/>
                <a:gd name="T33" fmla="*/ 2147483647 h 152"/>
                <a:gd name="T34" fmla="*/ 2147483647 w 117"/>
                <a:gd name="T35" fmla="*/ 2147483647 h 152"/>
                <a:gd name="T36" fmla="*/ 2147483647 w 117"/>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152"/>
                <a:gd name="T59" fmla="*/ 117 w 117"/>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152">
                  <a:moveTo>
                    <a:pt x="0" y="152"/>
                  </a:moveTo>
                  <a:lnTo>
                    <a:pt x="52" y="76"/>
                  </a:lnTo>
                  <a:lnTo>
                    <a:pt x="3" y="0"/>
                  </a:lnTo>
                  <a:lnTo>
                    <a:pt x="65" y="0"/>
                  </a:lnTo>
                  <a:lnTo>
                    <a:pt x="117" y="74"/>
                  </a:lnTo>
                  <a:lnTo>
                    <a:pt x="65" y="152"/>
                  </a:lnTo>
                  <a:lnTo>
                    <a:pt x="0" y="152"/>
                  </a:lnTo>
                  <a:close/>
                  <a:moveTo>
                    <a:pt x="65" y="76"/>
                  </a:moveTo>
                  <a:lnTo>
                    <a:pt x="23" y="141"/>
                  </a:lnTo>
                  <a:lnTo>
                    <a:pt x="59" y="141"/>
                  </a:lnTo>
                  <a:lnTo>
                    <a:pt x="103" y="74"/>
                  </a:lnTo>
                  <a:lnTo>
                    <a:pt x="59" y="11"/>
                  </a:lnTo>
                  <a:lnTo>
                    <a:pt x="23" y="11"/>
                  </a:lnTo>
                  <a:lnTo>
                    <a:pt x="63" y="74"/>
                  </a:lnTo>
                  <a:lnTo>
                    <a:pt x="59"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sp>
          <p:nvSpPr>
            <p:cNvPr id="53" name="Freeform 569">
              <a:extLst>
                <a:ext uri="{FF2B5EF4-FFF2-40B4-BE49-F238E27FC236}">
                  <a16:creationId xmlns:a16="http://schemas.microsoft.com/office/drawing/2014/main" id="{9EDB12C1-C084-7D5A-B203-0B27C44CABBD}"/>
                </a:ext>
              </a:extLst>
            </p:cNvPr>
            <p:cNvSpPr>
              <a:spLocks noEditPoints="1"/>
            </p:cNvSpPr>
            <p:nvPr/>
          </p:nvSpPr>
          <p:spPr bwMode="auto">
            <a:xfrm>
              <a:off x="3857625" y="4405312"/>
              <a:ext cx="184150" cy="241300"/>
            </a:xfrm>
            <a:custGeom>
              <a:avLst/>
              <a:gdLst>
                <a:gd name="T0" fmla="*/ 0 w 116"/>
                <a:gd name="T1" fmla="*/ 2147483647 h 152"/>
                <a:gd name="T2" fmla="*/ 2147483647 w 116"/>
                <a:gd name="T3" fmla="*/ 2147483647 h 152"/>
                <a:gd name="T4" fmla="*/ 0 w 116"/>
                <a:gd name="T5" fmla="*/ 0 h 152"/>
                <a:gd name="T6" fmla="*/ 2147483647 w 116"/>
                <a:gd name="T7" fmla="*/ 0 h 152"/>
                <a:gd name="T8" fmla="*/ 2147483647 w 116"/>
                <a:gd name="T9" fmla="*/ 2147483647 h 152"/>
                <a:gd name="T10" fmla="*/ 2147483647 w 116"/>
                <a:gd name="T11" fmla="*/ 2147483647 h 152"/>
                <a:gd name="T12" fmla="*/ 0 w 116"/>
                <a:gd name="T13" fmla="*/ 2147483647 h 152"/>
                <a:gd name="T14" fmla="*/ 0 w 116"/>
                <a:gd name="T15" fmla="*/ 2147483647 h 152"/>
                <a:gd name="T16" fmla="*/ 2147483647 w 116"/>
                <a:gd name="T17" fmla="*/ 2147483647 h 152"/>
                <a:gd name="T18" fmla="*/ 2147483647 w 116"/>
                <a:gd name="T19" fmla="*/ 2147483647 h 152"/>
                <a:gd name="T20" fmla="*/ 2147483647 w 116"/>
                <a:gd name="T21" fmla="*/ 2147483647 h 152"/>
                <a:gd name="T22" fmla="*/ 2147483647 w 116"/>
                <a:gd name="T23" fmla="*/ 2147483647 h 152"/>
                <a:gd name="T24" fmla="*/ 2147483647 w 116"/>
                <a:gd name="T25" fmla="*/ 2147483647 h 152"/>
                <a:gd name="T26" fmla="*/ 2147483647 w 116"/>
                <a:gd name="T27" fmla="*/ 2147483647 h 152"/>
                <a:gd name="T28" fmla="*/ 2147483647 w 116"/>
                <a:gd name="T29" fmla="*/ 2147483647 h 152"/>
                <a:gd name="T30" fmla="*/ 2147483647 w 116"/>
                <a:gd name="T31" fmla="*/ 2147483647 h 152"/>
                <a:gd name="T32" fmla="*/ 2147483647 w 116"/>
                <a:gd name="T33" fmla="*/ 2147483647 h 152"/>
                <a:gd name="T34" fmla="*/ 2147483647 w 116"/>
                <a:gd name="T35" fmla="*/ 2147483647 h 152"/>
                <a:gd name="T36" fmla="*/ 2147483647 w 116"/>
                <a:gd name="T37" fmla="*/ 2147483647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52"/>
                <a:gd name="T59" fmla="*/ 116 w 116"/>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52">
                  <a:moveTo>
                    <a:pt x="0" y="152"/>
                  </a:moveTo>
                  <a:lnTo>
                    <a:pt x="52" y="76"/>
                  </a:lnTo>
                  <a:lnTo>
                    <a:pt x="0" y="0"/>
                  </a:lnTo>
                  <a:lnTo>
                    <a:pt x="65" y="0"/>
                  </a:lnTo>
                  <a:lnTo>
                    <a:pt x="116" y="74"/>
                  </a:lnTo>
                  <a:lnTo>
                    <a:pt x="65" y="152"/>
                  </a:lnTo>
                  <a:lnTo>
                    <a:pt x="0" y="152"/>
                  </a:lnTo>
                  <a:close/>
                  <a:moveTo>
                    <a:pt x="65" y="76"/>
                  </a:moveTo>
                  <a:lnTo>
                    <a:pt x="22" y="141"/>
                  </a:lnTo>
                  <a:lnTo>
                    <a:pt x="58" y="141"/>
                  </a:lnTo>
                  <a:lnTo>
                    <a:pt x="103" y="74"/>
                  </a:lnTo>
                  <a:lnTo>
                    <a:pt x="58" y="11"/>
                  </a:lnTo>
                  <a:lnTo>
                    <a:pt x="22" y="11"/>
                  </a:lnTo>
                  <a:lnTo>
                    <a:pt x="63" y="74"/>
                  </a:lnTo>
                  <a:lnTo>
                    <a:pt x="58" y="76"/>
                  </a:lnTo>
                  <a:lnTo>
                    <a:pt x="63" y="74"/>
                  </a:lnTo>
                  <a:lnTo>
                    <a:pt x="65" y="76"/>
                  </a:lnTo>
                  <a:close/>
                </a:path>
              </a:pathLst>
            </a:custGeom>
            <a:grpFill/>
            <a:ln w="9525">
              <a:solidFill>
                <a:schemeClr val="accent1">
                  <a:lumMod val="75000"/>
                </a:schemeClr>
              </a:solidFill>
              <a:round/>
              <a:headEnd/>
              <a:tailEnd/>
            </a:ln>
          </p:spPr>
          <p:txBody>
            <a:bodyPr/>
            <a:lstStyle/>
            <a:p>
              <a:endParaRPr lang="ar-SA" dirty="0"/>
            </a:p>
          </p:txBody>
        </p:sp>
      </p:grpSp>
      <p:pic>
        <p:nvPicPr>
          <p:cNvPr id="54" name="Picture 53" descr="1237099078782325025Steren_Futurist_circle.svg.hi.png">
            <a:extLst>
              <a:ext uri="{FF2B5EF4-FFF2-40B4-BE49-F238E27FC236}">
                <a16:creationId xmlns:a16="http://schemas.microsoft.com/office/drawing/2014/main" id="{6A199472-4FC9-3EC4-9A35-A21E9CBD712E}"/>
              </a:ext>
            </a:extLst>
          </p:cNvPr>
          <p:cNvPicPr>
            <a:picLocks noChangeAspect="1"/>
          </p:cNvPicPr>
          <p:nvPr/>
        </p:nvPicPr>
        <p:blipFill>
          <a:blip r:embed="rId3" cstate="email">
            <a:duotone>
              <a:prstClr val="black"/>
              <a:schemeClr val="accent6">
                <a:tint val="45000"/>
                <a:satMod val="400000"/>
              </a:schemeClr>
            </a:duotone>
          </a:blip>
          <a:stretch>
            <a:fillRect/>
          </a:stretch>
        </p:blipFill>
        <p:spPr>
          <a:xfrm rot="19981993">
            <a:off x="9918667" y="3017272"/>
            <a:ext cx="707890" cy="707890"/>
          </a:xfrm>
          <a:prstGeom prst="rect">
            <a:avLst/>
          </a:prstGeom>
        </p:spPr>
      </p:pic>
      <p:sp>
        <p:nvSpPr>
          <p:cNvPr id="55" name="TextBox 54">
            <a:extLst>
              <a:ext uri="{FF2B5EF4-FFF2-40B4-BE49-F238E27FC236}">
                <a16:creationId xmlns:a16="http://schemas.microsoft.com/office/drawing/2014/main" id="{3A0F1391-BE2B-4DC1-BFB3-DC7A02995535}"/>
              </a:ext>
            </a:extLst>
          </p:cNvPr>
          <p:cNvSpPr txBox="1">
            <a:spLocks noChangeArrowheads="1"/>
          </p:cNvSpPr>
          <p:nvPr/>
        </p:nvSpPr>
        <p:spPr bwMode="auto">
          <a:xfrm>
            <a:off x="10109903" y="3131834"/>
            <a:ext cx="340158" cy="461665"/>
          </a:xfrm>
          <a:prstGeom prst="rect">
            <a:avLst/>
          </a:prstGeom>
          <a:noFill/>
          <a:ln w="9525">
            <a:noFill/>
            <a:miter lim="800000"/>
            <a:headEnd/>
            <a:tailEnd/>
          </a:ln>
        </p:spPr>
        <p:txBody>
          <a:bodyPr wrap="none">
            <a:spAutoFit/>
          </a:bodyPr>
          <a:lstStyle/>
          <a:p>
            <a:r>
              <a:rPr lang="en-US" altLang="ar-SA" sz="2400" b="1" dirty="0">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4170034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5998-4F8F-A094-737E-374EE6BFF8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72E46-42D8-7CC4-9EF7-E36D85E320E6}"/>
              </a:ext>
            </a:extLst>
          </p:cNvPr>
          <p:cNvSpPr txBox="1">
            <a:spLocks/>
          </p:cNvSpPr>
          <p:nvPr/>
        </p:nvSpPr>
        <p:spPr>
          <a:xfrm>
            <a:off x="0" y="3456131"/>
            <a:ext cx="2264485" cy="858550"/>
          </a:xfrm>
          <a:prstGeom prst="rect">
            <a:avLst/>
          </a:prstGeom>
        </p:spPr>
        <p:txBody>
          <a:bodyPr/>
          <a:lstStyle>
            <a:lvl1pPr algn="l" rtl="0" eaLnBrk="1" fontAlgn="base" hangingPunct="1">
              <a:lnSpc>
                <a:spcPct val="88000"/>
              </a:lnSpc>
              <a:spcBef>
                <a:spcPct val="0"/>
              </a:spcBef>
              <a:spcAft>
                <a:spcPct val="0"/>
              </a:spcAft>
              <a:defRPr sz="2000">
                <a:solidFill>
                  <a:schemeClr val="tx2"/>
                </a:solidFill>
                <a:latin typeface="+mj-lt"/>
                <a:ea typeface="+mj-ea"/>
                <a:cs typeface="+mj-cs"/>
                <a:sym typeface="Arial"/>
              </a:defRPr>
            </a:lvl1pPr>
            <a:lvl2pPr algn="l" rtl="0" eaLnBrk="1" fontAlgn="base" hangingPunct="1">
              <a:lnSpc>
                <a:spcPct val="88000"/>
              </a:lnSpc>
              <a:spcBef>
                <a:spcPct val="0"/>
              </a:spcBef>
              <a:spcAft>
                <a:spcPct val="0"/>
              </a:spcAft>
              <a:defRPr>
                <a:solidFill>
                  <a:srgbClr val="002C77"/>
                </a:solidFill>
                <a:latin typeface="Arial" charset="0"/>
                <a:cs typeface="Arial" charset="0"/>
              </a:defRPr>
            </a:lvl2pPr>
            <a:lvl3pPr algn="l" rtl="0" eaLnBrk="1" fontAlgn="base" hangingPunct="1">
              <a:lnSpc>
                <a:spcPct val="88000"/>
              </a:lnSpc>
              <a:spcBef>
                <a:spcPct val="0"/>
              </a:spcBef>
              <a:spcAft>
                <a:spcPct val="0"/>
              </a:spcAft>
              <a:defRPr>
                <a:solidFill>
                  <a:srgbClr val="002C77"/>
                </a:solidFill>
                <a:latin typeface="Arial" charset="0"/>
                <a:cs typeface="Arial" charset="0"/>
              </a:defRPr>
            </a:lvl3pPr>
            <a:lvl4pPr algn="l" rtl="0" eaLnBrk="1" fontAlgn="base" hangingPunct="1">
              <a:lnSpc>
                <a:spcPct val="88000"/>
              </a:lnSpc>
              <a:spcBef>
                <a:spcPct val="0"/>
              </a:spcBef>
              <a:spcAft>
                <a:spcPct val="0"/>
              </a:spcAft>
              <a:defRPr>
                <a:solidFill>
                  <a:srgbClr val="002C77"/>
                </a:solidFill>
                <a:latin typeface="Arial" charset="0"/>
                <a:cs typeface="Arial" charset="0"/>
              </a:defRPr>
            </a:lvl4pPr>
            <a:lvl5pPr algn="l" rtl="0" eaLnBrk="1" fontAlgn="base" hangingPunct="1">
              <a:lnSpc>
                <a:spcPct val="88000"/>
              </a:lnSpc>
              <a:spcBef>
                <a:spcPct val="0"/>
              </a:spcBef>
              <a:spcAft>
                <a:spcPct val="0"/>
              </a:spcAft>
              <a:defRPr>
                <a:solidFill>
                  <a:srgbClr val="002C77"/>
                </a:solidFill>
                <a:latin typeface="Arial" charset="0"/>
                <a:cs typeface="Arial" charset="0"/>
              </a:defRPr>
            </a:lvl5pPr>
            <a:lvl6pPr marL="457200" algn="l" rtl="0" eaLnBrk="1" fontAlgn="base" hangingPunct="1">
              <a:lnSpc>
                <a:spcPct val="88000"/>
              </a:lnSpc>
              <a:spcBef>
                <a:spcPct val="0"/>
              </a:spcBef>
              <a:spcAft>
                <a:spcPct val="0"/>
              </a:spcAft>
              <a:defRPr>
                <a:solidFill>
                  <a:srgbClr val="002C77"/>
                </a:solidFill>
                <a:latin typeface="Arial" charset="0"/>
                <a:cs typeface="Arial" charset="0"/>
              </a:defRPr>
            </a:lvl6pPr>
            <a:lvl7pPr marL="914400" algn="l" rtl="0" eaLnBrk="1" fontAlgn="base" hangingPunct="1">
              <a:lnSpc>
                <a:spcPct val="88000"/>
              </a:lnSpc>
              <a:spcBef>
                <a:spcPct val="0"/>
              </a:spcBef>
              <a:spcAft>
                <a:spcPct val="0"/>
              </a:spcAft>
              <a:defRPr>
                <a:solidFill>
                  <a:srgbClr val="002C77"/>
                </a:solidFill>
                <a:latin typeface="Arial" charset="0"/>
                <a:cs typeface="Arial" charset="0"/>
              </a:defRPr>
            </a:lvl7pPr>
            <a:lvl8pPr marL="1371600" algn="l" rtl="0" eaLnBrk="1" fontAlgn="base" hangingPunct="1">
              <a:lnSpc>
                <a:spcPct val="88000"/>
              </a:lnSpc>
              <a:spcBef>
                <a:spcPct val="0"/>
              </a:spcBef>
              <a:spcAft>
                <a:spcPct val="0"/>
              </a:spcAft>
              <a:defRPr>
                <a:solidFill>
                  <a:srgbClr val="002C77"/>
                </a:solidFill>
                <a:latin typeface="Arial" charset="0"/>
                <a:cs typeface="Arial" charset="0"/>
              </a:defRPr>
            </a:lvl8pPr>
            <a:lvl9pPr marL="1828800" algn="l" rtl="0" eaLnBrk="1" fontAlgn="base" hangingPunct="1">
              <a:lnSpc>
                <a:spcPct val="88000"/>
              </a:lnSpc>
              <a:spcBef>
                <a:spcPct val="0"/>
              </a:spcBef>
              <a:spcAft>
                <a:spcPct val="0"/>
              </a:spcAft>
              <a:defRPr>
                <a:solidFill>
                  <a:srgbClr val="002C77"/>
                </a:solidFill>
                <a:latin typeface="Arial" charset="0"/>
                <a:cs typeface="Arial" charset="0"/>
              </a:defRPr>
            </a:lvl9pPr>
          </a:lstStyle>
          <a:p>
            <a:pPr algn="ctr"/>
            <a:r>
              <a:rPr lang="ar-SA" sz="1800" b="1" kern="0" dirty="0">
                <a:solidFill>
                  <a:schemeClr val="bg1"/>
                </a:solidFill>
                <a:latin typeface="Calibri" panose="020F0502020204030204" pitchFamily="34" charset="0"/>
                <a:cs typeface="Calibri" panose="020F0502020204030204" pitchFamily="34" charset="0"/>
              </a:rPr>
              <a:t>القوى العاملة</a:t>
            </a:r>
            <a:endParaRPr lang="en-US" sz="1800" b="1" kern="0" dirty="0">
              <a:solidFill>
                <a:schemeClr val="bg1"/>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6DA1CDC3-AE62-663F-60A5-18DBBCAB9FAC}"/>
              </a:ext>
            </a:extLst>
          </p:cNvPr>
          <p:cNvSpPr txBox="1">
            <a:spLocks/>
          </p:cNvSpPr>
          <p:nvPr/>
        </p:nvSpPr>
        <p:spPr>
          <a:xfrm>
            <a:off x="455099" y="992588"/>
            <a:ext cx="6598921"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GB" sz="3200" b="1" dirty="0">
              <a:solidFill>
                <a:srgbClr val="0000FF"/>
              </a:solidFill>
              <a:latin typeface="Sakkal Majalla" panose="02000000000000000000" pitchFamily="2" charset="-78"/>
              <a:cs typeface="Sakkal Majalla" panose="02000000000000000000" pitchFamily="2" charset="-78"/>
            </a:endParaRPr>
          </a:p>
        </p:txBody>
      </p:sp>
      <p:cxnSp>
        <p:nvCxnSpPr>
          <p:cNvPr id="5" name="Straight Connector 4">
            <a:extLst>
              <a:ext uri="{FF2B5EF4-FFF2-40B4-BE49-F238E27FC236}">
                <a16:creationId xmlns:a16="http://schemas.microsoft.com/office/drawing/2014/main" id="{F72642F7-88A8-0964-3B97-4EC8A85CB85C}"/>
              </a:ext>
            </a:extLst>
          </p:cNvPr>
          <p:cNvCxnSpPr>
            <a:cxnSpLocks/>
          </p:cNvCxnSpPr>
          <p:nvPr/>
        </p:nvCxnSpPr>
        <p:spPr>
          <a:xfrm>
            <a:off x="1735437" y="3505867"/>
            <a:ext cx="8931442" cy="6463"/>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FC68468-15EF-F0AC-CF8C-660C9C2971BB}"/>
              </a:ext>
            </a:extLst>
          </p:cNvPr>
          <p:cNvCxnSpPr>
            <a:cxnSpLocks/>
          </p:cNvCxnSpPr>
          <p:nvPr/>
        </p:nvCxnSpPr>
        <p:spPr>
          <a:xfrm>
            <a:off x="2072600" y="1643270"/>
            <a:ext cx="0" cy="1501443"/>
          </a:xfrm>
          <a:prstGeom prst="line">
            <a:avLst/>
          </a:prstGeom>
          <a:noFill/>
          <a:ln w="28575" cap="rnd" cmpd="sng" algn="ctr">
            <a:solidFill>
              <a:srgbClr val="136F40"/>
            </a:solidFill>
            <a:prstDash val="solid"/>
            <a:miter lim="800000"/>
            <a:headEnd type="oval" w="lg" len="lg"/>
            <a:tailEnd type="none" w="lg" len="lg"/>
          </a:ln>
          <a:effectLst/>
        </p:spPr>
      </p:cxnSp>
      <p:sp>
        <p:nvSpPr>
          <p:cNvPr id="7" name="TextBox 68">
            <a:extLst>
              <a:ext uri="{FF2B5EF4-FFF2-40B4-BE49-F238E27FC236}">
                <a16:creationId xmlns:a16="http://schemas.microsoft.com/office/drawing/2014/main" id="{513719CE-8440-5885-6458-7E75D1BCE6A5}"/>
              </a:ext>
            </a:extLst>
          </p:cNvPr>
          <p:cNvSpPr txBox="1"/>
          <p:nvPr/>
        </p:nvSpPr>
        <p:spPr>
          <a:xfrm>
            <a:off x="1402203" y="1272674"/>
            <a:ext cx="1130000" cy="2643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lnSpc>
                <a:spcPct val="107000"/>
              </a:lnSpc>
              <a:spcBef>
                <a:spcPts val="0"/>
              </a:spcBef>
              <a:spcAft>
                <a:spcPts val="800"/>
              </a:spcAft>
            </a:pPr>
            <a:r>
              <a:rPr lang="en-US" sz="11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25/6/1439AH</a:t>
            </a:r>
          </a:p>
        </p:txBody>
      </p:sp>
      <p:sp>
        <p:nvSpPr>
          <p:cNvPr id="8" name="TextBox 49">
            <a:extLst>
              <a:ext uri="{FF2B5EF4-FFF2-40B4-BE49-F238E27FC236}">
                <a16:creationId xmlns:a16="http://schemas.microsoft.com/office/drawing/2014/main" id="{2A9E6156-E18C-126F-9234-4202E4DBE938}"/>
              </a:ext>
            </a:extLst>
          </p:cNvPr>
          <p:cNvSpPr txBox="1"/>
          <p:nvPr/>
        </p:nvSpPr>
        <p:spPr>
          <a:xfrm>
            <a:off x="3764365" y="3888809"/>
            <a:ext cx="2285232"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200" b="1" dirty="0">
                <a:solidFill>
                  <a:srgbClr val="136F40"/>
                </a:solidFill>
                <a:latin typeface="Calibri" panose="020F0502020204030204" pitchFamily="34" charset="0"/>
                <a:cs typeface="Calibri" panose="020F0502020204030204" pitchFamily="34" charset="0"/>
              </a:rPr>
              <a:t>Designation</a:t>
            </a:r>
          </a:p>
          <a:p>
            <a:pPr algn="ctr">
              <a:defRPr/>
            </a:pPr>
            <a:r>
              <a:rPr lang="en-GB" sz="1200" b="1" dirty="0">
                <a:solidFill>
                  <a:srgbClr val="136F40"/>
                </a:solidFill>
                <a:latin typeface="Calibri" panose="020F0502020204030204" pitchFamily="34" charset="0"/>
                <a:cs typeface="Calibri" panose="020F0502020204030204" pitchFamily="34" charset="0"/>
              </a:rPr>
              <a:t>CEO of the NRRC</a:t>
            </a:r>
            <a:endParaRPr lang="en-US" sz="1200" b="1" dirty="0">
              <a:solidFill>
                <a:srgbClr val="136F40"/>
              </a:solidFill>
              <a:latin typeface="Calibri" panose="020F0502020204030204" pitchFamily="34" charset="0"/>
              <a:cs typeface="Calibri" panose="020F0502020204030204" pitchFamily="34" charset="0"/>
            </a:endParaRPr>
          </a:p>
        </p:txBody>
      </p:sp>
      <p:sp>
        <p:nvSpPr>
          <p:cNvPr id="9" name="TextBox 49">
            <a:extLst>
              <a:ext uri="{FF2B5EF4-FFF2-40B4-BE49-F238E27FC236}">
                <a16:creationId xmlns:a16="http://schemas.microsoft.com/office/drawing/2014/main" id="{8F98CFFE-3E34-8F1F-2241-2E2C872D808E}"/>
              </a:ext>
            </a:extLst>
          </p:cNvPr>
          <p:cNvSpPr txBox="1"/>
          <p:nvPr/>
        </p:nvSpPr>
        <p:spPr>
          <a:xfrm>
            <a:off x="1402203" y="3986803"/>
            <a:ext cx="146103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200" b="1" dirty="0">
                <a:solidFill>
                  <a:srgbClr val="136F40"/>
                </a:solidFill>
                <a:latin typeface="Calibri" panose="020F0502020204030204" pitchFamily="34" charset="0"/>
                <a:cs typeface="Calibri" panose="020F0502020204030204" pitchFamily="34" charset="0"/>
              </a:rPr>
              <a:t>Cabinet decision (334) dated 06/25/1439 AH to establish the NRRC</a:t>
            </a:r>
            <a:endParaRPr lang="en-US" sz="1200" b="1" dirty="0">
              <a:solidFill>
                <a:srgbClr val="136F40"/>
              </a:solidFill>
              <a:latin typeface="Calibri" panose="020F0502020204030204" pitchFamily="34" charset="0"/>
              <a:cs typeface="Calibri" panose="020F0502020204030204" pitchFamily="34" charset="0"/>
            </a:endParaRPr>
          </a:p>
        </p:txBody>
      </p:sp>
      <p:sp>
        <p:nvSpPr>
          <p:cNvPr id="10" name="TextBox 7">
            <a:extLst>
              <a:ext uri="{FF2B5EF4-FFF2-40B4-BE49-F238E27FC236}">
                <a16:creationId xmlns:a16="http://schemas.microsoft.com/office/drawing/2014/main" id="{CAD6A54B-4E82-80B3-CEEB-1F79D480ACC9}"/>
              </a:ext>
            </a:extLst>
          </p:cNvPr>
          <p:cNvSpPr txBox="1"/>
          <p:nvPr/>
        </p:nvSpPr>
        <p:spPr>
          <a:xfrm>
            <a:off x="5251477" y="2159437"/>
            <a:ext cx="210830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defRPr/>
            </a:pPr>
            <a:r>
              <a:rPr lang="en-GB" sz="1200" b="1" dirty="0">
                <a:solidFill>
                  <a:srgbClr val="136F40"/>
                </a:solidFill>
                <a:latin typeface="Calibri" panose="020F0502020204030204" pitchFamily="34" charset="0"/>
                <a:cs typeface="Calibri" panose="020F0502020204030204" pitchFamily="34" charset="0"/>
              </a:rPr>
              <a:t>The completion of the separation of the Commission from the K.A.CARE and the practical commencement of its work</a:t>
            </a:r>
            <a:endParaRPr lang="en-US" sz="1200" b="1" dirty="0">
              <a:solidFill>
                <a:srgbClr val="136F4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258446FE-8F6E-34F8-256D-7B8806443E39}"/>
              </a:ext>
            </a:extLst>
          </p:cNvPr>
          <p:cNvPicPr>
            <a:picLocks noChangeAspect="1"/>
          </p:cNvPicPr>
          <p:nvPr/>
        </p:nvPicPr>
        <p:blipFill>
          <a:blip r:embed="rId3"/>
          <a:stretch>
            <a:fillRect/>
          </a:stretch>
        </p:blipFill>
        <p:spPr>
          <a:xfrm>
            <a:off x="1606920" y="3057359"/>
            <a:ext cx="892925" cy="820117"/>
          </a:xfrm>
          <a:prstGeom prst="rect">
            <a:avLst/>
          </a:prstGeom>
        </p:spPr>
      </p:pic>
      <p:pic>
        <p:nvPicPr>
          <p:cNvPr id="12" name="Graphic 11" descr="Management">
            <a:extLst>
              <a:ext uri="{FF2B5EF4-FFF2-40B4-BE49-F238E27FC236}">
                <a16:creationId xmlns:a16="http://schemas.microsoft.com/office/drawing/2014/main" id="{27E71F69-3542-C75C-539C-FBB9576091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5324" y="2908585"/>
            <a:ext cx="914400" cy="914400"/>
          </a:xfrm>
          <a:prstGeom prst="rect">
            <a:avLst/>
          </a:prstGeom>
        </p:spPr>
      </p:pic>
      <p:pic>
        <p:nvPicPr>
          <p:cNvPr id="13" name="Graphic 12" descr="Users">
            <a:extLst>
              <a:ext uri="{FF2B5EF4-FFF2-40B4-BE49-F238E27FC236}">
                <a16:creationId xmlns:a16="http://schemas.microsoft.com/office/drawing/2014/main" id="{9A5302EE-48D5-2193-45AF-8E2C36A7B8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4120" y="2928373"/>
            <a:ext cx="914400" cy="914400"/>
          </a:xfrm>
          <a:prstGeom prst="rect">
            <a:avLst/>
          </a:prstGeom>
        </p:spPr>
      </p:pic>
      <p:sp>
        <p:nvSpPr>
          <p:cNvPr id="14" name="TextBox 13">
            <a:extLst>
              <a:ext uri="{FF2B5EF4-FFF2-40B4-BE49-F238E27FC236}">
                <a16:creationId xmlns:a16="http://schemas.microsoft.com/office/drawing/2014/main" id="{44634ABF-5FC1-89E4-13F5-08F60F896C9A}"/>
              </a:ext>
            </a:extLst>
          </p:cNvPr>
          <p:cNvSpPr txBox="1"/>
          <p:nvPr/>
        </p:nvSpPr>
        <p:spPr>
          <a:xfrm>
            <a:off x="438502" y="1282420"/>
            <a:ext cx="1568292" cy="566950"/>
          </a:xfrm>
          <a:prstGeom prst="rect">
            <a:avLst/>
          </a:prstGeom>
          <a:noFill/>
        </p:spPr>
        <p:txBody>
          <a:bodyPr wrap="square">
            <a:spAutoFit/>
          </a:bodyPr>
          <a:lstStyle/>
          <a:p>
            <a:pPr algn="r" rtl="1">
              <a:lnSpc>
                <a:spcPct val="200000"/>
              </a:lnSpc>
            </a:pPr>
            <a:r>
              <a:rPr lang="ar-SA" b="1" dirty="0">
                <a:solidFill>
                  <a:schemeClr val="bg1"/>
                </a:solidFill>
                <a:cs typeface="Arial" panose="020B0604020202020204" pitchFamily="34" charset="0"/>
              </a:rPr>
              <a:t> </a:t>
            </a:r>
            <a:r>
              <a:rPr lang="ar-SA" sz="1800" b="1" dirty="0">
                <a:solidFill>
                  <a:schemeClr val="bg1"/>
                </a:solidFill>
                <a:cs typeface="Calibri" panose="020F0502020204030204" pitchFamily="34" charset="0"/>
              </a:rPr>
              <a:t>مقدمة عن الهيئة </a:t>
            </a:r>
            <a:endParaRPr lang="en-US" sz="1800" b="1" dirty="0">
              <a:solidFill>
                <a:schemeClr val="bg1"/>
              </a:solidFill>
              <a:cs typeface="Calibri" panose="020F0502020204030204" pitchFamily="34" charset="0"/>
            </a:endParaRPr>
          </a:p>
        </p:txBody>
      </p:sp>
      <p:pic>
        <p:nvPicPr>
          <p:cNvPr id="15" name="Picture 14">
            <a:extLst>
              <a:ext uri="{FF2B5EF4-FFF2-40B4-BE49-F238E27FC236}">
                <a16:creationId xmlns:a16="http://schemas.microsoft.com/office/drawing/2014/main" id="{01D21886-2EA7-C8DD-E100-939F84BCF0D9}"/>
              </a:ext>
            </a:extLst>
          </p:cNvPr>
          <p:cNvPicPr>
            <a:picLocks noChangeAspect="1"/>
          </p:cNvPicPr>
          <p:nvPr/>
        </p:nvPicPr>
        <p:blipFill>
          <a:blip r:embed="rId3"/>
          <a:stretch>
            <a:fillRect/>
          </a:stretch>
        </p:blipFill>
        <p:spPr>
          <a:xfrm>
            <a:off x="6136370" y="3629952"/>
            <a:ext cx="383597" cy="352319"/>
          </a:xfrm>
          <a:prstGeom prst="rect">
            <a:avLst/>
          </a:prstGeom>
        </p:spPr>
      </p:pic>
      <p:cxnSp>
        <p:nvCxnSpPr>
          <p:cNvPr id="16" name="Straight Connector 15">
            <a:extLst>
              <a:ext uri="{FF2B5EF4-FFF2-40B4-BE49-F238E27FC236}">
                <a16:creationId xmlns:a16="http://schemas.microsoft.com/office/drawing/2014/main" id="{688563CC-51EC-0EFF-6095-5B5ED8060669}"/>
              </a:ext>
            </a:extLst>
          </p:cNvPr>
          <p:cNvCxnSpPr>
            <a:cxnSpLocks/>
          </p:cNvCxnSpPr>
          <p:nvPr/>
        </p:nvCxnSpPr>
        <p:spPr>
          <a:xfrm flipH="1" flipV="1">
            <a:off x="3405941" y="3863584"/>
            <a:ext cx="9751" cy="1591892"/>
          </a:xfrm>
          <a:prstGeom prst="line">
            <a:avLst/>
          </a:prstGeom>
          <a:noFill/>
          <a:ln w="28575" cap="rnd" cmpd="sng" algn="ctr">
            <a:solidFill>
              <a:srgbClr val="136F40"/>
            </a:solidFill>
            <a:prstDash val="solid"/>
            <a:miter lim="800000"/>
            <a:headEnd type="oval" w="lg" len="lg"/>
            <a:tailEnd type="none" w="lg" len="lg"/>
          </a:ln>
          <a:effectLst/>
        </p:spPr>
      </p:cxnSp>
      <p:sp>
        <p:nvSpPr>
          <p:cNvPr id="17" name="TextBox 49">
            <a:extLst>
              <a:ext uri="{FF2B5EF4-FFF2-40B4-BE49-F238E27FC236}">
                <a16:creationId xmlns:a16="http://schemas.microsoft.com/office/drawing/2014/main" id="{02394844-57D8-D694-7BAC-B82FA599C2B2}"/>
              </a:ext>
            </a:extLst>
          </p:cNvPr>
          <p:cNvSpPr txBox="1"/>
          <p:nvPr/>
        </p:nvSpPr>
        <p:spPr>
          <a:xfrm>
            <a:off x="2601875" y="2353070"/>
            <a:ext cx="1583473"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200" b="1" dirty="0">
                <a:solidFill>
                  <a:srgbClr val="136F40"/>
                </a:solidFill>
                <a:latin typeface="Calibri" panose="020F0502020204030204" pitchFamily="34" charset="0"/>
                <a:cs typeface="Calibri" panose="020F0502020204030204" pitchFamily="34" charset="0"/>
              </a:rPr>
              <a:t>Cabinet decision   assigning chairman of the Board of Directors</a:t>
            </a:r>
            <a:endParaRPr lang="en-US" sz="1200" b="1" dirty="0">
              <a:solidFill>
                <a:srgbClr val="136F4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04356CE-DE1F-8348-9371-8368277C131E}"/>
              </a:ext>
            </a:extLst>
          </p:cNvPr>
          <p:cNvPicPr>
            <a:picLocks noChangeAspect="1"/>
          </p:cNvPicPr>
          <p:nvPr/>
        </p:nvPicPr>
        <p:blipFill>
          <a:blip r:embed="rId3"/>
          <a:stretch>
            <a:fillRect/>
          </a:stretch>
        </p:blipFill>
        <p:spPr>
          <a:xfrm>
            <a:off x="4394549" y="3057359"/>
            <a:ext cx="892925" cy="820117"/>
          </a:xfrm>
          <a:prstGeom prst="rect">
            <a:avLst/>
          </a:prstGeom>
        </p:spPr>
      </p:pic>
      <p:cxnSp>
        <p:nvCxnSpPr>
          <p:cNvPr id="19" name="Straight Connector 18">
            <a:extLst>
              <a:ext uri="{FF2B5EF4-FFF2-40B4-BE49-F238E27FC236}">
                <a16:creationId xmlns:a16="http://schemas.microsoft.com/office/drawing/2014/main" id="{20FB916D-EE66-0A19-F27E-00BA8A869669}"/>
              </a:ext>
            </a:extLst>
          </p:cNvPr>
          <p:cNvCxnSpPr>
            <a:cxnSpLocks/>
          </p:cNvCxnSpPr>
          <p:nvPr/>
        </p:nvCxnSpPr>
        <p:spPr>
          <a:xfrm flipV="1">
            <a:off x="4841153" y="1643270"/>
            <a:ext cx="0" cy="1326311"/>
          </a:xfrm>
          <a:prstGeom prst="line">
            <a:avLst/>
          </a:prstGeom>
          <a:noFill/>
          <a:ln w="28575" cap="rnd" cmpd="sng" algn="ctr">
            <a:solidFill>
              <a:srgbClr val="006600"/>
            </a:solidFill>
            <a:prstDash val="solid"/>
            <a:miter lim="800000"/>
            <a:tailEnd type="oval" w="lg" len="lg"/>
          </a:ln>
          <a:effectLst/>
        </p:spPr>
      </p:cxnSp>
      <p:sp>
        <p:nvSpPr>
          <p:cNvPr id="20" name="TextBox 68">
            <a:extLst>
              <a:ext uri="{FF2B5EF4-FFF2-40B4-BE49-F238E27FC236}">
                <a16:creationId xmlns:a16="http://schemas.microsoft.com/office/drawing/2014/main" id="{480EFB06-56A4-FCC8-1E3C-3277E554517D}"/>
              </a:ext>
            </a:extLst>
          </p:cNvPr>
          <p:cNvSpPr txBox="1"/>
          <p:nvPr/>
        </p:nvSpPr>
        <p:spPr>
          <a:xfrm>
            <a:off x="2794586" y="5550227"/>
            <a:ext cx="1130000" cy="2643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lnSpc>
                <a:spcPct val="107000"/>
              </a:lnSpc>
              <a:spcBef>
                <a:spcPts val="0"/>
              </a:spcBef>
              <a:spcAft>
                <a:spcPts val="800"/>
              </a:spcAft>
            </a:pPr>
            <a:r>
              <a:rPr lang="en-US" sz="11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21/1/1440AH</a:t>
            </a:r>
          </a:p>
        </p:txBody>
      </p:sp>
      <p:sp>
        <p:nvSpPr>
          <p:cNvPr id="21" name="TextBox 68">
            <a:extLst>
              <a:ext uri="{FF2B5EF4-FFF2-40B4-BE49-F238E27FC236}">
                <a16:creationId xmlns:a16="http://schemas.microsoft.com/office/drawing/2014/main" id="{1B062E3A-A816-A6CF-667E-C305F0391262}"/>
              </a:ext>
            </a:extLst>
          </p:cNvPr>
          <p:cNvSpPr txBox="1"/>
          <p:nvPr/>
        </p:nvSpPr>
        <p:spPr>
          <a:xfrm>
            <a:off x="4239418" y="1279733"/>
            <a:ext cx="1130000" cy="2643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lnSpc>
                <a:spcPct val="107000"/>
              </a:lnSpc>
              <a:spcBef>
                <a:spcPts val="0"/>
              </a:spcBef>
              <a:spcAft>
                <a:spcPts val="800"/>
              </a:spcAft>
            </a:pPr>
            <a:r>
              <a:rPr lang="en-US" sz="11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15/5/1440AH</a:t>
            </a:r>
          </a:p>
        </p:txBody>
      </p:sp>
      <p:cxnSp>
        <p:nvCxnSpPr>
          <p:cNvPr id="22" name="Straight Connector 21">
            <a:extLst>
              <a:ext uri="{FF2B5EF4-FFF2-40B4-BE49-F238E27FC236}">
                <a16:creationId xmlns:a16="http://schemas.microsoft.com/office/drawing/2014/main" id="{422C6FB5-9ED3-9AF2-783F-485F1A6E289E}"/>
              </a:ext>
            </a:extLst>
          </p:cNvPr>
          <p:cNvCxnSpPr>
            <a:cxnSpLocks/>
          </p:cNvCxnSpPr>
          <p:nvPr/>
        </p:nvCxnSpPr>
        <p:spPr>
          <a:xfrm flipV="1">
            <a:off x="6337920" y="4064920"/>
            <a:ext cx="124" cy="1388846"/>
          </a:xfrm>
          <a:prstGeom prst="line">
            <a:avLst/>
          </a:prstGeom>
          <a:noFill/>
          <a:ln w="28575" cap="rnd" cmpd="sng" algn="ctr">
            <a:solidFill>
              <a:srgbClr val="136F40"/>
            </a:solidFill>
            <a:prstDash val="solid"/>
            <a:miter lim="800000"/>
            <a:headEnd type="oval" w="lg" len="lg"/>
            <a:tailEnd type="none" w="lg" len="lg"/>
          </a:ln>
          <a:effectLst/>
        </p:spPr>
      </p:cxnSp>
      <p:sp>
        <p:nvSpPr>
          <p:cNvPr id="23" name="TextBox 68">
            <a:extLst>
              <a:ext uri="{FF2B5EF4-FFF2-40B4-BE49-F238E27FC236}">
                <a16:creationId xmlns:a16="http://schemas.microsoft.com/office/drawing/2014/main" id="{F307FEF9-F763-212F-6310-4BA8B0085B63}"/>
              </a:ext>
            </a:extLst>
          </p:cNvPr>
          <p:cNvSpPr txBox="1"/>
          <p:nvPr/>
        </p:nvSpPr>
        <p:spPr>
          <a:xfrm>
            <a:off x="5716814" y="5548517"/>
            <a:ext cx="1130000" cy="2643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lnSpc>
                <a:spcPct val="107000"/>
              </a:lnSpc>
              <a:spcBef>
                <a:spcPts val="0"/>
              </a:spcBef>
              <a:spcAft>
                <a:spcPts val="800"/>
              </a:spcAft>
            </a:pPr>
            <a:r>
              <a:rPr lang="en-US" sz="11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21/1/1440AH</a:t>
            </a:r>
          </a:p>
        </p:txBody>
      </p:sp>
      <p:pic>
        <p:nvPicPr>
          <p:cNvPr id="24" name="Graphic 23" descr="Management">
            <a:extLst>
              <a:ext uri="{FF2B5EF4-FFF2-40B4-BE49-F238E27FC236}">
                <a16:creationId xmlns:a16="http://schemas.microsoft.com/office/drawing/2014/main" id="{CC9499A5-26EE-6331-FDBD-0AE0DD53C7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59296" y="2910799"/>
            <a:ext cx="914400" cy="914400"/>
          </a:xfrm>
          <a:prstGeom prst="rect">
            <a:avLst/>
          </a:prstGeom>
        </p:spPr>
      </p:pic>
      <p:sp>
        <p:nvSpPr>
          <p:cNvPr id="25" name="TextBox 49">
            <a:extLst>
              <a:ext uri="{FF2B5EF4-FFF2-40B4-BE49-F238E27FC236}">
                <a16:creationId xmlns:a16="http://schemas.microsoft.com/office/drawing/2014/main" id="{A7F7C380-3295-571C-4D41-E3DF35AC1C7C}"/>
              </a:ext>
            </a:extLst>
          </p:cNvPr>
          <p:cNvSpPr txBox="1"/>
          <p:nvPr/>
        </p:nvSpPr>
        <p:spPr>
          <a:xfrm>
            <a:off x="7231701" y="3667115"/>
            <a:ext cx="1645448" cy="1200329"/>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200" b="1" dirty="0">
                <a:solidFill>
                  <a:srgbClr val="136F40"/>
                </a:solidFill>
                <a:latin typeface="Calibri" panose="020F0502020204030204" pitchFamily="34" charset="0"/>
                <a:cs typeface="Calibri" panose="020F0502020204030204" pitchFamily="34" charset="0"/>
              </a:rPr>
              <a:t>Cabinet decision assigning His Royal Highness Prince Abdulaziz bin Salman as Chairman of the Board of Directors</a:t>
            </a:r>
            <a:endParaRPr lang="en-US" sz="1200" b="1" dirty="0">
              <a:solidFill>
                <a:srgbClr val="136F4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86E45350-6BB9-0ACA-ADAE-DA7D213179A8}"/>
              </a:ext>
            </a:extLst>
          </p:cNvPr>
          <p:cNvCxnSpPr>
            <a:cxnSpLocks/>
          </p:cNvCxnSpPr>
          <p:nvPr/>
        </p:nvCxnSpPr>
        <p:spPr>
          <a:xfrm flipV="1">
            <a:off x="8019466" y="1601309"/>
            <a:ext cx="0" cy="1326311"/>
          </a:xfrm>
          <a:prstGeom prst="line">
            <a:avLst/>
          </a:prstGeom>
          <a:noFill/>
          <a:ln w="28575" cap="rnd" cmpd="sng" algn="ctr">
            <a:solidFill>
              <a:srgbClr val="006600"/>
            </a:solidFill>
            <a:prstDash val="solid"/>
            <a:miter lim="800000"/>
            <a:tailEnd type="oval" w="lg" len="lg"/>
          </a:ln>
          <a:effectLst/>
        </p:spPr>
      </p:cxnSp>
      <p:sp>
        <p:nvSpPr>
          <p:cNvPr id="27" name="TextBox 68">
            <a:extLst>
              <a:ext uri="{FF2B5EF4-FFF2-40B4-BE49-F238E27FC236}">
                <a16:creationId xmlns:a16="http://schemas.microsoft.com/office/drawing/2014/main" id="{E0107D3C-D033-19E6-0AD3-E1C98FE25398}"/>
              </a:ext>
            </a:extLst>
          </p:cNvPr>
          <p:cNvSpPr txBox="1"/>
          <p:nvPr/>
        </p:nvSpPr>
        <p:spPr>
          <a:xfrm>
            <a:off x="7417731" y="1237772"/>
            <a:ext cx="1130000" cy="2643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lnSpc>
                <a:spcPct val="107000"/>
              </a:lnSpc>
              <a:spcBef>
                <a:spcPts val="0"/>
              </a:spcBef>
              <a:spcAft>
                <a:spcPts val="800"/>
              </a:spcAft>
            </a:pPr>
            <a:r>
              <a:rPr lang="en-US" sz="11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15/1/1441AH</a:t>
            </a:r>
          </a:p>
        </p:txBody>
      </p:sp>
      <p:pic>
        <p:nvPicPr>
          <p:cNvPr id="28" name="Graphic 27" descr="Management">
            <a:extLst>
              <a:ext uri="{FF2B5EF4-FFF2-40B4-BE49-F238E27FC236}">
                <a16:creationId xmlns:a16="http://schemas.microsoft.com/office/drawing/2014/main" id="{F62C4265-D8CE-34E3-1F3A-1E604C533B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88465" y="2912061"/>
            <a:ext cx="914400" cy="914400"/>
          </a:xfrm>
          <a:prstGeom prst="rect">
            <a:avLst/>
          </a:prstGeom>
        </p:spPr>
      </p:pic>
      <p:cxnSp>
        <p:nvCxnSpPr>
          <p:cNvPr id="29" name="Straight Connector 28">
            <a:extLst>
              <a:ext uri="{FF2B5EF4-FFF2-40B4-BE49-F238E27FC236}">
                <a16:creationId xmlns:a16="http://schemas.microsoft.com/office/drawing/2014/main" id="{AA894D62-8217-9467-7839-069EB3D210F8}"/>
              </a:ext>
            </a:extLst>
          </p:cNvPr>
          <p:cNvCxnSpPr>
            <a:cxnSpLocks/>
          </p:cNvCxnSpPr>
          <p:nvPr/>
        </p:nvCxnSpPr>
        <p:spPr>
          <a:xfrm flipV="1">
            <a:off x="9845541" y="4018796"/>
            <a:ext cx="124" cy="1388846"/>
          </a:xfrm>
          <a:prstGeom prst="line">
            <a:avLst/>
          </a:prstGeom>
          <a:noFill/>
          <a:ln w="28575" cap="rnd" cmpd="sng" algn="ctr">
            <a:solidFill>
              <a:srgbClr val="136F40"/>
            </a:solidFill>
            <a:prstDash val="solid"/>
            <a:miter lim="800000"/>
            <a:headEnd type="oval" w="lg" len="lg"/>
            <a:tailEnd type="none" w="lg" len="lg"/>
          </a:ln>
          <a:effectLst/>
        </p:spPr>
      </p:cxnSp>
      <p:sp>
        <p:nvSpPr>
          <p:cNvPr id="30" name="TextBox 68">
            <a:extLst>
              <a:ext uri="{FF2B5EF4-FFF2-40B4-BE49-F238E27FC236}">
                <a16:creationId xmlns:a16="http://schemas.microsoft.com/office/drawing/2014/main" id="{6C072713-7A22-4845-9967-E5354EDC916B}"/>
              </a:ext>
            </a:extLst>
          </p:cNvPr>
          <p:cNvSpPr txBox="1"/>
          <p:nvPr/>
        </p:nvSpPr>
        <p:spPr>
          <a:xfrm>
            <a:off x="9280665" y="5453766"/>
            <a:ext cx="1130000" cy="2643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ctr">
              <a:lnSpc>
                <a:spcPct val="107000"/>
              </a:lnSpc>
              <a:spcBef>
                <a:spcPts val="0"/>
              </a:spcBef>
              <a:spcAft>
                <a:spcPts val="800"/>
              </a:spcAft>
            </a:pPr>
            <a:r>
              <a:rPr lang="en-US" sz="11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4/6/1443AH</a:t>
            </a:r>
          </a:p>
        </p:txBody>
      </p:sp>
      <p:sp>
        <p:nvSpPr>
          <p:cNvPr id="31" name="TextBox 49">
            <a:extLst>
              <a:ext uri="{FF2B5EF4-FFF2-40B4-BE49-F238E27FC236}">
                <a16:creationId xmlns:a16="http://schemas.microsoft.com/office/drawing/2014/main" id="{9E4EEEE8-58AD-C894-7A69-15787024FF76}"/>
              </a:ext>
            </a:extLst>
          </p:cNvPr>
          <p:cNvSpPr txBox="1"/>
          <p:nvPr/>
        </p:nvSpPr>
        <p:spPr>
          <a:xfrm>
            <a:off x="8962540" y="2491091"/>
            <a:ext cx="1645448"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200" b="1" dirty="0">
                <a:solidFill>
                  <a:srgbClr val="136F40"/>
                </a:solidFill>
                <a:latin typeface="Calibri" panose="020F0502020204030204" pitchFamily="34" charset="0"/>
                <a:cs typeface="Calibri" panose="020F0502020204030204" pitchFamily="34" charset="0"/>
              </a:rPr>
              <a:t>Cabinet decision to form the board of directors</a:t>
            </a:r>
            <a:endParaRPr lang="en-US" sz="1200" b="1" dirty="0">
              <a:solidFill>
                <a:srgbClr val="136F40"/>
              </a:solidFill>
              <a:latin typeface="Calibri" panose="020F0502020204030204" pitchFamily="34" charset="0"/>
              <a:cs typeface="Calibri" panose="020F0502020204030204" pitchFamily="34" charset="0"/>
            </a:endParaRPr>
          </a:p>
        </p:txBody>
      </p:sp>
      <p:cxnSp>
        <p:nvCxnSpPr>
          <p:cNvPr id="32" name="Straight Arrow Connector 31">
            <a:extLst>
              <a:ext uri="{FF2B5EF4-FFF2-40B4-BE49-F238E27FC236}">
                <a16:creationId xmlns:a16="http://schemas.microsoft.com/office/drawing/2014/main" id="{966B2BFC-7B22-2201-2683-33BEEA33354A}"/>
              </a:ext>
            </a:extLst>
          </p:cNvPr>
          <p:cNvCxnSpPr>
            <a:cxnSpLocks/>
          </p:cNvCxnSpPr>
          <p:nvPr/>
        </p:nvCxnSpPr>
        <p:spPr>
          <a:xfrm flipV="1">
            <a:off x="6337920" y="5812885"/>
            <a:ext cx="0" cy="47946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مجموعة 28">
            <a:extLst>
              <a:ext uri="{FF2B5EF4-FFF2-40B4-BE49-F238E27FC236}">
                <a16:creationId xmlns:a16="http://schemas.microsoft.com/office/drawing/2014/main" id="{8E9FADD0-F85D-9CD6-13F8-850F2AF0EAF9}"/>
              </a:ext>
            </a:extLst>
          </p:cNvPr>
          <p:cNvGrpSpPr/>
          <p:nvPr/>
        </p:nvGrpSpPr>
        <p:grpSpPr>
          <a:xfrm>
            <a:off x="235454" y="167914"/>
            <a:ext cx="11160887" cy="456143"/>
            <a:chOff x="4023175" y="126035"/>
            <a:chExt cx="11160887" cy="456143"/>
          </a:xfrm>
        </p:grpSpPr>
        <p:grpSp>
          <p:nvGrpSpPr>
            <p:cNvPr id="34" name="Group 14">
              <a:extLst>
                <a:ext uri="{FF2B5EF4-FFF2-40B4-BE49-F238E27FC236}">
                  <a16:creationId xmlns:a16="http://schemas.microsoft.com/office/drawing/2014/main" id="{FDF97D1D-3140-C983-4F6F-AE340942FBBF}"/>
                </a:ext>
              </a:extLst>
            </p:cNvPr>
            <p:cNvGrpSpPr/>
            <p:nvPr/>
          </p:nvGrpSpPr>
          <p:grpSpPr>
            <a:xfrm>
              <a:off x="4023175" y="126035"/>
              <a:ext cx="346124" cy="401046"/>
              <a:chOff x="11622313" y="164626"/>
              <a:chExt cx="390433" cy="452386"/>
            </a:xfrm>
          </p:grpSpPr>
          <p:grpSp>
            <p:nvGrpSpPr>
              <p:cNvPr id="37" name="Group 13">
                <a:extLst>
                  <a:ext uri="{FF2B5EF4-FFF2-40B4-BE49-F238E27FC236}">
                    <a16:creationId xmlns:a16="http://schemas.microsoft.com/office/drawing/2014/main" id="{A0541155-A4AC-5C2F-CD52-532F014A7B03}"/>
                  </a:ext>
                </a:extLst>
              </p:cNvPr>
              <p:cNvGrpSpPr/>
              <p:nvPr/>
            </p:nvGrpSpPr>
            <p:grpSpPr>
              <a:xfrm>
                <a:off x="11769511" y="164626"/>
                <a:ext cx="243235" cy="275991"/>
                <a:chOff x="4526974" y="649874"/>
                <a:chExt cx="315048" cy="357477"/>
              </a:xfrm>
            </p:grpSpPr>
            <p:cxnSp>
              <p:nvCxnSpPr>
                <p:cNvPr id="56" name="Straight Connector 9">
                  <a:extLst>
                    <a:ext uri="{FF2B5EF4-FFF2-40B4-BE49-F238E27FC236}">
                      <a16:creationId xmlns:a16="http://schemas.microsoft.com/office/drawing/2014/main" id="{9425C791-10CA-0ED8-594D-7F26F5C30E80}"/>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10">
                  <a:extLst>
                    <a:ext uri="{FF2B5EF4-FFF2-40B4-BE49-F238E27FC236}">
                      <a16:creationId xmlns:a16="http://schemas.microsoft.com/office/drawing/2014/main" id="{84E11B2F-E74D-E824-2455-83C16F8C430C}"/>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11">
                  <a:extLst>
                    <a:ext uri="{FF2B5EF4-FFF2-40B4-BE49-F238E27FC236}">
                      <a16:creationId xmlns:a16="http://schemas.microsoft.com/office/drawing/2014/main" id="{66277E6C-6C9F-91A5-29BF-AAF43BB6F70D}"/>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12">
                  <a:extLst>
                    <a:ext uri="{FF2B5EF4-FFF2-40B4-BE49-F238E27FC236}">
                      <a16:creationId xmlns:a16="http://schemas.microsoft.com/office/drawing/2014/main" id="{8DC8BFAD-7023-74FE-0E58-08020A46D738}"/>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Box 52">
                <a:extLst>
                  <a:ext uri="{FF2B5EF4-FFF2-40B4-BE49-F238E27FC236}">
                    <a16:creationId xmlns:a16="http://schemas.microsoft.com/office/drawing/2014/main" id="{5D624703-D73E-32F0-AA2B-842AF0788382}"/>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1</a:t>
                </a:r>
              </a:p>
            </p:txBody>
          </p:sp>
        </p:grpSp>
        <p:sp>
          <p:nvSpPr>
            <p:cNvPr id="35" name="Title 1">
              <a:extLst>
                <a:ext uri="{FF2B5EF4-FFF2-40B4-BE49-F238E27FC236}">
                  <a16:creationId xmlns:a16="http://schemas.microsoft.com/office/drawing/2014/main" id="{3AB6E1AA-E925-BC8D-D8D6-55176CAB9A45}"/>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POLICY FOR HUMAN CAPACITY BUILDING AND LEADERS’ PROGRAM </a:t>
              </a:r>
            </a:p>
          </p:txBody>
        </p:sp>
        <p:pic>
          <p:nvPicPr>
            <p:cNvPr id="36" name="Picture 8">
              <a:extLst>
                <a:ext uri="{FF2B5EF4-FFF2-40B4-BE49-F238E27FC236}">
                  <a16:creationId xmlns:a16="http://schemas.microsoft.com/office/drawing/2014/main" id="{109B061D-C070-2E27-6C65-CE5EAE3E4C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pic>
        <p:nvPicPr>
          <p:cNvPr id="60" name="Picture 59" descr="1237099078782325025Steren_Futurist_circle.svg.hi.png">
            <a:extLst>
              <a:ext uri="{FF2B5EF4-FFF2-40B4-BE49-F238E27FC236}">
                <a16:creationId xmlns:a16="http://schemas.microsoft.com/office/drawing/2014/main" id="{1244F187-D413-BF47-B8DC-187CF942C445}"/>
              </a:ext>
            </a:extLst>
          </p:cNvPr>
          <p:cNvPicPr>
            <a:picLocks noChangeAspect="1"/>
          </p:cNvPicPr>
          <p:nvPr/>
        </p:nvPicPr>
        <p:blipFill>
          <a:blip r:embed="rId9" cstate="email">
            <a:duotone>
              <a:prstClr val="black"/>
              <a:schemeClr val="accent6">
                <a:tint val="45000"/>
                <a:satMod val="400000"/>
              </a:schemeClr>
            </a:duotone>
          </a:blip>
          <a:stretch>
            <a:fillRect/>
          </a:stretch>
        </p:blipFill>
        <p:spPr>
          <a:xfrm rot="19695355">
            <a:off x="130666" y="130371"/>
            <a:ext cx="524085" cy="524085"/>
          </a:xfrm>
          <a:prstGeom prst="rect">
            <a:avLst/>
          </a:prstGeom>
        </p:spPr>
      </p:pic>
    </p:spTree>
    <p:extLst>
      <p:ext uri="{BB962C8B-B14F-4D97-AF65-F5344CB8AC3E}">
        <p14:creationId xmlns:p14="http://schemas.microsoft.com/office/powerpoint/2010/main" val="1399384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A528B-51DF-FFB0-53C4-230235A48EA0}"/>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7499CBFA-CB7A-F282-E4B4-95DED0F8FBD8}"/>
              </a:ext>
            </a:extLst>
          </p:cNvPr>
          <p:cNvSpPr txBox="1">
            <a:spLocks/>
          </p:cNvSpPr>
          <p:nvPr/>
        </p:nvSpPr>
        <p:spPr>
          <a:xfrm>
            <a:off x="-1566077" y="103545"/>
            <a:ext cx="6598921"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endParaRPr lang="en-GB" sz="3200" b="1" dirty="0">
              <a:solidFill>
                <a:srgbClr val="0000FF"/>
              </a:solidFill>
              <a:latin typeface="Sakkal Majalla" panose="02000000000000000000" pitchFamily="2" charset="-78"/>
              <a:cs typeface="Sakkal Majalla" panose="02000000000000000000" pitchFamily="2" charset="-78"/>
            </a:endParaRPr>
          </a:p>
        </p:txBody>
      </p:sp>
      <p:grpSp>
        <p:nvGrpSpPr>
          <p:cNvPr id="42" name="مجموعة 28">
            <a:extLst>
              <a:ext uri="{FF2B5EF4-FFF2-40B4-BE49-F238E27FC236}">
                <a16:creationId xmlns:a16="http://schemas.microsoft.com/office/drawing/2014/main" id="{3E0E5AF0-C650-ED00-5FD4-23353193A540}"/>
              </a:ext>
            </a:extLst>
          </p:cNvPr>
          <p:cNvGrpSpPr/>
          <p:nvPr/>
        </p:nvGrpSpPr>
        <p:grpSpPr>
          <a:xfrm>
            <a:off x="235454" y="167914"/>
            <a:ext cx="11160887" cy="456143"/>
            <a:chOff x="4023175" y="126035"/>
            <a:chExt cx="11160887" cy="456143"/>
          </a:xfrm>
        </p:grpSpPr>
        <p:grpSp>
          <p:nvGrpSpPr>
            <p:cNvPr id="43" name="Group 14">
              <a:extLst>
                <a:ext uri="{FF2B5EF4-FFF2-40B4-BE49-F238E27FC236}">
                  <a16:creationId xmlns:a16="http://schemas.microsoft.com/office/drawing/2014/main" id="{FF6343EF-CE1C-4F78-4021-7AF1190BBCF4}"/>
                </a:ext>
              </a:extLst>
            </p:cNvPr>
            <p:cNvGrpSpPr/>
            <p:nvPr/>
          </p:nvGrpSpPr>
          <p:grpSpPr>
            <a:xfrm>
              <a:off x="4023175" y="126035"/>
              <a:ext cx="346124" cy="401046"/>
              <a:chOff x="11622313" y="164626"/>
              <a:chExt cx="390433" cy="452386"/>
            </a:xfrm>
          </p:grpSpPr>
          <p:grpSp>
            <p:nvGrpSpPr>
              <p:cNvPr id="46" name="Group 13">
                <a:extLst>
                  <a:ext uri="{FF2B5EF4-FFF2-40B4-BE49-F238E27FC236}">
                    <a16:creationId xmlns:a16="http://schemas.microsoft.com/office/drawing/2014/main" id="{BB0FCBCA-0AE7-2506-BC3E-65CF4E82CE3D}"/>
                  </a:ext>
                </a:extLst>
              </p:cNvPr>
              <p:cNvGrpSpPr/>
              <p:nvPr/>
            </p:nvGrpSpPr>
            <p:grpSpPr>
              <a:xfrm>
                <a:off x="11769511" y="164626"/>
                <a:ext cx="243235" cy="275991"/>
                <a:chOff x="4526974" y="649874"/>
                <a:chExt cx="315048" cy="357477"/>
              </a:xfrm>
            </p:grpSpPr>
            <p:cxnSp>
              <p:nvCxnSpPr>
                <p:cNvPr id="48" name="Straight Connector 9">
                  <a:extLst>
                    <a:ext uri="{FF2B5EF4-FFF2-40B4-BE49-F238E27FC236}">
                      <a16:creationId xmlns:a16="http://schemas.microsoft.com/office/drawing/2014/main" id="{54E54838-4862-9464-989C-C452242DD1EA}"/>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10">
                  <a:extLst>
                    <a:ext uri="{FF2B5EF4-FFF2-40B4-BE49-F238E27FC236}">
                      <a16:creationId xmlns:a16="http://schemas.microsoft.com/office/drawing/2014/main" id="{1D7BF6FA-DA6F-D7F4-EB99-689D2B6F070D}"/>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11">
                  <a:extLst>
                    <a:ext uri="{FF2B5EF4-FFF2-40B4-BE49-F238E27FC236}">
                      <a16:creationId xmlns:a16="http://schemas.microsoft.com/office/drawing/2014/main" id="{5A5AC375-41E5-0971-1AD8-462696B6A0B7}"/>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12">
                  <a:extLst>
                    <a:ext uri="{FF2B5EF4-FFF2-40B4-BE49-F238E27FC236}">
                      <a16:creationId xmlns:a16="http://schemas.microsoft.com/office/drawing/2014/main" id="{6E5A400D-5A64-9457-CDAE-D2658B1AB868}"/>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TextBox 52">
                <a:extLst>
                  <a:ext uri="{FF2B5EF4-FFF2-40B4-BE49-F238E27FC236}">
                    <a16:creationId xmlns:a16="http://schemas.microsoft.com/office/drawing/2014/main" id="{202C1690-BE47-10A7-0282-C10123262FC2}"/>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1</a:t>
                </a:r>
              </a:p>
            </p:txBody>
          </p:sp>
        </p:grpSp>
        <p:sp>
          <p:nvSpPr>
            <p:cNvPr id="44" name="Title 1">
              <a:extLst>
                <a:ext uri="{FF2B5EF4-FFF2-40B4-BE49-F238E27FC236}">
                  <a16:creationId xmlns:a16="http://schemas.microsoft.com/office/drawing/2014/main" id="{337BA1D4-F5E7-0AAE-E0EA-89FAA4D76673}"/>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NRRC’s Employees</a:t>
              </a:r>
            </a:p>
          </p:txBody>
        </p:sp>
        <p:pic>
          <p:nvPicPr>
            <p:cNvPr id="45" name="Picture 8">
              <a:extLst>
                <a:ext uri="{FF2B5EF4-FFF2-40B4-BE49-F238E27FC236}">
                  <a16:creationId xmlns:a16="http://schemas.microsoft.com/office/drawing/2014/main" id="{80667DB7-D734-7ECF-5D17-70C96D1CD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pic>
        <p:nvPicPr>
          <p:cNvPr id="52" name="Picture 51" descr="1237099078782325025Steren_Futurist_circle.svg.hi.png">
            <a:extLst>
              <a:ext uri="{FF2B5EF4-FFF2-40B4-BE49-F238E27FC236}">
                <a16:creationId xmlns:a16="http://schemas.microsoft.com/office/drawing/2014/main" id="{5520192E-636C-4402-AB8F-B6A7B043A724}"/>
              </a:ext>
            </a:extLst>
          </p:cNvPr>
          <p:cNvPicPr>
            <a:picLocks noChangeAspect="1"/>
          </p:cNvPicPr>
          <p:nvPr/>
        </p:nvPicPr>
        <p:blipFill>
          <a:blip r:embed="rId4" cstate="email">
            <a:duotone>
              <a:prstClr val="black"/>
              <a:schemeClr val="accent6">
                <a:tint val="45000"/>
                <a:satMod val="400000"/>
              </a:schemeClr>
            </a:duotone>
          </a:blip>
          <a:stretch>
            <a:fillRect/>
          </a:stretch>
        </p:blipFill>
        <p:spPr>
          <a:xfrm rot="19695355">
            <a:off x="130666" y="130371"/>
            <a:ext cx="524085" cy="524085"/>
          </a:xfrm>
          <a:prstGeom prst="rect">
            <a:avLst/>
          </a:prstGeom>
        </p:spPr>
      </p:pic>
      <p:grpSp>
        <p:nvGrpSpPr>
          <p:cNvPr id="74" name="Group 73">
            <a:extLst>
              <a:ext uri="{FF2B5EF4-FFF2-40B4-BE49-F238E27FC236}">
                <a16:creationId xmlns:a16="http://schemas.microsoft.com/office/drawing/2014/main" id="{F890699C-027C-3960-F985-5C1F8837C95F}"/>
              </a:ext>
            </a:extLst>
          </p:cNvPr>
          <p:cNvGrpSpPr/>
          <p:nvPr/>
        </p:nvGrpSpPr>
        <p:grpSpPr>
          <a:xfrm>
            <a:off x="604175" y="1057795"/>
            <a:ext cx="10614077" cy="1957217"/>
            <a:chOff x="341428" y="1105441"/>
            <a:chExt cx="10614077" cy="1957217"/>
          </a:xfrm>
        </p:grpSpPr>
        <p:cxnSp>
          <p:nvCxnSpPr>
            <p:cNvPr id="2" name="Straight Connector 1">
              <a:extLst>
                <a:ext uri="{FF2B5EF4-FFF2-40B4-BE49-F238E27FC236}">
                  <a16:creationId xmlns:a16="http://schemas.microsoft.com/office/drawing/2014/main" id="{689C0F43-0FF5-D6DB-92B5-E6B2377D3573}"/>
                </a:ext>
              </a:extLst>
            </p:cNvPr>
            <p:cNvCxnSpPr>
              <a:cxnSpLocks/>
            </p:cNvCxnSpPr>
            <p:nvPr/>
          </p:nvCxnSpPr>
          <p:spPr>
            <a:xfrm>
              <a:off x="2024063" y="2028808"/>
              <a:ext cx="8931442" cy="6463"/>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pic>
          <p:nvPicPr>
            <p:cNvPr id="4" name="Picture 3" descr="A couple of women with headscarves&#10;&#10;Description automatically generated">
              <a:extLst>
                <a:ext uri="{FF2B5EF4-FFF2-40B4-BE49-F238E27FC236}">
                  <a16:creationId xmlns:a16="http://schemas.microsoft.com/office/drawing/2014/main" id="{7D89DAE9-EE0A-8BFD-05ED-37DB3C5BB6AB}"/>
                </a:ext>
              </a:extLst>
            </p:cNvPr>
            <p:cNvPicPr>
              <a:picLocks noChangeAspect="1"/>
            </p:cNvPicPr>
            <p:nvPr/>
          </p:nvPicPr>
          <p:blipFill rotWithShape="1">
            <a:blip r:embed="rId5">
              <a:extLst>
                <a:ext uri="{28A0092B-C50C-407E-A947-70E740481C1C}">
                  <a14:useLocalDpi xmlns:a14="http://schemas.microsoft.com/office/drawing/2010/main" val="0"/>
                </a:ext>
              </a:extLst>
            </a:blip>
            <a:srcRect l="15530" t="20714" r="52652" b="18124"/>
            <a:stretch/>
          </p:blipFill>
          <p:spPr>
            <a:xfrm>
              <a:off x="1339069" y="1466297"/>
              <a:ext cx="650202" cy="749899"/>
            </a:xfrm>
            <a:prstGeom prst="rect">
              <a:avLst/>
            </a:prstGeom>
          </p:spPr>
        </p:pic>
        <p:sp>
          <p:nvSpPr>
            <p:cNvPr id="5" name="Freeform: Shape 4">
              <a:extLst>
                <a:ext uri="{FF2B5EF4-FFF2-40B4-BE49-F238E27FC236}">
                  <a16:creationId xmlns:a16="http://schemas.microsoft.com/office/drawing/2014/main" id="{15EBEA88-FCF3-74BF-FAD1-78637D808A4C}"/>
                </a:ext>
              </a:extLst>
            </p:cNvPr>
            <p:cNvSpPr/>
            <p:nvPr/>
          </p:nvSpPr>
          <p:spPr>
            <a:xfrm rot="9162911">
              <a:off x="483058" y="1565472"/>
              <a:ext cx="1717789" cy="1497186"/>
            </a:xfrm>
            <a:custGeom>
              <a:avLst/>
              <a:gdLst>
                <a:gd name="connsiteX0" fmla="*/ 9836 w 1608261"/>
                <a:gd name="connsiteY0" fmla="*/ 17939 h 1381328"/>
                <a:gd name="connsiteX1" fmla="*/ 1580219 w 1608261"/>
                <a:gd name="connsiteY1" fmla="*/ 644104 h 1381328"/>
                <a:gd name="connsiteX2" fmla="*/ 944115 w 1608261"/>
                <a:gd name="connsiteY2" fmla="*/ 1369661 h 1381328"/>
                <a:gd name="connsiteX3" fmla="*/ 9836 w 1608261"/>
                <a:gd name="connsiteY3" fmla="*/ 17939 h 1381328"/>
              </a:gdLst>
              <a:ahLst/>
              <a:cxnLst>
                <a:cxn ang="0">
                  <a:pos x="connsiteX0" y="connsiteY0"/>
                </a:cxn>
                <a:cxn ang="0">
                  <a:pos x="connsiteX1" y="connsiteY1"/>
                </a:cxn>
                <a:cxn ang="0">
                  <a:pos x="connsiteX2" y="connsiteY2"/>
                </a:cxn>
                <a:cxn ang="0">
                  <a:pos x="connsiteX3" y="connsiteY3"/>
                </a:cxn>
              </a:cxnLst>
              <a:rect l="l" t="t" r="r" b="b"/>
              <a:pathLst>
                <a:path w="1608261" h="1381328">
                  <a:moveTo>
                    <a:pt x="9836" y="17939"/>
                  </a:moveTo>
                  <a:cubicBezTo>
                    <a:pt x="115853" y="-102987"/>
                    <a:pt x="1424506" y="418817"/>
                    <a:pt x="1580219" y="644104"/>
                  </a:cubicBezTo>
                  <a:cubicBezTo>
                    <a:pt x="1735932" y="869391"/>
                    <a:pt x="1204189" y="1472365"/>
                    <a:pt x="944115" y="1369661"/>
                  </a:cubicBezTo>
                  <a:cubicBezTo>
                    <a:pt x="684041" y="1266957"/>
                    <a:pt x="-96181" y="138865"/>
                    <a:pt x="9836" y="17939"/>
                  </a:cubicBezTo>
                  <a:close/>
                </a:path>
              </a:pathLst>
            </a:cu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D7E6C4F-34F4-2D2E-AC35-B7DD4230E17F}"/>
                </a:ext>
              </a:extLst>
            </p:cNvPr>
            <p:cNvSpPr txBox="1"/>
            <p:nvPr/>
          </p:nvSpPr>
          <p:spPr>
            <a:xfrm>
              <a:off x="341428" y="2249512"/>
              <a:ext cx="1995281" cy="461665"/>
            </a:xfrm>
            <a:prstGeom prst="rect">
              <a:avLst/>
            </a:prstGeom>
            <a:noFill/>
          </p:spPr>
          <p:txBody>
            <a:bodyPr wrap="square">
              <a:spAutoFit/>
            </a:bodyPr>
            <a:lstStyle/>
            <a:p>
              <a:pPr algn="ctr"/>
              <a:r>
                <a:rPr lang="en-US" sz="1200" b="1" dirty="0"/>
                <a:t>NRRC began its work </a:t>
              </a:r>
            </a:p>
            <a:p>
              <a:pPr algn="ctr"/>
              <a:r>
                <a:rPr lang="en-US" sz="1200" b="1" dirty="0"/>
                <a:t>01/07/2019</a:t>
              </a:r>
            </a:p>
          </p:txBody>
        </p:sp>
        <p:pic>
          <p:nvPicPr>
            <p:cNvPr id="9" name="Graphic 8" descr="Stopwatch 75% outline">
              <a:extLst>
                <a:ext uri="{FF2B5EF4-FFF2-40B4-BE49-F238E27FC236}">
                  <a16:creationId xmlns:a16="http://schemas.microsoft.com/office/drawing/2014/main" id="{257ACC4E-CF79-3CDE-BBAB-F0DF8DD0A6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736" y="1756975"/>
              <a:ext cx="556591" cy="556591"/>
            </a:xfrm>
            <a:prstGeom prst="rect">
              <a:avLst/>
            </a:prstGeom>
          </p:spPr>
        </p:pic>
        <p:sp>
          <p:nvSpPr>
            <p:cNvPr id="10" name="Oval 9">
              <a:extLst>
                <a:ext uri="{FF2B5EF4-FFF2-40B4-BE49-F238E27FC236}">
                  <a16:creationId xmlns:a16="http://schemas.microsoft.com/office/drawing/2014/main" id="{0EB9F62B-A895-4BC8-3426-B9A7BDAE58F2}"/>
                </a:ext>
              </a:extLst>
            </p:cNvPr>
            <p:cNvSpPr/>
            <p:nvPr/>
          </p:nvSpPr>
          <p:spPr>
            <a:xfrm>
              <a:off x="3551931" y="1970317"/>
              <a:ext cx="119269" cy="1169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3C8B4C-CF98-F08D-D88D-D69476DFAF23}"/>
                </a:ext>
              </a:extLst>
            </p:cNvPr>
            <p:cNvSpPr/>
            <p:nvPr/>
          </p:nvSpPr>
          <p:spPr>
            <a:xfrm>
              <a:off x="4900211" y="1971054"/>
              <a:ext cx="119269" cy="1169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C76AD46-9442-CD27-B467-45EAFF8B7753}"/>
                </a:ext>
              </a:extLst>
            </p:cNvPr>
            <p:cNvSpPr/>
            <p:nvPr/>
          </p:nvSpPr>
          <p:spPr>
            <a:xfrm>
              <a:off x="6348139" y="1970317"/>
              <a:ext cx="119269" cy="1169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C0EF9C-7975-E138-F63E-80C00C14DC8D}"/>
                </a:ext>
              </a:extLst>
            </p:cNvPr>
            <p:cNvSpPr/>
            <p:nvPr/>
          </p:nvSpPr>
          <p:spPr>
            <a:xfrm>
              <a:off x="7738102" y="1970316"/>
              <a:ext cx="119269" cy="1169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42C49E3-4C1D-C55D-2FA9-0557262C8729}"/>
                </a:ext>
              </a:extLst>
            </p:cNvPr>
            <p:cNvSpPr/>
            <p:nvPr/>
          </p:nvSpPr>
          <p:spPr>
            <a:xfrm>
              <a:off x="9810267" y="1970316"/>
              <a:ext cx="119269" cy="1169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9C222C0-7574-4844-AE5E-FEED1249B48C}"/>
                </a:ext>
              </a:extLst>
            </p:cNvPr>
            <p:cNvSpPr txBox="1"/>
            <p:nvPr/>
          </p:nvSpPr>
          <p:spPr>
            <a:xfrm>
              <a:off x="3253594" y="2009984"/>
              <a:ext cx="737702" cy="400110"/>
            </a:xfrm>
            <a:prstGeom prst="rect">
              <a:avLst/>
            </a:prstGeom>
            <a:noFill/>
          </p:spPr>
          <p:txBody>
            <a:bodyPr wrap="none" rtlCol="0">
              <a:spAutoFit/>
            </a:bodyPr>
            <a:lstStyle/>
            <a:p>
              <a:r>
                <a:rPr lang="en-US" sz="2000" dirty="0">
                  <a:latin typeface="Berlin Sans FB Demi" panose="020E0802020502020306" pitchFamily="34" charset="0"/>
                </a:rPr>
                <a:t>2023</a:t>
              </a:r>
              <a:endParaRPr lang="en-US" dirty="0">
                <a:latin typeface="Berlin Sans FB Demi" panose="020E0802020502020306" pitchFamily="34" charset="0"/>
              </a:endParaRPr>
            </a:p>
          </p:txBody>
        </p:sp>
        <p:cxnSp>
          <p:nvCxnSpPr>
            <p:cNvPr id="17" name="Straight Connector 16">
              <a:extLst>
                <a:ext uri="{FF2B5EF4-FFF2-40B4-BE49-F238E27FC236}">
                  <a16:creationId xmlns:a16="http://schemas.microsoft.com/office/drawing/2014/main" id="{3EFC5CA4-8AD4-31A7-FCCC-93DF014AF631}"/>
                </a:ext>
              </a:extLst>
            </p:cNvPr>
            <p:cNvCxnSpPr/>
            <p:nvPr/>
          </p:nvCxnSpPr>
          <p:spPr>
            <a:xfrm>
              <a:off x="3611565" y="1214943"/>
              <a:ext cx="0" cy="75537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A2AA534F-3895-FF31-9951-A61F9D4147C5}"/>
                </a:ext>
              </a:extLst>
            </p:cNvPr>
            <p:cNvCxnSpPr/>
            <p:nvPr/>
          </p:nvCxnSpPr>
          <p:spPr>
            <a:xfrm>
              <a:off x="4959845" y="1214943"/>
              <a:ext cx="0" cy="75537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49047573-B52C-2DC1-9C58-BF34483F8688}"/>
                </a:ext>
              </a:extLst>
            </p:cNvPr>
            <p:cNvCxnSpPr/>
            <p:nvPr/>
          </p:nvCxnSpPr>
          <p:spPr>
            <a:xfrm>
              <a:off x="6407773" y="1214942"/>
              <a:ext cx="0" cy="75537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CF136FF7-FB59-D51E-AEB0-A3857A0B2C46}"/>
                </a:ext>
              </a:extLst>
            </p:cNvPr>
            <p:cNvCxnSpPr>
              <a:cxnSpLocks/>
            </p:cNvCxnSpPr>
            <p:nvPr/>
          </p:nvCxnSpPr>
          <p:spPr>
            <a:xfrm>
              <a:off x="7792956" y="1592627"/>
              <a:ext cx="4780" cy="37768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A72317D7-2902-19FA-241E-FE9E68E74458}"/>
                </a:ext>
              </a:extLst>
            </p:cNvPr>
            <p:cNvCxnSpPr/>
            <p:nvPr/>
          </p:nvCxnSpPr>
          <p:spPr>
            <a:xfrm>
              <a:off x="9869901" y="1214941"/>
              <a:ext cx="0" cy="75537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361D1784-ABEF-2749-DA91-2485E58431C5}"/>
                </a:ext>
              </a:extLst>
            </p:cNvPr>
            <p:cNvSpPr txBox="1"/>
            <p:nvPr/>
          </p:nvSpPr>
          <p:spPr>
            <a:xfrm>
              <a:off x="4598098" y="2054095"/>
              <a:ext cx="745717" cy="400110"/>
            </a:xfrm>
            <a:prstGeom prst="rect">
              <a:avLst/>
            </a:prstGeom>
            <a:noFill/>
          </p:spPr>
          <p:txBody>
            <a:bodyPr wrap="none" rtlCol="0">
              <a:spAutoFit/>
            </a:bodyPr>
            <a:lstStyle/>
            <a:p>
              <a:r>
                <a:rPr lang="en-US" sz="2000" dirty="0">
                  <a:latin typeface="Berlin Sans FB Demi" panose="020E0802020502020306" pitchFamily="34" charset="0"/>
                </a:rPr>
                <a:t>2022</a:t>
              </a:r>
              <a:endParaRPr lang="en-US" dirty="0">
                <a:latin typeface="Berlin Sans FB Demi" panose="020E0802020502020306" pitchFamily="34" charset="0"/>
              </a:endParaRPr>
            </a:p>
          </p:txBody>
        </p:sp>
        <p:sp>
          <p:nvSpPr>
            <p:cNvPr id="23" name="TextBox 22">
              <a:extLst>
                <a:ext uri="{FF2B5EF4-FFF2-40B4-BE49-F238E27FC236}">
                  <a16:creationId xmlns:a16="http://schemas.microsoft.com/office/drawing/2014/main" id="{BB5BEDA7-9799-665C-8A94-1BBF19435B7C}"/>
                </a:ext>
              </a:extLst>
            </p:cNvPr>
            <p:cNvSpPr txBox="1"/>
            <p:nvPr/>
          </p:nvSpPr>
          <p:spPr>
            <a:xfrm>
              <a:off x="6032313" y="2046056"/>
              <a:ext cx="694421" cy="400110"/>
            </a:xfrm>
            <a:prstGeom prst="rect">
              <a:avLst/>
            </a:prstGeom>
            <a:noFill/>
          </p:spPr>
          <p:txBody>
            <a:bodyPr wrap="none" rtlCol="0">
              <a:spAutoFit/>
            </a:bodyPr>
            <a:lstStyle/>
            <a:p>
              <a:r>
                <a:rPr lang="en-US" sz="2000" dirty="0">
                  <a:latin typeface="Berlin Sans FB Demi" panose="020E0802020502020306" pitchFamily="34" charset="0"/>
                </a:rPr>
                <a:t>2021</a:t>
              </a:r>
              <a:endParaRPr lang="en-US" dirty="0">
                <a:latin typeface="Berlin Sans FB Demi" panose="020E0802020502020306" pitchFamily="34" charset="0"/>
              </a:endParaRPr>
            </a:p>
          </p:txBody>
        </p:sp>
        <p:sp>
          <p:nvSpPr>
            <p:cNvPr id="24" name="TextBox 23">
              <a:extLst>
                <a:ext uri="{FF2B5EF4-FFF2-40B4-BE49-F238E27FC236}">
                  <a16:creationId xmlns:a16="http://schemas.microsoft.com/office/drawing/2014/main" id="{7324DAB9-D59B-9240-AFFA-97E9140F6C48}"/>
                </a:ext>
              </a:extLst>
            </p:cNvPr>
            <p:cNvSpPr txBox="1"/>
            <p:nvPr/>
          </p:nvSpPr>
          <p:spPr>
            <a:xfrm>
              <a:off x="7415232" y="2046013"/>
              <a:ext cx="774571" cy="400110"/>
            </a:xfrm>
            <a:prstGeom prst="rect">
              <a:avLst/>
            </a:prstGeom>
            <a:noFill/>
          </p:spPr>
          <p:txBody>
            <a:bodyPr wrap="none" rtlCol="0">
              <a:spAutoFit/>
            </a:bodyPr>
            <a:lstStyle/>
            <a:p>
              <a:r>
                <a:rPr lang="en-US" sz="2000" dirty="0">
                  <a:latin typeface="Berlin Sans FB Demi" panose="020E0802020502020306" pitchFamily="34" charset="0"/>
                </a:rPr>
                <a:t>2020</a:t>
              </a:r>
              <a:endParaRPr lang="en-US" dirty="0">
                <a:latin typeface="Berlin Sans FB Demi" panose="020E0802020502020306" pitchFamily="34" charset="0"/>
              </a:endParaRPr>
            </a:p>
          </p:txBody>
        </p:sp>
        <p:sp>
          <p:nvSpPr>
            <p:cNvPr id="25" name="TextBox 24">
              <a:extLst>
                <a:ext uri="{FF2B5EF4-FFF2-40B4-BE49-F238E27FC236}">
                  <a16:creationId xmlns:a16="http://schemas.microsoft.com/office/drawing/2014/main" id="{32A7CBA9-DF18-3AFE-459F-2F1E293EDC37}"/>
                </a:ext>
              </a:extLst>
            </p:cNvPr>
            <p:cNvSpPr txBox="1"/>
            <p:nvPr/>
          </p:nvSpPr>
          <p:spPr>
            <a:xfrm>
              <a:off x="9497042" y="2046854"/>
              <a:ext cx="705642" cy="400110"/>
            </a:xfrm>
            <a:prstGeom prst="rect">
              <a:avLst/>
            </a:prstGeom>
            <a:noFill/>
          </p:spPr>
          <p:txBody>
            <a:bodyPr wrap="none" rtlCol="0">
              <a:spAutoFit/>
            </a:bodyPr>
            <a:lstStyle/>
            <a:p>
              <a:r>
                <a:rPr lang="en-US" sz="2000" dirty="0">
                  <a:latin typeface="Berlin Sans FB Demi" panose="020E0802020502020306" pitchFamily="34" charset="0"/>
                </a:rPr>
                <a:t>2019</a:t>
              </a:r>
              <a:endParaRPr lang="en-US" dirty="0">
                <a:latin typeface="Berlin Sans FB Demi" panose="020E0802020502020306" pitchFamily="34" charset="0"/>
              </a:endParaRPr>
            </a:p>
          </p:txBody>
        </p:sp>
        <p:sp>
          <p:nvSpPr>
            <p:cNvPr id="26" name="TextBox 25">
              <a:extLst>
                <a:ext uri="{FF2B5EF4-FFF2-40B4-BE49-F238E27FC236}">
                  <a16:creationId xmlns:a16="http://schemas.microsoft.com/office/drawing/2014/main" id="{DFB5FF10-7EC2-EA3D-FFE5-ECA76D46AE58}"/>
                </a:ext>
              </a:extLst>
            </p:cNvPr>
            <p:cNvSpPr txBox="1"/>
            <p:nvPr/>
          </p:nvSpPr>
          <p:spPr>
            <a:xfrm>
              <a:off x="3250801" y="2307973"/>
              <a:ext cx="580608" cy="400110"/>
            </a:xfrm>
            <a:prstGeom prst="rect">
              <a:avLst/>
            </a:prstGeom>
            <a:noFill/>
          </p:spPr>
          <p:txBody>
            <a:bodyPr wrap="none" rtlCol="0">
              <a:spAutoFit/>
            </a:bodyPr>
            <a:lstStyle/>
            <a:p>
              <a:r>
                <a:rPr lang="en-US" sz="2000" dirty="0">
                  <a:solidFill>
                    <a:schemeClr val="accent1">
                      <a:lumMod val="75000"/>
                    </a:schemeClr>
                  </a:solidFill>
                  <a:latin typeface="Berlin Sans FB Demi" panose="020E0802020502020306" pitchFamily="34" charset="0"/>
                </a:rPr>
                <a:t>252</a:t>
              </a:r>
              <a:endParaRPr lang="en-US" dirty="0">
                <a:solidFill>
                  <a:schemeClr val="accent1">
                    <a:lumMod val="75000"/>
                  </a:schemeClr>
                </a:solidFill>
                <a:latin typeface="Berlin Sans FB Demi" panose="020E0802020502020306" pitchFamily="34" charset="0"/>
              </a:endParaRPr>
            </a:p>
          </p:txBody>
        </p:sp>
        <p:sp>
          <p:nvSpPr>
            <p:cNvPr id="27" name="TextBox 26">
              <a:extLst>
                <a:ext uri="{FF2B5EF4-FFF2-40B4-BE49-F238E27FC236}">
                  <a16:creationId xmlns:a16="http://schemas.microsoft.com/office/drawing/2014/main" id="{0C5850EC-EBE2-2C0E-E69E-E3F460B2ADF9}"/>
                </a:ext>
              </a:extLst>
            </p:cNvPr>
            <p:cNvSpPr txBox="1"/>
            <p:nvPr/>
          </p:nvSpPr>
          <p:spPr>
            <a:xfrm>
              <a:off x="9642114" y="2311067"/>
              <a:ext cx="455574" cy="400110"/>
            </a:xfrm>
            <a:prstGeom prst="rect">
              <a:avLst/>
            </a:prstGeom>
            <a:noFill/>
          </p:spPr>
          <p:txBody>
            <a:bodyPr wrap="none" rtlCol="0">
              <a:spAutoFit/>
            </a:bodyPr>
            <a:lstStyle/>
            <a:p>
              <a:r>
                <a:rPr lang="en-US" sz="2000" dirty="0">
                  <a:solidFill>
                    <a:schemeClr val="accent1">
                      <a:lumMod val="75000"/>
                    </a:schemeClr>
                  </a:solidFill>
                  <a:latin typeface="Berlin Sans FB Demi" panose="020E0802020502020306" pitchFamily="34" charset="0"/>
                </a:rPr>
                <a:t>98</a:t>
              </a:r>
              <a:endParaRPr lang="en-US" dirty="0">
                <a:solidFill>
                  <a:schemeClr val="accent1">
                    <a:lumMod val="75000"/>
                  </a:schemeClr>
                </a:solidFill>
                <a:latin typeface="Berlin Sans FB Demi" panose="020E0802020502020306" pitchFamily="34" charset="0"/>
              </a:endParaRPr>
            </a:p>
          </p:txBody>
        </p:sp>
        <p:sp>
          <p:nvSpPr>
            <p:cNvPr id="28" name="TextBox 27">
              <a:extLst>
                <a:ext uri="{FF2B5EF4-FFF2-40B4-BE49-F238E27FC236}">
                  <a16:creationId xmlns:a16="http://schemas.microsoft.com/office/drawing/2014/main" id="{00FC153B-264B-C75C-5C69-9970D45936D2}"/>
                </a:ext>
              </a:extLst>
            </p:cNvPr>
            <p:cNvSpPr txBox="1"/>
            <p:nvPr/>
          </p:nvSpPr>
          <p:spPr>
            <a:xfrm>
              <a:off x="7529072" y="2291780"/>
              <a:ext cx="537327" cy="400110"/>
            </a:xfrm>
            <a:prstGeom prst="rect">
              <a:avLst/>
            </a:prstGeom>
            <a:noFill/>
          </p:spPr>
          <p:txBody>
            <a:bodyPr wrap="none" rtlCol="0">
              <a:spAutoFit/>
            </a:bodyPr>
            <a:lstStyle/>
            <a:p>
              <a:r>
                <a:rPr lang="en-US" sz="2000" dirty="0">
                  <a:solidFill>
                    <a:schemeClr val="accent1">
                      <a:lumMod val="75000"/>
                    </a:schemeClr>
                  </a:solidFill>
                  <a:latin typeface="Berlin Sans FB Demi" panose="020E0802020502020306" pitchFamily="34" charset="0"/>
                </a:rPr>
                <a:t>145</a:t>
              </a:r>
              <a:endParaRPr lang="en-US" dirty="0">
                <a:solidFill>
                  <a:schemeClr val="accent1">
                    <a:lumMod val="75000"/>
                  </a:schemeClr>
                </a:solidFill>
                <a:latin typeface="Berlin Sans FB Demi" panose="020E0802020502020306" pitchFamily="34" charset="0"/>
              </a:endParaRPr>
            </a:p>
          </p:txBody>
        </p:sp>
        <p:sp>
          <p:nvSpPr>
            <p:cNvPr id="29" name="TextBox 28">
              <a:extLst>
                <a:ext uri="{FF2B5EF4-FFF2-40B4-BE49-F238E27FC236}">
                  <a16:creationId xmlns:a16="http://schemas.microsoft.com/office/drawing/2014/main" id="{E400AA59-9B09-9E0B-7529-0B55EBCDB95C}"/>
                </a:ext>
              </a:extLst>
            </p:cNvPr>
            <p:cNvSpPr txBox="1"/>
            <p:nvPr/>
          </p:nvSpPr>
          <p:spPr>
            <a:xfrm>
              <a:off x="6122278" y="2302673"/>
              <a:ext cx="570990" cy="400110"/>
            </a:xfrm>
            <a:prstGeom prst="rect">
              <a:avLst/>
            </a:prstGeom>
            <a:noFill/>
          </p:spPr>
          <p:txBody>
            <a:bodyPr wrap="none" rtlCol="0">
              <a:spAutoFit/>
            </a:bodyPr>
            <a:lstStyle/>
            <a:p>
              <a:r>
                <a:rPr lang="en-US" sz="2000" dirty="0">
                  <a:solidFill>
                    <a:schemeClr val="accent1">
                      <a:lumMod val="75000"/>
                    </a:schemeClr>
                  </a:solidFill>
                  <a:latin typeface="Berlin Sans FB Demi" panose="020E0802020502020306" pitchFamily="34" charset="0"/>
                </a:rPr>
                <a:t>160</a:t>
              </a:r>
              <a:endParaRPr lang="en-US" dirty="0">
                <a:solidFill>
                  <a:schemeClr val="accent1">
                    <a:lumMod val="75000"/>
                  </a:schemeClr>
                </a:solidFill>
                <a:latin typeface="Berlin Sans FB Demi" panose="020E0802020502020306" pitchFamily="34" charset="0"/>
              </a:endParaRPr>
            </a:p>
          </p:txBody>
        </p:sp>
        <p:sp>
          <p:nvSpPr>
            <p:cNvPr id="30" name="TextBox 29">
              <a:extLst>
                <a:ext uri="{FF2B5EF4-FFF2-40B4-BE49-F238E27FC236}">
                  <a16:creationId xmlns:a16="http://schemas.microsoft.com/office/drawing/2014/main" id="{4275CB4D-3A65-952F-941F-8EF9F6FD5C1B}"/>
                </a:ext>
              </a:extLst>
            </p:cNvPr>
            <p:cNvSpPr txBox="1"/>
            <p:nvPr/>
          </p:nvSpPr>
          <p:spPr>
            <a:xfrm>
              <a:off x="4714558" y="2307973"/>
              <a:ext cx="524503" cy="400110"/>
            </a:xfrm>
            <a:prstGeom prst="rect">
              <a:avLst/>
            </a:prstGeom>
            <a:noFill/>
          </p:spPr>
          <p:txBody>
            <a:bodyPr wrap="none" rtlCol="0">
              <a:spAutoFit/>
            </a:bodyPr>
            <a:lstStyle/>
            <a:p>
              <a:r>
                <a:rPr lang="en-US" sz="2000" dirty="0">
                  <a:solidFill>
                    <a:schemeClr val="accent1">
                      <a:lumMod val="75000"/>
                    </a:schemeClr>
                  </a:solidFill>
                  <a:latin typeface="Berlin Sans FB Demi" panose="020E0802020502020306" pitchFamily="34" charset="0"/>
                </a:rPr>
                <a:t>213</a:t>
              </a:r>
              <a:endParaRPr lang="en-US" dirty="0">
                <a:solidFill>
                  <a:schemeClr val="accent1">
                    <a:lumMod val="75000"/>
                  </a:schemeClr>
                </a:solidFill>
                <a:latin typeface="Berlin Sans FB Demi" panose="020E0802020502020306" pitchFamily="34" charset="0"/>
              </a:endParaRPr>
            </a:p>
          </p:txBody>
        </p:sp>
        <p:cxnSp>
          <p:nvCxnSpPr>
            <p:cNvPr id="31" name="Straight Connector 30">
              <a:extLst>
                <a:ext uri="{FF2B5EF4-FFF2-40B4-BE49-F238E27FC236}">
                  <a16:creationId xmlns:a16="http://schemas.microsoft.com/office/drawing/2014/main" id="{32967F71-DA3A-9542-C517-5A32E99C1662}"/>
                </a:ext>
              </a:extLst>
            </p:cNvPr>
            <p:cNvCxnSpPr>
              <a:cxnSpLocks/>
            </p:cNvCxnSpPr>
            <p:nvPr/>
          </p:nvCxnSpPr>
          <p:spPr>
            <a:xfrm>
              <a:off x="4294051" y="2029862"/>
              <a:ext cx="0" cy="68190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D2825F22-707C-523A-C380-1591C0C6F43A}"/>
                </a:ext>
              </a:extLst>
            </p:cNvPr>
            <p:cNvCxnSpPr>
              <a:cxnSpLocks/>
            </p:cNvCxnSpPr>
            <p:nvPr/>
          </p:nvCxnSpPr>
          <p:spPr>
            <a:xfrm>
              <a:off x="5688841" y="2021303"/>
              <a:ext cx="0" cy="68190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AD0B7915-AE46-78B4-F6BE-2F2ADD4E93F9}"/>
                </a:ext>
              </a:extLst>
            </p:cNvPr>
            <p:cNvCxnSpPr>
              <a:cxnSpLocks/>
            </p:cNvCxnSpPr>
            <p:nvPr/>
          </p:nvCxnSpPr>
          <p:spPr>
            <a:xfrm>
              <a:off x="7083632" y="2035270"/>
              <a:ext cx="0" cy="68190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EA28EA55-F303-FD09-AF6F-333E36E2C728}"/>
                </a:ext>
              </a:extLst>
            </p:cNvPr>
            <p:cNvCxnSpPr>
              <a:cxnSpLocks/>
            </p:cNvCxnSpPr>
            <p:nvPr/>
          </p:nvCxnSpPr>
          <p:spPr>
            <a:xfrm>
              <a:off x="8846172" y="2028807"/>
              <a:ext cx="0" cy="68190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8EE69507-0D25-A915-BCF0-8B66C1527DB0}"/>
                </a:ext>
              </a:extLst>
            </p:cNvPr>
            <p:cNvCxnSpPr>
              <a:cxnSpLocks/>
            </p:cNvCxnSpPr>
            <p:nvPr/>
          </p:nvCxnSpPr>
          <p:spPr>
            <a:xfrm flipH="1">
              <a:off x="7792956" y="1783307"/>
              <a:ext cx="2056907" cy="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Straight Connector 52">
              <a:extLst>
                <a:ext uri="{FF2B5EF4-FFF2-40B4-BE49-F238E27FC236}">
                  <a16:creationId xmlns:a16="http://schemas.microsoft.com/office/drawing/2014/main" id="{B913944F-90EE-959C-8186-9A3543079DE6}"/>
                </a:ext>
              </a:extLst>
            </p:cNvPr>
            <p:cNvCxnSpPr>
              <a:cxnSpLocks/>
            </p:cNvCxnSpPr>
            <p:nvPr/>
          </p:nvCxnSpPr>
          <p:spPr>
            <a:xfrm flipH="1">
              <a:off x="6406218" y="1350188"/>
              <a:ext cx="3472226" cy="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7" name="Straight Connector 56">
              <a:extLst>
                <a:ext uri="{FF2B5EF4-FFF2-40B4-BE49-F238E27FC236}">
                  <a16:creationId xmlns:a16="http://schemas.microsoft.com/office/drawing/2014/main" id="{08F6E18A-38EC-928D-67C0-1164B236130B}"/>
                </a:ext>
              </a:extLst>
            </p:cNvPr>
            <p:cNvCxnSpPr>
              <a:cxnSpLocks/>
            </p:cNvCxnSpPr>
            <p:nvPr/>
          </p:nvCxnSpPr>
          <p:spPr>
            <a:xfrm flipH="1" flipV="1">
              <a:off x="4964626" y="1350188"/>
              <a:ext cx="1441592" cy="2123"/>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2" name="Straight Connector 61">
              <a:extLst>
                <a:ext uri="{FF2B5EF4-FFF2-40B4-BE49-F238E27FC236}">
                  <a16:creationId xmlns:a16="http://schemas.microsoft.com/office/drawing/2014/main" id="{DCD17FC4-FD0D-CC71-13D3-8F4D5963235E}"/>
                </a:ext>
              </a:extLst>
            </p:cNvPr>
            <p:cNvCxnSpPr>
              <a:cxnSpLocks/>
            </p:cNvCxnSpPr>
            <p:nvPr/>
          </p:nvCxnSpPr>
          <p:spPr>
            <a:xfrm flipH="1">
              <a:off x="6406218" y="1780883"/>
              <a:ext cx="1396299" cy="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8" name="TextBox 67">
              <a:extLst>
                <a:ext uri="{FF2B5EF4-FFF2-40B4-BE49-F238E27FC236}">
                  <a16:creationId xmlns:a16="http://schemas.microsoft.com/office/drawing/2014/main" id="{9D206716-923E-0471-D45E-EF20394C1B21}"/>
                </a:ext>
              </a:extLst>
            </p:cNvPr>
            <p:cNvSpPr txBox="1"/>
            <p:nvPr/>
          </p:nvSpPr>
          <p:spPr>
            <a:xfrm>
              <a:off x="7349708" y="1105441"/>
              <a:ext cx="1338657" cy="276999"/>
            </a:xfrm>
            <a:prstGeom prst="rect">
              <a:avLst/>
            </a:prstGeom>
            <a:noFill/>
          </p:spPr>
          <p:txBody>
            <a:bodyPr wrap="square">
              <a:spAutoFit/>
            </a:bodyPr>
            <a:lstStyle/>
            <a:p>
              <a:pPr algn="ctr"/>
              <a:r>
                <a:rPr lang="en-US" sz="1200" b="1" dirty="0">
                  <a:solidFill>
                    <a:schemeClr val="accent1">
                      <a:lumMod val="75000"/>
                    </a:schemeClr>
                  </a:solidFill>
                </a:rPr>
                <a:t>Growth Rate 63%</a:t>
              </a:r>
            </a:p>
          </p:txBody>
        </p:sp>
        <p:sp>
          <p:nvSpPr>
            <p:cNvPr id="70" name="TextBox 69">
              <a:extLst>
                <a:ext uri="{FF2B5EF4-FFF2-40B4-BE49-F238E27FC236}">
                  <a16:creationId xmlns:a16="http://schemas.microsoft.com/office/drawing/2014/main" id="{0B670953-D5FE-6785-ACB9-AB4F8CB27796}"/>
                </a:ext>
              </a:extLst>
            </p:cNvPr>
            <p:cNvSpPr txBox="1"/>
            <p:nvPr/>
          </p:nvSpPr>
          <p:spPr>
            <a:xfrm>
              <a:off x="8037322" y="1517686"/>
              <a:ext cx="1338657" cy="276999"/>
            </a:xfrm>
            <a:prstGeom prst="rect">
              <a:avLst/>
            </a:prstGeom>
            <a:noFill/>
          </p:spPr>
          <p:txBody>
            <a:bodyPr wrap="square">
              <a:spAutoFit/>
            </a:bodyPr>
            <a:lstStyle/>
            <a:p>
              <a:pPr algn="ctr"/>
              <a:r>
                <a:rPr lang="en-US" sz="1200" b="1" dirty="0">
                  <a:solidFill>
                    <a:schemeClr val="accent1">
                      <a:lumMod val="75000"/>
                    </a:schemeClr>
                  </a:solidFill>
                </a:rPr>
                <a:t>Growth Rate 48%</a:t>
              </a:r>
            </a:p>
          </p:txBody>
        </p:sp>
        <p:sp>
          <p:nvSpPr>
            <p:cNvPr id="71" name="TextBox 70">
              <a:extLst>
                <a:ext uri="{FF2B5EF4-FFF2-40B4-BE49-F238E27FC236}">
                  <a16:creationId xmlns:a16="http://schemas.microsoft.com/office/drawing/2014/main" id="{E7396F59-C8CC-366A-C0C2-F83EC898111A}"/>
                </a:ext>
              </a:extLst>
            </p:cNvPr>
            <p:cNvSpPr txBox="1"/>
            <p:nvPr/>
          </p:nvSpPr>
          <p:spPr>
            <a:xfrm>
              <a:off x="6483898" y="1532925"/>
              <a:ext cx="1338657" cy="276999"/>
            </a:xfrm>
            <a:prstGeom prst="rect">
              <a:avLst/>
            </a:prstGeom>
            <a:noFill/>
          </p:spPr>
          <p:txBody>
            <a:bodyPr wrap="square">
              <a:spAutoFit/>
            </a:bodyPr>
            <a:lstStyle/>
            <a:p>
              <a:pPr algn="ctr"/>
              <a:r>
                <a:rPr lang="en-US" sz="1200" b="1" dirty="0">
                  <a:solidFill>
                    <a:schemeClr val="accent1">
                      <a:lumMod val="75000"/>
                    </a:schemeClr>
                  </a:solidFill>
                </a:rPr>
                <a:t>Growth Rate 11%</a:t>
              </a:r>
            </a:p>
          </p:txBody>
        </p:sp>
        <p:sp>
          <p:nvSpPr>
            <p:cNvPr id="72" name="TextBox 71">
              <a:extLst>
                <a:ext uri="{FF2B5EF4-FFF2-40B4-BE49-F238E27FC236}">
                  <a16:creationId xmlns:a16="http://schemas.microsoft.com/office/drawing/2014/main" id="{EE439A13-DAD3-C065-5A9A-FD89D469DEB5}"/>
                </a:ext>
              </a:extLst>
            </p:cNvPr>
            <p:cNvSpPr txBox="1"/>
            <p:nvPr/>
          </p:nvSpPr>
          <p:spPr>
            <a:xfrm>
              <a:off x="5019480" y="1108912"/>
              <a:ext cx="1338657" cy="276999"/>
            </a:xfrm>
            <a:prstGeom prst="rect">
              <a:avLst/>
            </a:prstGeom>
            <a:noFill/>
          </p:spPr>
          <p:txBody>
            <a:bodyPr wrap="square">
              <a:spAutoFit/>
            </a:bodyPr>
            <a:lstStyle/>
            <a:p>
              <a:pPr algn="ctr"/>
              <a:r>
                <a:rPr lang="en-US" sz="1200" b="1" dirty="0">
                  <a:solidFill>
                    <a:schemeClr val="accent1">
                      <a:lumMod val="75000"/>
                    </a:schemeClr>
                  </a:solidFill>
                </a:rPr>
                <a:t>Growth Rate 33%</a:t>
              </a:r>
            </a:p>
          </p:txBody>
        </p:sp>
      </p:grpSp>
      <p:cxnSp>
        <p:nvCxnSpPr>
          <p:cNvPr id="75" name="Straight Connector 74">
            <a:extLst>
              <a:ext uri="{FF2B5EF4-FFF2-40B4-BE49-F238E27FC236}">
                <a16:creationId xmlns:a16="http://schemas.microsoft.com/office/drawing/2014/main" id="{3E84C644-7000-B01F-A048-11488583DADE}"/>
              </a:ext>
            </a:extLst>
          </p:cNvPr>
          <p:cNvCxnSpPr>
            <a:cxnSpLocks/>
          </p:cNvCxnSpPr>
          <p:nvPr/>
        </p:nvCxnSpPr>
        <p:spPr>
          <a:xfrm>
            <a:off x="5709323" y="3097808"/>
            <a:ext cx="0" cy="198108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82" name="TextBox 81">
            <a:extLst>
              <a:ext uri="{FF2B5EF4-FFF2-40B4-BE49-F238E27FC236}">
                <a16:creationId xmlns:a16="http://schemas.microsoft.com/office/drawing/2014/main" id="{942868BC-20A1-B494-AD49-C5378CCD3B84}"/>
              </a:ext>
            </a:extLst>
          </p:cNvPr>
          <p:cNvSpPr txBox="1"/>
          <p:nvPr/>
        </p:nvSpPr>
        <p:spPr>
          <a:xfrm>
            <a:off x="378413" y="4044713"/>
            <a:ext cx="4930797" cy="646331"/>
          </a:xfrm>
          <a:prstGeom prst="rect">
            <a:avLst/>
          </a:prstGeom>
          <a:noFill/>
        </p:spPr>
        <p:txBody>
          <a:bodyPr wrap="square">
            <a:spAutoFit/>
          </a:bodyPr>
          <a:lstStyle/>
          <a:p>
            <a:pPr algn="ctr"/>
            <a:r>
              <a:rPr lang="en-US" b="1" dirty="0"/>
              <a:t>The current average age of the NRRC’s employees (</a:t>
            </a:r>
            <a:r>
              <a:rPr lang="en-US" b="1" dirty="0">
                <a:solidFill>
                  <a:schemeClr val="accent1">
                    <a:lumMod val="75000"/>
                  </a:schemeClr>
                </a:solidFill>
              </a:rPr>
              <a:t>2023</a:t>
            </a:r>
            <a:r>
              <a:rPr lang="en-US" b="1" dirty="0"/>
              <a:t>)</a:t>
            </a:r>
          </a:p>
        </p:txBody>
      </p:sp>
      <p:sp>
        <p:nvSpPr>
          <p:cNvPr id="83" name="Freeform: Shape 82">
            <a:extLst>
              <a:ext uri="{FF2B5EF4-FFF2-40B4-BE49-F238E27FC236}">
                <a16:creationId xmlns:a16="http://schemas.microsoft.com/office/drawing/2014/main" id="{F7C1E875-7FA8-92C3-D3FE-A701FA465D24}"/>
              </a:ext>
            </a:extLst>
          </p:cNvPr>
          <p:cNvSpPr/>
          <p:nvPr/>
        </p:nvSpPr>
        <p:spPr>
          <a:xfrm rot="9162911">
            <a:off x="2227519" y="3276544"/>
            <a:ext cx="955695" cy="881582"/>
          </a:xfrm>
          <a:custGeom>
            <a:avLst/>
            <a:gdLst>
              <a:gd name="connsiteX0" fmla="*/ 9836 w 1608261"/>
              <a:gd name="connsiteY0" fmla="*/ 17939 h 1381328"/>
              <a:gd name="connsiteX1" fmla="*/ 1580219 w 1608261"/>
              <a:gd name="connsiteY1" fmla="*/ 644104 h 1381328"/>
              <a:gd name="connsiteX2" fmla="*/ 944115 w 1608261"/>
              <a:gd name="connsiteY2" fmla="*/ 1369661 h 1381328"/>
              <a:gd name="connsiteX3" fmla="*/ 9836 w 1608261"/>
              <a:gd name="connsiteY3" fmla="*/ 17939 h 1381328"/>
            </a:gdLst>
            <a:ahLst/>
            <a:cxnLst>
              <a:cxn ang="0">
                <a:pos x="connsiteX0" y="connsiteY0"/>
              </a:cxn>
              <a:cxn ang="0">
                <a:pos x="connsiteX1" y="connsiteY1"/>
              </a:cxn>
              <a:cxn ang="0">
                <a:pos x="connsiteX2" y="connsiteY2"/>
              </a:cxn>
              <a:cxn ang="0">
                <a:pos x="connsiteX3" y="connsiteY3"/>
              </a:cxn>
            </a:cxnLst>
            <a:rect l="l" t="t" r="r" b="b"/>
            <a:pathLst>
              <a:path w="1608261" h="1381328">
                <a:moveTo>
                  <a:pt x="9836" y="17939"/>
                </a:moveTo>
                <a:cubicBezTo>
                  <a:pt x="115853" y="-102987"/>
                  <a:pt x="1424506" y="418817"/>
                  <a:pt x="1580219" y="644104"/>
                </a:cubicBezTo>
                <a:cubicBezTo>
                  <a:pt x="1735932" y="869391"/>
                  <a:pt x="1204189" y="1472365"/>
                  <a:pt x="944115" y="1369661"/>
                </a:cubicBezTo>
                <a:cubicBezTo>
                  <a:pt x="684041" y="1266957"/>
                  <a:pt x="-96181" y="138865"/>
                  <a:pt x="9836" y="17939"/>
                </a:cubicBezTo>
                <a:close/>
              </a:path>
            </a:pathLst>
          </a:cu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descr="Daily calendar outline">
            <a:extLst>
              <a:ext uri="{FF2B5EF4-FFF2-40B4-BE49-F238E27FC236}">
                <a16:creationId xmlns:a16="http://schemas.microsoft.com/office/drawing/2014/main" id="{42AE373C-1613-6A29-E23D-142FB7BE47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31449" y="3490708"/>
            <a:ext cx="412362" cy="412362"/>
          </a:xfrm>
          <a:prstGeom prst="rect">
            <a:avLst/>
          </a:prstGeom>
        </p:spPr>
      </p:pic>
      <p:sp>
        <p:nvSpPr>
          <p:cNvPr id="86" name="TextBox 85">
            <a:extLst>
              <a:ext uri="{FF2B5EF4-FFF2-40B4-BE49-F238E27FC236}">
                <a16:creationId xmlns:a16="http://schemas.microsoft.com/office/drawing/2014/main" id="{F4B432F0-B269-6BF3-00CC-9E2687E2158A}"/>
              </a:ext>
            </a:extLst>
          </p:cNvPr>
          <p:cNvSpPr txBox="1"/>
          <p:nvPr/>
        </p:nvSpPr>
        <p:spPr>
          <a:xfrm>
            <a:off x="2289011" y="4571084"/>
            <a:ext cx="1109599" cy="400110"/>
          </a:xfrm>
          <a:prstGeom prst="rect">
            <a:avLst/>
          </a:prstGeom>
          <a:noFill/>
        </p:spPr>
        <p:txBody>
          <a:bodyPr wrap="none" rtlCol="0">
            <a:spAutoFit/>
          </a:bodyPr>
          <a:lstStyle/>
          <a:p>
            <a:r>
              <a:rPr lang="en-US" sz="2000" dirty="0">
                <a:solidFill>
                  <a:schemeClr val="accent1">
                    <a:lumMod val="75000"/>
                  </a:schemeClr>
                </a:solidFill>
                <a:latin typeface="Berlin Sans FB Demi" panose="020E0802020502020306" pitchFamily="34" charset="0"/>
              </a:rPr>
              <a:t>35 years</a:t>
            </a:r>
            <a:endParaRPr lang="en-US" dirty="0">
              <a:solidFill>
                <a:schemeClr val="accent1">
                  <a:lumMod val="75000"/>
                </a:schemeClr>
              </a:solidFill>
              <a:latin typeface="Berlin Sans FB Demi" panose="020E0802020502020306" pitchFamily="34" charset="0"/>
            </a:endParaRPr>
          </a:p>
        </p:txBody>
      </p:sp>
      <p:cxnSp>
        <p:nvCxnSpPr>
          <p:cNvPr id="90" name="Straight Connector 89">
            <a:extLst>
              <a:ext uri="{FF2B5EF4-FFF2-40B4-BE49-F238E27FC236}">
                <a16:creationId xmlns:a16="http://schemas.microsoft.com/office/drawing/2014/main" id="{7A13CF27-BADD-2EE9-7DD1-AD35A1A257CF}"/>
              </a:ext>
            </a:extLst>
          </p:cNvPr>
          <p:cNvCxnSpPr>
            <a:cxnSpLocks/>
          </p:cNvCxnSpPr>
          <p:nvPr/>
        </p:nvCxnSpPr>
        <p:spPr>
          <a:xfrm flipH="1">
            <a:off x="1055473" y="5392298"/>
            <a:ext cx="10087555"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92" name="TextBox 91">
            <a:extLst>
              <a:ext uri="{FF2B5EF4-FFF2-40B4-BE49-F238E27FC236}">
                <a16:creationId xmlns:a16="http://schemas.microsoft.com/office/drawing/2014/main" id="{468B3A8A-B5C9-008E-925A-07FDBE35ECDE}"/>
              </a:ext>
            </a:extLst>
          </p:cNvPr>
          <p:cNvSpPr txBox="1"/>
          <p:nvPr/>
        </p:nvSpPr>
        <p:spPr>
          <a:xfrm>
            <a:off x="6242050" y="4008048"/>
            <a:ext cx="4930797" cy="646331"/>
          </a:xfrm>
          <a:prstGeom prst="rect">
            <a:avLst/>
          </a:prstGeom>
          <a:noFill/>
        </p:spPr>
        <p:txBody>
          <a:bodyPr wrap="square">
            <a:spAutoFit/>
          </a:bodyPr>
          <a:lstStyle/>
          <a:p>
            <a:pPr algn="ctr"/>
            <a:r>
              <a:rPr lang="en-US" b="1" dirty="0"/>
              <a:t>Average age of employees of similar bodies in other countries</a:t>
            </a:r>
          </a:p>
        </p:txBody>
      </p:sp>
      <p:sp>
        <p:nvSpPr>
          <p:cNvPr id="93" name="Freeform: Shape 92">
            <a:extLst>
              <a:ext uri="{FF2B5EF4-FFF2-40B4-BE49-F238E27FC236}">
                <a16:creationId xmlns:a16="http://schemas.microsoft.com/office/drawing/2014/main" id="{923D7034-6B7C-C7F5-BBEE-30747A36ABDF}"/>
              </a:ext>
            </a:extLst>
          </p:cNvPr>
          <p:cNvSpPr/>
          <p:nvPr/>
        </p:nvSpPr>
        <p:spPr>
          <a:xfrm rot="9162911">
            <a:off x="8091156" y="3239879"/>
            <a:ext cx="955695" cy="881582"/>
          </a:xfrm>
          <a:custGeom>
            <a:avLst/>
            <a:gdLst>
              <a:gd name="connsiteX0" fmla="*/ 9836 w 1608261"/>
              <a:gd name="connsiteY0" fmla="*/ 17939 h 1381328"/>
              <a:gd name="connsiteX1" fmla="*/ 1580219 w 1608261"/>
              <a:gd name="connsiteY1" fmla="*/ 644104 h 1381328"/>
              <a:gd name="connsiteX2" fmla="*/ 944115 w 1608261"/>
              <a:gd name="connsiteY2" fmla="*/ 1369661 h 1381328"/>
              <a:gd name="connsiteX3" fmla="*/ 9836 w 1608261"/>
              <a:gd name="connsiteY3" fmla="*/ 17939 h 1381328"/>
            </a:gdLst>
            <a:ahLst/>
            <a:cxnLst>
              <a:cxn ang="0">
                <a:pos x="connsiteX0" y="connsiteY0"/>
              </a:cxn>
              <a:cxn ang="0">
                <a:pos x="connsiteX1" y="connsiteY1"/>
              </a:cxn>
              <a:cxn ang="0">
                <a:pos x="connsiteX2" y="connsiteY2"/>
              </a:cxn>
              <a:cxn ang="0">
                <a:pos x="connsiteX3" y="connsiteY3"/>
              </a:cxn>
            </a:cxnLst>
            <a:rect l="l" t="t" r="r" b="b"/>
            <a:pathLst>
              <a:path w="1608261" h="1381328">
                <a:moveTo>
                  <a:pt x="9836" y="17939"/>
                </a:moveTo>
                <a:cubicBezTo>
                  <a:pt x="115853" y="-102987"/>
                  <a:pt x="1424506" y="418817"/>
                  <a:pt x="1580219" y="644104"/>
                </a:cubicBezTo>
                <a:cubicBezTo>
                  <a:pt x="1735932" y="869391"/>
                  <a:pt x="1204189" y="1472365"/>
                  <a:pt x="944115" y="1369661"/>
                </a:cubicBezTo>
                <a:cubicBezTo>
                  <a:pt x="684041" y="1266957"/>
                  <a:pt x="-96181" y="138865"/>
                  <a:pt x="9836" y="17939"/>
                </a:cubicBezTo>
                <a:close/>
              </a:path>
            </a:pathLst>
          </a:cu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93" descr="Daily calendar outline">
            <a:extLst>
              <a:ext uri="{FF2B5EF4-FFF2-40B4-BE49-F238E27FC236}">
                <a16:creationId xmlns:a16="http://schemas.microsoft.com/office/drawing/2014/main" id="{6B8FD82B-B7EA-3D89-14D8-807306F5C2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5086" y="3454043"/>
            <a:ext cx="412362" cy="412362"/>
          </a:xfrm>
          <a:prstGeom prst="rect">
            <a:avLst/>
          </a:prstGeom>
        </p:spPr>
      </p:pic>
      <p:sp>
        <p:nvSpPr>
          <p:cNvPr id="95" name="TextBox 94">
            <a:extLst>
              <a:ext uri="{FF2B5EF4-FFF2-40B4-BE49-F238E27FC236}">
                <a16:creationId xmlns:a16="http://schemas.microsoft.com/office/drawing/2014/main" id="{55DC40BD-192F-5457-7F7A-C4D5CEE826CF}"/>
              </a:ext>
            </a:extLst>
          </p:cNvPr>
          <p:cNvSpPr txBox="1"/>
          <p:nvPr/>
        </p:nvSpPr>
        <p:spPr>
          <a:xfrm>
            <a:off x="8079929" y="4576527"/>
            <a:ext cx="1136850" cy="400110"/>
          </a:xfrm>
          <a:prstGeom prst="rect">
            <a:avLst/>
          </a:prstGeom>
          <a:noFill/>
        </p:spPr>
        <p:txBody>
          <a:bodyPr wrap="none" rtlCol="0">
            <a:spAutoFit/>
          </a:bodyPr>
          <a:lstStyle/>
          <a:p>
            <a:r>
              <a:rPr lang="en-US" sz="2000" dirty="0">
                <a:solidFill>
                  <a:schemeClr val="accent1">
                    <a:lumMod val="75000"/>
                  </a:schemeClr>
                </a:solidFill>
                <a:latin typeface="Berlin Sans FB Demi" panose="020E0802020502020306" pitchFamily="34" charset="0"/>
              </a:rPr>
              <a:t>44 years</a:t>
            </a:r>
            <a:endParaRPr lang="en-US" dirty="0">
              <a:solidFill>
                <a:schemeClr val="accent1">
                  <a:lumMod val="75000"/>
                </a:schemeClr>
              </a:solidFill>
              <a:latin typeface="Berlin Sans FB Demi" panose="020E0802020502020306" pitchFamily="34" charset="0"/>
            </a:endParaRPr>
          </a:p>
        </p:txBody>
      </p:sp>
      <p:sp>
        <p:nvSpPr>
          <p:cNvPr id="96" name="TextBox 95">
            <a:extLst>
              <a:ext uri="{FF2B5EF4-FFF2-40B4-BE49-F238E27FC236}">
                <a16:creationId xmlns:a16="http://schemas.microsoft.com/office/drawing/2014/main" id="{55873604-66D1-6254-0481-4F775F23C6C0}"/>
              </a:ext>
            </a:extLst>
          </p:cNvPr>
          <p:cNvSpPr txBox="1"/>
          <p:nvPr/>
        </p:nvSpPr>
        <p:spPr>
          <a:xfrm>
            <a:off x="3553101" y="5698148"/>
            <a:ext cx="4930797" cy="369332"/>
          </a:xfrm>
          <a:prstGeom prst="rect">
            <a:avLst/>
          </a:prstGeom>
          <a:noFill/>
        </p:spPr>
        <p:txBody>
          <a:bodyPr wrap="square">
            <a:spAutoFit/>
          </a:bodyPr>
          <a:lstStyle/>
          <a:p>
            <a:r>
              <a:rPr lang="en-US" b="1" dirty="0"/>
              <a:t>Average age in </a:t>
            </a:r>
            <a:r>
              <a:rPr lang="en-US" b="1" dirty="0">
                <a:solidFill>
                  <a:schemeClr val="accent1">
                    <a:lumMod val="75000"/>
                  </a:schemeClr>
                </a:solidFill>
              </a:rPr>
              <a:t>2020</a:t>
            </a:r>
            <a:r>
              <a:rPr lang="en-US" b="1" dirty="0"/>
              <a:t> for NRRC employees </a:t>
            </a:r>
          </a:p>
        </p:txBody>
      </p:sp>
      <p:sp>
        <p:nvSpPr>
          <p:cNvPr id="98" name="Freeform: Shape 97">
            <a:extLst>
              <a:ext uri="{FF2B5EF4-FFF2-40B4-BE49-F238E27FC236}">
                <a16:creationId xmlns:a16="http://schemas.microsoft.com/office/drawing/2014/main" id="{E92A370B-241C-90B1-D6F6-FEB931E941A3}"/>
              </a:ext>
            </a:extLst>
          </p:cNvPr>
          <p:cNvSpPr/>
          <p:nvPr/>
        </p:nvSpPr>
        <p:spPr>
          <a:xfrm rot="9162911">
            <a:off x="7751219" y="5458023"/>
            <a:ext cx="1263485" cy="926415"/>
          </a:xfrm>
          <a:custGeom>
            <a:avLst/>
            <a:gdLst>
              <a:gd name="connsiteX0" fmla="*/ 9836 w 1608261"/>
              <a:gd name="connsiteY0" fmla="*/ 17939 h 1381328"/>
              <a:gd name="connsiteX1" fmla="*/ 1580219 w 1608261"/>
              <a:gd name="connsiteY1" fmla="*/ 644104 h 1381328"/>
              <a:gd name="connsiteX2" fmla="*/ 944115 w 1608261"/>
              <a:gd name="connsiteY2" fmla="*/ 1369661 h 1381328"/>
              <a:gd name="connsiteX3" fmla="*/ 9836 w 1608261"/>
              <a:gd name="connsiteY3" fmla="*/ 17939 h 1381328"/>
            </a:gdLst>
            <a:ahLst/>
            <a:cxnLst>
              <a:cxn ang="0">
                <a:pos x="connsiteX0" y="connsiteY0"/>
              </a:cxn>
              <a:cxn ang="0">
                <a:pos x="connsiteX1" y="connsiteY1"/>
              </a:cxn>
              <a:cxn ang="0">
                <a:pos x="connsiteX2" y="connsiteY2"/>
              </a:cxn>
              <a:cxn ang="0">
                <a:pos x="connsiteX3" y="connsiteY3"/>
              </a:cxn>
            </a:cxnLst>
            <a:rect l="l" t="t" r="r" b="b"/>
            <a:pathLst>
              <a:path w="1608261" h="1381328">
                <a:moveTo>
                  <a:pt x="9836" y="17939"/>
                </a:moveTo>
                <a:cubicBezTo>
                  <a:pt x="115853" y="-102987"/>
                  <a:pt x="1424506" y="418817"/>
                  <a:pt x="1580219" y="644104"/>
                </a:cubicBezTo>
                <a:cubicBezTo>
                  <a:pt x="1735932" y="869391"/>
                  <a:pt x="1204189" y="1472365"/>
                  <a:pt x="944115" y="1369661"/>
                </a:cubicBezTo>
                <a:cubicBezTo>
                  <a:pt x="684041" y="1266957"/>
                  <a:pt x="-96181" y="138865"/>
                  <a:pt x="9836" y="17939"/>
                </a:cubicBezTo>
                <a:close/>
              </a:path>
            </a:pathLst>
          </a:cu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68C0587F-DD24-B31D-981B-F7C08E521EDE}"/>
              </a:ext>
            </a:extLst>
          </p:cNvPr>
          <p:cNvSpPr txBox="1"/>
          <p:nvPr/>
        </p:nvSpPr>
        <p:spPr>
          <a:xfrm>
            <a:off x="7826942" y="5744991"/>
            <a:ext cx="1141659" cy="400110"/>
          </a:xfrm>
          <a:prstGeom prst="rect">
            <a:avLst/>
          </a:prstGeom>
          <a:noFill/>
        </p:spPr>
        <p:txBody>
          <a:bodyPr wrap="none" rtlCol="0">
            <a:spAutoFit/>
          </a:bodyPr>
          <a:lstStyle/>
          <a:p>
            <a:r>
              <a:rPr lang="en-US" sz="2000" dirty="0">
                <a:solidFill>
                  <a:schemeClr val="accent1">
                    <a:lumMod val="75000"/>
                  </a:schemeClr>
                </a:solidFill>
                <a:latin typeface="Berlin Sans FB Demi" panose="020E0802020502020306" pitchFamily="34" charset="0"/>
              </a:rPr>
              <a:t>30 years</a:t>
            </a:r>
            <a:endParaRPr lang="en-US" dirty="0">
              <a:solidFill>
                <a:schemeClr val="accent1">
                  <a:lumMod val="75000"/>
                </a:schemeClr>
              </a:solidFill>
              <a:latin typeface="Berlin Sans FB Demi" panose="020E0802020502020306" pitchFamily="34" charset="0"/>
            </a:endParaRPr>
          </a:p>
        </p:txBody>
      </p:sp>
      <p:pic>
        <p:nvPicPr>
          <p:cNvPr id="101" name="Graphic 100" descr="Stopwatch 33% outline">
            <a:extLst>
              <a:ext uri="{FF2B5EF4-FFF2-40B4-BE49-F238E27FC236}">
                <a16:creationId xmlns:a16="http://schemas.microsoft.com/office/drawing/2014/main" id="{0A9D79F2-B1C3-F2B9-1298-C021B4B98F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43811" y="5548944"/>
            <a:ext cx="667740" cy="667740"/>
          </a:xfrm>
          <a:prstGeom prst="rect">
            <a:avLst/>
          </a:prstGeom>
        </p:spPr>
      </p:pic>
    </p:spTree>
    <p:extLst>
      <p:ext uri="{BB962C8B-B14F-4D97-AF65-F5344CB8AC3E}">
        <p14:creationId xmlns:p14="http://schemas.microsoft.com/office/powerpoint/2010/main" val="3810598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1ED01-BABD-16E8-FAE5-AFA27F0B3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123C4-5BDC-922E-8190-877D156E1759}"/>
              </a:ext>
            </a:extLst>
          </p:cNvPr>
          <p:cNvSpPr txBox="1">
            <a:spLocks/>
          </p:cNvSpPr>
          <p:nvPr/>
        </p:nvSpPr>
        <p:spPr>
          <a:xfrm>
            <a:off x="0" y="3456131"/>
            <a:ext cx="2445296" cy="858550"/>
          </a:xfrm>
          <a:prstGeom prst="rect">
            <a:avLst/>
          </a:prstGeom>
        </p:spPr>
        <p:txBody>
          <a:bodyPr/>
          <a:lstStyle>
            <a:lvl1pPr algn="l" rtl="0" eaLnBrk="1" fontAlgn="base" hangingPunct="1">
              <a:lnSpc>
                <a:spcPct val="88000"/>
              </a:lnSpc>
              <a:spcBef>
                <a:spcPct val="0"/>
              </a:spcBef>
              <a:spcAft>
                <a:spcPct val="0"/>
              </a:spcAft>
              <a:defRPr sz="2000">
                <a:solidFill>
                  <a:schemeClr val="tx2"/>
                </a:solidFill>
                <a:latin typeface="+mj-lt"/>
                <a:ea typeface="+mj-ea"/>
                <a:cs typeface="+mj-cs"/>
                <a:sym typeface="Arial"/>
              </a:defRPr>
            </a:lvl1pPr>
            <a:lvl2pPr algn="l" rtl="0" eaLnBrk="1" fontAlgn="base" hangingPunct="1">
              <a:lnSpc>
                <a:spcPct val="88000"/>
              </a:lnSpc>
              <a:spcBef>
                <a:spcPct val="0"/>
              </a:spcBef>
              <a:spcAft>
                <a:spcPct val="0"/>
              </a:spcAft>
              <a:defRPr>
                <a:solidFill>
                  <a:srgbClr val="002C77"/>
                </a:solidFill>
                <a:latin typeface="Arial" charset="0"/>
                <a:cs typeface="Arial" charset="0"/>
              </a:defRPr>
            </a:lvl2pPr>
            <a:lvl3pPr algn="l" rtl="0" eaLnBrk="1" fontAlgn="base" hangingPunct="1">
              <a:lnSpc>
                <a:spcPct val="88000"/>
              </a:lnSpc>
              <a:spcBef>
                <a:spcPct val="0"/>
              </a:spcBef>
              <a:spcAft>
                <a:spcPct val="0"/>
              </a:spcAft>
              <a:defRPr>
                <a:solidFill>
                  <a:srgbClr val="002C77"/>
                </a:solidFill>
                <a:latin typeface="Arial" charset="0"/>
                <a:cs typeface="Arial" charset="0"/>
              </a:defRPr>
            </a:lvl3pPr>
            <a:lvl4pPr algn="l" rtl="0" eaLnBrk="1" fontAlgn="base" hangingPunct="1">
              <a:lnSpc>
                <a:spcPct val="88000"/>
              </a:lnSpc>
              <a:spcBef>
                <a:spcPct val="0"/>
              </a:spcBef>
              <a:spcAft>
                <a:spcPct val="0"/>
              </a:spcAft>
              <a:defRPr>
                <a:solidFill>
                  <a:srgbClr val="002C77"/>
                </a:solidFill>
                <a:latin typeface="Arial" charset="0"/>
                <a:cs typeface="Arial" charset="0"/>
              </a:defRPr>
            </a:lvl4pPr>
            <a:lvl5pPr algn="l" rtl="0" eaLnBrk="1" fontAlgn="base" hangingPunct="1">
              <a:lnSpc>
                <a:spcPct val="88000"/>
              </a:lnSpc>
              <a:spcBef>
                <a:spcPct val="0"/>
              </a:spcBef>
              <a:spcAft>
                <a:spcPct val="0"/>
              </a:spcAft>
              <a:defRPr>
                <a:solidFill>
                  <a:srgbClr val="002C77"/>
                </a:solidFill>
                <a:latin typeface="Arial" charset="0"/>
                <a:cs typeface="Arial" charset="0"/>
              </a:defRPr>
            </a:lvl5pPr>
            <a:lvl6pPr marL="457200" algn="l" rtl="0" eaLnBrk="1" fontAlgn="base" hangingPunct="1">
              <a:lnSpc>
                <a:spcPct val="88000"/>
              </a:lnSpc>
              <a:spcBef>
                <a:spcPct val="0"/>
              </a:spcBef>
              <a:spcAft>
                <a:spcPct val="0"/>
              </a:spcAft>
              <a:defRPr>
                <a:solidFill>
                  <a:srgbClr val="002C77"/>
                </a:solidFill>
                <a:latin typeface="Arial" charset="0"/>
                <a:cs typeface="Arial" charset="0"/>
              </a:defRPr>
            </a:lvl6pPr>
            <a:lvl7pPr marL="914400" algn="l" rtl="0" eaLnBrk="1" fontAlgn="base" hangingPunct="1">
              <a:lnSpc>
                <a:spcPct val="88000"/>
              </a:lnSpc>
              <a:spcBef>
                <a:spcPct val="0"/>
              </a:spcBef>
              <a:spcAft>
                <a:spcPct val="0"/>
              </a:spcAft>
              <a:defRPr>
                <a:solidFill>
                  <a:srgbClr val="002C77"/>
                </a:solidFill>
                <a:latin typeface="Arial" charset="0"/>
                <a:cs typeface="Arial" charset="0"/>
              </a:defRPr>
            </a:lvl7pPr>
            <a:lvl8pPr marL="1371600" algn="l" rtl="0" eaLnBrk="1" fontAlgn="base" hangingPunct="1">
              <a:lnSpc>
                <a:spcPct val="88000"/>
              </a:lnSpc>
              <a:spcBef>
                <a:spcPct val="0"/>
              </a:spcBef>
              <a:spcAft>
                <a:spcPct val="0"/>
              </a:spcAft>
              <a:defRPr>
                <a:solidFill>
                  <a:srgbClr val="002C77"/>
                </a:solidFill>
                <a:latin typeface="Arial" charset="0"/>
                <a:cs typeface="Arial" charset="0"/>
              </a:defRPr>
            </a:lvl8pPr>
            <a:lvl9pPr marL="1828800" algn="l" rtl="0" eaLnBrk="1" fontAlgn="base" hangingPunct="1">
              <a:lnSpc>
                <a:spcPct val="88000"/>
              </a:lnSpc>
              <a:spcBef>
                <a:spcPct val="0"/>
              </a:spcBef>
              <a:spcAft>
                <a:spcPct val="0"/>
              </a:spcAft>
              <a:defRPr>
                <a:solidFill>
                  <a:srgbClr val="002C77"/>
                </a:solidFill>
                <a:latin typeface="Arial" charset="0"/>
                <a:cs typeface="Arial" charset="0"/>
              </a:defRPr>
            </a:lvl9pPr>
          </a:lstStyle>
          <a:p>
            <a:pPr algn="ctr"/>
            <a:endParaRPr lang="en-US" sz="1800" b="1" kern="0" dirty="0">
              <a:solidFill>
                <a:schemeClr val="bg1"/>
              </a:solidFill>
            </a:endParaRPr>
          </a:p>
        </p:txBody>
      </p:sp>
      <p:sp>
        <p:nvSpPr>
          <p:cNvPr id="3" name="Title 1">
            <a:extLst>
              <a:ext uri="{FF2B5EF4-FFF2-40B4-BE49-F238E27FC236}">
                <a16:creationId xmlns:a16="http://schemas.microsoft.com/office/drawing/2014/main" id="{1659A895-829D-BE4B-FC30-6E9E1F1476DD}"/>
              </a:ext>
            </a:extLst>
          </p:cNvPr>
          <p:cNvSpPr txBox="1">
            <a:spLocks/>
          </p:cNvSpPr>
          <p:nvPr/>
        </p:nvSpPr>
        <p:spPr>
          <a:xfrm>
            <a:off x="4592427" y="286307"/>
            <a:ext cx="6598921"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b="1" dirty="0">
              <a:solidFill>
                <a:srgbClr val="0000FF"/>
              </a:solidFill>
              <a:latin typeface="Sakkal Majalla" panose="02000000000000000000" pitchFamily="2" charset="-78"/>
              <a:cs typeface="Sakkal Majalla" panose="02000000000000000000" pitchFamily="2" charset="-78"/>
            </a:endParaRPr>
          </a:p>
        </p:txBody>
      </p:sp>
      <p:sp>
        <p:nvSpPr>
          <p:cNvPr id="4" name="Rectangle 3">
            <a:extLst>
              <a:ext uri="{FF2B5EF4-FFF2-40B4-BE49-F238E27FC236}">
                <a16:creationId xmlns:a16="http://schemas.microsoft.com/office/drawing/2014/main" id="{568E5FB2-DF3E-81DA-FE53-42B130908B8C}"/>
              </a:ext>
            </a:extLst>
          </p:cNvPr>
          <p:cNvSpPr/>
          <p:nvPr/>
        </p:nvSpPr>
        <p:spPr>
          <a:xfrm>
            <a:off x="143890" y="1005793"/>
            <a:ext cx="11812934" cy="1065676"/>
          </a:xfrm>
          <a:prstGeom prst="rect">
            <a:avLst/>
          </a:prstGeom>
        </p:spPr>
        <p:txBody>
          <a:bodyPr wrap="square">
            <a:spAutoFit/>
          </a:bodyPr>
          <a:lstStyle/>
          <a:p>
            <a:pPr lvl="0" algn="l">
              <a:lnSpc>
                <a:spcPct val="150000"/>
              </a:lnSpc>
              <a:defRPr/>
            </a:pPr>
            <a:r>
              <a:rPr lang="en-GB" sz="2200" b="1" dirty="0">
                <a:latin typeface="Sakkal Majalla" panose="02000000000000000000" pitchFamily="2" charset="-78"/>
                <a:cs typeface="Sakkal Majalla" panose="02000000000000000000" pitchFamily="2" charset="-78"/>
              </a:rPr>
              <a:t>The Statue of the NRRC was approved by Cabinet Decision No. (334) in 2018, </a:t>
            </a:r>
            <a:r>
              <a:rPr lang="en-GB" sz="2200" b="1" dirty="0">
                <a:solidFill>
                  <a:srgbClr val="C00000"/>
                </a:solidFill>
                <a:latin typeface="Sakkal Majalla" panose="02000000000000000000" pitchFamily="2" charset="-78"/>
                <a:cs typeface="Sakkal Majalla" panose="02000000000000000000" pitchFamily="2" charset="-78"/>
              </a:rPr>
              <a:t>as the NRRC enjoys public legal personality, and financial and administrative independence, and is organizationally linked to the Prime Minister</a:t>
            </a:r>
            <a:endParaRPr kumimoji="0" lang="ar-SA" sz="2200" b="1" i="0" u="none" strike="noStrike" kern="120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endParaRPr>
          </a:p>
        </p:txBody>
      </p:sp>
      <p:sp>
        <p:nvSpPr>
          <p:cNvPr id="5" name="TextBox 4">
            <a:extLst>
              <a:ext uri="{FF2B5EF4-FFF2-40B4-BE49-F238E27FC236}">
                <a16:creationId xmlns:a16="http://schemas.microsoft.com/office/drawing/2014/main" id="{DB1808A6-6BEA-2D82-E88B-064BBC6294CB}"/>
              </a:ext>
            </a:extLst>
          </p:cNvPr>
          <p:cNvSpPr txBox="1"/>
          <p:nvPr/>
        </p:nvSpPr>
        <p:spPr>
          <a:xfrm>
            <a:off x="143890" y="2880764"/>
            <a:ext cx="11598633" cy="2477601"/>
          </a:xfrm>
          <a:prstGeom prst="rect">
            <a:avLst/>
          </a:prstGeom>
          <a:noFill/>
        </p:spPr>
        <p:txBody>
          <a:bodyPr wrap="square" rtlCol="0">
            <a:spAutoFit/>
          </a:bodyPr>
          <a:lstStyle/>
          <a:p>
            <a:pPr marL="457200" lvl="0" indent="-230188" algn="l">
              <a:lnSpc>
                <a:spcPct val="200000"/>
              </a:lnSpc>
              <a:buFont typeface="+mj-lt"/>
              <a:buAutoNum type="arabicPeriod"/>
              <a:defRPr/>
            </a:pPr>
            <a:r>
              <a:rPr lang="en-GB" sz="2000" b="1" dirty="0">
                <a:latin typeface="Sakkal Majalla" panose="02000000000000000000" pitchFamily="2" charset="-78"/>
                <a:cs typeface="Sakkal Majalla" panose="02000000000000000000" pitchFamily="2" charset="-78"/>
              </a:rPr>
              <a:t>Protecting humans and the environment against any actual or potential exposure to radiation, including exposure to natural radiation.</a:t>
            </a:r>
          </a:p>
          <a:p>
            <a:pPr marL="457200" lvl="0" indent="-230188" algn="l">
              <a:lnSpc>
                <a:spcPct val="200000"/>
              </a:lnSpc>
              <a:buFont typeface="+mj-lt"/>
              <a:buAutoNum type="arabicPeriod"/>
              <a:defRPr/>
            </a:pPr>
            <a:r>
              <a:rPr lang="en-GB" sz="2000" b="1" dirty="0">
                <a:latin typeface="Sakkal Majalla" panose="02000000000000000000" pitchFamily="2" charset="-78"/>
                <a:cs typeface="Sakkal Majalla" panose="02000000000000000000" pitchFamily="2" charset="-78"/>
              </a:rPr>
              <a:t>Regulating activities, practices and facilities involving the peaceful uses of nuclear energy and ionizing radiation.</a:t>
            </a:r>
          </a:p>
          <a:p>
            <a:pPr marL="457200" lvl="0" indent="-230188" algn="l">
              <a:lnSpc>
                <a:spcPct val="200000"/>
              </a:lnSpc>
              <a:buFont typeface="+mj-lt"/>
              <a:buAutoNum type="arabicPeriod"/>
              <a:defRPr/>
            </a:pPr>
            <a:r>
              <a:rPr lang="en-GB" sz="2000" b="1" dirty="0">
                <a:latin typeface="Sakkal Majalla" panose="02000000000000000000" pitchFamily="2" charset="-78"/>
                <a:cs typeface="Sakkal Majalla" panose="02000000000000000000" pitchFamily="2" charset="-78"/>
              </a:rPr>
              <a:t>implement the Kingdom’s obligations under relevant treaties and conventions related to its mandate.</a:t>
            </a:r>
            <a:endParaRPr lang="ar-SA" sz="2000" b="1" dirty="0">
              <a:latin typeface="Sakkal Majalla" panose="02000000000000000000" pitchFamily="2" charset="-78"/>
              <a:cs typeface="Sakkal Majalla" panose="02000000000000000000" pitchFamily="2" charset="-78"/>
            </a:endParaRPr>
          </a:p>
        </p:txBody>
      </p:sp>
      <p:sp>
        <p:nvSpPr>
          <p:cNvPr id="6" name="Rectangle 5">
            <a:extLst>
              <a:ext uri="{FF2B5EF4-FFF2-40B4-BE49-F238E27FC236}">
                <a16:creationId xmlns:a16="http://schemas.microsoft.com/office/drawing/2014/main" id="{244AAB69-1554-98FD-43E3-E2795C36E49A}"/>
              </a:ext>
            </a:extLst>
          </p:cNvPr>
          <p:cNvSpPr/>
          <p:nvPr/>
        </p:nvSpPr>
        <p:spPr>
          <a:xfrm>
            <a:off x="222799" y="2475676"/>
            <a:ext cx="3634305" cy="523220"/>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effectLst>
                  <a:outerShdw blurRad="38100" dist="38100" dir="2700000" algn="tl">
                    <a:srgbClr val="000000">
                      <a:alpha val="43137"/>
                    </a:srgbClr>
                  </a:outerShdw>
                </a:effectLst>
                <a:uLnTx/>
                <a:uFillTx/>
                <a:latin typeface="Sakkal Majalla" panose="02000000000000000000" pitchFamily="2" charset="-78"/>
                <a:cs typeface="Sakkal Majalla" panose="02000000000000000000" pitchFamily="2" charset="-78"/>
              </a:rPr>
              <a:t>Objectives of the NRRC:</a:t>
            </a:r>
            <a:endParaRPr kumimoji="0" lang="en-US" sz="1400" b="0" i="0" u="none"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p:txBody>
      </p:sp>
      <p:grpSp>
        <p:nvGrpSpPr>
          <p:cNvPr id="7" name="مجموعة 28">
            <a:extLst>
              <a:ext uri="{FF2B5EF4-FFF2-40B4-BE49-F238E27FC236}">
                <a16:creationId xmlns:a16="http://schemas.microsoft.com/office/drawing/2014/main" id="{98F554F9-C079-0A78-46B7-2CE5080131F1}"/>
              </a:ext>
            </a:extLst>
          </p:cNvPr>
          <p:cNvGrpSpPr/>
          <p:nvPr/>
        </p:nvGrpSpPr>
        <p:grpSpPr>
          <a:xfrm>
            <a:off x="235454" y="167914"/>
            <a:ext cx="11160887" cy="456143"/>
            <a:chOff x="4023175" y="126035"/>
            <a:chExt cx="11160887" cy="456143"/>
          </a:xfrm>
        </p:grpSpPr>
        <p:grpSp>
          <p:nvGrpSpPr>
            <p:cNvPr id="8" name="Group 14">
              <a:extLst>
                <a:ext uri="{FF2B5EF4-FFF2-40B4-BE49-F238E27FC236}">
                  <a16:creationId xmlns:a16="http://schemas.microsoft.com/office/drawing/2014/main" id="{E4EB21A8-8144-6CA0-AF99-1C7ECB5DBE9E}"/>
                </a:ext>
              </a:extLst>
            </p:cNvPr>
            <p:cNvGrpSpPr/>
            <p:nvPr/>
          </p:nvGrpSpPr>
          <p:grpSpPr>
            <a:xfrm>
              <a:off x="4023175" y="126035"/>
              <a:ext cx="346124" cy="401046"/>
              <a:chOff x="11622313" y="164626"/>
              <a:chExt cx="390433" cy="452386"/>
            </a:xfrm>
          </p:grpSpPr>
          <p:grpSp>
            <p:nvGrpSpPr>
              <p:cNvPr id="11" name="Group 13">
                <a:extLst>
                  <a:ext uri="{FF2B5EF4-FFF2-40B4-BE49-F238E27FC236}">
                    <a16:creationId xmlns:a16="http://schemas.microsoft.com/office/drawing/2014/main" id="{880160BF-B686-D350-6B4A-FB6B1B25C703}"/>
                  </a:ext>
                </a:extLst>
              </p:cNvPr>
              <p:cNvGrpSpPr/>
              <p:nvPr/>
            </p:nvGrpSpPr>
            <p:grpSpPr>
              <a:xfrm>
                <a:off x="11769511" y="164626"/>
                <a:ext cx="243235" cy="275991"/>
                <a:chOff x="4526974" y="649874"/>
                <a:chExt cx="315048" cy="357477"/>
              </a:xfrm>
            </p:grpSpPr>
            <p:cxnSp>
              <p:nvCxnSpPr>
                <p:cNvPr id="13" name="Straight Connector 9">
                  <a:extLst>
                    <a:ext uri="{FF2B5EF4-FFF2-40B4-BE49-F238E27FC236}">
                      <a16:creationId xmlns:a16="http://schemas.microsoft.com/office/drawing/2014/main" id="{EADF6125-17AD-9089-5DF9-D81E9A33F8C4}"/>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0">
                  <a:extLst>
                    <a:ext uri="{FF2B5EF4-FFF2-40B4-BE49-F238E27FC236}">
                      <a16:creationId xmlns:a16="http://schemas.microsoft.com/office/drawing/2014/main" id="{CA97CC2A-4686-42A8-A4F5-1512D4BAE50E}"/>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1">
                  <a:extLst>
                    <a:ext uri="{FF2B5EF4-FFF2-40B4-BE49-F238E27FC236}">
                      <a16:creationId xmlns:a16="http://schemas.microsoft.com/office/drawing/2014/main" id="{E29767EC-EC92-3D16-AE5F-B376EC414916}"/>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2">
                  <a:extLst>
                    <a:ext uri="{FF2B5EF4-FFF2-40B4-BE49-F238E27FC236}">
                      <a16:creationId xmlns:a16="http://schemas.microsoft.com/office/drawing/2014/main" id="{C30AA805-97BA-75FE-1F01-BA31810CDC6F}"/>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52">
                <a:extLst>
                  <a:ext uri="{FF2B5EF4-FFF2-40B4-BE49-F238E27FC236}">
                    <a16:creationId xmlns:a16="http://schemas.microsoft.com/office/drawing/2014/main" id="{FC6889E4-1D1D-4DED-C5E1-EBD50621B8F2}"/>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1</a:t>
                </a:r>
              </a:p>
            </p:txBody>
          </p:sp>
        </p:grpSp>
        <p:sp>
          <p:nvSpPr>
            <p:cNvPr id="9" name="Title 1">
              <a:extLst>
                <a:ext uri="{FF2B5EF4-FFF2-40B4-BE49-F238E27FC236}">
                  <a16:creationId xmlns:a16="http://schemas.microsoft.com/office/drawing/2014/main" id="{1A053F6F-956B-E248-9FD4-23BD33B43F09}"/>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Objectives of the NRRC</a:t>
              </a:r>
            </a:p>
          </p:txBody>
        </p:sp>
        <p:pic>
          <p:nvPicPr>
            <p:cNvPr id="10" name="Picture 8">
              <a:extLst>
                <a:ext uri="{FF2B5EF4-FFF2-40B4-BE49-F238E27FC236}">
                  <a16:creationId xmlns:a16="http://schemas.microsoft.com/office/drawing/2014/main" id="{03C812A5-4F96-7421-BDB1-8E78A50B7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pic>
        <p:nvPicPr>
          <p:cNvPr id="17" name="Picture 16" descr="1237099078782325025Steren_Futurist_circle.svg.hi.png">
            <a:extLst>
              <a:ext uri="{FF2B5EF4-FFF2-40B4-BE49-F238E27FC236}">
                <a16:creationId xmlns:a16="http://schemas.microsoft.com/office/drawing/2014/main" id="{2C8E30E3-6529-3937-4059-CEDA02B95023}"/>
              </a:ext>
            </a:extLst>
          </p:cNvPr>
          <p:cNvPicPr>
            <a:picLocks noChangeAspect="1"/>
          </p:cNvPicPr>
          <p:nvPr/>
        </p:nvPicPr>
        <p:blipFill>
          <a:blip r:embed="rId4" cstate="email">
            <a:duotone>
              <a:prstClr val="black"/>
              <a:schemeClr val="accent6">
                <a:tint val="45000"/>
                <a:satMod val="400000"/>
              </a:schemeClr>
            </a:duotone>
          </a:blip>
          <a:stretch>
            <a:fillRect/>
          </a:stretch>
        </p:blipFill>
        <p:spPr>
          <a:xfrm rot="19695355">
            <a:off x="130666" y="130371"/>
            <a:ext cx="524085" cy="524085"/>
          </a:xfrm>
          <a:prstGeom prst="rect">
            <a:avLst/>
          </a:prstGeom>
        </p:spPr>
      </p:pic>
    </p:spTree>
    <p:extLst>
      <p:ext uri="{BB962C8B-B14F-4D97-AF65-F5344CB8AC3E}">
        <p14:creationId xmlns:p14="http://schemas.microsoft.com/office/powerpoint/2010/main" val="1367452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3EFBF-9E5D-E4F6-EFD3-6F9115921E3E}"/>
            </a:ext>
          </a:extLst>
        </p:cNvPr>
        <p:cNvGrpSpPr/>
        <p:nvPr/>
      </p:nvGrpSpPr>
      <p:grpSpPr>
        <a:xfrm>
          <a:off x="0" y="0"/>
          <a:ext cx="0" cy="0"/>
          <a:chOff x="0" y="0"/>
          <a:chExt cx="0" cy="0"/>
        </a:xfrm>
      </p:grpSpPr>
      <p:sp>
        <p:nvSpPr>
          <p:cNvPr id="18" name="Isosceles Triangle 17">
            <a:extLst>
              <a:ext uri="{FF2B5EF4-FFF2-40B4-BE49-F238E27FC236}">
                <a16:creationId xmlns:a16="http://schemas.microsoft.com/office/drawing/2014/main" id="{88DF611B-E21C-979E-D333-57C91D17C413}"/>
              </a:ext>
            </a:extLst>
          </p:cNvPr>
          <p:cNvSpPr/>
          <p:nvPr/>
        </p:nvSpPr>
        <p:spPr>
          <a:xfrm>
            <a:off x="3858278" y="873771"/>
            <a:ext cx="5793722" cy="544121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Trapezoid 18">
            <a:extLst>
              <a:ext uri="{FF2B5EF4-FFF2-40B4-BE49-F238E27FC236}">
                <a16:creationId xmlns:a16="http://schemas.microsoft.com/office/drawing/2014/main" id="{FCFEAD46-64CC-006F-505A-48F0466C8567}"/>
              </a:ext>
            </a:extLst>
          </p:cNvPr>
          <p:cNvSpPr/>
          <p:nvPr/>
        </p:nvSpPr>
        <p:spPr>
          <a:xfrm>
            <a:off x="5568320" y="2323989"/>
            <a:ext cx="2351964" cy="746077"/>
          </a:xfrm>
          <a:prstGeom prst="trapezoid">
            <a:avLst>
              <a:gd name="adj" fmla="val 54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apezoid 19">
            <a:extLst>
              <a:ext uri="{FF2B5EF4-FFF2-40B4-BE49-F238E27FC236}">
                <a16:creationId xmlns:a16="http://schemas.microsoft.com/office/drawing/2014/main" id="{339C9DFC-54DD-C9A8-BE54-6087B377A694}"/>
              </a:ext>
            </a:extLst>
          </p:cNvPr>
          <p:cNvSpPr/>
          <p:nvPr/>
        </p:nvSpPr>
        <p:spPr>
          <a:xfrm>
            <a:off x="5004765" y="3065178"/>
            <a:ext cx="3484176" cy="1071704"/>
          </a:xfrm>
          <a:prstGeom prst="trapezoid">
            <a:avLst>
              <a:gd name="adj" fmla="val 53243"/>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apezoid 20">
            <a:extLst>
              <a:ext uri="{FF2B5EF4-FFF2-40B4-BE49-F238E27FC236}">
                <a16:creationId xmlns:a16="http://schemas.microsoft.com/office/drawing/2014/main" id="{D53D7205-D37A-B4C7-3CB3-63187BC33542}"/>
              </a:ext>
            </a:extLst>
          </p:cNvPr>
          <p:cNvSpPr/>
          <p:nvPr/>
        </p:nvSpPr>
        <p:spPr>
          <a:xfrm>
            <a:off x="4460208" y="4136883"/>
            <a:ext cx="4574643" cy="1038610"/>
          </a:xfrm>
          <a:prstGeom prst="trapezoid">
            <a:avLst>
              <a:gd name="adj" fmla="val 5249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apezoid 21">
            <a:extLst>
              <a:ext uri="{FF2B5EF4-FFF2-40B4-BE49-F238E27FC236}">
                <a16:creationId xmlns:a16="http://schemas.microsoft.com/office/drawing/2014/main" id="{977ACF3D-7857-16C5-A865-CD09F0509FF7}"/>
              </a:ext>
            </a:extLst>
          </p:cNvPr>
          <p:cNvSpPr/>
          <p:nvPr/>
        </p:nvSpPr>
        <p:spPr>
          <a:xfrm>
            <a:off x="3858278" y="5193648"/>
            <a:ext cx="5793722" cy="1121333"/>
          </a:xfrm>
          <a:prstGeom prst="trapezoid">
            <a:avLst>
              <a:gd name="adj" fmla="val 53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9FAB84D-F36C-CB88-5633-D7DBC125B8E6}"/>
              </a:ext>
            </a:extLst>
          </p:cNvPr>
          <p:cNvSpPr txBox="1"/>
          <p:nvPr/>
        </p:nvSpPr>
        <p:spPr>
          <a:xfrm>
            <a:off x="5949461" y="1371608"/>
            <a:ext cx="1672855" cy="815608"/>
          </a:xfrm>
          <a:prstGeom prst="rect">
            <a:avLst/>
          </a:prstGeom>
          <a:noFill/>
        </p:spPr>
        <p:txBody>
          <a:bodyPr wrap="square" rtlCol="0">
            <a:spAutoFit/>
          </a:bodyPr>
          <a:lstStyle/>
          <a:p>
            <a:pPr algn="ctr" rtl="1"/>
            <a:endParaRPr lang="ar-SA" sz="1600" b="1" dirty="0">
              <a:solidFill>
                <a:schemeClr val="bg1"/>
              </a:solidFill>
            </a:endParaRPr>
          </a:p>
          <a:p>
            <a:pPr algn="ctr"/>
            <a:endParaRPr lang="ar-SA" sz="100" b="1" dirty="0">
              <a:solidFill>
                <a:schemeClr val="bg1"/>
              </a:solidFill>
            </a:endParaRPr>
          </a:p>
          <a:p>
            <a:pPr algn="ctr"/>
            <a:r>
              <a:rPr lang="en-US" sz="1500" b="1" dirty="0">
                <a:solidFill>
                  <a:schemeClr val="bg1"/>
                </a:solidFill>
              </a:rPr>
              <a:t>National</a:t>
            </a:r>
          </a:p>
          <a:p>
            <a:pPr algn="ctr"/>
            <a:r>
              <a:rPr lang="en-US" sz="1500" b="1" dirty="0">
                <a:solidFill>
                  <a:schemeClr val="bg1"/>
                </a:solidFill>
              </a:rPr>
              <a:t>Policies</a:t>
            </a:r>
          </a:p>
        </p:txBody>
      </p:sp>
      <p:sp>
        <p:nvSpPr>
          <p:cNvPr id="24" name="TextBox 23">
            <a:extLst>
              <a:ext uri="{FF2B5EF4-FFF2-40B4-BE49-F238E27FC236}">
                <a16:creationId xmlns:a16="http://schemas.microsoft.com/office/drawing/2014/main" id="{C42E85BB-11F8-5917-C77D-7102350C0B8B}"/>
              </a:ext>
            </a:extLst>
          </p:cNvPr>
          <p:cNvSpPr txBox="1"/>
          <p:nvPr/>
        </p:nvSpPr>
        <p:spPr>
          <a:xfrm>
            <a:off x="5887568" y="2566329"/>
            <a:ext cx="1672855" cy="338554"/>
          </a:xfrm>
          <a:prstGeom prst="rect">
            <a:avLst/>
          </a:prstGeom>
          <a:noFill/>
        </p:spPr>
        <p:txBody>
          <a:bodyPr wrap="square" rtlCol="0">
            <a:spAutoFit/>
          </a:bodyPr>
          <a:lstStyle/>
          <a:p>
            <a:pPr algn="ctr"/>
            <a:r>
              <a:rPr lang="en-US" sz="1600" b="1" dirty="0">
                <a:solidFill>
                  <a:schemeClr val="bg1"/>
                </a:solidFill>
              </a:rPr>
              <a:t>Nuclear Laws</a:t>
            </a:r>
          </a:p>
        </p:txBody>
      </p:sp>
      <p:sp>
        <p:nvSpPr>
          <p:cNvPr id="25" name="TextBox 24">
            <a:extLst>
              <a:ext uri="{FF2B5EF4-FFF2-40B4-BE49-F238E27FC236}">
                <a16:creationId xmlns:a16="http://schemas.microsoft.com/office/drawing/2014/main" id="{530938C5-E7AD-C079-EDE1-825EA3FB8565}"/>
              </a:ext>
            </a:extLst>
          </p:cNvPr>
          <p:cNvSpPr txBox="1"/>
          <p:nvPr/>
        </p:nvSpPr>
        <p:spPr>
          <a:xfrm>
            <a:off x="5443162" y="3406896"/>
            <a:ext cx="2660902" cy="369332"/>
          </a:xfrm>
          <a:prstGeom prst="rect">
            <a:avLst/>
          </a:prstGeom>
          <a:noFill/>
        </p:spPr>
        <p:txBody>
          <a:bodyPr wrap="square" rtlCol="0">
            <a:spAutoFit/>
          </a:bodyPr>
          <a:lstStyle/>
          <a:p>
            <a:pPr algn="ctr"/>
            <a:r>
              <a:rPr lang="en-US" b="1" dirty="0"/>
              <a:t>Regulations</a:t>
            </a:r>
          </a:p>
        </p:txBody>
      </p:sp>
      <p:sp>
        <p:nvSpPr>
          <p:cNvPr id="26" name="TextBox 25">
            <a:extLst>
              <a:ext uri="{FF2B5EF4-FFF2-40B4-BE49-F238E27FC236}">
                <a16:creationId xmlns:a16="http://schemas.microsoft.com/office/drawing/2014/main" id="{B15B0DF7-020B-EA30-9F39-F589DA848689}"/>
              </a:ext>
            </a:extLst>
          </p:cNvPr>
          <p:cNvSpPr txBox="1"/>
          <p:nvPr/>
        </p:nvSpPr>
        <p:spPr>
          <a:xfrm>
            <a:off x="5004765" y="4479355"/>
            <a:ext cx="3569236" cy="369332"/>
          </a:xfrm>
          <a:prstGeom prst="rect">
            <a:avLst/>
          </a:prstGeom>
          <a:noFill/>
        </p:spPr>
        <p:txBody>
          <a:bodyPr wrap="square" rtlCol="0">
            <a:spAutoFit/>
          </a:bodyPr>
          <a:lstStyle/>
          <a:p>
            <a:pPr algn="ctr" rtl="1"/>
            <a:r>
              <a:rPr lang="en-US" b="1" dirty="0"/>
              <a:t>Specific Regulations and Standards</a:t>
            </a:r>
          </a:p>
        </p:txBody>
      </p:sp>
      <p:sp>
        <p:nvSpPr>
          <p:cNvPr id="27" name="TextBox 26">
            <a:extLst>
              <a:ext uri="{FF2B5EF4-FFF2-40B4-BE49-F238E27FC236}">
                <a16:creationId xmlns:a16="http://schemas.microsoft.com/office/drawing/2014/main" id="{B4E1049A-C634-5EF4-4AA8-D77B3ED14922}"/>
              </a:ext>
            </a:extLst>
          </p:cNvPr>
          <p:cNvSpPr txBox="1"/>
          <p:nvPr/>
        </p:nvSpPr>
        <p:spPr>
          <a:xfrm>
            <a:off x="4953786" y="5590874"/>
            <a:ext cx="3569236" cy="369332"/>
          </a:xfrm>
          <a:prstGeom prst="rect">
            <a:avLst/>
          </a:prstGeom>
          <a:noFill/>
        </p:spPr>
        <p:txBody>
          <a:bodyPr wrap="square" rtlCol="0">
            <a:spAutoFit/>
          </a:bodyPr>
          <a:lstStyle/>
          <a:p>
            <a:pPr algn="ctr" rtl="1"/>
            <a:r>
              <a:rPr lang="en-US" b="1" dirty="0"/>
              <a:t>Guidance Documents</a:t>
            </a:r>
          </a:p>
        </p:txBody>
      </p:sp>
      <p:sp>
        <p:nvSpPr>
          <p:cNvPr id="28" name="Left Brace 27">
            <a:extLst>
              <a:ext uri="{FF2B5EF4-FFF2-40B4-BE49-F238E27FC236}">
                <a16:creationId xmlns:a16="http://schemas.microsoft.com/office/drawing/2014/main" id="{8019BDA7-75FE-4009-E1CC-3ACF67C12ABF}"/>
              </a:ext>
            </a:extLst>
          </p:cNvPr>
          <p:cNvSpPr/>
          <p:nvPr/>
        </p:nvSpPr>
        <p:spPr>
          <a:xfrm>
            <a:off x="4887526" y="823816"/>
            <a:ext cx="469567" cy="219140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Left Brace 28">
            <a:extLst>
              <a:ext uri="{FF2B5EF4-FFF2-40B4-BE49-F238E27FC236}">
                <a16:creationId xmlns:a16="http://schemas.microsoft.com/office/drawing/2014/main" id="{2AC0EB00-66B2-D483-CFC5-B0C9FC8A55FA}"/>
              </a:ext>
            </a:extLst>
          </p:cNvPr>
          <p:cNvSpPr/>
          <p:nvPr/>
        </p:nvSpPr>
        <p:spPr>
          <a:xfrm>
            <a:off x="4453410" y="3069472"/>
            <a:ext cx="333887" cy="1026858"/>
          </a:xfrm>
          <a:prstGeom prst="leftBrace">
            <a:avLst>
              <a:gd name="adj1" fmla="val 8333"/>
              <a:gd name="adj2" fmla="val 5217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Left Brace 29">
            <a:extLst>
              <a:ext uri="{FF2B5EF4-FFF2-40B4-BE49-F238E27FC236}">
                <a16:creationId xmlns:a16="http://schemas.microsoft.com/office/drawing/2014/main" id="{9026D5C2-CD23-E929-6EC7-97FADA0AF8D1}"/>
              </a:ext>
            </a:extLst>
          </p:cNvPr>
          <p:cNvSpPr/>
          <p:nvPr/>
        </p:nvSpPr>
        <p:spPr>
          <a:xfrm>
            <a:off x="3936561" y="4096330"/>
            <a:ext cx="412673" cy="106154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Left Brace 30">
            <a:extLst>
              <a:ext uri="{FF2B5EF4-FFF2-40B4-BE49-F238E27FC236}">
                <a16:creationId xmlns:a16="http://schemas.microsoft.com/office/drawing/2014/main" id="{C46E2D8D-8507-A567-85E8-EB3BEA2015E2}"/>
              </a:ext>
            </a:extLst>
          </p:cNvPr>
          <p:cNvSpPr/>
          <p:nvPr/>
        </p:nvSpPr>
        <p:spPr>
          <a:xfrm>
            <a:off x="3370974" y="5195586"/>
            <a:ext cx="312033" cy="111939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a:extLst>
              <a:ext uri="{FF2B5EF4-FFF2-40B4-BE49-F238E27FC236}">
                <a16:creationId xmlns:a16="http://schemas.microsoft.com/office/drawing/2014/main" id="{0D5315CA-5581-648D-C77D-42FB54905261}"/>
              </a:ext>
            </a:extLst>
          </p:cNvPr>
          <p:cNvSpPr txBox="1"/>
          <p:nvPr/>
        </p:nvSpPr>
        <p:spPr>
          <a:xfrm>
            <a:off x="202608" y="4349837"/>
            <a:ext cx="3796750" cy="523220"/>
          </a:xfrm>
          <a:prstGeom prst="rect">
            <a:avLst/>
          </a:prstGeom>
          <a:noFill/>
        </p:spPr>
        <p:txBody>
          <a:bodyPr wrap="square" rtlCol="0">
            <a:spAutoFit/>
          </a:bodyPr>
          <a:lstStyle/>
          <a:p>
            <a:pPr algn="ctr" rtl="1"/>
            <a:r>
              <a:rPr lang="en-US" sz="1400" b="1" dirty="0"/>
              <a:t>Nuclear and Radiological Regulatory Commission</a:t>
            </a:r>
            <a:endParaRPr lang="ar-SA" sz="1400" b="1" dirty="0"/>
          </a:p>
          <a:p>
            <a:pPr algn="ctr" rtl="1"/>
            <a:r>
              <a:rPr lang="en-US" sz="1400" b="1" dirty="0"/>
              <a:t>Saudi Arabian Standards Organization</a:t>
            </a:r>
            <a:endParaRPr lang="ar-SA" sz="1400" b="1" dirty="0"/>
          </a:p>
        </p:txBody>
      </p:sp>
      <p:sp>
        <p:nvSpPr>
          <p:cNvPr id="35" name="TextBox 34">
            <a:extLst>
              <a:ext uri="{FF2B5EF4-FFF2-40B4-BE49-F238E27FC236}">
                <a16:creationId xmlns:a16="http://schemas.microsoft.com/office/drawing/2014/main" id="{D82114A1-9C13-BD38-A2A1-4D247AFC5533}"/>
              </a:ext>
            </a:extLst>
          </p:cNvPr>
          <p:cNvSpPr txBox="1"/>
          <p:nvPr/>
        </p:nvSpPr>
        <p:spPr>
          <a:xfrm>
            <a:off x="31999" y="5600899"/>
            <a:ext cx="3664720" cy="523220"/>
          </a:xfrm>
          <a:prstGeom prst="rect">
            <a:avLst/>
          </a:prstGeom>
          <a:noFill/>
        </p:spPr>
        <p:txBody>
          <a:bodyPr wrap="square" rtlCol="0">
            <a:spAutoFit/>
          </a:bodyPr>
          <a:lstStyle/>
          <a:p>
            <a:pPr algn="ctr" rtl="1"/>
            <a:r>
              <a:rPr lang="en-US" sz="1400" b="1" dirty="0"/>
              <a:t>Nuclear and Radiological Regulatory Commission</a:t>
            </a:r>
            <a:endParaRPr lang="ar-SA" sz="1400" b="1" dirty="0"/>
          </a:p>
        </p:txBody>
      </p:sp>
      <p:sp>
        <p:nvSpPr>
          <p:cNvPr id="36" name="TextBox 35">
            <a:extLst>
              <a:ext uri="{FF2B5EF4-FFF2-40B4-BE49-F238E27FC236}">
                <a16:creationId xmlns:a16="http://schemas.microsoft.com/office/drawing/2014/main" id="{2739A904-EE6E-1B36-8435-2935739587E6}"/>
              </a:ext>
            </a:extLst>
          </p:cNvPr>
          <p:cNvSpPr txBox="1"/>
          <p:nvPr/>
        </p:nvSpPr>
        <p:spPr>
          <a:xfrm>
            <a:off x="678514" y="1705506"/>
            <a:ext cx="4079403" cy="338554"/>
          </a:xfrm>
          <a:prstGeom prst="rect">
            <a:avLst/>
          </a:prstGeom>
          <a:noFill/>
        </p:spPr>
        <p:txBody>
          <a:bodyPr wrap="square" rtlCol="0">
            <a:spAutoFit/>
          </a:bodyPr>
          <a:lstStyle/>
          <a:p>
            <a:pPr algn="ctr"/>
            <a:r>
              <a:rPr lang="en-US" sz="1600" b="1" dirty="0"/>
              <a:t>Royal Decree or </a:t>
            </a:r>
            <a:r>
              <a:rPr lang="en-GB" sz="1600" b="1" dirty="0"/>
              <a:t>Council of Ministers’ Decision</a:t>
            </a:r>
            <a:endParaRPr lang="ar-SA" sz="1600" b="1" dirty="0"/>
          </a:p>
        </p:txBody>
      </p:sp>
      <p:sp>
        <p:nvSpPr>
          <p:cNvPr id="37" name="TextBox 36">
            <a:extLst>
              <a:ext uri="{FF2B5EF4-FFF2-40B4-BE49-F238E27FC236}">
                <a16:creationId xmlns:a16="http://schemas.microsoft.com/office/drawing/2014/main" id="{EE9986A3-AE3F-7DFD-48BB-66A7EE270B8E}"/>
              </a:ext>
            </a:extLst>
          </p:cNvPr>
          <p:cNvSpPr txBox="1"/>
          <p:nvPr/>
        </p:nvSpPr>
        <p:spPr>
          <a:xfrm>
            <a:off x="604175" y="3401102"/>
            <a:ext cx="4096348" cy="338554"/>
          </a:xfrm>
          <a:prstGeom prst="rect">
            <a:avLst/>
          </a:prstGeom>
          <a:noFill/>
        </p:spPr>
        <p:txBody>
          <a:bodyPr wrap="square" rtlCol="0">
            <a:spAutoFit/>
          </a:bodyPr>
          <a:lstStyle/>
          <a:p>
            <a:pPr algn="ctr"/>
            <a:r>
              <a:rPr lang="en-GB" sz="1600" b="1" dirty="0"/>
              <a:t>Board of Directors of the NRRC</a:t>
            </a:r>
            <a:endParaRPr lang="ar-SA" sz="1600" b="1" dirty="0"/>
          </a:p>
        </p:txBody>
      </p:sp>
      <p:sp>
        <p:nvSpPr>
          <p:cNvPr id="38" name="TextBox 37">
            <a:extLst>
              <a:ext uri="{FF2B5EF4-FFF2-40B4-BE49-F238E27FC236}">
                <a16:creationId xmlns:a16="http://schemas.microsoft.com/office/drawing/2014/main" id="{EF981CF2-85EE-79F8-D42B-07E810BA07D1}"/>
              </a:ext>
            </a:extLst>
          </p:cNvPr>
          <p:cNvSpPr txBox="1"/>
          <p:nvPr/>
        </p:nvSpPr>
        <p:spPr>
          <a:xfrm>
            <a:off x="7328455" y="1231258"/>
            <a:ext cx="3972877" cy="738664"/>
          </a:xfrm>
          <a:prstGeom prst="rect">
            <a:avLst/>
          </a:prstGeom>
          <a:noFill/>
        </p:spPr>
        <p:txBody>
          <a:bodyPr wrap="square" rtlCol="0">
            <a:spAutoFit/>
          </a:bodyPr>
          <a:lstStyle/>
          <a:p>
            <a:r>
              <a:rPr lang="en-GB" sz="1400" b="1" dirty="0"/>
              <a:t>​National Policy for the Atomic Energy Program​​</a:t>
            </a:r>
          </a:p>
          <a:p>
            <a:r>
              <a:rPr lang="en-GB" sz="1400" b="1" dirty="0"/>
              <a:t>National Policy for Radioactive Waste Management</a:t>
            </a:r>
          </a:p>
          <a:p>
            <a:r>
              <a:rPr lang="en-GB" sz="1400" b="1" dirty="0"/>
              <a:t>National Policy for Occupational Health and Safety</a:t>
            </a:r>
          </a:p>
        </p:txBody>
      </p:sp>
      <p:sp>
        <p:nvSpPr>
          <p:cNvPr id="39" name="TextBox 38">
            <a:extLst>
              <a:ext uri="{FF2B5EF4-FFF2-40B4-BE49-F238E27FC236}">
                <a16:creationId xmlns:a16="http://schemas.microsoft.com/office/drawing/2014/main" id="{F2E2884F-5B31-7CE0-004A-2C922C452CBE}"/>
              </a:ext>
            </a:extLst>
          </p:cNvPr>
          <p:cNvSpPr txBox="1"/>
          <p:nvPr/>
        </p:nvSpPr>
        <p:spPr>
          <a:xfrm>
            <a:off x="7903368" y="2131223"/>
            <a:ext cx="4301900" cy="1169551"/>
          </a:xfrm>
          <a:prstGeom prst="rect">
            <a:avLst/>
          </a:prstGeom>
          <a:noFill/>
        </p:spPr>
        <p:txBody>
          <a:bodyPr wrap="square" rtlCol="0">
            <a:spAutoFit/>
          </a:bodyPr>
          <a:lstStyle/>
          <a:p>
            <a:r>
              <a:rPr lang="en-GB" sz="1400" b="1" dirty="0"/>
              <a:t>Law on Nuclear and Radiological Control​</a:t>
            </a:r>
          </a:p>
          <a:p>
            <a:r>
              <a:rPr lang="en-GB" sz="1400" b="1" dirty="0"/>
              <a:t>Law on Civil Liability for Nuclear Damage</a:t>
            </a:r>
          </a:p>
          <a:p>
            <a:r>
              <a:rPr lang="en-GB" sz="1400" b="1" dirty="0"/>
              <a:t>Law for Counter-Terrorism and its Financing</a:t>
            </a:r>
          </a:p>
          <a:p>
            <a:r>
              <a:rPr lang="en-GB" sz="1400" b="1" dirty="0"/>
              <a:t>Statute of the Nuclear and Radiological Regulatory Commission</a:t>
            </a:r>
            <a:endParaRPr lang="ar-SA" sz="1400" b="1" dirty="0"/>
          </a:p>
        </p:txBody>
      </p:sp>
      <p:sp>
        <p:nvSpPr>
          <p:cNvPr id="41" name="Title 1">
            <a:extLst>
              <a:ext uri="{FF2B5EF4-FFF2-40B4-BE49-F238E27FC236}">
                <a16:creationId xmlns:a16="http://schemas.microsoft.com/office/drawing/2014/main" id="{7495B82E-68C4-68C9-275A-474FBDC146BC}"/>
              </a:ext>
            </a:extLst>
          </p:cNvPr>
          <p:cNvSpPr txBox="1">
            <a:spLocks/>
          </p:cNvSpPr>
          <p:nvPr/>
        </p:nvSpPr>
        <p:spPr>
          <a:xfrm>
            <a:off x="4592427" y="286307"/>
            <a:ext cx="6598921"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GB" sz="3200" b="1" dirty="0">
              <a:solidFill>
                <a:srgbClr val="0000FF"/>
              </a:solidFill>
              <a:latin typeface="Sakkal Majalla" panose="02000000000000000000" pitchFamily="2" charset="-78"/>
              <a:cs typeface="Sakkal Majalla" panose="02000000000000000000" pitchFamily="2" charset="-78"/>
            </a:endParaRPr>
          </a:p>
        </p:txBody>
      </p:sp>
      <p:pic>
        <p:nvPicPr>
          <p:cNvPr id="42" name="Picture 2" descr="ديوان مجلس الوزراء - المملكة العربية السعودية">
            <a:extLst>
              <a:ext uri="{FF2B5EF4-FFF2-40B4-BE49-F238E27FC236}">
                <a16:creationId xmlns:a16="http://schemas.microsoft.com/office/drawing/2014/main" id="{4AD59B8F-DB98-E174-04E8-84B5654BD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178" y="1021684"/>
            <a:ext cx="594986" cy="5949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495AD34-C997-7AF9-9582-7132E4739B87}"/>
              </a:ext>
            </a:extLst>
          </p:cNvPr>
          <p:cNvPicPr>
            <a:picLocks noChangeAspect="1"/>
          </p:cNvPicPr>
          <p:nvPr/>
        </p:nvPicPr>
        <p:blipFill>
          <a:blip r:embed="rId4"/>
          <a:stretch>
            <a:fillRect/>
          </a:stretch>
        </p:blipFill>
        <p:spPr>
          <a:xfrm>
            <a:off x="1748993" y="3052092"/>
            <a:ext cx="1849396" cy="388666"/>
          </a:xfrm>
          <a:prstGeom prst="rect">
            <a:avLst/>
          </a:prstGeom>
        </p:spPr>
      </p:pic>
      <p:pic>
        <p:nvPicPr>
          <p:cNvPr id="44" name="Picture 43">
            <a:extLst>
              <a:ext uri="{FF2B5EF4-FFF2-40B4-BE49-F238E27FC236}">
                <a16:creationId xmlns:a16="http://schemas.microsoft.com/office/drawing/2014/main" id="{BBCA54DF-2165-08DD-22BF-595D13B66D27}"/>
              </a:ext>
            </a:extLst>
          </p:cNvPr>
          <p:cNvPicPr>
            <a:picLocks noChangeAspect="1"/>
          </p:cNvPicPr>
          <p:nvPr/>
        </p:nvPicPr>
        <p:blipFill>
          <a:blip r:embed="rId4"/>
          <a:stretch>
            <a:fillRect/>
          </a:stretch>
        </p:blipFill>
        <p:spPr>
          <a:xfrm>
            <a:off x="1977562" y="3998659"/>
            <a:ext cx="1849396" cy="388666"/>
          </a:xfrm>
          <a:prstGeom prst="rect">
            <a:avLst/>
          </a:prstGeom>
        </p:spPr>
      </p:pic>
      <p:pic>
        <p:nvPicPr>
          <p:cNvPr id="45" name="Picture 44">
            <a:extLst>
              <a:ext uri="{FF2B5EF4-FFF2-40B4-BE49-F238E27FC236}">
                <a16:creationId xmlns:a16="http://schemas.microsoft.com/office/drawing/2014/main" id="{570D6A69-2CC2-33E4-3B0D-FA060D04BC47}"/>
              </a:ext>
            </a:extLst>
          </p:cNvPr>
          <p:cNvPicPr>
            <a:picLocks noChangeAspect="1"/>
          </p:cNvPicPr>
          <p:nvPr/>
        </p:nvPicPr>
        <p:blipFill>
          <a:blip r:embed="rId5"/>
          <a:stretch>
            <a:fillRect/>
          </a:stretch>
        </p:blipFill>
        <p:spPr>
          <a:xfrm>
            <a:off x="222908" y="3934880"/>
            <a:ext cx="1470714" cy="428554"/>
          </a:xfrm>
          <a:prstGeom prst="rect">
            <a:avLst/>
          </a:prstGeom>
        </p:spPr>
      </p:pic>
      <p:pic>
        <p:nvPicPr>
          <p:cNvPr id="46" name="Picture 45">
            <a:extLst>
              <a:ext uri="{FF2B5EF4-FFF2-40B4-BE49-F238E27FC236}">
                <a16:creationId xmlns:a16="http://schemas.microsoft.com/office/drawing/2014/main" id="{C3190845-6D28-3C16-3ABA-7774BF6C0F6C}"/>
              </a:ext>
            </a:extLst>
          </p:cNvPr>
          <p:cNvPicPr>
            <a:picLocks noChangeAspect="1"/>
          </p:cNvPicPr>
          <p:nvPr/>
        </p:nvPicPr>
        <p:blipFill>
          <a:blip r:embed="rId4"/>
          <a:stretch>
            <a:fillRect/>
          </a:stretch>
        </p:blipFill>
        <p:spPr>
          <a:xfrm>
            <a:off x="1233338" y="5182412"/>
            <a:ext cx="1849396" cy="388666"/>
          </a:xfrm>
          <a:prstGeom prst="rect">
            <a:avLst/>
          </a:prstGeom>
        </p:spPr>
      </p:pic>
      <p:grpSp>
        <p:nvGrpSpPr>
          <p:cNvPr id="47" name="مجموعة 28">
            <a:extLst>
              <a:ext uri="{FF2B5EF4-FFF2-40B4-BE49-F238E27FC236}">
                <a16:creationId xmlns:a16="http://schemas.microsoft.com/office/drawing/2014/main" id="{033AC00F-9F3D-EF76-5428-C2DE4380C3E3}"/>
              </a:ext>
            </a:extLst>
          </p:cNvPr>
          <p:cNvGrpSpPr/>
          <p:nvPr/>
        </p:nvGrpSpPr>
        <p:grpSpPr>
          <a:xfrm>
            <a:off x="235454" y="167914"/>
            <a:ext cx="11160887" cy="456143"/>
            <a:chOff x="4023175" y="126035"/>
            <a:chExt cx="11160887" cy="456143"/>
          </a:xfrm>
        </p:grpSpPr>
        <p:grpSp>
          <p:nvGrpSpPr>
            <p:cNvPr id="48" name="Group 14">
              <a:extLst>
                <a:ext uri="{FF2B5EF4-FFF2-40B4-BE49-F238E27FC236}">
                  <a16:creationId xmlns:a16="http://schemas.microsoft.com/office/drawing/2014/main" id="{E25012AD-FE43-9511-DE0A-73F4480D239E}"/>
                </a:ext>
              </a:extLst>
            </p:cNvPr>
            <p:cNvGrpSpPr/>
            <p:nvPr/>
          </p:nvGrpSpPr>
          <p:grpSpPr>
            <a:xfrm>
              <a:off x="4023175" y="126035"/>
              <a:ext cx="346124" cy="401046"/>
              <a:chOff x="11622313" y="164626"/>
              <a:chExt cx="390433" cy="452386"/>
            </a:xfrm>
          </p:grpSpPr>
          <p:grpSp>
            <p:nvGrpSpPr>
              <p:cNvPr id="51" name="Group 13">
                <a:extLst>
                  <a:ext uri="{FF2B5EF4-FFF2-40B4-BE49-F238E27FC236}">
                    <a16:creationId xmlns:a16="http://schemas.microsoft.com/office/drawing/2014/main" id="{D9A71092-956D-D0BA-ADB0-CBD48C62B817}"/>
                  </a:ext>
                </a:extLst>
              </p:cNvPr>
              <p:cNvGrpSpPr/>
              <p:nvPr/>
            </p:nvGrpSpPr>
            <p:grpSpPr>
              <a:xfrm>
                <a:off x="11769511" y="164626"/>
                <a:ext cx="243235" cy="275991"/>
                <a:chOff x="4526974" y="649874"/>
                <a:chExt cx="315048" cy="357477"/>
              </a:xfrm>
            </p:grpSpPr>
            <p:cxnSp>
              <p:nvCxnSpPr>
                <p:cNvPr id="53" name="Straight Connector 9">
                  <a:extLst>
                    <a:ext uri="{FF2B5EF4-FFF2-40B4-BE49-F238E27FC236}">
                      <a16:creationId xmlns:a16="http://schemas.microsoft.com/office/drawing/2014/main" id="{CFEB4243-3541-5760-5192-6D59B2190815}"/>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10">
                  <a:extLst>
                    <a:ext uri="{FF2B5EF4-FFF2-40B4-BE49-F238E27FC236}">
                      <a16:creationId xmlns:a16="http://schemas.microsoft.com/office/drawing/2014/main" id="{21D8B817-8797-9AFD-64D8-216A2DCE2964}"/>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11">
                  <a:extLst>
                    <a:ext uri="{FF2B5EF4-FFF2-40B4-BE49-F238E27FC236}">
                      <a16:creationId xmlns:a16="http://schemas.microsoft.com/office/drawing/2014/main" id="{FF8602CC-9637-51CF-3C8F-6C63B7B521F2}"/>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12">
                  <a:extLst>
                    <a:ext uri="{FF2B5EF4-FFF2-40B4-BE49-F238E27FC236}">
                      <a16:creationId xmlns:a16="http://schemas.microsoft.com/office/drawing/2014/main" id="{E53F7714-7A41-772F-F80A-8920DDF7FA68}"/>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TextBox 52">
                <a:extLst>
                  <a:ext uri="{FF2B5EF4-FFF2-40B4-BE49-F238E27FC236}">
                    <a16:creationId xmlns:a16="http://schemas.microsoft.com/office/drawing/2014/main" id="{01BF2953-F070-2966-FD3A-FCC54101FE28}"/>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1</a:t>
                </a:r>
              </a:p>
            </p:txBody>
          </p:sp>
        </p:grpSp>
        <p:sp>
          <p:nvSpPr>
            <p:cNvPr id="49" name="Title 1">
              <a:extLst>
                <a:ext uri="{FF2B5EF4-FFF2-40B4-BE49-F238E27FC236}">
                  <a16:creationId xmlns:a16="http://schemas.microsoft.com/office/drawing/2014/main" id="{467FBFD8-03E6-EFCF-3A82-EAB7C3479BEC}"/>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b="1" dirty="0">
                  <a:solidFill>
                    <a:schemeClr val="accent1">
                      <a:lumMod val="75000"/>
                    </a:schemeClr>
                  </a:solidFill>
                  <a:latin typeface="Roboto Medium" charset="0"/>
                </a:rPr>
                <a:t>National Nuclear Legal Regulatory Framework</a:t>
              </a:r>
            </a:p>
          </p:txBody>
        </p:sp>
        <p:pic>
          <p:nvPicPr>
            <p:cNvPr id="50" name="Picture 8">
              <a:extLst>
                <a:ext uri="{FF2B5EF4-FFF2-40B4-BE49-F238E27FC236}">
                  <a16:creationId xmlns:a16="http://schemas.microsoft.com/office/drawing/2014/main" id="{C4684869-4FD4-0184-0C3D-CAEBDB96D6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pic>
        <p:nvPicPr>
          <p:cNvPr id="57" name="Picture 56" descr="1237099078782325025Steren_Futurist_circle.svg.hi.png">
            <a:extLst>
              <a:ext uri="{FF2B5EF4-FFF2-40B4-BE49-F238E27FC236}">
                <a16:creationId xmlns:a16="http://schemas.microsoft.com/office/drawing/2014/main" id="{DE2CF643-D231-48FC-D6DF-0795B131C63A}"/>
              </a:ext>
            </a:extLst>
          </p:cNvPr>
          <p:cNvPicPr>
            <a:picLocks noChangeAspect="1"/>
          </p:cNvPicPr>
          <p:nvPr/>
        </p:nvPicPr>
        <p:blipFill>
          <a:blip r:embed="rId7" cstate="email">
            <a:duotone>
              <a:prstClr val="black"/>
              <a:schemeClr val="accent6">
                <a:tint val="45000"/>
                <a:satMod val="400000"/>
              </a:schemeClr>
            </a:duotone>
          </a:blip>
          <a:stretch>
            <a:fillRect/>
          </a:stretch>
        </p:blipFill>
        <p:spPr>
          <a:xfrm rot="19695355">
            <a:off x="130666" y="130371"/>
            <a:ext cx="524085" cy="524085"/>
          </a:xfrm>
          <a:prstGeom prst="rect">
            <a:avLst/>
          </a:prstGeom>
        </p:spPr>
      </p:pic>
    </p:spTree>
    <p:extLst>
      <p:ext uri="{BB962C8B-B14F-4D97-AF65-F5344CB8AC3E}">
        <p14:creationId xmlns:p14="http://schemas.microsoft.com/office/powerpoint/2010/main" val="3642119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D7EED-5751-0824-14EC-A14E9E932EB2}"/>
            </a:ext>
          </a:extLst>
        </p:cNvPr>
        <p:cNvGrpSpPr/>
        <p:nvPr/>
      </p:nvGrpSpPr>
      <p:grpSpPr>
        <a:xfrm>
          <a:off x="0" y="0"/>
          <a:ext cx="0" cy="0"/>
          <a:chOff x="0" y="0"/>
          <a:chExt cx="0" cy="0"/>
        </a:xfrm>
      </p:grpSpPr>
      <p:grpSp>
        <p:nvGrpSpPr>
          <p:cNvPr id="119" name="Group 118">
            <a:extLst>
              <a:ext uri="{FF2B5EF4-FFF2-40B4-BE49-F238E27FC236}">
                <a16:creationId xmlns:a16="http://schemas.microsoft.com/office/drawing/2014/main" id="{5395599A-9CA0-43C1-BA2A-D9AB70AC7CC1}"/>
              </a:ext>
            </a:extLst>
          </p:cNvPr>
          <p:cNvGrpSpPr/>
          <p:nvPr/>
        </p:nvGrpSpPr>
        <p:grpSpPr>
          <a:xfrm>
            <a:off x="1534331" y="404434"/>
            <a:ext cx="9732937" cy="5887878"/>
            <a:chOff x="998659" y="286307"/>
            <a:chExt cx="10192689" cy="6452087"/>
          </a:xfrm>
        </p:grpSpPr>
        <p:sp>
          <p:nvSpPr>
            <p:cNvPr id="2" name="Title 1">
              <a:extLst>
                <a:ext uri="{FF2B5EF4-FFF2-40B4-BE49-F238E27FC236}">
                  <a16:creationId xmlns:a16="http://schemas.microsoft.com/office/drawing/2014/main" id="{1B69FB09-FE31-88A5-4EA8-A49F0A2983D8}"/>
                </a:ext>
              </a:extLst>
            </p:cNvPr>
            <p:cNvSpPr txBox="1">
              <a:spLocks/>
            </p:cNvSpPr>
            <p:nvPr/>
          </p:nvSpPr>
          <p:spPr>
            <a:xfrm>
              <a:off x="4592427" y="286307"/>
              <a:ext cx="6598921"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en-GB" sz="3200" b="1" dirty="0">
                <a:solidFill>
                  <a:srgbClr val="0000FF"/>
                </a:solidFill>
                <a:latin typeface="Sakkal Majalla" panose="02000000000000000000" pitchFamily="2" charset="-78"/>
                <a:cs typeface="Sakkal Majalla" panose="02000000000000000000" pitchFamily="2" charset="-78"/>
              </a:endParaRPr>
            </a:p>
          </p:txBody>
        </p:sp>
        <p:pic>
          <p:nvPicPr>
            <p:cNvPr id="3" name="Picture 2" descr="A screenshot of a computer&#10;&#10;Description automatically generated with low confidence">
              <a:extLst>
                <a:ext uri="{FF2B5EF4-FFF2-40B4-BE49-F238E27FC236}">
                  <a16:creationId xmlns:a16="http://schemas.microsoft.com/office/drawing/2014/main" id="{BD99DC2D-F630-F010-0E74-2C27146DDFF4}"/>
                </a:ext>
              </a:extLst>
            </p:cNvPr>
            <p:cNvPicPr>
              <a:picLocks noChangeAspect="1"/>
            </p:cNvPicPr>
            <p:nvPr/>
          </p:nvPicPr>
          <p:blipFill rotWithShape="1">
            <a:blip r:embed="rId2">
              <a:extLst>
                <a:ext uri="{28A0092B-C50C-407E-A947-70E740481C1C}">
                  <a14:useLocalDpi xmlns:a14="http://schemas.microsoft.com/office/drawing/2010/main" val="0"/>
                </a:ext>
              </a:extLst>
            </a:blip>
            <a:srcRect l="9597" t="1727" r="14303" b="988"/>
            <a:stretch/>
          </p:blipFill>
          <p:spPr>
            <a:xfrm>
              <a:off x="1591209" y="1047430"/>
              <a:ext cx="6752540" cy="5295438"/>
            </a:xfrm>
            <a:prstGeom prst="rect">
              <a:avLst/>
            </a:prstGeom>
          </p:spPr>
        </p:pic>
        <p:grpSp>
          <p:nvGrpSpPr>
            <p:cNvPr id="4" name="Group 3">
              <a:extLst>
                <a:ext uri="{FF2B5EF4-FFF2-40B4-BE49-F238E27FC236}">
                  <a16:creationId xmlns:a16="http://schemas.microsoft.com/office/drawing/2014/main" id="{87FA0BAC-562C-EC30-8CC6-7F1C53CE6276}"/>
                </a:ext>
              </a:extLst>
            </p:cNvPr>
            <p:cNvGrpSpPr>
              <a:grpSpLocks noChangeAspect="1"/>
            </p:cNvGrpSpPr>
            <p:nvPr/>
          </p:nvGrpSpPr>
          <p:grpSpPr>
            <a:xfrm>
              <a:off x="998659" y="573109"/>
              <a:ext cx="9505371" cy="6165285"/>
              <a:chOff x="1536179" y="63222"/>
              <a:chExt cx="10426945" cy="6763028"/>
            </a:xfrm>
          </p:grpSpPr>
          <p:pic>
            <p:nvPicPr>
              <p:cNvPr id="5" name="Picture 4" descr="A close-up of a document&#10;&#10;Description automatically generated with low confidence">
                <a:extLst>
                  <a:ext uri="{FF2B5EF4-FFF2-40B4-BE49-F238E27FC236}">
                    <a16:creationId xmlns:a16="http://schemas.microsoft.com/office/drawing/2014/main" id="{B42A862B-8F7A-EB75-32F5-1A1109757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179" y="2678417"/>
                <a:ext cx="563840" cy="869630"/>
              </a:xfrm>
              <a:prstGeom prst="rect">
                <a:avLst/>
              </a:prstGeom>
              <a:ln w="12700">
                <a:solidFill>
                  <a:schemeClr val="tx1"/>
                </a:solidFill>
              </a:ln>
            </p:spPr>
          </p:pic>
          <p:pic>
            <p:nvPicPr>
              <p:cNvPr id="6" name="Picture 5" descr="A close-up of a document&#10;&#10;Description automatically generated with low confidence">
                <a:extLst>
                  <a:ext uri="{FF2B5EF4-FFF2-40B4-BE49-F238E27FC236}">
                    <a16:creationId xmlns:a16="http://schemas.microsoft.com/office/drawing/2014/main" id="{C821DFC2-ECB0-6DA7-4609-18BE970EA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625" y="2746189"/>
                <a:ext cx="563840" cy="869630"/>
              </a:xfrm>
              <a:prstGeom prst="rect">
                <a:avLst/>
              </a:prstGeom>
              <a:ln w="12700">
                <a:solidFill>
                  <a:schemeClr val="tx1"/>
                </a:solidFill>
              </a:ln>
            </p:spPr>
          </p:pic>
          <p:pic>
            <p:nvPicPr>
              <p:cNvPr id="7" name="Picture 6" descr="Diagram&#10;&#10;Description automatically generated">
                <a:extLst>
                  <a:ext uri="{FF2B5EF4-FFF2-40B4-BE49-F238E27FC236}">
                    <a16:creationId xmlns:a16="http://schemas.microsoft.com/office/drawing/2014/main" id="{6A7BE7A0-DA02-DC88-F6E4-17B55DCEA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11" y="316447"/>
                <a:ext cx="514595" cy="788802"/>
              </a:xfrm>
              <a:prstGeom prst="rect">
                <a:avLst/>
              </a:prstGeom>
              <a:solidFill>
                <a:schemeClr val="bg1"/>
              </a:solidFill>
              <a:ln>
                <a:solidFill>
                  <a:schemeClr val="tx1"/>
                </a:solidFill>
              </a:ln>
            </p:spPr>
          </p:pic>
          <p:pic>
            <p:nvPicPr>
              <p:cNvPr id="8" name="Picture 7" descr="Diagram&#10;&#10;Description automatically generated">
                <a:extLst>
                  <a:ext uri="{FF2B5EF4-FFF2-40B4-BE49-F238E27FC236}">
                    <a16:creationId xmlns:a16="http://schemas.microsoft.com/office/drawing/2014/main" id="{C99BE134-ECBD-8DB2-FFB7-F2606B0F1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0926" y="370850"/>
                <a:ext cx="514595" cy="788802"/>
              </a:xfrm>
              <a:prstGeom prst="rect">
                <a:avLst/>
              </a:prstGeom>
              <a:solidFill>
                <a:schemeClr val="bg1"/>
              </a:solidFill>
              <a:ln>
                <a:solidFill>
                  <a:schemeClr val="tx1"/>
                </a:solidFill>
              </a:ln>
            </p:spPr>
          </p:pic>
          <p:pic>
            <p:nvPicPr>
              <p:cNvPr id="9" name="Picture 8">
                <a:extLst>
                  <a:ext uri="{FF2B5EF4-FFF2-40B4-BE49-F238E27FC236}">
                    <a16:creationId xmlns:a16="http://schemas.microsoft.com/office/drawing/2014/main" id="{A34BB4AF-7592-8F3D-6172-35AFFE9FC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841" y="1369985"/>
                <a:ext cx="508253" cy="802015"/>
              </a:xfrm>
              <a:prstGeom prst="rect">
                <a:avLst/>
              </a:prstGeom>
              <a:solidFill>
                <a:schemeClr val="bg1"/>
              </a:solidFill>
              <a:ln>
                <a:solidFill>
                  <a:schemeClr val="tx1"/>
                </a:solidFill>
              </a:ln>
            </p:spPr>
          </p:pic>
          <p:pic>
            <p:nvPicPr>
              <p:cNvPr id="10" name="Picture 9">
                <a:extLst>
                  <a:ext uri="{FF2B5EF4-FFF2-40B4-BE49-F238E27FC236}">
                    <a16:creationId xmlns:a16="http://schemas.microsoft.com/office/drawing/2014/main" id="{95A4F825-1ED8-9EA8-2FA1-0C469BF72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6123" y="1440259"/>
                <a:ext cx="508253" cy="802015"/>
              </a:xfrm>
              <a:prstGeom prst="rect">
                <a:avLst/>
              </a:prstGeom>
              <a:solidFill>
                <a:schemeClr val="bg1"/>
              </a:solidFill>
              <a:ln>
                <a:solidFill>
                  <a:schemeClr val="tx1"/>
                </a:solidFill>
              </a:ln>
            </p:spPr>
          </p:pic>
          <p:pic>
            <p:nvPicPr>
              <p:cNvPr id="11" name="Picture 10">
                <a:extLst>
                  <a:ext uri="{FF2B5EF4-FFF2-40B4-BE49-F238E27FC236}">
                    <a16:creationId xmlns:a16="http://schemas.microsoft.com/office/drawing/2014/main" id="{94CE4B11-611C-AB20-C4ED-A0BADC481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5373" y="1493188"/>
                <a:ext cx="508253" cy="802015"/>
              </a:xfrm>
              <a:prstGeom prst="rect">
                <a:avLst/>
              </a:prstGeom>
              <a:solidFill>
                <a:schemeClr val="bg1"/>
              </a:solidFill>
              <a:ln>
                <a:solidFill>
                  <a:schemeClr val="tx1"/>
                </a:solidFill>
              </a:ln>
            </p:spPr>
          </p:pic>
          <p:pic>
            <p:nvPicPr>
              <p:cNvPr id="12" name="Picture 11" descr="A picture containing graphical user interface&#10;&#10;Description automatically generated">
                <a:extLst>
                  <a:ext uri="{FF2B5EF4-FFF2-40B4-BE49-F238E27FC236}">
                    <a16:creationId xmlns:a16="http://schemas.microsoft.com/office/drawing/2014/main" id="{ACFEF6BA-62A7-983A-2C57-AB0458F58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5723" y="4024797"/>
                <a:ext cx="514595" cy="802996"/>
              </a:xfrm>
              <a:prstGeom prst="rect">
                <a:avLst/>
              </a:prstGeom>
              <a:ln>
                <a:solidFill>
                  <a:schemeClr val="tx1"/>
                </a:solidFill>
              </a:ln>
            </p:spPr>
          </p:pic>
          <p:pic>
            <p:nvPicPr>
              <p:cNvPr id="13" name="Picture 12" descr="A picture containing graphical user interface&#10;&#10;Description automatically generated">
                <a:extLst>
                  <a:ext uri="{FF2B5EF4-FFF2-40B4-BE49-F238E27FC236}">
                    <a16:creationId xmlns:a16="http://schemas.microsoft.com/office/drawing/2014/main" id="{3E400C24-5753-B1C2-81F3-31DF22AFED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2961" y="4079201"/>
                <a:ext cx="514595" cy="802996"/>
              </a:xfrm>
              <a:prstGeom prst="rect">
                <a:avLst/>
              </a:prstGeom>
              <a:ln>
                <a:solidFill>
                  <a:schemeClr val="tx1"/>
                </a:solidFill>
              </a:ln>
            </p:spPr>
          </p:pic>
          <p:pic>
            <p:nvPicPr>
              <p:cNvPr id="14" name="Picture 13" descr="A picture containing graphical user interface&#10;&#10;Description automatically generated">
                <a:extLst>
                  <a:ext uri="{FF2B5EF4-FFF2-40B4-BE49-F238E27FC236}">
                    <a16:creationId xmlns:a16="http://schemas.microsoft.com/office/drawing/2014/main" id="{40980D72-ABC9-DD7B-37F6-C1DAF359D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8914" y="4145945"/>
                <a:ext cx="514595" cy="802996"/>
              </a:xfrm>
              <a:prstGeom prst="rect">
                <a:avLst/>
              </a:prstGeom>
              <a:ln>
                <a:solidFill>
                  <a:schemeClr val="tx1"/>
                </a:solidFill>
              </a:ln>
            </p:spPr>
          </p:pic>
          <p:pic>
            <p:nvPicPr>
              <p:cNvPr id="15" name="Picture 14" descr="Diagram&#10;&#10;Description automatically generated">
                <a:extLst>
                  <a:ext uri="{FF2B5EF4-FFF2-40B4-BE49-F238E27FC236}">
                    <a16:creationId xmlns:a16="http://schemas.microsoft.com/office/drawing/2014/main" id="{7FE106A5-1727-C2DA-846F-EF432CCBB4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8599" y="312073"/>
                <a:ext cx="510615" cy="798562"/>
              </a:xfrm>
              <a:prstGeom prst="rect">
                <a:avLst/>
              </a:prstGeom>
              <a:solidFill>
                <a:schemeClr val="bg1"/>
              </a:solidFill>
              <a:ln>
                <a:solidFill>
                  <a:schemeClr val="tx1"/>
                </a:solidFill>
              </a:ln>
            </p:spPr>
          </p:pic>
          <p:pic>
            <p:nvPicPr>
              <p:cNvPr id="16" name="Picture 15" descr="Diagram&#10;&#10;Description automatically generated">
                <a:extLst>
                  <a:ext uri="{FF2B5EF4-FFF2-40B4-BE49-F238E27FC236}">
                    <a16:creationId xmlns:a16="http://schemas.microsoft.com/office/drawing/2014/main" id="{678CE7C3-C9E3-41D1-B8EE-446F2889A4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1106" y="361090"/>
                <a:ext cx="510615" cy="798562"/>
              </a:xfrm>
              <a:prstGeom prst="rect">
                <a:avLst/>
              </a:prstGeom>
              <a:solidFill>
                <a:schemeClr val="bg1"/>
              </a:solidFill>
              <a:ln>
                <a:solidFill>
                  <a:schemeClr val="tx1"/>
                </a:solidFill>
              </a:ln>
            </p:spPr>
          </p:pic>
          <p:pic>
            <p:nvPicPr>
              <p:cNvPr id="17" name="Picture 16" descr="Diagram&#10;&#10;Description automatically generated">
                <a:extLst>
                  <a:ext uri="{FF2B5EF4-FFF2-40B4-BE49-F238E27FC236}">
                    <a16:creationId xmlns:a16="http://schemas.microsoft.com/office/drawing/2014/main" id="{D21059E0-49FC-356F-1CC3-8DA9D6C0E5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0058" y="410110"/>
                <a:ext cx="510615" cy="798562"/>
              </a:xfrm>
              <a:prstGeom prst="rect">
                <a:avLst/>
              </a:prstGeom>
              <a:solidFill>
                <a:schemeClr val="bg1"/>
              </a:solidFill>
              <a:ln>
                <a:solidFill>
                  <a:schemeClr val="tx1"/>
                </a:solidFill>
              </a:ln>
            </p:spPr>
          </p:pic>
          <p:pic>
            <p:nvPicPr>
              <p:cNvPr id="58" name="Picture 57">
                <a:extLst>
                  <a:ext uri="{FF2B5EF4-FFF2-40B4-BE49-F238E27FC236}">
                    <a16:creationId xmlns:a16="http://schemas.microsoft.com/office/drawing/2014/main" id="{1521C7E1-A574-F309-9EC7-0E82F2237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419" y="1566137"/>
                <a:ext cx="508253" cy="802015"/>
              </a:xfrm>
              <a:prstGeom prst="rect">
                <a:avLst/>
              </a:prstGeom>
              <a:solidFill>
                <a:schemeClr val="bg1"/>
              </a:solidFill>
              <a:ln>
                <a:solidFill>
                  <a:schemeClr val="tx1"/>
                </a:solidFill>
              </a:ln>
            </p:spPr>
          </p:pic>
          <p:pic>
            <p:nvPicPr>
              <p:cNvPr id="59" name="Picture 58" descr="A picture containing graphical user interface&#10;&#10;Description automatically generated">
                <a:extLst>
                  <a:ext uri="{FF2B5EF4-FFF2-40B4-BE49-F238E27FC236}">
                    <a16:creationId xmlns:a16="http://schemas.microsoft.com/office/drawing/2014/main" id="{D7FC3B2D-64DE-6D6E-9544-B68F2295DD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252" y="4231661"/>
                <a:ext cx="514595" cy="802996"/>
              </a:xfrm>
              <a:prstGeom prst="rect">
                <a:avLst/>
              </a:prstGeom>
              <a:ln>
                <a:solidFill>
                  <a:schemeClr val="tx1"/>
                </a:solidFill>
              </a:ln>
            </p:spPr>
          </p:pic>
          <p:pic>
            <p:nvPicPr>
              <p:cNvPr id="60" name="Picture 59" descr="A picture containing graphical user interface&#10;&#10;Description automatically generated">
                <a:extLst>
                  <a:ext uri="{FF2B5EF4-FFF2-40B4-BE49-F238E27FC236}">
                    <a16:creationId xmlns:a16="http://schemas.microsoft.com/office/drawing/2014/main" id="{DDB6B203-AF52-B823-36FC-FFEC73421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1140" y="4297977"/>
                <a:ext cx="514595" cy="802996"/>
              </a:xfrm>
              <a:prstGeom prst="rect">
                <a:avLst/>
              </a:prstGeom>
              <a:ln>
                <a:solidFill>
                  <a:schemeClr val="tx1"/>
                </a:solidFill>
              </a:ln>
            </p:spPr>
          </p:pic>
          <p:pic>
            <p:nvPicPr>
              <p:cNvPr id="61" name="Picture 60" descr="A picture containing graphical user interface&#10;&#10;Description automatically generated">
                <a:extLst>
                  <a:ext uri="{FF2B5EF4-FFF2-40B4-BE49-F238E27FC236}">
                    <a16:creationId xmlns:a16="http://schemas.microsoft.com/office/drawing/2014/main" id="{B47A4E3C-31B7-EDFF-BFA1-D6CABDC2F3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7544" y="4031296"/>
                <a:ext cx="514595" cy="802996"/>
              </a:xfrm>
              <a:prstGeom prst="rect">
                <a:avLst/>
              </a:prstGeom>
              <a:ln>
                <a:solidFill>
                  <a:schemeClr val="tx1"/>
                </a:solidFill>
              </a:ln>
            </p:spPr>
          </p:pic>
          <p:pic>
            <p:nvPicPr>
              <p:cNvPr id="62" name="Picture 61" descr="A picture containing graphical user interface&#10;&#10;Description automatically generated">
                <a:extLst>
                  <a:ext uri="{FF2B5EF4-FFF2-40B4-BE49-F238E27FC236}">
                    <a16:creationId xmlns:a16="http://schemas.microsoft.com/office/drawing/2014/main" id="{5D5BEBA0-9D56-9952-2A2C-E2E7D01DD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4782" y="4085700"/>
                <a:ext cx="514595" cy="802996"/>
              </a:xfrm>
              <a:prstGeom prst="rect">
                <a:avLst/>
              </a:prstGeom>
              <a:ln>
                <a:solidFill>
                  <a:schemeClr val="tx1"/>
                </a:solidFill>
              </a:ln>
            </p:spPr>
          </p:pic>
          <p:pic>
            <p:nvPicPr>
              <p:cNvPr id="63" name="Picture 62" descr="A picture containing graphical user interface&#10;&#10;Description automatically generated">
                <a:extLst>
                  <a:ext uri="{FF2B5EF4-FFF2-40B4-BE49-F238E27FC236}">
                    <a16:creationId xmlns:a16="http://schemas.microsoft.com/office/drawing/2014/main" id="{0B62B627-3E1C-12E6-DBB8-C30AB2C8F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0735" y="4152444"/>
                <a:ext cx="514595" cy="802996"/>
              </a:xfrm>
              <a:prstGeom prst="rect">
                <a:avLst/>
              </a:prstGeom>
              <a:ln>
                <a:solidFill>
                  <a:schemeClr val="tx1"/>
                </a:solidFill>
              </a:ln>
            </p:spPr>
          </p:pic>
          <p:pic>
            <p:nvPicPr>
              <p:cNvPr id="64" name="Picture 63" descr="A picture containing graphical user interface&#10;&#10;Description automatically generated">
                <a:extLst>
                  <a:ext uri="{FF2B5EF4-FFF2-40B4-BE49-F238E27FC236}">
                    <a16:creationId xmlns:a16="http://schemas.microsoft.com/office/drawing/2014/main" id="{E6404052-F020-9BB4-8363-EEA463795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1074" y="4238159"/>
                <a:ext cx="514595" cy="802996"/>
              </a:xfrm>
              <a:prstGeom prst="rect">
                <a:avLst/>
              </a:prstGeom>
              <a:ln>
                <a:solidFill>
                  <a:schemeClr val="tx1"/>
                </a:solidFill>
              </a:ln>
            </p:spPr>
          </p:pic>
          <p:pic>
            <p:nvPicPr>
              <p:cNvPr id="65" name="Picture 64" descr="A picture containing graphical user interface&#10;&#10;Description automatically generated">
                <a:extLst>
                  <a:ext uri="{FF2B5EF4-FFF2-40B4-BE49-F238E27FC236}">
                    <a16:creationId xmlns:a16="http://schemas.microsoft.com/office/drawing/2014/main" id="{9FA9FA4B-D14C-ED2D-5863-AE0F50C15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24663" y="4022102"/>
                <a:ext cx="514595" cy="802996"/>
              </a:xfrm>
              <a:prstGeom prst="rect">
                <a:avLst/>
              </a:prstGeom>
              <a:ln>
                <a:solidFill>
                  <a:schemeClr val="tx1"/>
                </a:solidFill>
              </a:ln>
            </p:spPr>
          </p:pic>
          <p:pic>
            <p:nvPicPr>
              <p:cNvPr id="66" name="Picture 65" descr="A picture containing graphical user interface&#10;&#10;Description automatically generated">
                <a:extLst>
                  <a:ext uri="{FF2B5EF4-FFF2-40B4-BE49-F238E27FC236}">
                    <a16:creationId xmlns:a16="http://schemas.microsoft.com/office/drawing/2014/main" id="{8A7E3939-063F-D05C-F07D-56B7FB3EA0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1900" y="4076505"/>
                <a:ext cx="514595" cy="802996"/>
              </a:xfrm>
              <a:prstGeom prst="rect">
                <a:avLst/>
              </a:prstGeom>
              <a:ln>
                <a:solidFill>
                  <a:schemeClr val="tx1"/>
                </a:solidFill>
              </a:ln>
            </p:spPr>
          </p:pic>
          <p:pic>
            <p:nvPicPr>
              <p:cNvPr id="67" name="Picture 66" descr="A picture containing graphical user interface&#10;&#10;Description automatically generated">
                <a:extLst>
                  <a:ext uri="{FF2B5EF4-FFF2-40B4-BE49-F238E27FC236}">
                    <a16:creationId xmlns:a16="http://schemas.microsoft.com/office/drawing/2014/main" id="{77DEA8BC-8EC9-E4DE-4845-3D51DDB080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7854" y="4143249"/>
                <a:ext cx="514595" cy="802996"/>
              </a:xfrm>
              <a:prstGeom prst="rect">
                <a:avLst/>
              </a:prstGeom>
              <a:ln>
                <a:solidFill>
                  <a:schemeClr val="tx1"/>
                </a:solidFill>
              </a:ln>
            </p:spPr>
          </p:pic>
          <p:pic>
            <p:nvPicPr>
              <p:cNvPr id="68" name="Picture 67" descr="A picture containing graphical user interface&#10;&#10;Description automatically generated">
                <a:extLst>
                  <a:ext uri="{FF2B5EF4-FFF2-40B4-BE49-F238E27FC236}">
                    <a16:creationId xmlns:a16="http://schemas.microsoft.com/office/drawing/2014/main" id="{898ED1F3-F207-E033-0397-2A6B87AE2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8193" y="4228965"/>
                <a:ext cx="514595" cy="802996"/>
              </a:xfrm>
              <a:prstGeom prst="rect">
                <a:avLst/>
              </a:prstGeom>
              <a:ln>
                <a:solidFill>
                  <a:schemeClr val="tx1"/>
                </a:solidFill>
              </a:ln>
            </p:spPr>
          </p:pic>
          <p:pic>
            <p:nvPicPr>
              <p:cNvPr id="69" name="Picture 68">
                <a:extLst>
                  <a:ext uri="{FF2B5EF4-FFF2-40B4-BE49-F238E27FC236}">
                    <a16:creationId xmlns:a16="http://schemas.microsoft.com/office/drawing/2014/main" id="{E251F7E0-1EF0-6543-F5A3-0423027017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8838" y="1647493"/>
                <a:ext cx="508253" cy="802015"/>
              </a:xfrm>
              <a:prstGeom prst="rect">
                <a:avLst/>
              </a:prstGeom>
              <a:solidFill>
                <a:schemeClr val="bg1"/>
              </a:solidFill>
              <a:ln>
                <a:solidFill>
                  <a:schemeClr val="tx1"/>
                </a:solidFill>
              </a:ln>
            </p:spPr>
          </p:pic>
          <p:pic>
            <p:nvPicPr>
              <p:cNvPr id="70" name="Picture 69">
                <a:extLst>
                  <a:ext uri="{FF2B5EF4-FFF2-40B4-BE49-F238E27FC236}">
                    <a16:creationId xmlns:a16="http://schemas.microsoft.com/office/drawing/2014/main" id="{162E388A-AA93-76C7-B7D6-46B91A47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1660" y="1401473"/>
                <a:ext cx="508253" cy="802015"/>
              </a:xfrm>
              <a:prstGeom prst="rect">
                <a:avLst/>
              </a:prstGeom>
              <a:solidFill>
                <a:schemeClr val="bg1"/>
              </a:solidFill>
              <a:ln>
                <a:solidFill>
                  <a:schemeClr val="tx1"/>
                </a:solidFill>
              </a:ln>
            </p:spPr>
          </p:pic>
          <p:pic>
            <p:nvPicPr>
              <p:cNvPr id="71" name="Picture 70">
                <a:extLst>
                  <a:ext uri="{FF2B5EF4-FFF2-40B4-BE49-F238E27FC236}">
                    <a16:creationId xmlns:a16="http://schemas.microsoft.com/office/drawing/2014/main" id="{AF5974C0-53FF-E9A1-1A60-ABCC15070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1941" y="1471749"/>
                <a:ext cx="508253" cy="802015"/>
              </a:xfrm>
              <a:prstGeom prst="rect">
                <a:avLst/>
              </a:prstGeom>
              <a:solidFill>
                <a:schemeClr val="bg1"/>
              </a:solidFill>
              <a:ln>
                <a:solidFill>
                  <a:schemeClr val="tx1"/>
                </a:solidFill>
              </a:ln>
            </p:spPr>
          </p:pic>
          <p:pic>
            <p:nvPicPr>
              <p:cNvPr id="72" name="Picture 71">
                <a:extLst>
                  <a:ext uri="{FF2B5EF4-FFF2-40B4-BE49-F238E27FC236}">
                    <a16:creationId xmlns:a16="http://schemas.microsoft.com/office/drawing/2014/main" id="{CBD6BC71-4A6F-9B5B-EC42-58306CC92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1191" y="1524677"/>
                <a:ext cx="508253" cy="802015"/>
              </a:xfrm>
              <a:prstGeom prst="rect">
                <a:avLst/>
              </a:prstGeom>
              <a:solidFill>
                <a:schemeClr val="bg1"/>
              </a:solidFill>
              <a:ln>
                <a:solidFill>
                  <a:schemeClr val="tx1"/>
                </a:solidFill>
              </a:ln>
            </p:spPr>
          </p:pic>
          <p:pic>
            <p:nvPicPr>
              <p:cNvPr id="73" name="Picture 72">
                <a:extLst>
                  <a:ext uri="{FF2B5EF4-FFF2-40B4-BE49-F238E27FC236}">
                    <a16:creationId xmlns:a16="http://schemas.microsoft.com/office/drawing/2014/main" id="{F4EEF7B9-C884-C756-3EEE-098537C34D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375" y="1597625"/>
                <a:ext cx="508253" cy="802015"/>
              </a:xfrm>
              <a:prstGeom prst="rect">
                <a:avLst/>
              </a:prstGeom>
              <a:solidFill>
                <a:schemeClr val="bg1"/>
              </a:solidFill>
              <a:ln>
                <a:solidFill>
                  <a:schemeClr val="tx1"/>
                </a:solidFill>
              </a:ln>
            </p:spPr>
          </p:pic>
          <p:pic>
            <p:nvPicPr>
              <p:cNvPr id="74" name="Picture 73">
                <a:extLst>
                  <a:ext uri="{FF2B5EF4-FFF2-40B4-BE49-F238E27FC236}">
                    <a16:creationId xmlns:a16="http://schemas.microsoft.com/office/drawing/2014/main" id="{1B5B8999-84B9-096B-A1B5-4900CDE6735D}"/>
                  </a:ext>
                </a:extLst>
              </p:cNvPr>
              <p:cNvPicPr>
                <a:picLocks noChangeAspect="1"/>
              </p:cNvPicPr>
              <p:nvPr/>
            </p:nvPicPr>
            <p:blipFill rotWithShape="1">
              <a:blip r:embed="rId8"/>
              <a:srcRect l="41876" t="12644" r="28126" b="7162"/>
              <a:stretch/>
            </p:blipFill>
            <p:spPr bwMode="auto">
              <a:xfrm>
                <a:off x="7431759" y="5804010"/>
                <a:ext cx="550052" cy="798562"/>
              </a:xfrm>
              <a:prstGeom prst="rect">
                <a:avLst/>
              </a:prstGeom>
              <a:ln w="12700">
                <a:solidFill>
                  <a:schemeClr val="tx1"/>
                </a:solidFill>
              </a:ln>
              <a:extLst>
                <a:ext uri="{53640926-AAD7-44D8-BBD7-CCE9431645EC}">
                  <a14:shadowObscured xmlns:a14="http://schemas.microsoft.com/office/drawing/2010/main"/>
                </a:ext>
              </a:extLst>
            </p:spPr>
          </p:pic>
          <p:pic>
            <p:nvPicPr>
              <p:cNvPr id="75" name="Picture 74">
                <a:extLst>
                  <a:ext uri="{FF2B5EF4-FFF2-40B4-BE49-F238E27FC236}">
                    <a16:creationId xmlns:a16="http://schemas.microsoft.com/office/drawing/2014/main" id="{BA784BB7-1AA6-56EB-C322-2BD86A17DA35}"/>
                  </a:ext>
                </a:extLst>
              </p:cNvPr>
              <p:cNvPicPr>
                <a:picLocks noChangeAspect="1"/>
              </p:cNvPicPr>
              <p:nvPr/>
            </p:nvPicPr>
            <p:blipFill rotWithShape="1">
              <a:blip r:embed="rId8"/>
              <a:srcRect l="41876" t="12644" r="28126" b="7162"/>
              <a:stretch/>
            </p:blipFill>
            <p:spPr bwMode="auto">
              <a:xfrm>
                <a:off x="7462337" y="5861890"/>
                <a:ext cx="550052" cy="798562"/>
              </a:xfrm>
              <a:prstGeom prst="rect">
                <a:avLst/>
              </a:prstGeom>
              <a:ln w="12700">
                <a:solidFill>
                  <a:schemeClr val="tx1"/>
                </a:solidFill>
              </a:ln>
              <a:extLst>
                <a:ext uri="{53640926-AAD7-44D8-BBD7-CCE9431645EC}">
                  <a14:shadowObscured xmlns:a14="http://schemas.microsoft.com/office/drawing/2010/main"/>
                </a:ext>
              </a:extLst>
            </p:spPr>
          </p:pic>
          <p:pic>
            <p:nvPicPr>
              <p:cNvPr id="76" name="Picture 75">
                <a:extLst>
                  <a:ext uri="{FF2B5EF4-FFF2-40B4-BE49-F238E27FC236}">
                    <a16:creationId xmlns:a16="http://schemas.microsoft.com/office/drawing/2014/main" id="{F1AB1476-103C-1AD0-76B2-B112432AF418}"/>
                  </a:ext>
                </a:extLst>
              </p:cNvPr>
              <p:cNvPicPr>
                <a:picLocks noChangeAspect="1"/>
              </p:cNvPicPr>
              <p:nvPr/>
            </p:nvPicPr>
            <p:blipFill rotWithShape="1">
              <a:blip r:embed="rId8"/>
              <a:srcRect l="41876" t="12644" r="28126" b="7162"/>
              <a:stretch/>
            </p:blipFill>
            <p:spPr bwMode="auto">
              <a:xfrm>
                <a:off x="7492914" y="5919769"/>
                <a:ext cx="550052" cy="798562"/>
              </a:xfrm>
              <a:prstGeom prst="rect">
                <a:avLst/>
              </a:prstGeom>
              <a:ln w="12700">
                <a:solidFill>
                  <a:schemeClr val="tx1"/>
                </a:solidFill>
              </a:ln>
              <a:extLst>
                <a:ext uri="{53640926-AAD7-44D8-BBD7-CCE9431645EC}">
                  <a14:shadowObscured xmlns:a14="http://schemas.microsoft.com/office/drawing/2010/main"/>
                </a:ext>
              </a:extLst>
            </p:spPr>
          </p:pic>
          <p:pic>
            <p:nvPicPr>
              <p:cNvPr id="77" name="Picture 76">
                <a:extLst>
                  <a:ext uri="{FF2B5EF4-FFF2-40B4-BE49-F238E27FC236}">
                    <a16:creationId xmlns:a16="http://schemas.microsoft.com/office/drawing/2014/main" id="{D4CB7E6C-C747-B715-22FB-126C45E521F7}"/>
                  </a:ext>
                </a:extLst>
              </p:cNvPr>
              <p:cNvPicPr>
                <a:picLocks noChangeAspect="1"/>
              </p:cNvPicPr>
              <p:nvPr/>
            </p:nvPicPr>
            <p:blipFill rotWithShape="1">
              <a:blip r:embed="rId8"/>
              <a:srcRect l="41876" t="12644" r="28126" b="7162"/>
              <a:stretch/>
            </p:blipFill>
            <p:spPr bwMode="auto">
              <a:xfrm>
                <a:off x="7540365" y="5973729"/>
                <a:ext cx="550052" cy="798562"/>
              </a:xfrm>
              <a:prstGeom prst="rect">
                <a:avLst/>
              </a:prstGeom>
              <a:ln w="12700">
                <a:solidFill>
                  <a:schemeClr val="tx1"/>
                </a:solidFill>
              </a:ln>
              <a:extLst>
                <a:ext uri="{53640926-AAD7-44D8-BBD7-CCE9431645EC}">
                  <a14:shadowObscured xmlns:a14="http://schemas.microsoft.com/office/drawing/2010/main"/>
                </a:ext>
              </a:extLst>
            </p:spPr>
          </p:pic>
          <p:pic>
            <p:nvPicPr>
              <p:cNvPr id="78" name="Picture 77">
                <a:extLst>
                  <a:ext uri="{FF2B5EF4-FFF2-40B4-BE49-F238E27FC236}">
                    <a16:creationId xmlns:a16="http://schemas.microsoft.com/office/drawing/2014/main" id="{6823D069-C300-5026-3D50-CA664CA70C76}"/>
                  </a:ext>
                </a:extLst>
              </p:cNvPr>
              <p:cNvPicPr>
                <a:picLocks noChangeAspect="1"/>
              </p:cNvPicPr>
              <p:nvPr/>
            </p:nvPicPr>
            <p:blipFill rotWithShape="1">
              <a:blip r:embed="rId8"/>
              <a:srcRect l="41876" t="12644" r="28126" b="7162"/>
              <a:stretch/>
            </p:blipFill>
            <p:spPr bwMode="auto">
              <a:xfrm>
                <a:off x="7579498" y="6027688"/>
                <a:ext cx="550052" cy="798562"/>
              </a:xfrm>
              <a:prstGeom prst="rect">
                <a:avLst/>
              </a:prstGeom>
              <a:ln w="12700">
                <a:solidFill>
                  <a:schemeClr val="tx1"/>
                </a:solidFill>
              </a:ln>
              <a:extLst>
                <a:ext uri="{53640926-AAD7-44D8-BBD7-CCE9431645EC}">
                  <a14:shadowObscured xmlns:a14="http://schemas.microsoft.com/office/drawing/2010/main"/>
                </a:ext>
              </a:extLst>
            </p:spPr>
          </p:pic>
          <p:pic>
            <p:nvPicPr>
              <p:cNvPr id="79" name="Picture 78">
                <a:extLst>
                  <a:ext uri="{FF2B5EF4-FFF2-40B4-BE49-F238E27FC236}">
                    <a16:creationId xmlns:a16="http://schemas.microsoft.com/office/drawing/2014/main" id="{7E3AD7D3-0F9E-AC02-4B1A-FC3E157B5817}"/>
                  </a:ext>
                </a:extLst>
              </p:cNvPr>
              <p:cNvPicPr>
                <a:picLocks noChangeAspect="1"/>
              </p:cNvPicPr>
              <p:nvPr/>
            </p:nvPicPr>
            <p:blipFill rotWithShape="1">
              <a:blip r:embed="rId9"/>
              <a:srcRect l="40510" t="13011" r="27531" b="4970"/>
              <a:stretch/>
            </p:blipFill>
            <p:spPr bwMode="auto">
              <a:xfrm>
                <a:off x="6687081" y="5865894"/>
                <a:ext cx="566184" cy="789371"/>
              </a:xfrm>
              <a:prstGeom prst="rect">
                <a:avLst/>
              </a:prstGeom>
              <a:ln w="12700">
                <a:solidFill>
                  <a:schemeClr val="tx1"/>
                </a:solidFill>
              </a:ln>
              <a:extLst>
                <a:ext uri="{53640926-AAD7-44D8-BBD7-CCE9431645EC}">
                  <a14:shadowObscured xmlns:a14="http://schemas.microsoft.com/office/drawing/2010/main"/>
                </a:ext>
              </a:extLst>
            </p:spPr>
          </p:pic>
          <p:pic>
            <p:nvPicPr>
              <p:cNvPr id="80" name="Picture 79">
                <a:extLst>
                  <a:ext uri="{FF2B5EF4-FFF2-40B4-BE49-F238E27FC236}">
                    <a16:creationId xmlns:a16="http://schemas.microsoft.com/office/drawing/2014/main" id="{B9E65CE3-334E-1AC8-B863-70009B770890}"/>
                  </a:ext>
                </a:extLst>
              </p:cNvPr>
              <p:cNvPicPr>
                <a:picLocks noChangeAspect="1"/>
              </p:cNvPicPr>
              <p:nvPr/>
            </p:nvPicPr>
            <p:blipFill rotWithShape="1">
              <a:blip r:embed="rId9"/>
              <a:srcRect l="40510" t="13011" r="27531" b="4970"/>
              <a:stretch/>
            </p:blipFill>
            <p:spPr bwMode="auto">
              <a:xfrm>
                <a:off x="6726214" y="5950112"/>
                <a:ext cx="566184" cy="789371"/>
              </a:xfrm>
              <a:prstGeom prst="rect">
                <a:avLst/>
              </a:prstGeom>
              <a:ln w="12700">
                <a:solidFill>
                  <a:schemeClr val="tx1"/>
                </a:solidFill>
              </a:ln>
              <a:extLst>
                <a:ext uri="{53640926-AAD7-44D8-BBD7-CCE9431645EC}">
                  <a14:shadowObscured xmlns:a14="http://schemas.microsoft.com/office/drawing/2010/main"/>
                </a:ext>
              </a:extLst>
            </p:spPr>
          </p:pic>
          <p:pic>
            <p:nvPicPr>
              <p:cNvPr id="81" name="Picture 80">
                <a:extLst>
                  <a:ext uri="{FF2B5EF4-FFF2-40B4-BE49-F238E27FC236}">
                    <a16:creationId xmlns:a16="http://schemas.microsoft.com/office/drawing/2014/main" id="{FC278974-8E8B-52A6-8DE3-43583CA4F1AD}"/>
                  </a:ext>
                </a:extLst>
              </p:cNvPr>
              <p:cNvPicPr>
                <a:picLocks noChangeAspect="1"/>
              </p:cNvPicPr>
              <p:nvPr/>
            </p:nvPicPr>
            <p:blipFill rotWithShape="1">
              <a:blip r:embed="rId9"/>
              <a:srcRect l="40510" t="13011" r="27531" b="4970"/>
              <a:stretch/>
            </p:blipFill>
            <p:spPr bwMode="auto">
              <a:xfrm>
                <a:off x="6779116" y="6032283"/>
                <a:ext cx="566184" cy="789371"/>
              </a:xfrm>
              <a:prstGeom prst="rect">
                <a:avLst/>
              </a:prstGeom>
              <a:ln w="12700">
                <a:solidFill>
                  <a:schemeClr val="tx1"/>
                </a:solidFill>
              </a:ln>
              <a:extLst>
                <a:ext uri="{53640926-AAD7-44D8-BBD7-CCE9431645EC}">
                  <a14:shadowObscured xmlns:a14="http://schemas.microsoft.com/office/drawing/2010/main"/>
                </a:ext>
              </a:extLst>
            </p:spPr>
          </p:pic>
          <p:pic>
            <p:nvPicPr>
              <p:cNvPr id="82" name="Picture 81">
                <a:extLst>
                  <a:ext uri="{FF2B5EF4-FFF2-40B4-BE49-F238E27FC236}">
                    <a16:creationId xmlns:a16="http://schemas.microsoft.com/office/drawing/2014/main" id="{0DDC36D1-CD70-A91F-8535-261894848B6C}"/>
                  </a:ext>
                </a:extLst>
              </p:cNvPr>
              <p:cNvPicPr>
                <a:picLocks noChangeAspect="1"/>
              </p:cNvPicPr>
              <p:nvPr/>
            </p:nvPicPr>
            <p:blipFill rotWithShape="1">
              <a:blip r:embed="rId10"/>
              <a:srcRect l="41483" t="12285" r="27751" b="7501"/>
              <a:stretch/>
            </p:blipFill>
            <p:spPr bwMode="auto">
              <a:xfrm>
                <a:off x="2147848" y="63222"/>
                <a:ext cx="554032" cy="784690"/>
              </a:xfrm>
              <a:prstGeom prst="rect">
                <a:avLst/>
              </a:prstGeom>
              <a:ln w="12700">
                <a:solidFill>
                  <a:schemeClr val="tx1"/>
                </a:solidFill>
              </a:ln>
              <a:extLst>
                <a:ext uri="{53640926-AAD7-44D8-BBD7-CCE9431645EC}">
                  <a14:shadowObscured xmlns:a14="http://schemas.microsoft.com/office/drawing/2010/main"/>
                </a:ext>
              </a:extLst>
            </p:spPr>
          </p:pic>
          <p:pic>
            <p:nvPicPr>
              <p:cNvPr id="83" name="Picture 82">
                <a:extLst>
                  <a:ext uri="{FF2B5EF4-FFF2-40B4-BE49-F238E27FC236}">
                    <a16:creationId xmlns:a16="http://schemas.microsoft.com/office/drawing/2014/main" id="{95D81EA1-3B98-A576-9905-6095E4DD4118}"/>
                  </a:ext>
                </a:extLst>
              </p:cNvPr>
              <p:cNvPicPr>
                <a:picLocks noChangeAspect="1"/>
              </p:cNvPicPr>
              <p:nvPr/>
            </p:nvPicPr>
            <p:blipFill rotWithShape="1">
              <a:blip r:embed="rId10"/>
              <a:srcRect l="41483" t="12285" r="27751" b="7501"/>
              <a:stretch/>
            </p:blipFill>
            <p:spPr bwMode="auto">
              <a:xfrm>
                <a:off x="2201125" y="157610"/>
                <a:ext cx="554032" cy="784690"/>
              </a:xfrm>
              <a:prstGeom prst="rect">
                <a:avLst/>
              </a:prstGeom>
              <a:ln w="12700">
                <a:solidFill>
                  <a:schemeClr val="tx1"/>
                </a:solidFill>
              </a:ln>
              <a:extLst>
                <a:ext uri="{53640926-AAD7-44D8-BBD7-CCE9431645EC}">
                  <a14:shadowObscured xmlns:a14="http://schemas.microsoft.com/office/drawing/2010/main"/>
                </a:ext>
              </a:extLst>
            </p:spPr>
          </p:pic>
          <p:pic>
            <p:nvPicPr>
              <p:cNvPr id="84" name="Picture 83">
                <a:extLst>
                  <a:ext uri="{FF2B5EF4-FFF2-40B4-BE49-F238E27FC236}">
                    <a16:creationId xmlns:a16="http://schemas.microsoft.com/office/drawing/2014/main" id="{B4A0248D-DD85-AD6B-D3E1-F15EA34DC252}"/>
                  </a:ext>
                </a:extLst>
              </p:cNvPr>
              <p:cNvPicPr>
                <a:picLocks noChangeAspect="1"/>
              </p:cNvPicPr>
              <p:nvPr/>
            </p:nvPicPr>
            <p:blipFill rotWithShape="1">
              <a:blip r:embed="rId10"/>
              <a:srcRect l="41483" t="12285" r="27751" b="7501"/>
              <a:stretch/>
            </p:blipFill>
            <p:spPr bwMode="auto">
              <a:xfrm>
                <a:off x="2261760" y="233780"/>
                <a:ext cx="554032" cy="784690"/>
              </a:xfrm>
              <a:prstGeom prst="rect">
                <a:avLst/>
              </a:prstGeom>
              <a:ln w="12700">
                <a:solidFill>
                  <a:schemeClr val="tx1"/>
                </a:solidFill>
              </a:ln>
              <a:extLst>
                <a:ext uri="{53640926-AAD7-44D8-BBD7-CCE9431645EC}">
                  <a14:shadowObscured xmlns:a14="http://schemas.microsoft.com/office/drawing/2010/main"/>
                </a:ext>
              </a:extLst>
            </p:spPr>
          </p:pic>
          <p:pic>
            <p:nvPicPr>
              <p:cNvPr id="85" name="Picture 84">
                <a:extLst>
                  <a:ext uri="{FF2B5EF4-FFF2-40B4-BE49-F238E27FC236}">
                    <a16:creationId xmlns:a16="http://schemas.microsoft.com/office/drawing/2014/main" id="{873703D7-9FFB-3A61-C5C2-51C468FA4C58}"/>
                  </a:ext>
                </a:extLst>
              </p:cNvPr>
              <p:cNvPicPr>
                <a:picLocks noChangeAspect="1"/>
              </p:cNvPicPr>
              <p:nvPr/>
            </p:nvPicPr>
            <p:blipFill rotWithShape="1">
              <a:blip r:embed="rId10"/>
              <a:srcRect l="41483" t="12285" r="27751" b="7501"/>
              <a:stretch/>
            </p:blipFill>
            <p:spPr bwMode="auto">
              <a:xfrm>
                <a:off x="2323125" y="320215"/>
                <a:ext cx="554032" cy="784690"/>
              </a:xfrm>
              <a:prstGeom prst="rect">
                <a:avLst/>
              </a:prstGeom>
              <a:ln w="12700">
                <a:solidFill>
                  <a:schemeClr val="tx1"/>
                </a:solidFill>
              </a:ln>
              <a:extLst>
                <a:ext uri="{53640926-AAD7-44D8-BBD7-CCE9431645EC}">
                  <a14:shadowObscured xmlns:a14="http://schemas.microsoft.com/office/drawing/2010/main"/>
                </a:ext>
              </a:extLst>
            </p:spPr>
          </p:pic>
          <p:pic>
            <p:nvPicPr>
              <p:cNvPr id="86" name="Picture 85">
                <a:extLst>
                  <a:ext uri="{FF2B5EF4-FFF2-40B4-BE49-F238E27FC236}">
                    <a16:creationId xmlns:a16="http://schemas.microsoft.com/office/drawing/2014/main" id="{AD52DF2A-C6D4-893F-811E-2A61472E263D}"/>
                  </a:ext>
                </a:extLst>
              </p:cNvPr>
              <p:cNvPicPr>
                <a:picLocks noChangeAspect="1"/>
              </p:cNvPicPr>
              <p:nvPr/>
            </p:nvPicPr>
            <p:blipFill rotWithShape="1">
              <a:blip r:embed="rId10"/>
              <a:srcRect l="41483" t="12285" r="27751" b="7501"/>
              <a:stretch/>
            </p:blipFill>
            <p:spPr bwMode="auto">
              <a:xfrm>
                <a:off x="2375283" y="417268"/>
                <a:ext cx="554032" cy="784690"/>
              </a:xfrm>
              <a:prstGeom prst="rect">
                <a:avLst/>
              </a:prstGeom>
              <a:ln w="12700">
                <a:solidFill>
                  <a:schemeClr val="tx1"/>
                </a:solidFill>
              </a:ln>
              <a:extLst>
                <a:ext uri="{53640926-AAD7-44D8-BBD7-CCE9431645EC}">
                  <a14:shadowObscured xmlns:a14="http://schemas.microsoft.com/office/drawing/2010/main"/>
                </a:ext>
              </a:extLst>
            </p:spPr>
          </p:pic>
          <p:pic>
            <p:nvPicPr>
              <p:cNvPr id="87" name="Picture 86">
                <a:extLst>
                  <a:ext uri="{FF2B5EF4-FFF2-40B4-BE49-F238E27FC236}">
                    <a16:creationId xmlns:a16="http://schemas.microsoft.com/office/drawing/2014/main" id="{49896D7F-999B-63B2-11EC-1F2156CD4C68}"/>
                  </a:ext>
                </a:extLst>
              </p:cNvPr>
              <p:cNvPicPr>
                <a:picLocks noChangeAspect="1"/>
              </p:cNvPicPr>
              <p:nvPr/>
            </p:nvPicPr>
            <p:blipFill rotWithShape="1">
              <a:blip r:embed="rId10"/>
              <a:srcRect l="41483" t="12285" r="27751" b="7501"/>
              <a:stretch/>
            </p:blipFill>
            <p:spPr bwMode="auto">
              <a:xfrm>
                <a:off x="2433864" y="511678"/>
                <a:ext cx="554032" cy="784690"/>
              </a:xfrm>
              <a:prstGeom prst="rect">
                <a:avLst/>
              </a:prstGeom>
              <a:ln w="12700">
                <a:solidFill>
                  <a:schemeClr val="tx1"/>
                </a:solidFill>
              </a:ln>
              <a:extLst>
                <a:ext uri="{53640926-AAD7-44D8-BBD7-CCE9431645EC}">
                  <a14:shadowObscured xmlns:a14="http://schemas.microsoft.com/office/drawing/2010/main"/>
                </a:ext>
              </a:extLst>
            </p:spPr>
          </p:pic>
          <p:pic>
            <p:nvPicPr>
              <p:cNvPr id="88" name="Picture 87">
                <a:extLst>
                  <a:ext uri="{FF2B5EF4-FFF2-40B4-BE49-F238E27FC236}">
                    <a16:creationId xmlns:a16="http://schemas.microsoft.com/office/drawing/2014/main" id="{F2015F27-10B3-1235-490A-FEC9A5F27A01}"/>
                  </a:ext>
                </a:extLst>
              </p:cNvPr>
              <p:cNvPicPr>
                <a:picLocks noChangeAspect="1"/>
              </p:cNvPicPr>
              <p:nvPr/>
            </p:nvPicPr>
            <p:blipFill rotWithShape="1">
              <a:blip r:embed="rId10"/>
              <a:srcRect l="41483" t="12285" r="27751" b="7501"/>
              <a:stretch/>
            </p:blipFill>
            <p:spPr bwMode="auto">
              <a:xfrm>
                <a:off x="2492278" y="606065"/>
                <a:ext cx="554032" cy="784690"/>
              </a:xfrm>
              <a:prstGeom prst="rect">
                <a:avLst/>
              </a:prstGeom>
              <a:ln w="12700">
                <a:solidFill>
                  <a:schemeClr val="tx1"/>
                </a:solidFill>
              </a:ln>
              <a:extLst>
                <a:ext uri="{53640926-AAD7-44D8-BBD7-CCE9431645EC}">
                  <a14:shadowObscured xmlns:a14="http://schemas.microsoft.com/office/drawing/2010/main"/>
                </a:ext>
              </a:extLst>
            </p:spPr>
          </p:pic>
          <p:pic>
            <p:nvPicPr>
              <p:cNvPr id="89" name="Picture 88">
                <a:extLst>
                  <a:ext uri="{FF2B5EF4-FFF2-40B4-BE49-F238E27FC236}">
                    <a16:creationId xmlns:a16="http://schemas.microsoft.com/office/drawing/2014/main" id="{02AADEA5-025F-86A0-8B79-245AAFC1B184}"/>
                  </a:ext>
                </a:extLst>
              </p:cNvPr>
              <p:cNvPicPr>
                <a:picLocks noChangeAspect="1"/>
              </p:cNvPicPr>
              <p:nvPr/>
            </p:nvPicPr>
            <p:blipFill rotWithShape="1">
              <a:blip r:embed="rId10"/>
              <a:srcRect l="41483" t="12285" r="27751" b="7501"/>
              <a:stretch/>
            </p:blipFill>
            <p:spPr bwMode="auto">
              <a:xfrm>
                <a:off x="2545471" y="700454"/>
                <a:ext cx="554032" cy="784690"/>
              </a:xfrm>
              <a:prstGeom prst="rect">
                <a:avLst/>
              </a:prstGeom>
              <a:ln w="12700">
                <a:solidFill>
                  <a:schemeClr val="tx1"/>
                </a:solidFill>
              </a:ln>
              <a:extLst>
                <a:ext uri="{53640926-AAD7-44D8-BBD7-CCE9431645EC}">
                  <a14:shadowObscured xmlns:a14="http://schemas.microsoft.com/office/drawing/2010/main"/>
                </a:ext>
              </a:extLst>
            </p:spPr>
          </p:pic>
          <p:pic>
            <p:nvPicPr>
              <p:cNvPr id="90" name="Picture 89" descr="Graphical user interface, text, application&#10;&#10;Description automatically generated">
                <a:extLst>
                  <a:ext uri="{FF2B5EF4-FFF2-40B4-BE49-F238E27FC236}">
                    <a16:creationId xmlns:a16="http://schemas.microsoft.com/office/drawing/2014/main" id="{5D5C83D3-3823-FFDF-9BC1-C0132DD886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3558" y="4301752"/>
                <a:ext cx="513397" cy="802015"/>
              </a:xfrm>
              <a:prstGeom prst="rect">
                <a:avLst/>
              </a:prstGeom>
              <a:ln>
                <a:solidFill>
                  <a:schemeClr val="tx1"/>
                </a:solidFill>
              </a:ln>
            </p:spPr>
          </p:pic>
          <p:pic>
            <p:nvPicPr>
              <p:cNvPr id="91" name="Picture 90" descr="A picture containing graphical user interface&#10;&#10;Description automatically generated">
                <a:extLst>
                  <a:ext uri="{FF2B5EF4-FFF2-40B4-BE49-F238E27FC236}">
                    <a16:creationId xmlns:a16="http://schemas.microsoft.com/office/drawing/2014/main" id="{BEC85886-2435-8DB4-AE31-CC4B08DF4A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44778" y="4297977"/>
                <a:ext cx="518346" cy="802015"/>
              </a:xfrm>
              <a:prstGeom prst="rect">
                <a:avLst/>
              </a:prstGeom>
              <a:ln>
                <a:solidFill>
                  <a:schemeClr val="tx1"/>
                </a:solidFill>
              </a:ln>
            </p:spPr>
          </p:pic>
          <p:pic>
            <p:nvPicPr>
              <p:cNvPr id="92" name="Picture 91" descr="Chart&#10;&#10;Description automatically generated with low confidence">
                <a:extLst>
                  <a:ext uri="{FF2B5EF4-FFF2-40B4-BE49-F238E27FC236}">
                    <a16:creationId xmlns:a16="http://schemas.microsoft.com/office/drawing/2014/main" id="{3965E717-AA7D-9C66-4717-C16F1FC0E2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90912" y="1687976"/>
                <a:ext cx="508172" cy="802015"/>
              </a:xfrm>
              <a:prstGeom prst="rect">
                <a:avLst/>
              </a:prstGeom>
              <a:ln>
                <a:solidFill>
                  <a:schemeClr val="tx1"/>
                </a:solidFill>
              </a:ln>
            </p:spPr>
          </p:pic>
          <p:pic>
            <p:nvPicPr>
              <p:cNvPr id="93" name="Picture 92" descr="A close-up of a document&#10;&#10;Description automatically generated with medium confidence">
                <a:extLst>
                  <a:ext uri="{FF2B5EF4-FFF2-40B4-BE49-F238E27FC236}">
                    <a16:creationId xmlns:a16="http://schemas.microsoft.com/office/drawing/2014/main" id="{67162C08-2AFD-1D87-9B0D-DCD2E02FF88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1471" y="1303797"/>
                <a:ext cx="560823" cy="864977"/>
              </a:xfrm>
              <a:prstGeom prst="rect">
                <a:avLst/>
              </a:prstGeom>
              <a:ln w="12700">
                <a:solidFill>
                  <a:schemeClr val="tx1"/>
                </a:solidFill>
              </a:ln>
            </p:spPr>
          </p:pic>
          <p:pic>
            <p:nvPicPr>
              <p:cNvPr id="94" name="Picture 93" descr="A close-up of a document&#10;&#10;Description automatically generated with medium confidence">
                <a:extLst>
                  <a:ext uri="{FF2B5EF4-FFF2-40B4-BE49-F238E27FC236}">
                    <a16:creationId xmlns:a16="http://schemas.microsoft.com/office/drawing/2014/main" id="{2529ABDD-B2BF-21D3-8DBA-C5303BD09FA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87671" y="1392697"/>
                <a:ext cx="560823" cy="864977"/>
              </a:xfrm>
              <a:prstGeom prst="rect">
                <a:avLst/>
              </a:prstGeom>
              <a:ln w="12700">
                <a:solidFill>
                  <a:schemeClr val="tx1"/>
                </a:solidFill>
              </a:ln>
            </p:spPr>
          </p:pic>
          <p:pic>
            <p:nvPicPr>
              <p:cNvPr id="95" name="Picture 94">
                <a:extLst>
                  <a:ext uri="{FF2B5EF4-FFF2-40B4-BE49-F238E27FC236}">
                    <a16:creationId xmlns:a16="http://schemas.microsoft.com/office/drawing/2014/main" id="{8E57ACDC-E40F-E37B-056E-095A9684FCA6}"/>
                  </a:ext>
                </a:extLst>
              </p:cNvPr>
              <p:cNvPicPr>
                <a:picLocks noChangeAspect="1"/>
              </p:cNvPicPr>
              <p:nvPr/>
            </p:nvPicPr>
            <p:blipFill>
              <a:blip r:embed="rId15"/>
              <a:stretch>
                <a:fillRect/>
              </a:stretch>
            </p:blipFill>
            <p:spPr>
              <a:xfrm>
                <a:off x="8700064" y="592160"/>
                <a:ext cx="511762" cy="728881"/>
              </a:xfrm>
              <a:prstGeom prst="rect">
                <a:avLst/>
              </a:prstGeom>
              <a:solidFill>
                <a:schemeClr val="bg1"/>
              </a:solidFill>
              <a:ln>
                <a:solidFill>
                  <a:schemeClr val="tx1"/>
                </a:solidFill>
              </a:ln>
            </p:spPr>
          </p:pic>
          <p:pic>
            <p:nvPicPr>
              <p:cNvPr id="96" name="Picture 95">
                <a:extLst>
                  <a:ext uri="{FF2B5EF4-FFF2-40B4-BE49-F238E27FC236}">
                    <a16:creationId xmlns:a16="http://schemas.microsoft.com/office/drawing/2014/main" id="{6C7A3394-0865-2AF3-99D3-25A415D44ACE}"/>
                  </a:ext>
                </a:extLst>
              </p:cNvPr>
              <p:cNvPicPr>
                <a:picLocks noChangeAspect="1"/>
              </p:cNvPicPr>
              <p:nvPr/>
            </p:nvPicPr>
            <p:blipFill>
              <a:blip r:embed="rId16"/>
              <a:stretch>
                <a:fillRect/>
              </a:stretch>
            </p:blipFill>
            <p:spPr>
              <a:xfrm>
                <a:off x="8745273" y="725451"/>
                <a:ext cx="563755" cy="802015"/>
              </a:xfrm>
              <a:prstGeom prst="rect">
                <a:avLst/>
              </a:prstGeom>
              <a:solidFill>
                <a:schemeClr val="bg1"/>
              </a:solidFill>
              <a:ln>
                <a:solidFill>
                  <a:schemeClr val="tx1"/>
                </a:solidFill>
              </a:ln>
            </p:spPr>
          </p:pic>
          <p:pic>
            <p:nvPicPr>
              <p:cNvPr id="97" name="Picture 96" descr="A close-up of a report&#10;&#10;Description automatically generated with low confidence">
                <a:extLst>
                  <a:ext uri="{FF2B5EF4-FFF2-40B4-BE49-F238E27FC236}">
                    <a16:creationId xmlns:a16="http://schemas.microsoft.com/office/drawing/2014/main" id="{4C85A764-EFE7-EF88-F718-54F7BD59CEC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12857" y="2654544"/>
                <a:ext cx="560823" cy="864977"/>
              </a:xfrm>
              <a:prstGeom prst="rect">
                <a:avLst/>
              </a:prstGeom>
              <a:ln w="12700">
                <a:solidFill>
                  <a:schemeClr val="tx1"/>
                </a:solidFill>
              </a:ln>
            </p:spPr>
          </p:pic>
          <p:pic>
            <p:nvPicPr>
              <p:cNvPr id="98" name="Picture 97" descr="A close-up of a report&#10;&#10;Description automatically generated with low confidence">
                <a:extLst>
                  <a:ext uri="{FF2B5EF4-FFF2-40B4-BE49-F238E27FC236}">
                    <a16:creationId xmlns:a16="http://schemas.microsoft.com/office/drawing/2014/main" id="{69B66AB2-8DB4-E3F8-78F9-642709B769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88202" y="2755574"/>
                <a:ext cx="560823" cy="864977"/>
              </a:xfrm>
              <a:prstGeom prst="rect">
                <a:avLst/>
              </a:prstGeom>
              <a:ln w="12700">
                <a:solidFill>
                  <a:schemeClr val="tx1"/>
                </a:solidFill>
              </a:ln>
            </p:spPr>
          </p:pic>
          <p:pic>
            <p:nvPicPr>
              <p:cNvPr id="99" name="Picture 98" descr="A close-up of a report&#10;&#10;Description automatically generated with low confidence">
                <a:extLst>
                  <a:ext uri="{FF2B5EF4-FFF2-40B4-BE49-F238E27FC236}">
                    <a16:creationId xmlns:a16="http://schemas.microsoft.com/office/drawing/2014/main" id="{EABF33A5-B0E0-5A87-AB3A-B4DFAF91E3E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63547" y="2856604"/>
                <a:ext cx="560823" cy="864977"/>
              </a:xfrm>
              <a:prstGeom prst="rect">
                <a:avLst/>
              </a:prstGeom>
              <a:ln w="12700">
                <a:solidFill>
                  <a:schemeClr val="tx1"/>
                </a:solidFill>
              </a:ln>
            </p:spPr>
          </p:pic>
          <p:pic>
            <p:nvPicPr>
              <p:cNvPr id="100" name="Picture 99" descr="A close-up of a report&#10;&#10;Description automatically generated with low confidence">
                <a:extLst>
                  <a:ext uri="{FF2B5EF4-FFF2-40B4-BE49-F238E27FC236}">
                    <a16:creationId xmlns:a16="http://schemas.microsoft.com/office/drawing/2014/main" id="{B4F5973F-65B2-79F3-D6BC-CD1E6B51A60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38892" y="2957634"/>
                <a:ext cx="560823" cy="864977"/>
              </a:xfrm>
              <a:prstGeom prst="rect">
                <a:avLst/>
              </a:prstGeom>
              <a:ln w="12700">
                <a:solidFill>
                  <a:schemeClr val="tx1"/>
                </a:solidFill>
              </a:ln>
            </p:spPr>
          </p:pic>
          <p:pic>
            <p:nvPicPr>
              <p:cNvPr id="101" name="Picture 100" descr="A picture containing text, screenshot, font, design&#10;&#10;Description automatically generated">
                <a:extLst>
                  <a:ext uri="{FF2B5EF4-FFF2-40B4-BE49-F238E27FC236}">
                    <a16:creationId xmlns:a16="http://schemas.microsoft.com/office/drawing/2014/main" id="{64C1CE8D-70DE-01FF-1843-ACBFBC95E69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66866" y="5526935"/>
                <a:ext cx="549462" cy="847455"/>
              </a:xfrm>
              <a:prstGeom prst="rect">
                <a:avLst/>
              </a:prstGeom>
              <a:solidFill>
                <a:schemeClr val="bg1"/>
              </a:solidFill>
              <a:ln>
                <a:solidFill>
                  <a:schemeClr val="tx1"/>
                </a:solidFill>
              </a:ln>
            </p:spPr>
          </p:pic>
          <p:pic>
            <p:nvPicPr>
              <p:cNvPr id="102" name="Picture 101" descr="A close-up of a cell phone&#10;&#10;Description automatically generated with low confidence">
                <a:extLst>
                  <a:ext uri="{FF2B5EF4-FFF2-40B4-BE49-F238E27FC236}">
                    <a16:creationId xmlns:a16="http://schemas.microsoft.com/office/drawing/2014/main" id="{81981047-3C60-76CA-A9C5-123A4BA7A48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23711" y="473000"/>
                <a:ext cx="520914" cy="803425"/>
              </a:xfrm>
              <a:prstGeom prst="rect">
                <a:avLst/>
              </a:prstGeom>
              <a:ln w="12700">
                <a:solidFill>
                  <a:schemeClr val="tx1"/>
                </a:solidFill>
              </a:ln>
            </p:spPr>
          </p:pic>
          <p:pic>
            <p:nvPicPr>
              <p:cNvPr id="103" name="Picture 102" descr="A picture containing text, screenshot, font, line&#10;&#10;Description automatically generated">
                <a:extLst>
                  <a:ext uri="{FF2B5EF4-FFF2-40B4-BE49-F238E27FC236}">
                    <a16:creationId xmlns:a16="http://schemas.microsoft.com/office/drawing/2014/main" id="{A9006E30-9110-0698-18FA-4F9BEB39C9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3858" y="423223"/>
                <a:ext cx="514571" cy="793641"/>
              </a:xfrm>
              <a:prstGeom prst="rect">
                <a:avLst/>
              </a:prstGeom>
              <a:solidFill>
                <a:schemeClr val="bg1"/>
              </a:solidFill>
              <a:ln>
                <a:solidFill>
                  <a:schemeClr val="tx1"/>
                </a:solidFill>
              </a:ln>
            </p:spPr>
          </p:pic>
          <p:pic>
            <p:nvPicPr>
              <p:cNvPr id="104" name="Picture 103" descr="A close-up of a document&#10;&#10;Description automatically generated with low confidence">
                <a:extLst>
                  <a:ext uri="{FF2B5EF4-FFF2-40B4-BE49-F238E27FC236}">
                    <a16:creationId xmlns:a16="http://schemas.microsoft.com/office/drawing/2014/main" id="{E46AC48E-C550-D2C4-D3BE-436E3F8DAEB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76219" y="1476535"/>
                <a:ext cx="560824" cy="864978"/>
              </a:xfrm>
              <a:prstGeom prst="rect">
                <a:avLst/>
              </a:prstGeom>
              <a:ln w="12700">
                <a:solidFill>
                  <a:schemeClr val="tx1"/>
                </a:solidFill>
              </a:ln>
            </p:spPr>
          </p:pic>
          <p:pic>
            <p:nvPicPr>
              <p:cNvPr id="105" name="Picture 104" descr="A close-up of a document&#10;&#10;Description automatically generated with low confidence">
                <a:extLst>
                  <a:ext uri="{FF2B5EF4-FFF2-40B4-BE49-F238E27FC236}">
                    <a16:creationId xmlns:a16="http://schemas.microsoft.com/office/drawing/2014/main" id="{DA11D4EC-4A1D-7C01-D27F-0FD006E96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91" y="2822987"/>
                <a:ext cx="563840" cy="869630"/>
              </a:xfrm>
              <a:prstGeom prst="rect">
                <a:avLst/>
              </a:prstGeom>
              <a:ln w="12700">
                <a:solidFill>
                  <a:schemeClr val="tx1"/>
                </a:solidFill>
              </a:ln>
            </p:spPr>
          </p:pic>
          <p:pic>
            <p:nvPicPr>
              <p:cNvPr id="106" name="Picture 105" descr="A close-up of a document&#10;&#10;Description automatically generated with low confidence">
                <a:extLst>
                  <a:ext uri="{FF2B5EF4-FFF2-40B4-BE49-F238E27FC236}">
                    <a16:creationId xmlns:a16="http://schemas.microsoft.com/office/drawing/2014/main" id="{87E7104B-6548-6361-5709-46F6E43D44E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53688" y="5501907"/>
                <a:ext cx="563840" cy="869631"/>
              </a:xfrm>
              <a:prstGeom prst="rect">
                <a:avLst/>
              </a:prstGeom>
              <a:ln w="12700">
                <a:solidFill>
                  <a:schemeClr val="tx1"/>
                </a:solidFill>
              </a:ln>
            </p:spPr>
          </p:pic>
          <p:pic>
            <p:nvPicPr>
              <p:cNvPr id="107" name="Picture 106" descr="A screenshot of a computer&#10;&#10;Description automatically generated with low confidence">
                <a:extLst>
                  <a:ext uri="{FF2B5EF4-FFF2-40B4-BE49-F238E27FC236}">
                    <a16:creationId xmlns:a16="http://schemas.microsoft.com/office/drawing/2014/main" id="{DCB0CC9F-A649-7063-40FF-30B891ED4B64}"/>
                  </a:ext>
                </a:extLst>
              </p:cNvPr>
              <p:cNvPicPr>
                <a:picLocks noChangeAspect="1"/>
              </p:cNvPicPr>
              <p:nvPr/>
            </p:nvPicPr>
            <p:blipFill rotWithShape="1">
              <a:blip r:embed="rId2">
                <a:extLst>
                  <a:ext uri="{28A0092B-C50C-407E-A947-70E740481C1C}">
                    <a14:useLocalDpi xmlns:a14="http://schemas.microsoft.com/office/drawing/2010/main" val="0"/>
                  </a:ext>
                </a:extLst>
              </a:blip>
              <a:srcRect l="9597" t="1727" r="14303" b="988"/>
              <a:stretch/>
            </p:blipFill>
            <p:spPr>
              <a:xfrm>
                <a:off x="2186178" y="583530"/>
                <a:ext cx="7407219" cy="5808847"/>
              </a:xfrm>
              <a:prstGeom prst="rect">
                <a:avLst/>
              </a:prstGeom>
            </p:spPr>
          </p:pic>
        </p:grpSp>
      </p:grpSp>
      <p:grpSp>
        <p:nvGrpSpPr>
          <p:cNvPr id="120" name="مجموعة 28">
            <a:extLst>
              <a:ext uri="{FF2B5EF4-FFF2-40B4-BE49-F238E27FC236}">
                <a16:creationId xmlns:a16="http://schemas.microsoft.com/office/drawing/2014/main" id="{31CDF181-5135-8A6A-EA5A-9ACA4F7A5002}"/>
              </a:ext>
            </a:extLst>
          </p:cNvPr>
          <p:cNvGrpSpPr/>
          <p:nvPr/>
        </p:nvGrpSpPr>
        <p:grpSpPr>
          <a:xfrm>
            <a:off x="235454" y="167914"/>
            <a:ext cx="11160887" cy="401046"/>
            <a:chOff x="4023175" y="126035"/>
            <a:chExt cx="11160887" cy="401046"/>
          </a:xfrm>
        </p:grpSpPr>
        <p:grpSp>
          <p:nvGrpSpPr>
            <p:cNvPr id="121" name="Group 14">
              <a:extLst>
                <a:ext uri="{FF2B5EF4-FFF2-40B4-BE49-F238E27FC236}">
                  <a16:creationId xmlns:a16="http://schemas.microsoft.com/office/drawing/2014/main" id="{DF65AE0F-0F90-01FF-B8AC-8DC591B8E693}"/>
                </a:ext>
              </a:extLst>
            </p:cNvPr>
            <p:cNvGrpSpPr/>
            <p:nvPr/>
          </p:nvGrpSpPr>
          <p:grpSpPr>
            <a:xfrm>
              <a:off x="4023175" y="126035"/>
              <a:ext cx="346124" cy="401046"/>
              <a:chOff x="11622313" y="164626"/>
              <a:chExt cx="390433" cy="452386"/>
            </a:xfrm>
          </p:grpSpPr>
          <p:grpSp>
            <p:nvGrpSpPr>
              <p:cNvPr id="124" name="Group 123">
                <a:extLst>
                  <a:ext uri="{FF2B5EF4-FFF2-40B4-BE49-F238E27FC236}">
                    <a16:creationId xmlns:a16="http://schemas.microsoft.com/office/drawing/2014/main" id="{CEE1D5A8-3BBD-372F-C6C4-212E9C6F03DA}"/>
                  </a:ext>
                </a:extLst>
              </p:cNvPr>
              <p:cNvGrpSpPr/>
              <p:nvPr/>
            </p:nvGrpSpPr>
            <p:grpSpPr>
              <a:xfrm>
                <a:off x="11769511" y="164626"/>
                <a:ext cx="243235" cy="275991"/>
                <a:chOff x="4526974" y="649874"/>
                <a:chExt cx="315048" cy="357477"/>
              </a:xfrm>
            </p:grpSpPr>
            <p:cxnSp>
              <p:nvCxnSpPr>
                <p:cNvPr id="126" name="Straight Connector 9">
                  <a:extLst>
                    <a:ext uri="{FF2B5EF4-FFF2-40B4-BE49-F238E27FC236}">
                      <a16:creationId xmlns:a16="http://schemas.microsoft.com/office/drawing/2014/main" id="{2F17206B-D293-74EF-4854-ED943F436958}"/>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0">
                  <a:extLst>
                    <a:ext uri="{FF2B5EF4-FFF2-40B4-BE49-F238E27FC236}">
                      <a16:creationId xmlns:a16="http://schemas.microsoft.com/office/drawing/2014/main" id="{BF0B4F3C-1AAC-076B-D371-61FF5CDC6B96}"/>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1">
                  <a:extLst>
                    <a:ext uri="{FF2B5EF4-FFF2-40B4-BE49-F238E27FC236}">
                      <a16:creationId xmlns:a16="http://schemas.microsoft.com/office/drawing/2014/main" id="{DD5AC434-4DF5-B8C8-0D9E-C2B5FD765A83}"/>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
                  <a:extLst>
                    <a:ext uri="{FF2B5EF4-FFF2-40B4-BE49-F238E27FC236}">
                      <a16:creationId xmlns:a16="http://schemas.microsoft.com/office/drawing/2014/main" id="{EFE320E3-B2B4-B219-77CE-341126643832}"/>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5" name="TextBox 52">
                <a:extLst>
                  <a:ext uri="{FF2B5EF4-FFF2-40B4-BE49-F238E27FC236}">
                    <a16:creationId xmlns:a16="http://schemas.microsoft.com/office/drawing/2014/main" id="{62E6F420-4163-536E-C2F9-1BD4A2ADEF7D}"/>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1</a:t>
                </a:r>
              </a:p>
            </p:txBody>
          </p:sp>
        </p:grpSp>
        <p:sp>
          <p:nvSpPr>
            <p:cNvPr id="122" name="Title 1">
              <a:extLst>
                <a:ext uri="{FF2B5EF4-FFF2-40B4-BE49-F238E27FC236}">
                  <a16:creationId xmlns:a16="http://schemas.microsoft.com/office/drawing/2014/main" id="{C105E630-E885-40E2-4952-2CE0792CBD96}"/>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National Nuclear Legal Regulatory Framework</a:t>
              </a:r>
            </a:p>
            <a:p>
              <a:endParaRPr lang="en-US" sz="1900" dirty="0">
                <a:solidFill>
                  <a:srgbClr val="CB9E53"/>
                </a:solidFill>
                <a:latin typeface="Roboto Medium" charset="0"/>
              </a:endParaRPr>
            </a:p>
          </p:txBody>
        </p:sp>
        <p:pic>
          <p:nvPicPr>
            <p:cNvPr id="123" name="Picture 8">
              <a:extLst>
                <a:ext uri="{FF2B5EF4-FFF2-40B4-BE49-F238E27FC236}">
                  <a16:creationId xmlns:a16="http://schemas.microsoft.com/office/drawing/2014/main" id="{CD44D861-745E-4DC3-7153-D8FD2B6F8BC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487905" y="504946"/>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pic>
        <p:nvPicPr>
          <p:cNvPr id="130" name="Picture 129" descr="1237099078782325025Steren_Futurist_circle.svg.hi.png">
            <a:extLst>
              <a:ext uri="{FF2B5EF4-FFF2-40B4-BE49-F238E27FC236}">
                <a16:creationId xmlns:a16="http://schemas.microsoft.com/office/drawing/2014/main" id="{C402A1EA-5829-5356-99EA-AE5F7CCEC4E6}"/>
              </a:ext>
            </a:extLst>
          </p:cNvPr>
          <p:cNvPicPr>
            <a:picLocks noChangeAspect="1"/>
          </p:cNvPicPr>
          <p:nvPr/>
        </p:nvPicPr>
        <p:blipFill>
          <a:blip r:embed="rId24" cstate="email">
            <a:duotone>
              <a:prstClr val="black"/>
              <a:schemeClr val="accent6">
                <a:tint val="45000"/>
                <a:satMod val="400000"/>
              </a:schemeClr>
            </a:duotone>
          </a:blip>
          <a:stretch>
            <a:fillRect/>
          </a:stretch>
        </p:blipFill>
        <p:spPr>
          <a:xfrm rot="19695355">
            <a:off x="130666" y="130371"/>
            <a:ext cx="524085" cy="524085"/>
          </a:xfrm>
          <a:prstGeom prst="rect">
            <a:avLst/>
          </a:prstGeom>
        </p:spPr>
      </p:pic>
    </p:spTree>
    <p:extLst>
      <p:ext uri="{BB962C8B-B14F-4D97-AF65-F5344CB8AC3E}">
        <p14:creationId xmlns:p14="http://schemas.microsoft.com/office/powerpoint/2010/main" val="3571259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AC663-C5BC-1776-6B9A-925BB16AA7C6}"/>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6870BC5C-760A-3A80-97FE-A37820CCA62F}"/>
              </a:ext>
            </a:extLst>
          </p:cNvPr>
          <p:cNvSpPr txBox="1">
            <a:spLocks/>
          </p:cNvSpPr>
          <p:nvPr/>
        </p:nvSpPr>
        <p:spPr>
          <a:xfrm>
            <a:off x="4592427" y="286307"/>
            <a:ext cx="6598921"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GB" sz="3200" b="1" dirty="0">
              <a:solidFill>
                <a:srgbClr val="0000FF"/>
              </a:solidFill>
              <a:latin typeface="Sakkal Majalla" panose="02000000000000000000" pitchFamily="2" charset="-78"/>
              <a:cs typeface="Sakkal Majalla" panose="02000000000000000000" pitchFamily="2" charset="-78"/>
            </a:endParaRPr>
          </a:p>
        </p:txBody>
      </p:sp>
      <p:pic>
        <p:nvPicPr>
          <p:cNvPr id="19" name="Picture 18" descr="Graphical user interface, text, application&#10;&#10;Description automatically generated">
            <a:extLst>
              <a:ext uri="{FF2B5EF4-FFF2-40B4-BE49-F238E27FC236}">
                <a16:creationId xmlns:a16="http://schemas.microsoft.com/office/drawing/2014/main" id="{D1346E45-04D8-F6EE-82B7-1253121C2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398" y="1024226"/>
            <a:ext cx="1375333" cy="1899765"/>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74C00325-F965-62FD-A12B-62327311B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980" y="1024226"/>
            <a:ext cx="1352123" cy="1899765"/>
          </a:xfrm>
          <a:prstGeom prst="rect">
            <a:avLst/>
          </a:prstGeom>
        </p:spPr>
      </p:pic>
      <p:pic>
        <p:nvPicPr>
          <p:cNvPr id="21" name="Picture 20" descr="Graphical user interface, text, application, chat or text message&#10;&#10;Description automatically generated">
            <a:extLst>
              <a:ext uri="{FF2B5EF4-FFF2-40B4-BE49-F238E27FC236}">
                <a16:creationId xmlns:a16="http://schemas.microsoft.com/office/drawing/2014/main" id="{1175FB7F-C8AB-B533-E10A-159FD2F9E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893" y="1060006"/>
            <a:ext cx="1375333" cy="1899765"/>
          </a:xfrm>
          <a:prstGeom prst="rect">
            <a:avLst/>
          </a:prstGeom>
        </p:spPr>
      </p:pic>
      <p:pic>
        <p:nvPicPr>
          <p:cNvPr id="22" name="Picture 21" descr="Graphical user interface, text, application&#10;&#10;Description automatically generated">
            <a:extLst>
              <a:ext uri="{FF2B5EF4-FFF2-40B4-BE49-F238E27FC236}">
                <a16:creationId xmlns:a16="http://schemas.microsoft.com/office/drawing/2014/main" id="{5EF860F0-23C7-ADAB-8F94-1DBA2F978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861" y="1060006"/>
            <a:ext cx="1375333" cy="1899765"/>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DF80294E-0F89-4AED-271D-DEB1DC02D7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6044" y="977912"/>
            <a:ext cx="1436261" cy="1992394"/>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44187E0D-B5F5-08C2-6F42-A9FE038211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1092" y="1063858"/>
            <a:ext cx="1371600" cy="1851740"/>
          </a:xfrm>
          <a:prstGeom prst="rect">
            <a:avLst/>
          </a:prstGeom>
        </p:spPr>
      </p:pic>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384AD390-AE6B-29FB-A394-1871C7AB8296}"/>
                  </a:ext>
                </a:extLst>
              </p14:cNvPr>
              <p14:cNvContentPartPr/>
              <p14:nvPr/>
            </p14:nvContentPartPr>
            <p14:xfrm>
              <a:off x="2877031" y="6278951"/>
              <a:ext cx="360" cy="360"/>
            </p14:xfrm>
          </p:contentPart>
        </mc:Choice>
        <mc:Fallback xmlns="">
          <p:pic>
            <p:nvPicPr>
              <p:cNvPr id="25" name="Ink 24">
                <a:extLst>
                  <a:ext uri="{FF2B5EF4-FFF2-40B4-BE49-F238E27FC236}">
                    <a16:creationId xmlns:a16="http://schemas.microsoft.com/office/drawing/2014/main" id="{384AD390-AE6B-29FB-A394-1871C7AB8296}"/>
                  </a:ext>
                </a:extLst>
              </p:cNvPr>
              <p:cNvPicPr/>
              <p:nvPr/>
            </p:nvPicPr>
            <p:blipFill>
              <a:blip r:embed="rId10"/>
              <a:stretch>
                <a:fillRect/>
              </a:stretch>
            </p:blipFill>
            <p:spPr>
              <a:xfrm>
                <a:off x="2868031" y="6269951"/>
                <a:ext cx="18000" cy="18000"/>
              </a:xfrm>
              <a:prstGeom prst="rect">
                <a:avLst/>
              </a:prstGeom>
            </p:spPr>
          </p:pic>
        </mc:Fallback>
      </mc:AlternateContent>
      <p:pic>
        <p:nvPicPr>
          <p:cNvPr id="26" name="Picture 25" descr="Diagram&#10;&#10;Description automatically generated">
            <a:extLst>
              <a:ext uri="{FF2B5EF4-FFF2-40B4-BE49-F238E27FC236}">
                <a16:creationId xmlns:a16="http://schemas.microsoft.com/office/drawing/2014/main" id="{A5C9551E-B88B-B62F-CE02-3DD99ACCD2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62836" y="2653985"/>
            <a:ext cx="1364865" cy="1978021"/>
          </a:xfrm>
          <a:prstGeom prst="rect">
            <a:avLst/>
          </a:prstGeom>
        </p:spPr>
      </p:pic>
      <p:pic>
        <p:nvPicPr>
          <p:cNvPr id="27" name="Picture 26" descr="Graphical user interface, application&#10;&#10;Description automatically generated">
            <a:extLst>
              <a:ext uri="{FF2B5EF4-FFF2-40B4-BE49-F238E27FC236}">
                <a16:creationId xmlns:a16="http://schemas.microsoft.com/office/drawing/2014/main" id="{F35F1712-1A51-40E6-7897-3147A03A1C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42284" y="2588173"/>
            <a:ext cx="1444950" cy="2105908"/>
          </a:xfrm>
          <a:prstGeom prst="rect">
            <a:avLst/>
          </a:prstGeom>
        </p:spPr>
      </p:pic>
      <p:pic>
        <p:nvPicPr>
          <p:cNvPr id="28" name="Picture 27" descr="Graphical user interface, application&#10;&#10;Description automatically generated">
            <a:extLst>
              <a:ext uri="{FF2B5EF4-FFF2-40B4-BE49-F238E27FC236}">
                <a16:creationId xmlns:a16="http://schemas.microsoft.com/office/drawing/2014/main" id="{1A3C68B3-8CCA-A340-4C15-B6AB73B523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92350" y="2693335"/>
            <a:ext cx="1465185" cy="1992394"/>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A855FFE-26F0-6CA2-F270-58E5DAC597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02302" y="2706251"/>
            <a:ext cx="1375333" cy="1899765"/>
          </a:xfrm>
          <a:prstGeom prst="rect">
            <a:avLst/>
          </a:prstGeom>
        </p:spPr>
      </p:pic>
      <p:pic>
        <p:nvPicPr>
          <p:cNvPr id="30" name="Picture 29" descr="Graphical user interface, text, application&#10;&#10;Description automatically generated">
            <a:extLst>
              <a:ext uri="{FF2B5EF4-FFF2-40B4-BE49-F238E27FC236}">
                <a16:creationId xmlns:a16="http://schemas.microsoft.com/office/drawing/2014/main" id="{5A5FD212-8241-5B24-D3CF-005D3178F3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14359" y="2693335"/>
            <a:ext cx="1370612" cy="1925742"/>
          </a:xfrm>
          <a:prstGeom prst="rect">
            <a:avLst/>
          </a:prstGeom>
        </p:spPr>
      </p:pic>
      <p:pic>
        <p:nvPicPr>
          <p:cNvPr id="31" name="Picture 30" descr="Graphical user interface, text, application&#10;&#10;Description automatically generated">
            <a:extLst>
              <a:ext uri="{FF2B5EF4-FFF2-40B4-BE49-F238E27FC236}">
                <a16:creationId xmlns:a16="http://schemas.microsoft.com/office/drawing/2014/main" id="{279D4112-5FEC-72D9-5579-C9B3FEDB09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34657" y="4339906"/>
            <a:ext cx="1370612" cy="1893244"/>
          </a:xfrm>
          <a:prstGeom prst="rect">
            <a:avLst/>
          </a:prstGeom>
        </p:spPr>
      </p:pic>
      <p:pic>
        <p:nvPicPr>
          <p:cNvPr id="32" name="Picture 31" descr="Graphical user interface, application&#10;&#10;Description automatically generated">
            <a:extLst>
              <a:ext uri="{FF2B5EF4-FFF2-40B4-BE49-F238E27FC236}">
                <a16:creationId xmlns:a16="http://schemas.microsoft.com/office/drawing/2014/main" id="{EEAFEBAD-DA20-DAB5-501F-223CD26976B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23771" y="4349418"/>
            <a:ext cx="1375333" cy="1899765"/>
          </a:xfrm>
          <a:prstGeom prst="rect">
            <a:avLst/>
          </a:prstGeom>
        </p:spPr>
      </p:pic>
      <p:pic>
        <p:nvPicPr>
          <p:cNvPr id="33" name="Picture 32" descr="Graphical user interface, text, application&#10;&#10;Description automatically generated">
            <a:extLst>
              <a:ext uri="{FF2B5EF4-FFF2-40B4-BE49-F238E27FC236}">
                <a16:creationId xmlns:a16="http://schemas.microsoft.com/office/drawing/2014/main" id="{5BFC6235-A41E-5C1E-44E0-1E2A2C92320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49609" y="4349418"/>
            <a:ext cx="1375333" cy="1899765"/>
          </a:xfrm>
          <a:prstGeom prst="rect">
            <a:avLst/>
          </a:prstGeom>
        </p:spPr>
      </p:pic>
      <p:pic>
        <p:nvPicPr>
          <p:cNvPr id="34" name="Picture 33" descr="Diagram, application&#10;&#10;Description automatically generated with medium confidence">
            <a:extLst>
              <a:ext uri="{FF2B5EF4-FFF2-40B4-BE49-F238E27FC236}">
                <a16:creationId xmlns:a16="http://schemas.microsoft.com/office/drawing/2014/main" id="{44DDEBD8-86CF-41E5-07A0-D78B4D626E1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30254" y="4327391"/>
            <a:ext cx="1391280" cy="1921792"/>
          </a:xfrm>
          <a:prstGeom prst="rect">
            <a:avLst/>
          </a:prstGeom>
        </p:spPr>
      </p:pic>
      <p:pic>
        <p:nvPicPr>
          <p:cNvPr id="35" name="Picture 34" descr="Graphical user interface, text, application&#10;&#10;Description automatically generated">
            <a:extLst>
              <a:ext uri="{FF2B5EF4-FFF2-40B4-BE49-F238E27FC236}">
                <a16:creationId xmlns:a16="http://schemas.microsoft.com/office/drawing/2014/main" id="{4FDA9F24-3EA5-2B4D-F54F-5DA3CA1B0AF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15742" y="4354495"/>
            <a:ext cx="1332764" cy="1925568"/>
          </a:xfrm>
          <a:prstGeom prst="rect">
            <a:avLst/>
          </a:prstGeom>
        </p:spPr>
      </p:pic>
      <p:grpSp>
        <p:nvGrpSpPr>
          <p:cNvPr id="36" name="مجموعة 28">
            <a:extLst>
              <a:ext uri="{FF2B5EF4-FFF2-40B4-BE49-F238E27FC236}">
                <a16:creationId xmlns:a16="http://schemas.microsoft.com/office/drawing/2014/main" id="{C76A6D37-E3C6-87B9-693B-2964FB4D99ED}"/>
              </a:ext>
            </a:extLst>
          </p:cNvPr>
          <p:cNvGrpSpPr/>
          <p:nvPr/>
        </p:nvGrpSpPr>
        <p:grpSpPr>
          <a:xfrm>
            <a:off x="235454" y="167914"/>
            <a:ext cx="11160887" cy="456143"/>
            <a:chOff x="4023175" y="126035"/>
            <a:chExt cx="11160887" cy="456143"/>
          </a:xfrm>
        </p:grpSpPr>
        <p:grpSp>
          <p:nvGrpSpPr>
            <p:cNvPr id="37" name="Group 14">
              <a:extLst>
                <a:ext uri="{FF2B5EF4-FFF2-40B4-BE49-F238E27FC236}">
                  <a16:creationId xmlns:a16="http://schemas.microsoft.com/office/drawing/2014/main" id="{9E805CFA-FE17-33C5-F6E7-A57C34E4B054}"/>
                </a:ext>
              </a:extLst>
            </p:cNvPr>
            <p:cNvGrpSpPr/>
            <p:nvPr/>
          </p:nvGrpSpPr>
          <p:grpSpPr>
            <a:xfrm>
              <a:off x="4023175" y="126035"/>
              <a:ext cx="346124" cy="401046"/>
              <a:chOff x="11622313" y="164626"/>
              <a:chExt cx="390433" cy="452386"/>
            </a:xfrm>
          </p:grpSpPr>
          <p:grpSp>
            <p:nvGrpSpPr>
              <p:cNvPr id="40" name="Group 13">
                <a:extLst>
                  <a:ext uri="{FF2B5EF4-FFF2-40B4-BE49-F238E27FC236}">
                    <a16:creationId xmlns:a16="http://schemas.microsoft.com/office/drawing/2014/main" id="{7CDAD812-638F-0916-5F84-4CA7EBBF64E5}"/>
                  </a:ext>
                </a:extLst>
              </p:cNvPr>
              <p:cNvGrpSpPr/>
              <p:nvPr/>
            </p:nvGrpSpPr>
            <p:grpSpPr>
              <a:xfrm>
                <a:off x="11769511" y="164626"/>
                <a:ext cx="243235" cy="275991"/>
                <a:chOff x="4526974" y="649874"/>
                <a:chExt cx="315048" cy="357477"/>
              </a:xfrm>
            </p:grpSpPr>
            <p:cxnSp>
              <p:nvCxnSpPr>
                <p:cNvPr id="42" name="Straight Connector 9">
                  <a:extLst>
                    <a:ext uri="{FF2B5EF4-FFF2-40B4-BE49-F238E27FC236}">
                      <a16:creationId xmlns:a16="http://schemas.microsoft.com/office/drawing/2014/main" id="{5801D34A-11BA-0F5E-7452-E8E1C61A592F}"/>
                    </a:ext>
                  </a:extLst>
                </p:cNvPr>
                <p:cNvCxnSpPr>
                  <a:cxnSpLocks/>
                </p:cNvCxnSpPr>
                <p:nvPr/>
              </p:nvCxnSpPr>
              <p:spPr>
                <a:xfrm flipV="1">
                  <a:off x="4552963" y="671445"/>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10">
                  <a:extLst>
                    <a:ext uri="{FF2B5EF4-FFF2-40B4-BE49-F238E27FC236}">
                      <a16:creationId xmlns:a16="http://schemas.microsoft.com/office/drawing/2014/main" id="{44C53592-24F8-7A57-0DF8-2D0F3F1B61D3}"/>
                    </a:ext>
                  </a:extLst>
                </p:cNvPr>
                <p:cNvCxnSpPr>
                  <a:cxnSpLocks/>
                </p:cNvCxnSpPr>
                <p:nvPr/>
              </p:nvCxnSpPr>
              <p:spPr>
                <a:xfrm rot="480000" flipV="1">
                  <a:off x="4567611" y="70180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11">
                  <a:extLst>
                    <a:ext uri="{FF2B5EF4-FFF2-40B4-BE49-F238E27FC236}">
                      <a16:creationId xmlns:a16="http://schemas.microsoft.com/office/drawing/2014/main" id="{516F1E0B-5E19-BD06-DE8E-94696CCF2783}"/>
                    </a:ext>
                  </a:extLst>
                </p:cNvPr>
                <p:cNvCxnSpPr>
                  <a:cxnSpLocks/>
                </p:cNvCxnSpPr>
                <p:nvPr/>
              </p:nvCxnSpPr>
              <p:spPr>
                <a:xfrm rot="960000" flipV="1">
                  <a:off x="4578203" y="730726"/>
                  <a:ext cx="263819" cy="276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12">
                  <a:extLst>
                    <a:ext uri="{FF2B5EF4-FFF2-40B4-BE49-F238E27FC236}">
                      <a16:creationId xmlns:a16="http://schemas.microsoft.com/office/drawing/2014/main" id="{2E55314C-C1CC-0779-E423-88F2101FFF8F}"/>
                    </a:ext>
                  </a:extLst>
                </p:cNvPr>
                <p:cNvCxnSpPr>
                  <a:cxnSpLocks/>
                </p:cNvCxnSpPr>
                <p:nvPr/>
              </p:nvCxnSpPr>
              <p:spPr>
                <a:xfrm rot="21120000" flipV="1">
                  <a:off x="4526974" y="649874"/>
                  <a:ext cx="263819" cy="27662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TextBox 52">
                <a:extLst>
                  <a:ext uri="{FF2B5EF4-FFF2-40B4-BE49-F238E27FC236}">
                    <a16:creationId xmlns:a16="http://schemas.microsoft.com/office/drawing/2014/main" id="{05404AE3-15A8-56F3-F0E3-E1DED0972276}"/>
                  </a:ext>
                </a:extLst>
              </p:cNvPr>
              <p:cNvSpPr txBox="1">
                <a:spLocks noChangeArrowheads="1"/>
              </p:cNvSpPr>
              <p:nvPr/>
            </p:nvSpPr>
            <p:spPr bwMode="auto">
              <a:xfrm>
                <a:off x="11622313" y="165682"/>
                <a:ext cx="354772" cy="451330"/>
              </a:xfrm>
              <a:prstGeom prst="rect">
                <a:avLst/>
              </a:prstGeom>
              <a:noFill/>
              <a:ln w="9525">
                <a:noFill/>
                <a:miter lim="800000"/>
                <a:headEnd/>
                <a:tailEnd/>
              </a:ln>
            </p:spPr>
            <p:txBody>
              <a:bodyPr wrap="none">
                <a:spAutoFit/>
              </a:bodyPr>
              <a:lstStyle/>
              <a:p>
                <a:r>
                  <a:rPr lang="en-US" altLang="ar-SA" sz="2000" b="1" dirty="0">
                    <a:latin typeface="Calibri" panose="020F0502020204030204" pitchFamily="34" charset="0"/>
                    <a:cs typeface="Calibri" panose="020F0502020204030204" pitchFamily="34" charset="0"/>
                  </a:rPr>
                  <a:t>1</a:t>
                </a:r>
              </a:p>
            </p:txBody>
          </p:sp>
        </p:grpSp>
        <p:sp>
          <p:nvSpPr>
            <p:cNvPr id="38" name="Title 1">
              <a:extLst>
                <a:ext uri="{FF2B5EF4-FFF2-40B4-BE49-F238E27FC236}">
                  <a16:creationId xmlns:a16="http://schemas.microsoft.com/office/drawing/2014/main" id="{B88A58C0-F1E3-FEB3-B549-0285822EA03C}"/>
                </a:ext>
              </a:extLst>
            </p:cNvPr>
            <p:cNvSpPr txBox="1">
              <a:spLocks/>
            </p:cNvSpPr>
            <p:nvPr/>
          </p:nvSpPr>
          <p:spPr>
            <a:xfrm>
              <a:off x="4487905" y="126036"/>
              <a:ext cx="10696157" cy="3457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dirty="0">
                  <a:solidFill>
                    <a:schemeClr val="accent1">
                      <a:lumMod val="75000"/>
                    </a:schemeClr>
                  </a:solidFill>
                  <a:latin typeface="Roboto Medium" charset="0"/>
                </a:rPr>
                <a:t>National Nuclear Legal Regulatory Framework</a:t>
              </a:r>
            </a:p>
          </p:txBody>
        </p:sp>
        <p:pic>
          <p:nvPicPr>
            <p:cNvPr id="39" name="Picture 8">
              <a:extLst>
                <a:ext uri="{FF2B5EF4-FFF2-40B4-BE49-F238E27FC236}">
                  <a16:creationId xmlns:a16="http://schemas.microsoft.com/office/drawing/2014/main" id="{FAA93E47-CBA5-BEB2-7D4C-ADDF17ABED4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87905" y="566938"/>
              <a:ext cx="6598920" cy="15240"/>
            </a:xfrm>
            <a:prstGeom prst="rect">
              <a:avLst/>
            </a:prstGeom>
            <a:ln>
              <a:solidFill>
                <a:schemeClr val="accent1">
                  <a:lumMod val="75000"/>
                </a:schemeClr>
              </a:solidFill>
            </a:ln>
            <a:effectLst>
              <a:outerShdw blurRad="50800" dist="38100" dir="5400000" algn="t" rotWithShape="0">
                <a:prstClr val="black">
                  <a:alpha val="40000"/>
                </a:prstClr>
              </a:outerShdw>
            </a:effectLst>
          </p:spPr>
        </p:pic>
      </p:grpSp>
      <p:pic>
        <p:nvPicPr>
          <p:cNvPr id="46" name="Picture 45" descr="1237099078782325025Steren_Futurist_circle.svg.hi.png">
            <a:extLst>
              <a:ext uri="{FF2B5EF4-FFF2-40B4-BE49-F238E27FC236}">
                <a16:creationId xmlns:a16="http://schemas.microsoft.com/office/drawing/2014/main" id="{D53B91D5-F7A3-C1C5-74AF-94C705F89246}"/>
              </a:ext>
            </a:extLst>
          </p:cNvPr>
          <p:cNvPicPr>
            <a:picLocks noChangeAspect="1"/>
          </p:cNvPicPr>
          <p:nvPr/>
        </p:nvPicPr>
        <p:blipFill>
          <a:blip r:embed="rId22" cstate="email">
            <a:duotone>
              <a:prstClr val="black"/>
              <a:schemeClr val="accent6">
                <a:tint val="45000"/>
                <a:satMod val="400000"/>
              </a:schemeClr>
            </a:duotone>
          </a:blip>
          <a:stretch>
            <a:fillRect/>
          </a:stretch>
        </p:blipFill>
        <p:spPr>
          <a:xfrm rot="19695355">
            <a:off x="130666" y="130371"/>
            <a:ext cx="524085" cy="524085"/>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A12B8998-1BA3-629B-B1CD-5356D414E90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33274" y="4285857"/>
            <a:ext cx="1436261" cy="199239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C2B8B994-E96C-1732-8C2B-A0CE85FEF6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5342" y="4303103"/>
            <a:ext cx="1436261" cy="1992394"/>
          </a:xfrm>
          <a:prstGeom prst="rect">
            <a:avLst/>
          </a:prstGeom>
        </p:spPr>
      </p:pic>
    </p:spTree>
    <p:extLst>
      <p:ext uri="{BB962C8B-B14F-4D97-AF65-F5344CB8AC3E}">
        <p14:creationId xmlns:p14="http://schemas.microsoft.com/office/powerpoint/2010/main" val="1536239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0f42038-544b-4157-91e7-fc3a4dcd1fbf">
      <Terms xmlns="http://schemas.microsoft.com/office/infopath/2007/PartnerControls"/>
    </lcf76f155ced4ddcb4097134ff3c332f>
    <TaxCatchAll xmlns="f1bd957d-08d6-4ac7-99ac-6225ae4e3bae" xsi:nil="true"/>
    <SharedWithUsers xmlns="f1bd957d-08d6-4ac7-99ac-6225ae4e3bae">
      <UserInfo>
        <DisplayName>GLASS, Beth Wangui</DisplayName>
        <AccountId>12</AccountId>
        <AccountType/>
      </UserInfo>
      <UserInfo>
        <DisplayName>ZIESCHE, Janina</DisplayName>
        <AccountId>22</AccountId>
        <AccountType/>
      </UserInfo>
    </SharedWithUsers>
    <Open_x0020_with_x0020_Seclore xmlns="90f42038-544b-4157-91e7-fc3a4dcd1f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20CBFCE6CB7B43AE1751FC3DDBB36B" ma:contentTypeVersion="31" ma:contentTypeDescription="Create a new document." ma:contentTypeScope="" ma:versionID="e06b835f3f1c3d43b28cf86a03559572">
  <xsd:schema xmlns:xsd="http://www.w3.org/2001/XMLSchema" xmlns:xs="http://www.w3.org/2001/XMLSchema" xmlns:p="http://schemas.microsoft.com/office/2006/metadata/properties" xmlns:ns2="f1bd957d-08d6-4ac7-99ac-6225ae4e3bae" xmlns:ns3="90f42038-544b-4157-91e7-fc3a4dcd1fbf" targetNamespace="http://schemas.microsoft.com/office/2006/metadata/properties" ma:root="true" ma:fieldsID="3dfd26af8b5e1461445ab828f9526733" ns2:_="" ns3:_="">
    <xsd:import namespace="f1bd957d-08d6-4ac7-99ac-6225ae4e3bae"/>
    <xsd:import namespace="90f42038-544b-4157-91e7-fc3a4dcd1fb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2:SharedWithUsers" minOccurs="0"/>
                <xsd:element ref="ns2:SharedWithDetail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Open_x0020_with_x0020_Seclor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d957d-08d6-4ac7-99ac-6225ae4e3ba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74043d0c-48e9-4404-9761-50712ed15755}" ma:internalName="TaxCatchAll" ma:showField="CatchAllData" ma:web="f1bd957d-08d6-4ac7-99ac-6225ae4e3b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f42038-544b-4157-91e7-fc3a4dcd1fb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Open_x0020_with_x0020_Seclore" ma:index="22" nillable="true" ma:displayName="Open with Seclore" ma:hidden="true" ma:internalName="Open_x0020_with_x0020_Seclor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38c7bd71-0de2-450a-8d3d-78c5334383f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5FBEC6C9-D6F1-4916-AD02-9E3C29CD7BA7}"/>
</file>

<file path=customXml/itemProps2.xml><?xml version="1.0" encoding="utf-8"?>
<ds:datastoreItem xmlns:ds="http://schemas.openxmlformats.org/officeDocument/2006/customXml" ds:itemID="{0F9A6C2A-C9EF-4750-9F60-03F66EE6EA39}">
  <ds:schemaRefs>
    <ds:schemaRef ds:uri="http://schemas.microsoft.com/office/2006/metadata/properties"/>
    <ds:schemaRef ds:uri="http://schemas.microsoft.com/office/infopath/2007/PartnerControls"/>
    <ds:schemaRef ds:uri="8f618f22-1e4b-4821-a2cd-0e01b150a3d3"/>
    <ds:schemaRef ds:uri="236b3794-7949-4982-b691-3e011a8ddf3f"/>
  </ds:schemaRefs>
</ds:datastoreItem>
</file>

<file path=customXml/itemProps3.xml><?xml version="1.0" encoding="utf-8"?>
<ds:datastoreItem xmlns:ds="http://schemas.openxmlformats.org/officeDocument/2006/customXml" ds:itemID="{F7E2D682-FB97-41D4-BDAC-71CF45FDBD0B}"/>
</file>

<file path=customXml/itemProps4.xml><?xml version="1.0" encoding="utf-8"?>
<ds:datastoreItem xmlns:ds="http://schemas.openxmlformats.org/officeDocument/2006/customXml" ds:itemID="{ABD63D79-0BC4-4F1D-8852-A636EA0CFC84}"/>
</file>

<file path=docProps/app.xml><?xml version="1.0" encoding="utf-8"?>
<Properties xmlns="http://schemas.openxmlformats.org/officeDocument/2006/extended-properties" xmlns:vt="http://schemas.openxmlformats.org/officeDocument/2006/docPropsVTypes">
  <TotalTime>3501</TotalTime>
  <Words>3977</Words>
  <Application>Microsoft Office PowerPoint</Application>
  <PresentationFormat>Widescreen</PresentationFormat>
  <Paragraphs>318</Paragraphs>
  <Slides>26</Slides>
  <Notes>21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Aptos</vt:lpstr>
      <vt:lpstr>Arial</vt:lpstr>
      <vt:lpstr>Berlin Sans FB Demi</vt:lpstr>
      <vt:lpstr>Calibri</vt:lpstr>
      <vt:lpstr>Calibri Light</vt:lpstr>
      <vt:lpstr>Cambria</vt:lpstr>
      <vt:lpstr>Courier New</vt:lpstr>
      <vt:lpstr>Dubai</vt:lpstr>
      <vt:lpstr>Roboto</vt:lpstr>
      <vt:lpstr>Roboto Medium</vt:lpstr>
      <vt:lpstr>Sakkal Majalla</vt:lpstr>
      <vt:lpstr>Symbol</vt:lpstr>
      <vt:lpstr>Tahoma</vt:lpstr>
      <vt:lpstr>Times New Roman</vt:lpstr>
      <vt:lpstr>Wingdings</vt:lpstr>
      <vt:lpstr>Office Theme</vt:lpstr>
      <vt:lpstr>Developing The Future Safety Conscious Leaders at NRRC</vt:lpstr>
      <vt:lpstr>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Schlosman</dc:creator>
  <cp:lastModifiedBy>Sultan Alsagabi</cp:lastModifiedBy>
  <cp:revision>41</cp:revision>
  <dcterms:created xsi:type="dcterms:W3CDTF">2021-04-28T15:23:16Z</dcterms:created>
  <dcterms:modified xsi:type="dcterms:W3CDTF">2024-03-14T15:54:41Z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0x010100B420CBFCE6CB7B43AE1751FC3DDBB36B</vt:lpwstr>
  </property>
  <property fmtid="{D5CDD505-2E9C-101B-9397-08002B2CF9AE}" pid="3" name="MediaServiceImageTags">
    <vt:lpwstr/>
  </property>
</Properties>
</file>