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842" r:id="rId7"/>
    <p:sldId id="846" r:id="rId8"/>
    <p:sldId id="850" r:id="rId9"/>
    <p:sldId id="261" r:id="rId10"/>
    <p:sldId id="262" r:id="rId11"/>
    <p:sldId id="263" r:id="rId12"/>
    <p:sldId id="264" r:id="rId13"/>
    <p:sldId id="845" r:id="rId14"/>
    <p:sldId id="265" r:id="rId15"/>
    <p:sldId id="266" r:id="rId16"/>
    <p:sldId id="847" r:id="rId17"/>
    <p:sldId id="267" r:id="rId18"/>
    <p:sldId id="268" r:id="rId19"/>
    <p:sldId id="849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500"/>
    <a:srgbClr val="C4A500"/>
    <a:srgbClr val="C4B700"/>
    <a:srgbClr val="4C7864"/>
    <a:srgbClr val="629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707C8-1DA8-46C8-A8A6-65C81C556DC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C18451-41F9-4279-8213-A4C043E52B46}">
      <dgm:prSet phldrT="[Texte]" custT="1"/>
      <dgm:spPr>
        <a:xfrm>
          <a:off x="2511113" y="0"/>
          <a:ext cx="1988784" cy="1051984"/>
        </a:xfrm>
        <a:prstGeom prst="roundRect">
          <a:avLst/>
        </a:prstGeom>
        <a:solidFill>
          <a:srgbClr val="FE581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Pilotage des 4 majeurs </a:t>
          </a:r>
        </a:p>
        <a:p>
          <a:pPr>
            <a:buNone/>
          </a:pPr>
          <a:r>
            <a:rPr lang="fr-FR" sz="14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AAR, NCSTE, MR, F2M</a:t>
          </a:r>
          <a:endParaRPr lang="fr-FR" sz="2000" b="1" dirty="0">
            <a:solidFill>
              <a:srgbClr val="595959">
                <a:lumMod val="50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F7BD6E2-E51E-438C-BCAE-4EA98033852C}" type="parTrans" cxnId="{07DC26A2-715C-498C-AA94-6FED4D0CA9D0}">
      <dgm:prSet/>
      <dgm:spPr/>
      <dgm:t>
        <a:bodyPr/>
        <a:lstStyle/>
        <a:p>
          <a:endParaRPr lang="fr-FR"/>
        </a:p>
      </dgm:t>
    </dgm:pt>
    <dgm:pt modelId="{AD49144E-2E8F-4945-BAC4-E548566720B4}" type="sibTrans" cxnId="{07DC26A2-715C-498C-AA94-6FED4D0CA9D0}">
      <dgm:prSet/>
      <dgm:spPr>
        <a:xfrm>
          <a:off x="1483742" y="565911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3023514" y="213678"/>
              </a:moveTo>
              <a:arcTo wR="2100478" hR="2100478" stAng="17764094" swAng="1321448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D080CA9F-85C6-4468-B50F-A7903764F78D}">
      <dgm:prSet phldrT="[Texte]" custT="1"/>
      <dgm:spPr>
        <a:xfrm>
          <a:off x="4727292" y="1269515"/>
          <a:ext cx="1618437" cy="1397697"/>
        </a:xfrm>
        <a:prstGeom prst="roundRect">
          <a:avLst/>
        </a:prstGeom>
        <a:solidFill>
          <a:srgbClr val="005BBB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NS Culture Roadmaps</a:t>
          </a:r>
        </a:p>
        <a:p>
          <a:pPr>
            <a:buNone/>
          </a:pPr>
          <a:r>
            <a:rPr lang="fr-FR" sz="18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Site &amp; </a:t>
          </a:r>
          <a:r>
            <a:rPr lang="fr-FR" sz="1800" b="1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departments</a:t>
          </a:r>
          <a:endParaRPr lang="fr-FR" sz="1800" b="1" dirty="0">
            <a:solidFill>
              <a:srgbClr val="595959">
                <a:lumMod val="50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E36A20E-8430-41E4-976B-3482BF470EC2}" type="parTrans" cxnId="{30AB23E2-363D-4E95-B50C-E10622F926D9}">
      <dgm:prSet/>
      <dgm:spPr/>
      <dgm:t>
        <a:bodyPr/>
        <a:lstStyle/>
        <a:p>
          <a:endParaRPr lang="fr-FR"/>
        </a:p>
      </dgm:t>
    </dgm:pt>
    <dgm:pt modelId="{A308E5A1-34DA-4304-87EE-5B8E61A524DF}" type="sibTrans" cxnId="{30AB23E2-363D-4E95-B50C-E10622F926D9}">
      <dgm:prSet/>
      <dgm:spPr>
        <a:xfrm>
          <a:off x="1441788" y="475291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4198407" y="2203930"/>
              </a:moveTo>
              <a:arcTo wR="2100478" hR="2100478" stAng="169383" swAng="1956091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7D5D4A03-6A5D-4757-ABFA-32FA4BD9B0FD}">
      <dgm:prSet phldrT="[Texte]" custT="1"/>
      <dgm:spPr>
        <a:xfrm>
          <a:off x="3947158" y="3803047"/>
          <a:ext cx="1585955" cy="1049575"/>
        </a:xfrm>
        <a:prstGeom prst="roundRect">
          <a:avLst/>
        </a:prstGeom>
        <a:solidFill>
          <a:srgbClr val="C4D6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Post </a:t>
          </a:r>
          <a:r>
            <a:rPr lang="fr-FR" sz="2000" b="1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Combined</a:t>
          </a: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Peer </a:t>
          </a:r>
          <a:r>
            <a:rPr lang="fr-FR" sz="2000" b="1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</a:t>
          </a: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Actions plan</a:t>
          </a:r>
        </a:p>
      </dgm:t>
    </dgm:pt>
    <dgm:pt modelId="{3A11B0FF-173C-4ADC-AA82-788B5FDF5B77}" type="parTrans" cxnId="{3E782FB9-A468-4C85-8FA9-9FFF2E8D8A06}">
      <dgm:prSet/>
      <dgm:spPr/>
      <dgm:t>
        <a:bodyPr/>
        <a:lstStyle/>
        <a:p>
          <a:endParaRPr lang="fr-FR"/>
        </a:p>
      </dgm:t>
    </dgm:pt>
    <dgm:pt modelId="{106DD568-DADD-4C16-9680-CAEC86F5A56B}" type="sibTrans" cxnId="{3E782FB9-A468-4C85-8FA9-9FFF2E8D8A06}">
      <dgm:prSet/>
      <dgm:spPr>
        <a:xfrm>
          <a:off x="1405027" y="528034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2532868" y="4155970"/>
              </a:moveTo>
              <a:arcTo wR="2100478" hR="2100478" stAng="4687233" swAng="1532251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CBF3CEAE-4C1E-439A-928B-4F2398BCF46C}">
      <dgm:prSet phldrT="[Texte]" custT="1"/>
      <dgm:spPr>
        <a:xfrm>
          <a:off x="1541421" y="3901019"/>
          <a:ext cx="1458908" cy="853632"/>
        </a:xfrm>
        <a:prstGeom prst="roundRect">
          <a:avLst/>
        </a:prstGeom>
        <a:solidFill>
          <a:srgbClr val="509E2F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Leadership</a:t>
          </a:r>
        </a:p>
        <a:p>
          <a:pPr>
            <a:buNone/>
          </a:pP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Program</a:t>
          </a:r>
        </a:p>
      </dgm:t>
    </dgm:pt>
    <dgm:pt modelId="{BE2BDAC5-FE1C-45EA-8849-4BCBA2773019}" type="parTrans" cxnId="{939B1DDD-641F-4211-A262-1906087AA5E0}">
      <dgm:prSet/>
      <dgm:spPr/>
      <dgm:t>
        <a:bodyPr/>
        <a:lstStyle/>
        <a:p>
          <a:endParaRPr lang="fr-FR"/>
        </a:p>
      </dgm:t>
    </dgm:pt>
    <dgm:pt modelId="{00A53BC5-E76A-45C2-8F0F-299F2D17565C}" type="sibTrans" cxnId="{939B1DDD-641F-4211-A262-1906087AA5E0}">
      <dgm:prSet/>
      <dgm:spPr>
        <a:xfrm>
          <a:off x="1444121" y="581081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381633" y="3307781"/>
              </a:moveTo>
              <a:arcTo wR="2100478" hR="2100478" stAng="8694966" swAng="2442741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9FAD268D-19F8-4ADF-ACA1-9ADDC9BEB648}">
      <dgm:prSet phldrT="[Texte]" custT="1"/>
      <dgm:spPr>
        <a:xfrm>
          <a:off x="897164" y="1383946"/>
          <a:ext cx="1353563" cy="107679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fr-FR" sz="2000" b="1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Annual</a:t>
          </a: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2000" b="1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Nuclear</a:t>
          </a:r>
          <a:r>
            <a:rPr lang="fr-FR" sz="2000" b="1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Safety </a:t>
          </a:r>
          <a:r>
            <a:rPr lang="fr-FR" sz="2000" b="1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Diagnosis</a:t>
          </a:r>
          <a:endParaRPr lang="fr-FR" sz="2000" b="1" dirty="0">
            <a:solidFill>
              <a:srgbClr val="595959">
                <a:lumMod val="50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9A0DCE5-0E74-4C0B-9853-67D313C3EAB1}" type="parTrans" cxnId="{D67429C2-1225-41C2-AEF3-9222715C90C0}">
      <dgm:prSet/>
      <dgm:spPr/>
      <dgm:t>
        <a:bodyPr/>
        <a:lstStyle/>
        <a:p>
          <a:endParaRPr lang="fr-FR"/>
        </a:p>
      </dgm:t>
    </dgm:pt>
    <dgm:pt modelId="{99727EE5-C118-4E5B-A38D-765C985AC637}" type="sibTrans" cxnId="{D67429C2-1225-41C2-AEF3-9222715C90C0}">
      <dgm:prSet/>
      <dgm:spPr>
        <a:xfrm>
          <a:off x="1500033" y="471418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373221" y="905240"/>
              </a:moveTo>
              <a:arcTo wR="2100478" hR="2100478" stAng="12880961" swAng="1430082"/>
            </a:path>
          </a:pathLst>
        </a:custGeom>
        <a:noFill/>
        <a:ln w="6350" cap="flat" cmpd="sng" algn="ctr">
          <a:solidFill>
            <a:srgbClr val="001A70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2DA516D8-EC61-48C8-9B7D-9B294A0DC892}" type="pres">
      <dgm:prSet presAssocID="{A2C707C8-1DA8-46C8-A8A6-65C81C556DC7}" presName="cycle" presStyleCnt="0">
        <dgm:presLayoutVars>
          <dgm:dir/>
          <dgm:resizeHandles val="exact"/>
        </dgm:presLayoutVars>
      </dgm:prSet>
      <dgm:spPr/>
    </dgm:pt>
    <dgm:pt modelId="{E4CEF55F-0C29-4EFD-9353-422595F7A894}" type="pres">
      <dgm:prSet presAssocID="{63C18451-41F9-4279-8213-A4C043E52B46}" presName="node" presStyleLbl="node1" presStyleIdx="0" presStyleCnt="5" custScaleX="122883" custRadScaleRad="100137" custRadScaleInc="0">
        <dgm:presLayoutVars>
          <dgm:bulletEnabled val="1"/>
        </dgm:presLayoutVars>
      </dgm:prSet>
      <dgm:spPr/>
    </dgm:pt>
    <dgm:pt modelId="{84A96E2E-B613-44A3-9CCF-2C314EC62C7A}" type="pres">
      <dgm:prSet presAssocID="{63C18451-41F9-4279-8213-A4C043E52B46}" presName="spNode" presStyleCnt="0"/>
      <dgm:spPr/>
    </dgm:pt>
    <dgm:pt modelId="{879F7279-BC56-4559-B6B3-D807EBE6E8C5}" type="pres">
      <dgm:prSet presAssocID="{AD49144E-2E8F-4945-BAC4-E548566720B4}" presName="sibTrans" presStyleLbl="sibTrans1D1" presStyleIdx="0" presStyleCnt="5"/>
      <dgm:spPr/>
    </dgm:pt>
    <dgm:pt modelId="{EA87A126-6D38-4D2B-A301-ECD9483EF24A}" type="pres">
      <dgm:prSet presAssocID="{D080CA9F-85C6-4468-B50F-A7903764F78D}" presName="node" presStyleLbl="node1" presStyleIdx="1" presStyleCnt="5" custScaleY="132863" custRadScaleRad="101672" custRadScaleInc="-25">
        <dgm:presLayoutVars>
          <dgm:bulletEnabled val="1"/>
        </dgm:presLayoutVars>
      </dgm:prSet>
      <dgm:spPr/>
    </dgm:pt>
    <dgm:pt modelId="{AAA53617-D2C4-4B69-8DB5-43FB523A2AB9}" type="pres">
      <dgm:prSet presAssocID="{D080CA9F-85C6-4468-B50F-A7903764F78D}" presName="spNode" presStyleCnt="0"/>
      <dgm:spPr/>
    </dgm:pt>
    <dgm:pt modelId="{B37829F5-0CC0-4F54-BA84-87EB609C469D}" type="pres">
      <dgm:prSet presAssocID="{A308E5A1-34DA-4304-87EE-5B8E61A524DF}" presName="sibTrans" presStyleLbl="sibTrans1D1" presStyleIdx="1" presStyleCnt="5"/>
      <dgm:spPr/>
    </dgm:pt>
    <dgm:pt modelId="{DD6A8405-6E80-4F1E-8710-914662620250}" type="pres">
      <dgm:prSet presAssocID="{7D5D4A03-6A5D-4757-ABFA-32FA4BD9B0FD}" presName="node" presStyleLbl="node1" presStyleIdx="2" presStyleCnt="5" custScaleX="97993" custScaleY="99771">
        <dgm:presLayoutVars>
          <dgm:bulletEnabled val="1"/>
        </dgm:presLayoutVars>
      </dgm:prSet>
      <dgm:spPr/>
    </dgm:pt>
    <dgm:pt modelId="{2C7F4867-9A2B-46C5-A08E-8997D87E2B57}" type="pres">
      <dgm:prSet presAssocID="{7D5D4A03-6A5D-4757-ABFA-32FA4BD9B0FD}" presName="spNode" presStyleCnt="0"/>
      <dgm:spPr/>
    </dgm:pt>
    <dgm:pt modelId="{283DEF2E-D6C3-4125-B283-7FAA33404DEC}" type="pres">
      <dgm:prSet presAssocID="{106DD568-DADD-4C16-9680-CAEC86F5A56B}" presName="sibTrans" presStyleLbl="sibTrans1D1" presStyleIdx="2" presStyleCnt="5"/>
      <dgm:spPr/>
    </dgm:pt>
    <dgm:pt modelId="{4F0E9600-0F7B-4318-8375-7DC7B183FAD2}" type="pres">
      <dgm:prSet presAssocID="{CBF3CEAE-4C1E-439A-928B-4F2398BCF46C}" presName="node" presStyleLbl="node1" presStyleIdx="3" presStyleCnt="5" custScaleX="90143" custScaleY="81145">
        <dgm:presLayoutVars>
          <dgm:bulletEnabled val="1"/>
        </dgm:presLayoutVars>
      </dgm:prSet>
      <dgm:spPr/>
    </dgm:pt>
    <dgm:pt modelId="{38B6F61B-0197-4D9D-B305-CD0D013B2888}" type="pres">
      <dgm:prSet presAssocID="{CBF3CEAE-4C1E-439A-928B-4F2398BCF46C}" presName="spNode" presStyleCnt="0"/>
      <dgm:spPr/>
    </dgm:pt>
    <dgm:pt modelId="{86483948-9283-4B39-A22F-04A82B5B6E33}" type="pres">
      <dgm:prSet presAssocID="{00A53BC5-E76A-45C2-8F0F-299F2D17565C}" presName="sibTrans" presStyleLbl="sibTrans1D1" presStyleIdx="3" presStyleCnt="5"/>
      <dgm:spPr/>
    </dgm:pt>
    <dgm:pt modelId="{C0449642-4889-41C9-8D34-C574BA34D7BE}" type="pres">
      <dgm:prSet presAssocID="{9FAD268D-19F8-4ADF-ACA1-9ADDC9BEB648}" presName="node" presStyleLbl="node1" presStyleIdx="4" presStyleCnt="5" custScaleX="83634" custScaleY="102358" custRadScaleRad="97911" custRadScaleInc="8676">
        <dgm:presLayoutVars>
          <dgm:bulletEnabled val="1"/>
        </dgm:presLayoutVars>
      </dgm:prSet>
      <dgm:spPr/>
    </dgm:pt>
    <dgm:pt modelId="{A164F547-039E-45D6-854B-B94B861B1B7B}" type="pres">
      <dgm:prSet presAssocID="{9FAD268D-19F8-4ADF-ACA1-9ADDC9BEB648}" presName="spNode" presStyleCnt="0"/>
      <dgm:spPr/>
    </dgm:pt>
    <dgm:pt modelId="{4260CCF7-1F15-44E4-910A-488482891892}" type="pres">
      <dgm:prSet presAssocID="{99727EE5-C118-4E5B-A38D-765C985AC637}" presName="sibTrans" presStyleLbl="sibTrans1D1" presStyleIdx="4" presStyleCnt="5"/>
      <dgm:spPr/>
    </dgm:pt>
  </dgm:ptLst>
  <dgm:cxnLst>
    <dgm:cxn modelId="{58E2A201-2674-49D9-B8C6-501CC6AB8D5E}" type="presOf" srcId="{D080CA9F-85C6-4468-B50F-A7903764F78D}" destId="{EA87A126-6D38-4D2B-A301-ECD9483EF24A}" srcOrd="0" destOrd="0" presId="urn:microsoft.com/office/officeart/2005/8/layout/cycle6"/>
    <dgm:cxn modelId="{9A453807-6AE1-4046-978A-17E49BA9038F}" type="presOf" srcId="{AD49144E-2E8F-4945-BAC4-E548566720B4}" destId="{879F7279-BC56-4559-B6B3-D807EBE6E8C5}" srcOrd="0" destOrd="0" presId="urn:microsoft.com/office/officeart/2005/8/layout/cycle6"/>
    <dgm:cxn modelId="{EB3CCE09-1D94-40FD-9A16-60C47E512E1F}" type="presOf" srcId="{A2C707C8-1DA8-46C8-A8A6-65C81C556DC7}" destId="{2DA516D8-EC61-48C8-9B7D-9B294A0DC892}" srcOrd="0" destOrd="0" presId="urn:microsoft.com/office/officeart/2005/8/layout/cycle6"/>
    <dgm:cxn modelId="{7BEA1B32-F236-46E5-A736-505DE30E0295}" type="presOf" srcId="{00A53BC5-E76A-45C2-8F0F-299F2D17565C}" destId="{86483948-9283-4B39-A22F-04A82B5B6E33}" srcOrd="0" destOrd="0" presId="urn:microsoft.com/office/officeart/2005/8/layout/cycle6"/>
    <dgm:cxn modelId="{06DC005D-80D9-4DFD-9051-A69562DE5B78}" type="presOf" srcId="{99727EE5-C118-4E5B-A38D-765C985AC637}" destId="{4260CCF7-1F15-44E4-910A-488482891892}" srcOrd="0" destOrd="0" presId="urn:microsoft.com/office/officeart/2005/8/layout/cycle6"/>
    <dgm:cxn modelId="{7E472F5E-3707-4C5F-8B23-424627EAE9E4}" type="presOf" srcId="{7D5D4A03-6A5D-4757-ABFA-32FA4BD9B0FD}" destId="{DD6A8405-6E80-4F1E-8710-914662620250}" srcOrd="0" destOrd="0" presId="urn:microsoft.com/office/officeart/2005/8/layout/cycle6"/>
    <dgm:cxn modelId="{4F9E3250-4A01-4200-803C-319825075D21}" type="presOf" srcId="{A308E5A1-34DA-4304-87EE-5B8E61A524DF}" destId="{B37829F5-0CC0-4F54-BA84-87EB609C469D}" srcOrd="0" destOrd="0" presId="urn:microsoft.com/office/officeart/2005/8/layout/cycle6"/>
    <dgm:cxn modelId="{4FBEF956-4F1E-444E-86BF-9F5DA982A460}" type="presOf" srcId="{CBF3CEAE-4C1E-439A-928B-4F2398BCF46C}" destId="{4F0E9600-0F7B-4318-8375-7DC7B183FAD2}" srcOrd="0" destOrd="0" presId="urn:microsoft.com/office/officeart/2005/8/layout/cycle6"/>
    <dgm:cxn modelId="{EC480657-E04E-4A5A-BC85-DDFEA9B61B34}" type="presOf" srcId="{9FAD268D-19F8-4ADF-ACA1-9ADDC9BEB648}" destId="{C0449642-4889-41C9-8D34-C574BA34D7BE}" srcOrd="0" destOrd="0" presId="urn:microsoft.com/office/officeart/2005/8/layout/cycle6"/>
    <dgm:cxn modelId="{07DC26A2-715C-498C-AA94-6FED4D0CA9D0}" srcId="{A2C707C8-1DA8-46C8-A8A6-65C81C556DC7}" destId="{63C18451-41F9-4279-8213-A4C043E52B46}" srcOrd="0" destOrd="0" parTransId="{5F7BD6E2-E51E-438C-BCAE-4EA98033852C}" sibTransId="{AD49144E-2E8F-4945-BAC4-E548566720B4}"/>
    <dgm:cxn modelId="{3E782FB9-A468-4C85-8FA9-9FFF2E8D8A06}" srcId="{A2C707C8-1DA8-46C8-A8A6-65C81C556DC7}" destId="{7D5D4A03-6A5D-4757-ABFA-32FA4BD9B0FD}" srcOrd="2" destOrd="0" parTransId="{3A11B0FF-173C-4ADC-AA82-788B5FDF5B77}" sibTransId="{106DD568-DADD-4C16-9680-CAEC86F5A56B}"/>
    <dgm:cxn modelId="{D67429C2-1225-41C2-AEF3-9222715C90C0}" srcId="{A2C707C8-1DA8-46C8-A8A6-65C81C556DC7}" destId="{9FAD268D-19F8-4ADF-ACA1-9ADDC9BEB648}" srcOrd="4" destOrd="0" parTransId="{C9A0DCE5-0E74-4C0B-9853-67D313C3EAB1}" sibTransId="{99727EE5-C118-4E5B-A38D-765C985AC637}"/>
    <dgm:cxn modelId="{4419B0D1-A612-4616-9545-7A96CE244E13}" type="presOf" srcId="{106DD568-DADD-4C16-9680-CAEC86F5A56B}" destId="{283DEF2E-D6C3-4125-B283-7FAA33404DEC}" srcOrd="0" destOrd="0" presId="urn:microsoft.com/office/officeart/2005/8/layout/cycle6"/>
    <dgm:cxn modelId="{939B1DDD-641F-4211-A262-1906087AA5E0}" srcId="{A2C707C8-1DA8-46C8-A8A6-65C81C556DC7}" destId="{CBF3CEAE-4C1E-439A-928B-4F2398BCF46C}" srcOrd="3" destOrd="0" parTransId="{BE2BDAC5-FE1C-45EA-8849-4BCBA2773019}" sibTransId="{00A53BC5-E76A-45C2-8F0F-299F2D17565C}"/>
    <dgm:cxn modelId="{7AB037DE-46D2-4B66-AA5D-1AFFD86BBBFE}" type="presOf" srcId="{63C18451-41F9-4279-8213-A4C043E52B46}" destId="{E4CEF55F-0C29-4EFD-9353-422595F7A894}" srcOrd="0" destOrd="0" presId="urn:microsoft.com/office/officeart/2005/8/layout/cycle6"/>
    <dgm:cxn modelId="{30AB23E2-363D-4E95-B50C-E10622F926D9}" srcId="{A2C707C8-1DA8-46C8-A8A6-65C81C556DC7}" destId="{D080CA9F-85C6-4468-B50F-A7903764F78D}" srcOrd="1" destOrd="0" parTransId="{4E36A20E-8430-41E4-976B-3482BF470EC2}" sibTransId="{A308E5A1-34DA-4304-87EE-5B8E61A524DF}"/>
    <dgm:cxn modelId="{D88E28C3-7992-43C1-80E0-D1923DD697B6}" type="presParOf" srcId="{2DA516D8-EC61-48C8-9B7D-9B294A0DC892}" destId="{E4CEF55F-0C29-4EFD-9353-422595F7A894}" srcOrd="0" destOrd="0" presId="urn:microsoft.com/office/officeart/2005/8/layout/cycle6"/>
    <dgm:cxn modelId="{04AD2995-C393-4CAD-8C4C-F80D6F2C5892}" type="presParOf" srcId="{2DA516D8-EC61-48C8-9B7D-9B294A0DC892}" destId="{84A96E2E-B613-44A3-9CCF-2C314EC62C7A}" srcOrd="1" destOrd="0" presId="urn:microsoft.com/office/officeart/2005/8/layout/cycle6"/>
    <dgm:cxn modelId="{B4320536-B6B9-40CF-A9BA-4130FC150F2A}" type="presParOf" srcId="{2DA516D8-EC61-48C8-9B7D-9B294A0DC892}" destId="{879F7279-BC56-4559-B6B3-D807EBE6E8C5}" srcOrd="2" destOrd="0" presId="urn:microsoft.com/office/officeart/2005/8/layout/cycle6"/>
    <dgm:cxn modelId="{40EC11A0-1877-4539-BF13-B946C57C1F05}" type="presParOf" srcId="{2DA516D8-EC61-48C8-9B7D-9B294A0DC892}" destId="{EA87A126-6D38-4D2B-A301-ECD9483EF24A}" srcOrd="3" destOrd="0" presId="urn:microsoft.com/office/officeart/2005/8/layout/cycle6"/>
    <dgm:cxn modelId="{90962D69-2BFE-4D8A-A05B-C69727F0B67C}" type="presParOf" srcId="{2DA516D8-EC61-48C8-9B7D-9B294A0DC892}" destId="{AAA53617-D2C4-4B69-8DB5-43FB523A2AB9}" srcOrd="4" destOrd="0" presId="urn:microsoft.com/office/officeart/2005/8/layout/cycle6"/>
    <dgm:cxn modelId="{E760A3BB-CE92-45CA-B056-EC59DF816D97}" type="presParOf" srcId="{2DA516D8-EC61-48C8-9B7D-9B294A0DC892}" destId="{B37829F5-0CC0-4F54-BA84-87EB609C469D}" srcOrd="5" destOrd="0" presId="urn:microsoft.com/office/officeart/2005/8/layout/cycle6"/>
    <dgm:cxn modelId="{27F8B351-BC52-4CE0-9E55-AEF3F446BD2A}" type="presParOf" srcId="{2DA516D8-EC61-48C8-9B7D-9B294A0DC892}" destId="{DD6A8405-6E80-4F1E-8710-914662620250}" srcOrd="6" destOrd="0" presId="urn:microsoft.com/office/officeart/2005/8/layout/cycle6"/>
    <dgm:cxn modelId="{A63BFC2B-B4C9-4FD8-8110-2F9FCE99982B}" type="presParOf" srcId="{2DA516D8-EC61-48C8-9B7D-9B294A0DC892}" destId="{2C7F4867-9A2B-46C5-A08E-8997D87E2B57}" srcOrd="7" destOrd="0" presId="urn:microsoft.com/office/officeart/2005/8/layout/cycle6"/>
    <dgm:cxn modelId="{3F0E185D-91DB-44F3-BD1D-BE4546E91044}" type="presParOf" srcId="{2DA516D8-EC61-48C8-9B7D-9B294A0DC892}" destId="{283DEF2E-D6C3-4125-B283-7FAA33404DEC}" srcOrd="8" destOrd="0" presId="urn:microsoft.com/office/officeart/2005/8/layout/cycle6"/>
    <dgm:cxn modelId="{997F455F-CAE7-4188-B661-E108C2D285D8}" type="presParOf" srcId="{2DA516D8-EC61-48C8-9B7D-9B294A0DC892}" destId="{4F0E9600-0F7B-4318-8375-7DC7B183FAD2}" srcOrd="9" destOrd="0" presId="urn:microsoft.com/office/officeart/2005/8/layout/cycle6"/>
    <dgm:cxn modelId="{266F0612-B93C-42FC-8846-1CC5C335F4F1}" type="presParOf" srcId="{2DA516D8-EC61-48C8-9B7D-9B294A0DC892}" destId="{38B6F61B-0197-4D9D-B305-CD0D013B2888}" srcOrd="10" destOrd="0" presId="urn:microsoft.com/office/officeart/2005/8/layout/cycle6"/>
    <dgm:cxn modelId="{0217D7DA-E075-4072-A8A9-6D1DD1A2D064}" type="presParOf" srcId="{2DA516D8-EC61-48C8-9B7D-9B294A0DC892}" destId="{86483948-9283-4B39-A22F-04A82B5B6E33}" srcOrd="11" destOrd="0" presId="urn:microsoft.com/office/officeart/2005/8/layout/cycle6"/>
    <dgm:cxn modelId="{FA9253F5-0664-4B21-8E44-AFF9B8DEB362}" type="presParOf" srcId="{2DA516D8-EC61-48C8-9B7D-9B294A0DC892}" destId="{C0449642-4889-41C9-8D34-C574BA34D7BE}" srcOrd="12" destOrd="0" presId="urn:microsoft.com/office/officeart/2005/8/layout/cycle6"/>
    <dgm:cxn modelId="{6DFFA5B1-CF3B-4EE6-A45D-4C8E80D7ABBD}" type="presParOf" srcId="{2DA516D8-EC61-48C8-9B7D-9B294A0DC892}" destId="{A164F547-039E-45D6-854B-B94B861B1B7B}" srcOrd="13" destOrd="0" presId="urn:microsoft.com/office/officeart/2005/8/layout/cycle6"/>
    <dgm:cxn modelId="{67CA14C0-F9F4-4BE7-9588-5D8F9B92FBCD}" type="presParOf" srcId="{2DA516D8-EC61-48C8-9B7D-9B294A0DC892}" destId="{4260CCF7-1F15-44E4-910A-48848289189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22497-2889-4F19-88CA-596E2414922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fr-FR"/>
        </a:p>
      </dgm:t>
    </dgm:pt>
    <dgm:pt modelId="{B40B72D5-DC84-468E-BA76-E5FCBE50D444}">
      <dgm:prSet phldrT="[Texte]" custT="1"/>
      <dgm:spPr>
        <a:xfrm>
          <a:off x="132193" y="998943"/>
          <a:ext cx="2542068" cy="764462"/>
        </a:xfrm>
        <a:prstGeom prst="chevron">
          <a:avLst/>
        </a:prstGeom>
        <a:solidFill>
          <a:srgbClr val="953735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fr-FR" sz="1400" b="1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Anticipation</a:t>
          </a:r>
        </a:p>
        <a:p>
          <a:pPr>
            <a:buNone/>
          </a:pPr>
          <a:r>
            <a:rPr lang="fr-FR" sz="1400" b="1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Continous</a:t>
          </a:r>
          <a:r>
            <a:rPr lang="fr-FR" sz="1400" b="1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 </a:t>
          </a:r>
          <a:r>
            <a:rPr lang="fr-FR" sz="1400" b="1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improvment</a:t>
          </a:r>
          <a:endParaRPr lang="fr-FR" sz="1400" b="1" dirty="0">
            <a:solidFill>
              <a:srgbClr val="FFFFFF"/>
            </a:solidFill>
            <a:latin typeface="Frutiger LT Std 45 Light"/>
            <a:ea typeface="+mn-ea"/>
            <a:cs typeface="+mn-cs"/>
          </a:endParaRPr>
        </a:p>
      </dgm:t>
    </dgm:pt>
    <dgm:pt modelId="{58221F8F-691F-45A9-98C3-2981F2B8CBA3}" type="parTrans" cxnId="{BE3F6E08-D982-4DB9-887E-B7C19943075C}">
      <dgm:prSet/>
      <dgm:spPr/>
      <dgm:t>
        <a:bodyPr/>
        <a:lstStyle/>
        <a:p>
          <a:endParaRPr lang="fr-FR"/>
        </a:p>
      </dgm:t>
    </dgm:pt>
    <dgm:pt modelId="{AD52E83B-6F4F-4295-8DFE-A09FAD24B81D}" type="sibTrans" cxnId="{BE3F6E08-D982-4DB9-887E-B7C19943075C}">
      <dgm:prSet/>
      <dgm:spPr/>
      <dgm:t>
        <a:bodyPr/>
        <a:lstStyle/>
        <a:p>
          <a:endParaRPr lang="fr-FR"/>
        </a:p>
      </dgm:t>
    </dgm:pt>
    <dgm:pt modelId="{7FC4FB7D-44C4-4E35-8B95-A319A8085416}">
      <dgm:prSet phldrT="[Texte]" custT="1"/>
      <dgm:spPr>
        <a:xfrm>
          <a:off x="2422669" y="998943"/>
          <a:ext cx="2000465" cy="764462"/>
        </a:xfrm>
        <a:prstGeom prst="chevron">
          <a:avLst/>
        </a:prstGeom>
        <a:solidFill>
          <a:srgbClr val="FE581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fr-FR" sz="1500" b="1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Preparation</a:t>
          </a:r>
          <a:endParaRPr lang="fr-FR" sz="1500" b="1" dirty="0">
            <a:solidFill>
              <a:srgbClr val="FFFFFF"/>
            </a:solidFill>
            <a:latin typeface="Frutiger LT Std 45 Light"/>
            <a:ea typeface="+mn-ea"/>
            <a:cs typeface="+mn-cs"/>
          </a:endParaRPr>
        </a:p>
      </dgm:t>
    </dgm:pt>
    <dgm:pt modelId="{44DFEC4D-2F9D-4BFF-AC6A-1FAFC3C7DB81}" type="parTrans" cxnId="{3239A7B4-B0F4-4785-A3D6-F4C27B2D3915}">
      <dgm:prSet/>
      <dgm:spPr/>
      <dgm:t>
        <a:bodyPr/>
        <a:lstStyle/>
        <a:p>
          <a:endParaRPr lang="fr-FR"/>
        </a:p>
      </dgm:t>
    </dgm:pt>
    <dgm:pt modelId="{19C39E7B-2EC2-46C5-9E0D-A2EA39850470}" type="sibTrans" cxnId="{3239A7B4-B0F4-4785-A3D6-F4C27B2D3915}">
      <dgm:prSet/>
      <dgm:spPr/>
      <dgm:t>
        <a:bodyPr/>
        <a:lstStyle/>
        <a:p>
          <a:endParaRPr lang="fr-FR"/>
        </a:p>
      </dgm:t>
    </dgm:pt>
    <dgm:pt modelId="{6A23BA59-764B-4E6D-BE46-2E4206F46701}">
      <dgm:prSet phldrT="[Texte]" custT="1"/>
      <dgm:spPr>
        <a:xfrm>
          <a:off x="4161463" y="998943"/>
          <a:ext cx="2191408" cy="764462"/>
        </a:xfrm>
        <a:prstGeom prst="chevron">
          <a:avLst/>
        </a:prstGeom>
        <a:solidFill>
          <a:srgbClr val="509E2F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fr-FR" sz="1800" b="1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Realisation</a:t>
          </a:r>
          <a:endParaRPr lang="fr-FR" sz="1400" b="1" dirty="0">
            <a:solidFill>
              <a:srgbClr val="FFFFFF"/>
            </a:solidFill>
            <a:latin typeface="Frutiger LT Std 45 Light"/>
            <a:ea typeface="+mn-ea"/>
            <a:cs typeface="+mn-cs"/>
          </a:endParaRPr>
        </a:p>
      </dgm:t>
    </dgm:pt>
    <dgm:pt modelId="{8376F21A-36FA-44E2-88E9-A95D52EFD242}" type="parTrans" cxnId="{C525A26B-3789-479C-9677-3C03700D3944}">
      <dgm:prSet/>
      <dgm:spPr/>
      <dgm:t>
        <a:bodyPr/>
        <a:lstStyle/>
        <a:p>
          <a:endParaRPr lang="fr-FR"/>
        </a:p>
      </dgm:t>
    </dgm:pt>
    <dgm:pt modelId="{D906CF1A-A709-412A-8595-BE0337981E53}" type="sibTrans" cxnId="{C525A26B-3789-479C-9677-3C03700D3944}">
      <dgm:prSet/>
      <dgm:spPr/>
      <dgm:t>
        <a:bodyPr/>
        <a:lstStyle/>
        <a:p>
          <a:endParaRPr lang="fr-FR"/>
        </a:p>
      </dgm:t>
    </dgm:pt>
    <dgm:pt modelId="{6E303F91-9943-4D20-8604-3394DD41EA94}">
      <dgm:prSet custT="1"/>
      <dgm:spPr>
        <a:xfrm>
          <a:off x="6088297" y="998943"/>
          <a:ext cx="2094570" cy="764462"/>
        </a:xfrm>
        <a:prstGeom prst="chevron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fr-FR" sz="1500" b="1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Operating </a:t>
          </a:r>
          <a:r>
            <a:rPr lang="fr-FR" sz="1500" b="1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feed</a:t>
          </a:r>
          <a:r>
            <a:rPr lang="fr-FR" sz="1500" b="1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 back</a:t>
          </a:r>
        </a:p>
      </dgm:t>
    </dgm:pt>
    <dgm:pt modelId="{03A4FD20-2ECE-4854-B3C9-C252A4405A25}" type="parTrans" cxnId="{2F2DB098-64E5-4EA0-B413-51DBF230CA0E}">
      <dgm:prSet/>
      <dgm:spPr/>
      <dgm:t>
        <a:bodyPr/>
        <a:lstStyle/>
        <a:p>
          <a:endParaRPr lang="fr-FR"/>
        </a:p>
      </dgm:t>
    </dgm:pt>
    <dgm:pt modelId="{6D67F5A8-A009-45F6-AE84-147B0430797A}" type="sibTrans" cxnId="{2F2DB098-64E5-4EA0-B413-51DBF230CA0E}">
      <dgm:prSet/>
      <dgm:spPr/>
      <dgm:t>
        <a:bodyPr/>
        <a:lstStyle/>
        <a:p>
          <a:endParaRPr lang="fr-FR"/>
        </a:p>
      </dgm:t>
    </dgm:pt>
    <dgm:pt modelId="{008A2382-4C08-4329-998F-9B045CE0F13E}" type="pres">
      <dgm:prSet presAssocID="{94422497-2889-4F19-88CA-596E24149227}" presName="Name0" presStyleCnt="0">
        <dgm:presLayoutVars>
          <dgm:dir/>
          <dgm:animLvl val="lvl"/>
          <dgm:resizeHandles val="exact"/>
        </dgm:presLayoutVars>
      </dgm:prSet>
      <dgm:spPr/>
    </dgm:pt>
    <dgm:pt modelId="{F0DFF8B9-F10C-4E3E-99A2-6D573A0C82ED}" type="pres">
      <dgm:prSet presAssocID="{B40B72D5-DC84-468E-BA76-E5FCBE50D444}" presName="parTxOnly" presStyleLbl="node1" presStyleIdx="0" presStyleCnt="4" custScaleX="133012" custLinFactNeighborX="68562">
        <dgm:presLayoutVars>
          <dgm:chMax val="0"/>
          <dgm:chPref val="0"/>
          <dgm:bulletEnabled val="1"/>
        </dgm:presLayoutVars>
      </dgm:prSet>
      <dgm:spPr/>
    </dgm:pt>
    <dgm:pt modelId="{F80A4332-CFC2-4E96-A9B6-1B3F69CCBF54}" type="pres">
      <dgm:prSet presAssocID="{AD52E83B-6F4F-4295-8DFE-A09FAD24B81D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FD4B3D1-C654-411A-84C0-3DEEF263B4DD}" type="pres">
      <dgm:prSet presAssocID="{7FC4FB7D-44C4-4E35-8B95-A319A8085416}" presName="parTxOnly" presStyleLbl="node1" presStyleIdx="1" presStyleCnt="4" custScaleX="104673" custLinFactNeighborX="36918">
        <dgm:presLayoutVars>
          <dgm:chMax val="0"/>
          <dgm:chPref val="0"/>
          <dgm:bulletEnabled val="1"/>
        </dgm:presLayoutVars>
      </dgm:prSet>
      <dgm:spPr/>
    </dgm:pt>
    <dgm:pt modelId="{EEC5AC41-45EC-4D40-874B-B73361C470E5}" type="pres">
      <dgm:prSet presAssocID="{19C39E7B-2EC2-46C5-9E0D-A2EA39850470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D5048C-E0D2-4723-999B-F0B805BC8478}" type="pres">
      <dgm:prSet presAssocID="{6A23BA59-764B-4E6D-BE46-2E4206F46701}" presName="parTxOnly" presStyleLbl="node1" presStyleIdx="2" presStyleCnt="4" custScaleX="114664">
        <dgm:presLayoutVars>
          <dgm:chMax val="0"/>
          <dgm:chPref val="0"/>
          <dgm:bulletEnabled val="1"/>
        </dgm:presLayoutVars>
      </dgm:prSet>
      <dgm:spPr/>
    </dgm:pt>
    <dgm:pt modelId="{12DB38CD-B2D3-4C98-A727-59E22600AE70}" type="pres">
      <dgm:prSet presAssocID="{D906CF1A-A709-412A-8595-BE0337981E53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20F5920-416C-41C7-8842-9C3060347EDA}" type="pres">
      <dgm:prSet presAssocID="{6E303F91-9943-4D20-8604-3394DD41EA94}" presName="parTxOnly" presStyleLbl="node1" presStyleIdx="3" presStyleCnt="4" custScaleX="109597" custLinFactNeighborX="-38437">
        <dgm:presLayoutVars>
          <dgm:chMax val="0"/>
          <dgm:chPref val="0"/>
          <dgm:bulletEnabled val="1"/>
        </dgm:presLayoutVars>
      </dgm:prSet>
      <dgm:spPr/>
    </dgm:pt>
  </dgm:ptLst>
  <dgm:cxnLst>
    <dgm:cxn modelId="{BE3F6E08-D982-4DB9-887E-B7C19943075C}" srcId="{94422497-2889-4F19-88CA-596E24149227}" destId="{B40B72D5-DC84-468E-BA76-E5FCBE50D444}" srcOrd="0" destOrd="0" parTransId="{58221F8F-691F-45A9-98C3-2981F2B8CBA3}" sibTransId="{AD52E83B-6F4F-4295-8DFE-A09FAD24B81D}"/>
    <dgm:cxn modelId="{1D321011-4CB0-4C36-96B0-43B15FFE6A52}" type="presOf" srcId="{6E303F91-9943-4D20-8604-3394DD41EA94}" destId="{E20F5920-416C-41C7-8842-9C3060347EDA}" srcOrd="0" destOrd="0" presId="urn:microsoft.com/office/officeart/2005/8/layout/chevron1"/>
    <dgm:cxn modelId="{02A4CB3A-B942-4148-9F5F-D3C6D5772D37}" type="presOf" srcId="{6A23BA59-764B-4E6D-BE46-2E4206F46701}" destId="{50D5048C-E0D2-4723-999B-F0B805BC8478}" srcOrd="0" destOrd="0" presId="urn:microsoft.com/office/officeart/2005/8/layout/chevron1"/>
    <dgm:cxn modelId="{C525A26B-3789-479C-9677-3C03700D3944}" srcId="{94422497-2889-4F19-88CA-596E24149227}" destId="{6A23BA59-764B-4E6D-BE46-2E4206F46701}" srcOrd="2" destOrd="0" parTransId="{8376F21A-36FA-44E2-88E9-A95D52EFD242}" sibTransId="{D906CF1A-A709-412A-8595-BE0337981E53}"/>
    <dgm:cxn modelId="{997BF497-1BE5-4092-94D2-11E002ECF10C}" type="presOf" srcId="{7FC4FB7D-44C4-4E35-8B95-A319A8085416}" destId="{8FD4B3D1-C654-411A-84C0-3DEEF263B4DD}" srcOrd="0" destOrd="0" presId="urn:microsoft.com/office/officeart/2005/8/layout/chevron1"/>
    <dgm:cxn modelId="{2F2DB098-64E5-4EA0-B413-51DBF230CA0E}" srcId="{94422497-2889-4F19-88CA-596E24149227}" destId="{6E303F91-9943-4D20-8604-3394DD41EA94}" srcOrd="3" destOrd="0" parTransId="{03A4FD20-2ECE-4854-B3C9-C252A4405A25}" sibTransId="{6D67F5A8-A009-45F6-AE84-147B0430797A}"/>
    <dgm:cxn modelId="{B32069A5-D083-4B39-ACC3-BAC2EE71408A}" type="presOf" srcId="{B40B72D5-DC84-468E-BA76-E5FCBE50D444}" destId="{F0DFF8B9-F10C-4E3E-99A2-6D573A0C82ED}" srcOrd="0" destOrd="0" presId="urn:microsoft.com/office/officeart/2005/8/layout/chevron1"/>
    <dgm:cxn modelId="{3239A7B4-B0F4-4785-A3D6-F4C27B2D3915}" srcId="{94422497-2889-4F19-88CA-596E24149227}" destId="{7FC4FB7D-44C4-4E35-8B95-A319A8085416}" srcOrd="1" destOrd="0" parTransId="{44DFEC4D-2F9D-4BFF-AC6A-1FAFC3C7DB81}" sibTransId="{19C39E7B-2EC2-46C5-9E0D-A2EA39850470}"/>
    <dgm:cxn modelId="{D7EE63D5-E09F-476A-A36A-9CAF151F39A3}" type="presOf" srcId="{94422497-2889-4F19-88CA-596E24149227}" destId="{008A2382-4C08-4329-998F-9B045CE0F13E}" srcOrd="0" destOrd="0" presId="urn:microsoft.com/office/officeart/2005/8/layout/chevron1"/>
    <dgm:cxn modelId="{BC95E2F1-E799-4C69-9FF8-E21083842DBC}" type="presParOf" srcId="{008A2382-4C08-4329-998F-9B045CE0F13E}" destId="{F0DFF8B9-F10C-4E3E-99A2-6D573A0C82ED}" srcOrd="0" destOrd="0" presId="urn:microsoft.com/office/officeart/2005/8/layout/chevron1"/>
    <dgm:cxn modelId="{BCAA92E0-F316-4F67-8EC9-71E7410B46FC}" type="presParOf" srcId="{008A2382-4C08-4329-998F-9B045CE0F13E}" destId="{F80A4332-CFC2-4E96-A9B6-1B3F69CCBF54}" srcOrd="1" destOrd="0" presId="urn:microsoft.com/office/officeart/2005/8/layout/chevron1"/>
    <dgm:cxn modelId="{1DB00E5F-E317-4D36-B908-8FABF427B353}" type="presParOf" srcId="{008A2382-4C08-4329-998F-9B045CE0F13E}" destId="{8FD4B3D1-C654-411A-84C0-3DEEF263B4DD}" srcOrd="2" destOrd="0" presId="urn:microsoft.com/office/officeart/2005/8/layout/chevron1"/>
    <dgm:cxn modelId="{7463D7DD-BE16-4108-92A4-0B21542CF0D4}" type="presParOf" srcId="{008A2382-4C08-4329-998F-9B045CE0F13E}" destId="{EEC5AC41-45EC-4D40-874B-B73361C470E5}" srcOrd="3" destOrd="0" presId="urn:microsoft.com/office/officeart/2005/8/layout/chevron1"/>
    <dgm:cxn modelId="{98F905CC-5BDC-4D93-8299-AE71ACAEC5F5}" type="presParOf" srcId="{008A2382-4C08-4329-998F-9B045CE0F13E}" destId="{50D5048C-E0D2-4723-999B-F0B805BC8478}" srcOrd="4" destOrd="0" presId="urn:microsoft.com/office/officeart/2005/8/layout/chevron1"/>
    <dgm:cxn modelId="{46912968-4629-4844-89BF-060228D0BF32}" type="presParOf" srcId="{008A2382-4C08-4329-998F-9B045CE0F13E}" destId="{12DB38CD-B2D3-4C98-A727-59E22600AE70}" srcOrd="5" destOrd="0" presId="urn:microsoft.com/office/officeart/2005/8/layout/chevron1"/>
    <dgm:cxn modelId="{BC034669-EBC1-4CCC-8F7E-9CFC496EBD15}" type="presParOf" srcId="{008A2382-4C08-4329-998F-9B045CE0F13E}" destId="{E20F5920-416C-41C7-8842-9C3060347E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EF55F-0C29-4EFD-9353-422595F7A894}">
      <dsp:nvSpPr>
        <dsp:cNvPr id="0" name=""/>
        <dsp:cNvSpPr/>
      </dsp:nvSpPr>
      <dsp:spPr>
        <a:xfrm>
          <a:off x="2511113" y="0"/>
          <a:ext cx="1988784" cy="1051984"/>
        </a:xfrm>
        <a:prstGeom prst="roundRect">
          <a:avLst/>
        </a:prstGeom>
        <a:solidFill>
          <a:srgbClr val="FE5815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Pilotage des 4 majeurs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AAR, NCSTE, MR, F2M</a:t>
          </a:r>
          <a:endParaRPr lang="fr-FR" sz="2000" b="1" kern="1200" dirty="0">
            <a:solidFill>
              <a:srgbClr val="595959">
                <a:lumMod val="50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562467" y="51354"/>
        <a:ext cx="1886076" cy="949276"/>
      </dsp:txXfrm>
    </dsp:sp>
    <dsp:sp modelId="{879F7279-BC56-4559-B6B3-D807EBE6E8C5}">
      <dsp:nvSpPr>
        <dsp:cNvPr id="0" name=""/>
        <dsp:cNvSpPr/>
      </dsp:nvSpPr>
      <dsp:spPr>
        <a:xfrm>
          <a:off x="1483742" y="565911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3023514" y="213678"/>
              </a:moveTo>
              <a:arcTo wR="2100478" hR="2100478" stAng="17764094" swAng="1321448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7A126-6D38-4D2B-A301-ECD9483EF24A}">
      <dsp:nvSpPr>
        <dsp:cNvPr id="0" name=""/>
        <dsp:cNvSpPr/>
      </dsp:nvSpPr>
      <dsp:spPr>
        <a:xfrm>
          <a:off x="4727292" y="1269515"/>
          <a:ext cx="1618437" cy="1397697"/>
        </a:xfrm>
        <a:prstGeom prst="roundRect">
          <a:avLst/>
        </a:prstGeom>
        <a:solidFill>
          <a:srgbClr val="005BBB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NS Culture Roadmaps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Site &amp; </a:t>
          </a:r>
          <a:r>
            <a:rPr lang="fr-FR" sz="1800" b="1" kern="1200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departments</a:t>
          </a:r>
          <a:endParaRPr lang="fr-FR" sz="1800" b="1" kern="1200" dirty="0">
            <a:solidFill>
              <a:srgbClr val="595959">
                <a:lumMod val="50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795522" y="1337745"/>
        <a:ext cx="1481977" cy="1261237"/>
      </dsp:txXfrm>
    </dsp:sp>
    <dsp:sp modelId="{B37829F5-0CC0-4F54-BA84-87EB609C469D}">
      <dsp:nvSpPr>
        <dsp:cNvPr id="0" name=""/>
        <dsp:cNvSpPr/>
      </dsp:nvSpPr>
      <dsp:spPr>
        <a:xfrm>
          <a:off x="1441788" y="475291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4198407" y="2203930"/>
              </a:moveTo>
              <a:arcTo wR="2100478" hR="2100478" stAng="169383" swAng="1956091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A8405-6E80-4F1E-8710-914662620250}">
      <dsp:nvSpPr>
        <dsp:cNvPr id="0" name=""/>
        <dsp:cNvSpPr/>
      </dsp:nvSpPr>
      <dsp:spPr>
        <a:xfrm>
          <a:off x="3947158" y="3803047"/>
          <a:ext cx="1585955" cy="1049575"/>
        </a:xfrm>
        <a:prstGeom prst="roundRect">
          <a:avLst/>
        </a:prstGeom>
        <a:solidFill>
          <a:srgbClr val="C4D6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Post </a:t>
          </a:r>
          <a:r>
            <a:rPr lang="fr-FR" sz="2000" b="1" kern="1200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Combined</a:t>
          </a: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Peer </a:t>
          </a:r>
          <a:r>
            <a:rPr lang="fr-FR" sz="2000" b="1" kern="1200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</a:t>
          </a: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Actions plan</a:t>
          </a:r>
        </a:p>
      </dsp:txBody>
      <dsp:txXfrm>
        <a:off x="3998394" y="3854283"/>
        <a:ext cx="1483483" cy="947103"/>
      </dsp:txXfrm>
    </dsp:sp>
    <dsp:sp modelId="{283DEF2E-D6C3-4125-B283-7FAA33404DEC}">
      <dsp:nvSpPr>
        <dsp:cNvPr id="0" name=""/>
        <dsp:cNvSpPr/>
      </dsp:nvSpPr>
      <dsp:spPr>
        <a:xfrm>
          <a:off x="1405027" y="528034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2532868" y="4155970"/>
              </a:moveTo>
              <a:arcTo wR="2100478" hR="2100478" stAng="4687233" swAng="1532251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E9600-0F7B-4318-8375-7DC7B183FAD2}">
      <dsp:nvSpPr>
        <dsp:cNvPr id="0" name=""/>
        <dsp:cNvSpPr/>
      </dsp:nvSpPr>
      <dsp:spPr>
        <a:xfrm>
          <a:off x="1541421" y="3901019"/>
          <a:ext cx="1458908" cy="853632"/>
        </a:xfrm>
        <a:prstGeom prst="roundRect">
          <a:avLst/>
        </a:prstGeom>
        <a:solidFill>
          <a:srgbClr val="509E2F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Leadership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Program</a:t>
          </a:r>
        </a:p>
      </dsp:txBody>
      <dsp:txXfrm>
        <a:off x="1583092" y="3942690"/>
        <a:ext cx="1375566" cy="770290"/>
      </dsp:txXfrm>
    </dsp:sp>
    <dsp:sp modelId="{86483948-9283-4B39-A22F-04A82B5B6E33}">
      <dsp:nvSpPr>
        <dsp:cNvPr id="0" name=""/>
        <dsp:cNvSpPr/>
      </dsp:nvSpPr>
      <dsp:spPr>
        <a:xfrm>
          <a:off x="1444121" y="581081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381633" y="3307781"/>
              </a:moveTo>
              <a:arcTo wR="2100478" hR="2100478" stAng="8694966" swAng="2442741"/>
            </a:path>
          </a:pathLst>
        </a:custGeom>
        <a:noFill/>
        <a:ln w="6350" cap="flat" cmpd="sng" algn="ctr">
          <a:solidFill>
            <a:srgbClr val="005B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49642-4889-41C9-8D34-C574BA34D7BE}">
      <dsp:nvSpPr>
        <dsp:cNvPr id="0" name=""/>
        <dsp:cNvSpPr/>
      </dsp:nvSpPr>
      <dsp:spPr>
        <a:xfrm>
          <a:off x="897164" y="1383946"/>
          <a:ext cx="1353563" cy="107679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Annual</a:t>
          </a: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2000" b="1" kern="1200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Nuclear</a:t>
          </a:r>
          <a:r>
            <a:rPr lang="fr-FR" sz="2000" b="1" kern="1200" dirty="0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Safety </a:t>
          </a:r>
          <a:r>
            <a:rPr lang="fr-FR" sz="2000" b="1" kern="1200" dirty="0" err="1">
              <a:solidFill>
                <a:srgbClr val="595959">
                  <a:lumMod val="5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Diagnosis</a:t>
          </a:r>
          <a:endParaRPr lang="fr-FR" sz="2000" b="1" kern="1200" dirty="0">
            <a:solidFill>
              <a:srgbClr val="595959">
                <a:lumMod val="50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49729" y="1436511"/>
        <a:ext cx="1248433" cy="971660"/>
      </dsp:txXfrm>
    </dsp:sp>
    <dsp:sp modelId="{4260CCF7-1F15-44E4-910A-488482891892}">
      <dsp:nvSpPr>
        <dsp:cNvPr id="0" name=""/>
        <dsp:cNvSpPr/>
      </dsp:nvSpPr>
      <dsp:spPr>
        <a:xfrm>
          <a:off x="1500033" y="471418"/>
          <a:ext cx="4200956" cy="4200956"/>
        </a:xfrm>
        <a:custGeom>
          <a:avLst/>
          <a:gdLst/>
          <a:ahLst/>
          <a:cxnLst/>
          <a:rect l="0" t="0" r="0" b="0"/>
          <a:pathLst>
            <a:path>
              <a:moveTo>
                <a:pt x="373221" y="905240"/>
              </a:moveTo>
              <a:arcTo wR="2100478" hR="2100478" stAng="12880961" swAng="1430082"/>
            </a:path>
          </a:pathLst>
        </a:custGeom>
        <a:noFill/>
        <a:ln w="6350" cap="flat" cmpd="sng" algn="ctr">
          <a:solidFill>
            <a:srgbClr val="001A70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FF8B9-F10C-4E3E-99A2-6D573A0C82ED}">
      <dsp:nvSpPr>
        <dsp:cNvPr id="0" name=""/>
        <dsp:cNvSpPr/>
      </dsp:nvSpPr>
      <dsp:spPr>
        <a:xfrm>
          <a:off x="132193" y="998943"/>
          <a:ext cx="2542068" cy="764462"/>
        </a:xfrm>
        <a:prstGeom prst="chevron">
          <a:avLst/>
        </a:prstGeom>
        <a:solidFill>
          <a:srgbClr val="953735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Anticipation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Continous</a:t>
          </a:r>
          <a:r>
            <a:rPr lang="fr-FR" sz="1400" b="1" kern="1200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 </a:t>
          </a:r>
          <a:r>
            <a:rPr lang="fr-FR" sz="1400" b="1" kern="1200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improvment</a:t>
          </a:r>
          <a:endParaRPr lang="fr-FR" sz="1400" b="1" kern="1200" dirty="0">
            <a:solidFill>
              <a:srgbClr val="FFFFFF"/>
            </a:solidFill>
            <a:latin typeface="Frutiger LT Std 45 Light"/>
            <a:ea typeface="+mn-ea"/>
            <a:cs typeface="+mn-cs"/>
          </a:endParaRPr>
        </a:p>
      </dsp:txBody>
      <dsp:txXfrm>
        <a:off x="514424" y="998943"/>
        <a:ext cx="1777606" cy="764462"/>
      </dsp:txXfrm>
    </dsp:sp>
    <dsp:sp modelId="{8FD4B3D1-C654-411A-84C0-3DEEF263B4DD}">
      <dsp:nvSpPr>
        <dsp:cNvPr id="0" name=""/>
        <dsp:cNvSpPr/>
      </dsp:nvSpPr>
      <dsp:spPr>
        <a:xfrm>
          <a:off x="2422669" y="998943"/>
          <a:ext cx="2000465" cy="764462"/>
        </a:xfrm>
        <a:prstGeom prst="chevron">
          <a:avLst/>
        </a:prstGeom>
        <a:solidFill>
          <a:srgbClr val="FE5815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Preparation</a:t>
          </a:r>
          <a:endParaRPr lang="fr-FR" sz="1500" b="1" kern="1200" dirty="0">
            <a:solidFill>
              <a:srgbClr val="FFFFFF"/>
            </a:solidFill>
            <a:latin typeface="Frutiger LT Std 45 Light"/>
            <a:ea typeface="+mn-ea"/>
            <a:cs typeface="+mn-cs"/>
          </a:endParaRPr>
        </a:p>
      </dsp:txBody>
      <dsp:txXfrm>
        <a:off x="2804900" y="998943"/>
        <a:ext cx="1236003" cy="764462"/>
      </dsp:txXfrm>
    </dsp:sp>
    <dsp:sp modelId="{50D5048C-E0D2-4723-999B-F0B805BC8478}">
      <dsp:nvSpPr>
        <dsp:cNvPr id="0" name=""/>
        <dsp:cNvSpPr/>
      </dsp:nvSpPr>
      <dsp:spPr>
        <a:xfrm>
          <a:off x="4161463" y="998943"/>
          <a:ext cx="2191408" cy="764462"/>
        </a:xfrm>
        <a:prstGeom prst="chevron">
          <a:avLst/>
        </a:prstGeom>
        <a:solidFill>
          <a:srgbClr val="509E2F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Realisation</a:t>
          </a:r>
          <a:endParaRPr lang="fr-FR" sz="1400" b="1" kern="1200" dirty="0">
            <a:solidFill>
              <a:srgbClr val="FFFFFF"/>
            </a:solidFill>
            <a:latin typeface="Frutiger LT Std 45 Light"/>
            <a:ea typeface="+mn-ea"/>
            <a:cs typeface="+mn-cs"/>
          </a:endParaRPr>
        </a:p>
      </dsp:txBody>
      <dsp:txXfrm>
        <a:off x="4543694" y="998943"/>
        <a:ext cx="1426946" cy="764462"/>
      </dsp:txXfrm>
    </dsp:sp>
    <dsp:sp modelId="{E20F5920-416C-41C7-8842-9C3060347EDA}">
      <dsp:nvSpPr>
        <dsp:cNvPr id="0" name=""/>
        <dsp:cNvSpPr/>
      </dsp:nvSpPr>
      <dsp:spPr>
        <a:xfrm>
          <a:off x="6088297" y="998943"/>
          <a:ext cx="2094570" cy="764462"/>
        </a:xfrm>
        <a:prstGeom prst="chevron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Operating </a:t>
          </a:r>
          <a:r>
            <a:rPr lang="fr-FR" sz="1500" b="1" kern="1200" dirty="0" err="1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feed</a:t>
          </a:r>
          <a:r>
            <a:rPr lang="fr-FR" sz="1500" b="1" kern="1200" dirty="0">
              <a:solidFill>
                <a:srgbClr val="FFFFFF"/>
              </a:solidFill>
              <a:latin typeface="Frutiger LT Std 45 Light"/>
              <a:ea typeface="+mn-ea"/>
              <a:cs typeface="+mn-cs"/>
            </a:rPr>
            <a:t> back</a:t>
          </a:r>
        </a:p>
      </dsp:txBody>
      <dsp:txXfrm>
        <a:off x="6470528" y="998943"/>
        <a:ext cx="1330108" cy="764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BB464-2E08-4B52-8BD8-7B26D9BE3B7B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C5F3-CC7B-453F-913B-2091BD6D10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6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/>
              <a:t>A very short introduction on our model of NSC.</a:t>
            </a:r>
          </a:p>
          <a:p>
            <a:r>
              <a:rPr lang="en-CA" noProof="0" dirty="0"/>
              <a:t>We adopt the iceberg model, you know it, of course.</a:t>
            </a:r>
          </a:p>
          <a:p>
            <a:r>
              <a:rPr lang="en-CA" noProof="0" dirty="0"/>
              <a:t>That means for us : …</a:t>
            </a:r>
          </a:p>
          <a:p>
            <a:r>
              <a:rPr lang="en-CA" noProof="0" dirty="0"/>
              <a:t>That means that we have to play, to act on 3 drivers…</a:t>
            </a:r>
          </a:p>
          <a:p>
            <a:r>
              <a:rPr lang="en-CA" noProof="0" dirty="0"/>
              <a:t>As you see, it is not only matter of behaviors, and that introduces the interest of using a perception survey in addition to the analysis of performances and the analysis of what we see in the field.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1FB27-7E14-41DA-B984-5136E8E7604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51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56104" y="6420106"/>
            <a:ext cx="834713" cy="366183"/>
          </a:xfrm>
          <a:prstGeom prst="rect">
            <a:avLst/>
          </a:prstGeom>
        </p:spPr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4519" y="965202"/>
            <a:ext cx="5183716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95" y="776652"/>
            <a:ext cx="6425619" cy="2030180"/>
          </a:xfrm>
        </p:spPr>
        <p:txBody>
          <a:bodyPr/>
          <a:lstStyle/>
          <a:p>
            <a:r>
              <a:rPr lang="en-CA" b="1" cap="all" dirty="0"/>
              <a:t>Nuclear</a:t>
            </a:r>
            <a:r>
              <a:rPr lang="fr-FR" b="1" cap="all" dirty="0"/>
              <a:t> </a:t>
            </a:r>
            <a:r>
              <a:rPr lang="fr-FR" b="1" cap="all" dirty="0" err="1"/>
              <a:t>safety</a:t>
            </a:r>
            <a:r>
              <a:rPr lang="fr-FR" b="1" cap="all" dirty="0"/>
              <a:t> culture</a:t>
            </a:r>
            <a:endParaRPr lang="en-US" b="1" cap="all" dirty="0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DC553679-FEE9-1E8B-3AD3-174A70F8B1D9}"/>
              </a:ext>
            </a:extLst>
          </p:cNvPr>
          <p:cNvGrpSpPr>
            <a:grpSpLocks noChangeAspect="1"/>
          </p:cNvGrpSpPr>
          <p:nvPr/>
        </p:nvGrpSpPr>
        <p:grpSpPr>
          <a:xfrm>
            <a:off x="5264783" y="1577330"/>
            <a:ext cx="1658531" cy="428824"/>
            <a:chOff x="3379593" y="1217778"/>
            <a:chExt cx="4969651" cy="1284936"/>
          </a:xfrm>
        </p:grpSpPr>
        <p:pic>
          <p:nvPicPr>
            <p:cNvPr id="3" name="Picture 17">
              <a:extLst>
                <a:ext uri="{FF2B5EF4-FFF2-40B4-BE49-F238E27FC236}">
                  <a16:creationId xmlns:a16="http://schemas.microsoft.com/office/drawing/2014/main" id="{F4060597-8E4A-C234-D67E-60158FE478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9593" y="1673282"/>
              <a:ext cx="4969651" cy="829432"/>
            </a:xfrm>
            <a:prstGeom prst="rect">
              <a:avLst/>
            </a:prstGeom>
          </p:spPr>
        </p:pic>
        <p:grpSp>
          <p:nvGrpSpPr>
            <p:cNvPr id="6" name="Groupe 51">
              <a:extLst>
                <a:ext uri="{FF2B5EF4-FFF2-40B4-BE49-F238E27FC236}">
                  <a16:creationId xmlns:a16="http://schemas.microsoft.com/office/drawing/2014/main" id="{51B6B831-3F3B-17BE-A1D7-5ACA6C05D8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79593" y="1217778"/>
              <a:ext cx="599715" cy="256664"/>
              <a:chOff x="1252764" y="958363"/>
              <a:chExt cx="9689647" cy="4154227"/>
            </a:xfrm>
            <a:solidFill>
              <a:schemeClr val="bg1"/>
            </a:solidFill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0E9ACDF6-B4CF-9C16-3CCF-ED128A32DE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2764" y="958363"/>
                <a:ext cx="4603989" cy="4154227"/>
              </a:xfrm>
              <a:custGeom>
                <a:avLst/>
                <a:gdLst>
                  <a:gd name="T0" fmla="*/ 1336 w 3649"/>
                  <a:gd name="T1" fmla="*/ 2322 h 3292"/>
                  <a:gd name="T2" fmla="*/ 433 w 3649"/>
                  <a:gd name="T3" fmla="*/ 2628 h 3292"/>
                  <a:gd name="T4" fmla="*/ 502 w 3649"/>
                  <a:gd name="T5" fmla="*/ 3027 h 3292"/>
                  <a:gd name="T6" fmla="*/ 626 w 3649"/>
                  <a:gd name="T7" fmla="*/ 3191 h 3292"/>
                  <a:gd name="T8" fmla="*/ 727 w 3649"/>
                  <a:gd name="T9" fmla="*/ 3232 h 3292"/>
                  <a:gd name="T10" fmla="*/ 939 w 3649"/>
                  <a:gd name="T11" fmla="*/ 3266 h 3292"/>
                  <a:gd name="T12" fmla="*/ 1315 w 3649"/>
                  <a:gd name="T13" fmla="*/ 3189 h 3292"/>
                  <a:gd name="T14" fmla="*/ 1616 w 3649"/>
                  <a:gd name="T15" fmla="*/ 2920 h 3292"/>
                  <a:gd name="T16" fmla="*/ 1454 w 3649"/>
                  <a:gd name="T17" fmla="*/ 2251 h 3292"/>
                  <a:gd name="T18" fmla="*/ 2062 w 3649"/>
                  <a:gd name="T19" fmla="*/ 2260 h 3292"/>
                  <a:gd name="T20" fmla="*/ 2262 w 3649"/>
                  <a:gd name="T21" fmla="*/ 2438 h 3292"/>
                  <a:gd name="T22" fmla="*/ 2436 w 3649"/>
                  <a:gd name="T23" fmla="*/ 2695 h 3292"/>
                  <a:gd name="T24" fmla="*/ 2420 w 3649"/>
                  <a:gd name="T25" fmla="*/ 2962 h 3292"/>
                  <a:gd name="T26" fmla="*/ 2504 w 3649"/>
                  <a:gd name="T27" fmla="*/ 3034 h 3292"/>
                  <a:gd name="T28" fmla="*/ 3156 w 3649"/>
                  <a:gd name="T29" fmla="*/ 3179 h 3292"/>
                  <a:gd name="T30" fmla="*/ 3291 w 3649"/>
                  <a:gd name="T31" fmla="*/ 3056 h 3292"/>
                  <a:gd name="T32" fmla="*/ 2703 w 3649"/>
                  <a:gd name="T33" fmla="*/ 1163 h 3292"/>
                  <a:gd name="T34" fmla="*/ 2147 w 3649"/>
                  <a:gd name="T35" fmla="*/ 1426 h 3292"/>
                  <a:gd name="T36" fmla="*/ 2192 w 3649"/>
                  <a:gd name="T37" fmla="*/ 1636 h 3292"/>
                  <a:gd name="T38" fmla="*/ 3087 w 3649"/>
                  <a:gd name="T39" fmla="*/ 1896 h 3292"/>
                  <a:gd name="T40" fmla="*/ 3414 w 3649"/>
                  <a:gd name="T41" fmla="*/ 1876 h 3292"/>
                  <a:gd name="T42" fmla="*/ 3448 w 3649"/>
                  <a:gd name="T43" fmla="*/ 1814 h 3292"/>
                  <a:gd name="T44" fmla="*/ 3642 w 3649"/>
                  <a:gd name="T45" fmla="*/ 1647 h 3292"/>
                  <a:gd name="T46" fmla="*/ 931 w 3649"/>
                  <a:gd name="T47" fmla="*/ 1990 h 3292"/>
                  <a:gd name="T48" fmla="*/ 1357 w 3649"/>
                  <a:gd name="T49" fmla="*/ 1591 h 3292"/>
                  <a:gd name="T50" fmla="*/ 435 w 3649"/>
                  <a:gd name="T51" fmla="*/ 1000 h 3292"/>
                  <a:gd name="T52" fmla="*/ 382 w 3649"/>
                  <a:gd name="T53" fmla="*/ 938 h 3292"/>
                  <a:gd name="T54" fmla="*/ 278 w 3649"/>
                  <a:gd name="T55" fmla="*/ 1163 h 3292"/>
                  <a:gd name="T56" fmla="*/ 233 w 3649"/>
                  <a:gd name="T57" fmla="*/ 1284 h 3292"/>
                  <a:gd name="T58" fmla="*/ 0 w 3649"/>
                  <a:gd name="T59" fmla="*/ 1492 h 3292"/>
                  <a:gd name="T60" fmla="*/ 1966 w 3649"/>
                  <a:gd name="T61" fmla="*/ 519 h 3292"/>
                  <a:gd name="T62" fmla="*/ 2210 w 3649"/>
                  <a:gd name="T63" fmla="*/ 44 h 3292"/>
                  <a:gd name="T64" fmla="*/ 1730 w 3649"/>
                  <a:gd name="T65" fmla="*/ 121 h 3292"/>
                  <a:gd name="T66" fmla="*/ 1302 w 3649"/>
                  <a:gd name="T67" fmla="*/ 320 h 3292"/>
                  <a:gd name="T68" fmla="*/ 1204 w 3649"/>
                  <a:gd name="T69" fmla="*/ 780 h 3292"/>
                  <a:gd name="T70" fmla="*/ 1500 w 3649"/>
                  <a:gd name="T71" fmla="*/ 1137 h 3292"/>
                  <a:gd name="T72" fmla="*/ 1765 w 3649"/>
                  <a:gd name="T73" fmla="*/ 1205 h 3292"/>
                  <a:gd name="T74" fmla="*/ 1966 w 3649"/>
                  <a:gd name="T75" fmla="*/ 519 h 3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49" h="3292">
                    <a:moveTo>
                      <a:pt x="1454" y="2251"/>
                    </a:moveTo>
                    <a:cubicBezTo>
                      <a:pt x="1428" y="2280"/>
                      <a:pt x="1356" y="2290"/>
                      <a:pt x="1336" y="2322"/>
                    </a:cubicBezTo>
                    <a:cubicBezTo>
                      <a:pt x="1306" y="2370"/>
                      <a:pt x="1235" y="2481"/>
                      <a:pt x="1181" y="2533"/>
                    </a:cubicBezTo>
                    <a:cubicBezTo>
                      <a:pt x="1002" y="2702"/>
                      <a:pt x="621" y="2789"/>
                      <a:pt x="433" y="2628"/>
                    </a:cubicBezTo>
                    <a:cubicBezTo>
                      <a:pt x="421" y="2629"/>
                      <a:pt x="428" y="2636"/>
                      <a:pt x="443" y="2682"/>
                    </a:cubicBezTo>
                    <a:cubicBezTo>
                      <a:pt x="457" y="2770"/>
                      <a:pt x="528" y="2975"/>
                      <a:pt x="502" y="3027"/>
                    </a:cubicBezTo>
                    <a:cubicBezTo>
                      <a:pt x="520" y="3086"/>
                      <a:pt x="537" y="3065"/>
                      <a:pt x="569" y="3096"/>
                    </a:cubicBezTo>
                    <a:cubicBezTo>
                      <a:pt x="591" y="3118"/>
                      <a:pt x="600" y="3175"/>
                      <a:pt x="626" y="3191"/>
                    </a:cubicBezTo>
                    <a:cubicBezTo>
                      <a:pt x="654" y="3188"/>
                      <a:pt x="682" y="3187"/>
                      <a:pt x="711" y="3185"/>
                    </a:cubicBezTo>
                    <a:cubicBezTo>
                      <a:pt x="717" y="3200"/>
                      <a:pt x="721" y="3216"/>
                      <a:pt x="727" y="3232"/>
                    </a:cubicBezTo>
                    <a:cubicBezTo>
                      <a:pt x="764" y="3230"/>
                      <a:pt x="801" y="3227"/>
                      <a:pt x="837" y="3225"/>
                    </a:cubicBezTo>
                    <a:cubicBezTo>
                      <a:pt x="858" y="3229"/>
                      <a:pt x="921" y="3261"/>
                      <a:pt x="939" y="3266"/>
                    </a:cubicBezTo>
                    <a:cubicBezTo>
                      <a:pt x="980" y="3263"/>
                      <a:pt x="1021" y="3260"/>
                      <a:pt x="1062" y="3257"/>
                    </a:cubicBezTo>
                    <a:cubicBezTo>
                      <a:pt x="1155" y="3281"/>
                      <a:pt x="1237" y="3242"/>
                      <a:pt x="1315" y="3189"/>
                    </a:cubicBezTo>
                    <a:cubicBezTo>
                      <a:pt x="1360" y="3159"/>
                      <a:pt x="1408" y="3163"/>
                      <a:pt x="1446" y="3130"/>
                    </a:cubicBezTo>
                    <a:cubicBezTo>
                      <a:pt x="1504" y="3081"/>
                      <a:pt x="1580" y="2985"/>
                      <a:pt x="1616" y="2920"/>
                    </a:cubicBezTo>
                    <a:cubicBezTo>
                      <a:pt x="1704" y="2758"/>
                      <a:pt x="1673" y="2373"/>
                      <a:pt x="1592" y="2278"/>
                    </a:cubicBezTo>
                    <a:cubicBezTo>
                      <a:pt x="1560" y="2244"/>
                      <a:pt x="1523" y="2244"/>
                      <a:pt x="1454" y="2251"/>
                    </a:cubicBezTo>
                    <a:moveTo>
                      <a:pt x="2195" y="2143"/>
                    </a:moveTo>
                    <a:cubicBezTo>
                      <a:pt x="2129" y="2194"/>
                      <a:pt x="2101" y="2182"/>
                      <a:pt x="2062" y="2260"/>
                    </a:cubicBezTo>
                    <a:cubicBezTo>
                      <a:pt x="2058" y="2260"/>
                      <a:pt x="2068" y="2272"/>
                      <a:pt x="2064" y="2272"/>
                    </a:cubicBezTo>
                    <a:cubicBezTo>
                      <a:pt x="2104" y="2351"/>
                      <a:pt x="2194" y="2383"/>
                      <a:pt x="2262" y="2438"/>
                    </a:cubicBezTo>
                    <a:cubicBezTo>
                      <a:pt x="2283" y="2455"/>
                      <a:pt x="2339" y="2552"/>
                      <a:pt x="2366" y="2560"/>
                    </a:cubicBezTo>
                    <a:cubicBezTo>
                      <a:pt x="2396" y="2595"/>
                      <a:pt x="2416" y="2695"/>
                      <a:pt x="2436" y="2695"/>
                    </a:cubicBezTo>
                    <a:cubicBezTo>
                      <a:pt x="2456" y="2722"/>
                      <a:pt x="2434" y="2788"/>
                      <a:pt x="2454" y="2813"/>
                    </a:cubicBezTo>
                    <a:cubicBezTo>
                      <a:pt x="2456" y="2931"/>
                      <a:pt x="2439" y="2939"/>
                      <a:pt x="2420" y="2962"/>
                    </a:cubicBezTo>
                    <a:cubicBezTo>
                      <a:pt x="2420" y="2970"/>
                      <a:pt x="2431" y="2991"/>
                      <a:pt x="2431" y="2999"/>
                    </a:cubicBezTo>
                    <a:cubicBezTo>
                      <a:pt x="2436" y="3005"/>
                      <a:pt x="2484" y="3038"/>
                      <a:pt x="2504" y="3034"/>
                    </a:cubicBezTo>
                    <a:cubicBezTo>
                      <a:pt x="2569" y="3036"/>
                      <a:pt x="2832" y="3240"/>
                      <a:pt x="2852" y="3279"/>
                    </a:cubicBezTo>
                    <a:cubicBezTo>
                      <a:pt x="3041" y="3292"/>
                      <a:pt x="3027" y="3235"/>
                      <a:pt x="3156" y="3179"/>
                    </a:cubicBezTo>
                    <a:cubicBezTo>
                      <a:pt x="3192" y="3165"/>
                      <a:pt x="3219" y="3179"/>
                      <a:pt x="3242" y="3155"/>
                    </a:cubicBezTo>
                    <a:cubicBezTo>
                      <a:pt x="3266" y="3130"/>
                      <a:pt x="3268" y="3081"/>
                      <a:pt x="3291" y="3056"/>
                    </a:cubicBezTo>
                    <a:cubicBezTo>
                      <a:pt x="3293" y="2593"/>
                      <a:pt x="2661" y="2157"/>
                      <a:pt x="2195" y="2143"/>
                    </a:cubicBezTo>
                    <a:moveTo>
                      <a:pt x="2703" y="1163"/>
                    </a:moveTo>
                    <a:cubicBezTo>
                      <a:pt x="2469" y="1200"/>
                      <a:pt x="2327" y="1274"/>
                      <a:pt x="2238" y="1336"/>
                    </a:cubicBezTo>
                    <a:cubicBezTo>
                      <a:pt x="2178" y="1379"/>
                      <a:pt x="2160" y="1408"/>
                      <a:pt x="2147" y="1426"/>
                    </a:cubicBezTo>
                    <a:cubicBezTo>
                      <a:pt x="2133" y="1444"/>
                      <a:pt x="2125" y="1484"/>
                      <a:pt x="2132" y="1526"/>
                    </a:cubicBezTo>
                    <a:cubicBezTo>
                      <a:pt x="2138" y="1568"/>
                      <a:pt x="2155" y="1612"/>
                      <a:pt x="2192" y="1636"/>
                    </a:cubicBezTo>
                    <a:cubicBezTo>
                      <a:pt x="2478" y="1614"/>
                      <a:pt x="2975" y="1595"/>
                      <a:pt x="3073" y="1835"/>
                    </a:cubicBezTo>
                    <a:cubicBezTo>
                      <a:pt x="3078" y="1868"/>
                      <a:pt x="3085" y="1888"/>
                      <a:pt x="3087" y="1896"/>
                    </a:cubicBezTo>
                    <a:cubicBezTo>
                      <a:pt x="3181" y="1872"/>
                      <a:pt x="3112" y="1881"/>
                      <a:pt x="3252" y="1903"/>
                    </a:cubicBezTo>
                    <a:cubicBezTo>
                      <a:pt x="3283" y="1908"/>
                      <a:pt x="3362" y="1889"/>
                      <a:pt x="3414" y="1876"/>
                    </a:cubicBezTo>
                    <a:cubicBezTo>
                      <a:pt x="3438" y="1871"/>
                      <a:pt x="3451" y="1849"/>
                      <a:pt x="3451" y="1849"/>
                    </a:cubicBezTo>
                    <a:cubicBezTo>
                      <a:pt x="3451" y="1849"/>
                      <a:pt x="3447" y="1826"/>
                      <a:pt x="3448" y="1814"/>
                    </a:cubicBezTo>
                    <a:cubicBezTo>
                      <a:pt x="3448" y="1814"/>
                      <a:pt x="3497" y="1817"/>
                      <a:pt x="3517" y="1802"/>
                    </a:cubicBezTo>
                    <a:cubicBezTo>
                      <a:pt x="3649" y="1780"/>
                      <a:pt x="3580" y="1717"/>
                      <a:pt x="3642" y="1647"/>
                    </a:cubicBezTo>
                    <a:cubicBezTo>
                      <a:pt x="3602" y="1198"/>
                      <a:pt x="3142" y="1095"/>
                      <a:pt x="2703" y="1163"/>
                    </a:cubicBezTo>
                    <a:moveTo>
                      <a:pt x="931" y="1990"/>
                    </a:moveTo>
                    <a:cubicBezTo>
                      <a:pt x="982" y="1977"/>
                      <a:pt x="1069" y="1969"/>
                      <a:pt x="1115" y="1946"/>
                    </a:cubicBezTo>
                    <a:cubicBezTo>
                      <a:pt x="1187" y="1910"/>
                      <a:pt x="1437" y="1734"/>
                      <a:pt x="1357" y="1591"/>
                    </a:cubicBezTo>
                    <a:cubicBezTo>
                      <a:pt x="1331" y="1291"/>
                      <a:pt x="969" y="1546"/>
                      <a:pt x="815" y="1441"/>
                    </a:cubicBezTo>
                    <a:cubicBezTo>
                      <a:pt x="659" y="1421"/>
                      <a:pt x="482" y="1127"/>
                      <a:pt x="435" y="1000"/>
                    </a:cubicBezTo>
                    <a:cubicBezTo>
                      <a:pt x="416" y="950"/>
                      <a:pt x="423" y="967"/>
                      <a:pt x="399" y="928"/>
                    </a:cubicBezTo>
                    <a:cubicBezTo>
                      <a:pt x="399" y="924"/>
                      <a:pt x="382" y="942"/>
                      <a:pt x="382" y="938"/>
                    </a:cubicBezTo>
                    <a:cubicBezTo>
                      <a:pt x="337" y="991"/>
                      <a:pt x="346" y="1037"/>
                      <a:pt x="339" y="1167"/>
                    </a:cubicBezTo>
                    <a:cubicBezTo>
                      <a:pt x="318" y="1166"/>
                      <a:pt x="298" y="1164"/>
                      <a:pt x="278" y="1163"/>
                    </a:cubicBezTo>
                    <a:cubicBezTo>
                      <a:pt x="273" y="1210"/>
                      <a:pt x="268" y="1236"/>
                      <a:pt x="247" y="1260"/>
                    </a:cubicBezTo>
                    <a:cubicBezTo>
                      <a:pt x="242" y="1268"/>
                      <a:pt x="238" y="1276"/>
                      <a:pt x="233" y="1284"/>
                    </a:cubicBezTo>
                    <a:cubicBezTo>
                      <a:pt x="194" y="1271"/>
                      <a:pt x="215" y="1289"/>
                      <a:pt x="198" y="1257"/>
                    </a:cubicBezTo>
                    <a:cubicBezTo>
                      <a:pt x="54" y="1265"/>
                      <a:pt x="66" y="1410"/>
                      <a:pt x="0" y="1492"/>
                    </a:cubicBezTo>
                    <a:cubicBezTo>
                      <a:pt x="3" y="1761"/>
                      <a:pt x="539" y="2093"/>
                      <a:pt x="931" y="1990"/>
                    </a:cubicBezTo>
                    <a:moveTo>
                      <a:pt x="1966" y="519"/>
                    </a:moveTo>
                    <a:cubicBezTo>
                      <a:pt x="1978" y="416"/>
                      <a:pt x="1962" y="267"/>
                      <a:pt x="2042" y="197"/>
                    </a:cubicBezTo>
                    <a:cubicBezTo>
                      <a:pt x="2066" y="88"/>
                      <a:pt x="2237" y="112"/>
                      <a:pt x="2210" y="44"/>
                    </a:cubicBezTo>
                    <a:cubicBezTo>
                      <a:pt x="2193" y="0"/>
                      <a:pt x="2113" y="21"/>
                      <a:pt x="2080" y="29"/>
                    </a:cubicBezTo>
                    <a:cubicBezTo>
                      <a:pt x="2055" y="35"/>
                      <a:pt x="1821" y="111"/>
                      <a:pt x="1730" y="121"/>
                    </a:cubicBezTo>
                    <a:cubicBezTo>
                      <a:pt x="1692" y="110"/>
                      <a:pt x="1654" y="100"/>
                      <a:pt x="1616" y="89"/>
                    </a:cubicBezTo>
                    <a:cubicBezTo>
                      <a:pt x="1469" y="110"/>
                      <a:pt x="1384" y="227"/>
                      <a:pt x="1302" y="320"/>
                    </a:cubicBezTo>
                    <a:cubicBezTo>
                      <a:pt x="1234" y="399"/>
                      <a:pt x="1141" y="591"/>
                      <a:pt x="1216" y="705"/>
                    </a:cubicBezTo>
                    <a:cubicBezTo>
                      <a:pt x="1212" y="729"/>
                      <a:pt x="1208" y="755"/>
                      <a:pt x="1204" y="780"/>
                    </a:cubicBezTo>
                    <a:cubicBezTo>
                      <a:pt x="1372" y="1024"/>
                      <a:pt x="1372" y="1024"/>
                      <a:pt x="1372" y="1024"/>
                    </a:cubicBezTo>
                    <a:cubicBezTo>
                      <a:pt x="1430" y="1065"/>
                      <a:pt x="1438" y="1096"/>
                      <a:pt x="1500" y="1137"/>
                    </a:cubicBezTo>
                    <a:cubicBezTo>
                      <a:pt x="1513" y="1156"/>
                      <a:pt x="1526" y="1175"/>
                      <a:pt x="1539" y="1194"/>
                    </a:cubicBezTo>
                    <a:cubicBezTo>
                      <a:pt x="1590" y="1227"/>
                      <a:pt x="1740" y="1227"/>
                      <a:pt x="1765" y="1205"/>
                    </a:cubicBezTo>
                    <a:cubicBezTo>
                      <a:pt x="2007" y="1227"/>
                      <a:pt x="1979" y="739"/>
                      <a:pt x="2055" y="636"/>
                    </a:cubicBezTo>
                    <a:cubicBezTo>
                      <a:pt x="2045" y="589"/>
                      <a:pt x="2005" y="542"/>
                      <a:pt x="1966" y="5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99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D0BDF4D-38A0-0A6F-B102-A347C9B1D3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9515" y="2418573"/>
                <a:ext cx="4752896" cy="1830960"/>
              </a:xfrm>
              <a:custGeom>
                <a:avLst/>
                <a:gdLst>
                  <a:gd name="T0" fmla="*/ 404 w 3767"/>
                  <a:gd name="T1" fmla="*/ 560 h 1451"/>
                  <a:gd name="T2" fmla="*/ 641 w 3767"/>
                  <a:gd name="T3" fmla="*/ 291 h 1451"/>
                  <a:gd name="T4" fmla="*/ 863 w 3767"/>
                  <a:gd name="T5" fmla="*/ 559 h 1451"/>
                  <a:gd name="T6" fmla="*/ 863 w 3767"/>
                  <a:gd name="T7" fmla="*/ 578 h 1451"/>
                  <a:gd name="T8" fmla="*/ 402 w 3767"/>
                  <a:gd name="T9" fmla="*/ 580 h 1451"/>
                  <a:gd name="T10" fmla="*/ 404 w 3767"/>
                  <a:gd name="T11" fmla="*/ 560 h 1451"/>
                  <a:gd name="T12" fmla="*/ 717 w 3767"/>
                  <a:gd name="T13" fmla="*/ 1145 h 1451"/>
                  <a:gd name="T14" fmla="*/ 405 w 3767"/>
                  <a:gd name="T15" fmla="*/ 843 h 1451"/>
                  <a:gd name="T16" fmla="*/ 405 w 3767"/>
                  <a:gd name="T17" fmla="*/ 819 h 1451"/>
                  <a:gd name="T18" fmla="*/ 1257 w 3767"/>
                  <a:gd name="T19" fmla="*/ 819 h 1451"/>
                  <a:gd name="T20" fmla="*/ 1257 w 3767"/>
                  <a:gd name="T21" fmla="*/ 706 h 1451"/>
                  <a:gd name="T22" fmla="*/ 637 w 3767"/>
                  <a:gd name="T23" fmla="*/ 2 h 1451"/>
                  <a:gd name="T24" fmla="*/ 3 w 3767"/>
                  <a:gd name="T25" fmla="*/ 743 h 1451"/>
                  <a:gd name="T26" fmla="*/ 623 w 3767"/>
                  <a:gd name="T27" fmla="*/ 1450 h 1451"/>
                  <a:gd name="T28" fmla="*/ 1255 w 3767"/>
                  <a:gd name="T29" fmla="*/ 1269 h 1451"/>
                  <a:gd name="T30" fmla="*/ 1110 w 3767"/>
                  <a:gd name="T31" fmla="*/ 1018 h 1451"/>
                  <a:gd name="T32" fmla="*/ 717 w 3767"/>
                  <a:gd name="T33" fmla="*/ 1145 h 1451"/>
                  <a:gd name="T34" fmla="*/ 3257 w 3767"/>
                  <a:gd name="T35" fmla="*/ 1418 h 1451"/>
                  <a:gd name="T36" fmla="*/ 2884 w 3767"/>
                  <a:gd name="T37" fmla="*/ 1420 h 1451"/>
                  <a:gd name="T38" fmla="*/ 2884 w 3767"/>
                  <a:gd name="T39" fmla="*/ 21 h 1451"/>
                  <a:gd name="T40" fmla="*/ 3767 w 3767"/>
                  <a:gd name="T41" fmla="*/ 21 h 1451"/>
                  <a:gd name="T42" fmla="*/ 3767 w 3767"/>
                  <a:gd name="T43" fmla="*/ 288 h 1451"/>
                  <a:gd name="T44" fmla="*/ 3252 w 3767"/>
                  <a:gd name="T45" fmla="*/ 288 h 1451"/>
                  <a:gd name="T46" fmla="*/ 3253 w 3767"/>
                  <a:gd name="T47" fmla="*/ 569 h 1451"/>
                  <a:gd name="T48" fmla="*/ 3713 w 3767"/>
                  <a:gd name="T49" fmla="*/ 567 h 1451"/>
                  <a:gd name="T50" fmla="*/ 3713 w 3767"/>
                  <a:gd name="T51" fmla="*/ 824 h 1451"/>
                  <a:gd name="T52" fmla="*/ 3257 w 3767"/>
                  <a:gd name="T53" fmla="*/ 823 h 1451"/>
                  <a:gd name="T54" fmla="*/ 3257 w 3767"/>
                  <a:gd name="T55" fmla="*/ 1418 h 1451"/>
                  <a:gd name="T56" fmla="*/ 1944 w 3767"/>
                  <a:gd name="T57" fmla="*/ 1158 h 1451"/>
                  <a:gd name="T58" fmla="*/ 2330 w 3767"/>
                  <a:gd name="T59" fmla="*/ 708 h 1451"/>
                  <a:gd name="T60" fmla="*/ 1941 w 3767"/>
                  <a:gd name="T61" fmla="*/ 282 h 1451"/>
                  <a:gd name="T62" fmla="*/ 1830 w 3767"/>
                  <a:gd name="T63" fmla="*/ 282 h 1451"/>
                  <a:gd name="T64" fmla="*/ 1830 w 3767"/>
                  <a:gd name="T65" fmla="*/ 1158 h 1451"/>
                  <a:gd name="T66" fmla="*/ 1944 w 3767"/>
                  <a:gd name="T67" fmla="*/ 1158 h 1451"/>
                  <a:gd name="T68" fmla="*/ 2053 w 3767"/>
                  <a:gd name="T69" fmla="*/ 27 h 1451"/>
                  <a:gd name="T70" fmla="*/ 2705 w 3767"/>
                  <a:gd name="T71" fmla="*/ 707 h 1451"/>
                  <a:gd name="T72" fmla="*/ 1971 w 3767"/>
                  <a:gd name="T73" fmla="*/ 1424 h 1451"/>
                  <a:gd name="T74" fmla="*/ 1463 w 3767"/>
                  <a:gd name="T75" fmla="*/ 1424 h 1451"/>
                  <a:gd name="T76" fmla="*/ 1463 w 3767"/>
                  <a:gd name="T77" fmla="*/ 27 h 1451"/>
                  <a:gd name="T78" fmla="*/ 2053 w 3767"/>
                  <a:gd name="T79" fmla="*/ 27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67" h="1451">
                    <a:moveTo>
                      <a:pt x="404" y="560"/>
                    </a:moveTo>
                    <a:cubicBezTo>
                      <a:pt x="408" y="479"/>
                      <a:pt x="437" y="291"/>
                      <a:pt x="641" y="291"/>
                    </a:cubicBezTo>
                    <a:cubicBezTo>
                      <a:pt x="850" y="290"/>
                      <a:pt x="862" y="466"/>
                      <a:pt x="863" y="559"/>
                    </a:cubicBezTo>
                    <a:cubicBezTo>
                      <a:pt x="863" y="578"/>
                      <a:pt x="863" y="578"/>
                      <a:pt x="863" y="578"/>
                    </a:cubicBezTo>
                    <a:cubicBezTo>
                      <a:pt x="402" y="580"/>
                      <a:pt x="402" y="580"/>
                      <a:pt x="402" y="580"/>
                    </a:cubicBezTo>
                    <a:lnTo>
                      <a:pt x="404" y="560"/>
                    </a:lnTo>
                    <a:close/>
                    <a:moveTo>
                      <a:pt x="717" y="1145"/>
                    </a:moveTo>
                    <a:cubicBezTo>
                      <a:pt x="541" y="1146"/>
                      <a:pt x="406" y="1028"/>
                      <a:pt x="405" y="843"/>
                    </a:cubicBezTo>
                    <a:cubicBezTo>
                      <a:pt x="405" y="819"/>
                      <a:pt x="405" y="819"/>
                      <a:pt x="405" y="819"/>
                    </a:cubicBezTo>
                    <a:cubicBezTo>
                      <a:pt x="405" y="819"/>
                      <a:pt x="1109" y="823"/>
                      <a:pt x="1257" y="819"/>
                    </a:cubicBezTo>
                    <a:cubicBezTo>
                      <a:pt x="1257" y="792"/>
                      <a:pt x="1257" y="706"/>
                      <a:pt x="1257" y="706"/>
                    </a:cubicBezTo>
                    <a:cubicBezTo>
                      <a:pt x="1255" y="231"/>
                      <a:pt x="1053" y="0"/>
                      <a:pt x="637" y="2"/>
                    </a:cubicBezTo>
                    <a:cubicBezTo>
                      <a:pt x="446" y="2"/>
                      <a:pt x="0" y="76"/>
                      <a:pt x="3" y="743"/>
                    </a:cubicBezTo>
                    <a:cubicBezTo>
                      <a:pt x="5" y="1187"/>
                      <a:pt x="230" y="1451"/>
                      <a:pt x="623" y="1450"/>
                    </a:cubicBezTo>
                    <a:cubicBezTo>
                      <a:pt x="931" y="1449"/>
                      <a:pt x="1119" y="1370"/>
                      <a:pt x="1255" y="1269"/>
                    </a:cubicBezTo>
                    <a:cubicBezTo>
                      <a:pt x="1241" y="1246"/>
                      <a:pt x="1125" y="1041"/>
                      <a:pt x="1110" y="1018"/>
                    </a:cubicBezTo>
                    <a:cubicBezTo>
                      <a:pt x="1028" y="1081"/>
                      <a:pt x="892" y="1145"/>
                      <a:pt x="717" y="1145"/>
                    </a:cubicBezTo>
                    <a:moveTo>
                      <a:pt x="3257" y="1418"/>
                    </a:moveTo>
                    <a:cubicBezTo>
                      <a:pt x="2884" y="1420"/>
                      <a:pt x="2884" y="1420"/>
                      <a:pt x="2884" y="1420"/>
                    </a:cubicBezTo>
                    <a:cubicBezTo>
                      <a:pt x="2884" y="21"/>
                      <a:pt x="2884" y="21"/>
                      <a:pt x="2884" y="21"/>
                    </a:cubicBezTo>
                    <a:cubicBezTo>
                      <a:pt x="3767" y="21"/>
                      <a:pt x="3767" y="21"/>
                      <a:pt x="3767" y="21"/>
                    </a:cubicBezTo>
                    <a:cubicBezTo>
                      <a:pt x="3767" y="288"/>
                      <a:pt x="3767" y="288"/>
                      <a:pt x="3767" y="288"/>
                    </a:cubicBezTo>
                    <a:cubicBezTo>
                      <a:pt x="3252" y="288"/>
                      <a:pt x="3252" y="288"/>
                      <a:pt x="3252" y="288"/>
                    </a:cubicBezTo>
                    <a:cubicBezTo>
                      <a:pt x="3253" y="569"/>
                      <a:pt x="3253" y="569"/>
                      <a:pt x="3253" y="569"/>
                    </a:cubicBezTo>
                    <a:cubicBezTo>
                      <a:pt x="3713" y="567"/>
                      <a:pt x="3713" y="567"/>
                      <a:pt x="3713" y="567"/>
                    </a:cubicBezTo>
                    <a:cubicBezTo>
                      <a:pt x="3713" y="824"/>
                      <a:pt x="3713" y="824"/>
                      <a:pt x="3713" y="824"/>
                    </a:cubicBezTo>
                    <a:cubicBezTo>
                      <a:pt x="3257" y="823"/>
                      <a:pt x="3257" y="823"/>
                      <a:pt x="3257" y="823"/>
                    </a:cubicBezTo>
                    <a:lnTo>
                      <a:pt x="3257" y="1418"/>
                    </a:lnTo>
                    <a:close/>
                    <a:moveTo>
                      <a:pt x="1944" y="1158"/>
                    </a:moveTo>
                    <a:cubicBezTo>
                      <a:pt x="2158" y="1157"/>
                      <a:pt x="2332" y="1086"/>
                      <a:pt x="2330" y="708"/>
                    </a:cubicBezTo>
                    <a:cubicBezTo>
                      <a:pt x="2329" y="387"/>
                      <a:pt x="2154" y="281"/>
                      <a:pt x="1941" y="282"/>
                    </a:cubicBezTo>
                    <a:cubicBezTo>
                      <a:pt x="1830" y="282"/>
                      <a:pt x="1830" y="282"/>
                      <a:pt x="1830" y="282"/>
                    </a:cubicBezTo>
                    <a:cubicBezTo>
                      <a:pt x="1830" y="1158"/>
                      <a:pt x="1830" y="1158"/>
                      <a:pt x="1830" y="1158"/>
                    </a:cubicBezTo>
                    <a:lnTo>
                      <a:pt x="1944" y="1158"/>
                    </a:lnTo>
                    <a:close/>
                    <a:moveTo>
                      <a:pt x="2053" y="27"/>
                    </a:moveTo>
                    <a:cubicBezTo>
                      <a:pt x="2440" y="26"/>
                      <a:pt x="2703" y="268"/>
                      <a:pt x="2705" y="707"/>
                    </a:cubicBezTo>
                    <a:cubicBezTo>
                      <a:pt x="2707" y="1257"/>
                      <a:pt x="2348" y="1422"/>
                      <a:pt x="1971" y="1424"/>
                    </a:cubicBezTo>
                    <a:cubicBezTo>
                      <a:pt x="1463" y="1424"/>
                      <a:pt x="1463" y="1424"/>
                      <a:pt x="1463" y="1424"/>
                    </a:cubicBezTo>
                    <a:cubicBezTo>
                      <a:pt x="1465" y="1394"/>
                      <a:pt x="1465" y="75"/>
                      <a:pt x="1463" y="27"/>
                    </a:cubicBezTo>
                    <a:lnTo>
                      <a:pt x="205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8D55A6-C078-73BB-6501-0578EDC8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66" y="5524"/>
            <a:ext cx="5524500" cy="63531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636071-C7B3-5D43-1898-2EC6A553C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7024"/>
            <a:ext cx="6662166" cy="4879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78C073-FB0E-9ED7-81B6-F5F6535D887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67654" y="3639312"/>
            <a:ext cx="894016" cy="121397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331C14AF-907B-D7C1-8D66-5C3CCFC37BB8}"/>
              </a:ext>
            </a:extLst>
          </p:cNvPr>
          <p:cNvSpPr txBox="1">
            <a:spLocks/>
          </p:cNvSpPr>
          <p:nvPr/>
        </p:nvSpPr>
        <p:spPr>
          <a:xfrm>
            <a:off x="1426606" y="2413153"/>
            <a:ext cx="8316108" cy="176499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631825" marR="0" lvl="0" indent="-6318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E5815"/>
              </a:buClr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all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2. </a:t>
            </a:r>
            <a:r>
              <a:rPr kumimoji="0" lang="fr-FR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Nuclear</a:t>
            </a:r>
            <a:r>
              <a:rPr kumimoji="0" lang="fr-FR" sz="4800" b="1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 </a:t>
            </a:r>
            <a:r>
              <a:rPr kumimoji="0" lang="fr-FR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Safety</a:t>
            </a:r>
            <a:r>
              <a:rPr kumimoji="0" lang="fr-FR" sz="4800" b="1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 Perception Questionnaire</a:t>
            </a:r>
          </a:p>
        </p:txBody>
      </p:sp>
    </p:spTree>
    <p:extLst>
      <p:ext uri="{BB962C8B-B14F-4D97-AF65-F5344CB8AC3E}">
        <p14:creationId xmlns:p14="http://schemas.microsoft.com/office/powerpoint/2010/main" val="77241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67CB15-B2F7-6822-C9DB-DA40E637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B696F6-668A-ACF7-48AA-23F7B2CD2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64" name="Titre 1">
            <a:extLst>
              <a:ext uri="{FF2B5EF4-FFF2-40B4-BE49-F238E27FC236}">
                <a16:creationId xmlns:a16="http://schemas.microsoft.com/office/drawing/2014/main" id="{06597C86-32DB-DC28-ECB8-B445E22435D5}"/>
              </a:ext>
            </a:extLst>
          </p:cNvPr>
          <p:cNvSpPr txBox="1">
            <a:spLocks/>
          </p:cNvSpPr>
          <p:nvPr/>
        </p:nvSpPr>
        <p:spPr>
          <a:xfrm>
            <a:off x="933476" y="91433"/>
            <a:ext cx="9214917" cy="8509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FR" sz="3200" b="0" kern="1200" cap="all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NSC Questionnaire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can be used in anticipation, to identify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weak signals of decline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2F0B0B87-8DFB-78F1-E668-AAFCA7885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11539"/>
              </p:ext>
            </p:extLst>
          </p:nvPr>
        </p:nvGraphicFramePr>
        <p:xfrm>
          <a:off x="2351584" y="1452233"/>
          <a:ext cx="5974408" cy="979181"/>
        </p:xfrm>
        <a:graphic>
          <a:graphicData uri="http://schemas.openxmlformats.org/drawingml/2006/table">
            <a:tbl>
              <a:tblPr/>
              <a:tblGrid>
                <a:gridCol w="93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4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T1. Responsabilité personnelle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T2. Attitude interrogative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T3. Communication sur la sûreté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T4. Responsabilisation du leadership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T5. Prise de décision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T6. Un environnement de travail respectueux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T7. Apprentissage continu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T8. Identification et résolution de problèmes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T9. Environnement permettant de remonter ses préoccupations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T10. Processus d’intervention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direction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de service, délégué, de projet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MPL, … 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cadres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Maîtrise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Exécution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6" name="ZoneTexte 65">
            <a:extLst>
              <a:ext uri="{FF2B5EF4-FFF2-40B4-BE49-F238E27FC236}">
                <a16:creationId xmlns:a16="http://schemas.microsoft.com/office/drawing/2014/main" id="{A4609E35-F1F3-8861-1B8E-825F774D374D}"/>
              </a:ext>
            </a:extLst>
          </p:cNvPr>
          <p:cNvSpPr txBox="1"/>
          <p:nvPr/>
        </p:nvSpPr>
        <p:spPr>
          <a:xfrm>
            <a:off x="8472265" y="1554790"/>
            <a:ext cx="2195736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E5815"/>
                </a:solidFill>
                <a:latin typeface="Arial" charset="0"/>
                <a:cs typeface="Arial" charset="0"/>
              </a:rPr>
              <a:t>Site in degradation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E5815"/>
                </a:solidFill>
                <a:latin typeface="Arial" charset="0"/>
                <a:cs typeface="Arial" charset="0"/>
              </a:rPr>
              <a:t>with very degraded safety results</a:t>
            </a:r>
            <a:endParaRPr lang="fr-FR" sz="1200" b="1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0B08014-3204-A12E-7B9B-732ACA969B6F}"/>
              </a:ext>
            </a:extLst>
          </p:cNvPr>
          <p:cNvSpPr txBox="1"/>
          <p:nvPr/>
        </p:nvSpPr>
        <p:spPr>
          <a:xfrm>
            <a:off x="8400257" y="3851233"/>
            <a:ext cx="2086283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3399"/>
                </a:solidFill>
                <a:latin typeface="Arial" charset="0"/>
                <a:cs typeface="Arial" charset="0"/>
              </a:rPr>
              <a:t>Sites with good or very good safety performance (or even overall), but which show weak signals of degradation</a:t>
            </a:r>
            <a:endParaRPr lang="fr-FR" sz="1200" b="1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Flèche vers le haut 10">
            <a:extLst>
              <a:ext uri="{FF2B5EF4-FFF2-40B4-BE49-F238E27FC236}">
                <a16:creationId xmlns:a16="http://schemas.microsoft.com/office/drawing/2014/main" id="{3D53076C-545A-7DD7-6600-93E54A03F789}"/>
              </a:ext>
            </a:extLst>
          </p:cNvPr>
          <p:cNvSpPr/>
          <p:nvPr/>
        </p:nvSpPr>
        <p:spPr>
          <a:xfrm>
            <a:off x="4943872" y="2460345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Flèche vers le haut 16">
            <a:extLst>
              <a:ext uri="{FF2B5EF4-FFF2-40B4-BE49-F238E27FC236}">
                <a16:creationId xmlns:a16="http://schemas.microsoft.com/office/drawing/2014/main" id="{55325BFD-0FF5-2665-ADD4-BB6A695AF62D}"/>
              </a:ext>
            </a:extLst>
          </p:cNvPr>
          <p:cNvSpPr/>
          <p:nvPr/>
        </p:nvSpPr>
        <p:spPr>
          <a:xfrm>
            <a:off x="5464696" y="2460345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Flèche vers le haut 17">
            <a:extLst>
              <a:ext uri="{FF2B5EF4-FFF2-40B4-BE49-F238E27FC236}">
                <a16:creationId xmlns:a16="http://schemas.microsoft.com/office/drawing/2014/main" id="{89C8BB39-3B25-2D5A-28F8-BAB7A057DEA9}"/>
              </a:ext>
            </a:extLst>
          </p:cNvPr>
          <p:cNvSpPr/>
          <p:nvPr/>
        </p:nvSpPr>
        <p:spPr>
          <a:xfrm>
            <a:off x="5965853" y="2460345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48ECA7C-0F7E-E606-8813-5300ED9E7C4B}"/>
              </a:ext>
            </a:extLst>
          </p:cNvPr>
          <p:cNvSpPr txBox="1"/>
          <p:nvPr/>
        </p:nvSpPr>
        <p:spPr>
          <a:xfrm>
            <a:off x="3071665" y="2604360"/>
            <a:ext cx="139838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3399"/>
                </a:solidFill>
                <a:latin typeface="Arial" charset="0"/>
                <a:cs typeface="Arial" charset="0"/>
              </a:rPr>
              <a:t>Mistrust of the management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3399"/>
                </a:solidFill>
                <a:latin typeface="Arial" charset="0"/>
                <a:cs typeface="Arial" charset="0"/>
              </a:rPr>
              <a:t>On employee-related traits</a:t>
            </a:r>
            <a:endParaRPr lang="fr-FR" sz="7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Flèche vers le haut 21">
            <a:extLst>
              <a:ext uri="{FF2B5EF4-FFF2-40B4-BE49-F238E27FC236}">
                <a16:creationId xmlns:a16="http://schemas.microsoft.com/office/drawing/2014/main" id="{A70F780B-63EF-7C14-D7F9-212F1E869CFC}"/>
              </a:ext>
            </a:extLst>
          </p:cNvPr>
          <p:cNvSpPr/>
          <p:nvPr/>
        </p:nvSpPr>
        <p:spPr>
          <a:xfrm>
            <a:off x="3935760" y="2461001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D0F4B71F-D924-0087-C0DF-D5B8E141AFB8}"/>
              </a:ext>
            </a:extLst>
          </p:cNvPr>
          <p:cNvSpPr txBox="1"/>
          <p:nvPr/>
        </p:nvSpPr>
        <p:spPr>
          <a:xfrm>
            <a:off x="4769845" y="2604360"/>
            <a:ext cx="1542180" cy="21544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3399"/>
                </a:solidFill>
                <a:latin typeface="Arial" charset="0"/>
                <a:cs typeface="Arial" charset="0"/>
              </a:rPr>
              <a:t>Employee dissatisfaction with managers' actions</a:t>
            </a:r>
            <a:endParaRPr lang="fr-FR" sz="7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E16AD00-CFDA-3DA6-B88E-C32A722521B9}"/>
              </a:ext>
            </a:extLst>
          </p:cNvPr>
          <p:cNvSpPr txBox="1"/>
          <p:nvPr/>
        </p:nvSpPr>
        <p:spPr>
          <a:xfrm>
            <a:off x="3201424" y="2858417"/>
            <a:ext cx="2825060" cy="161583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E5815"/>
                </a:solidFill>
                <a:latin typeface="Arial" charset="0"/>
                <a:cs typeface="Arial" charset="0"/>
              </a:rPr>
              <a:t>Profile marked by dissatisfaction / mistrust</a:t>
            </a:r>
            <a:endParaRPr lang="fr-FR" sz="1050" b="1" dirty="0">
              <a:solidFill>
                <a:srgbClr val="FE5815"/>
              </a:solidFill>
              <a:latin typeface="Arial" charset="0"/>
              <a:cs typeface="Arial" charset="0"/>
            </a:endParaRP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47A67B04-982B-2276-06E9-3E4DC343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441" y="271402"/>
            <a:ext cx="1465119" cy="1089489"/>
          </a:xfrm>
          <a:prstGeom prst="rect">
            <a:avLst/>
          </a:prstGeom>
        </p:spPr>
      </p:pic>
      <p:graphicFrame>
        <p:nvGraphicFramePr>
          <p:cNvPr id="76" name="Tableau 75">
            <a:extLst>
              <a:ext uri="{FF2B5EF4-FFF2-40B4-BE49-F238E27FC236}">
                <a16:creationId xmlns:a16="http://schemas.microsoft.com/office/drawing/2014/main" id="{F18A34E6-0DE4-CCCB-8203-82EDADB2B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14446"/>
              </p:ext>
            </p:extLst>
          </p:nvPr>
        </p:nvGraphicFramePr>
        <p:xfrm>
          <a:off x="2351584" y="3349694"/>
          <a:ext cx="5974407" cy="1015727"/>
        </p:xfrm>
        <a:graphic>
          <a:graphicData uri="http://schemas.openxmlformats.org/drawingml/2006/table">
            <a:tbl>
              <a:tblPr/>
              <a:tblGrid>
                <a:gridCol w="93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2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T1.  Responsabilité personnelle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T2.  Attitude interrogative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T3.  Communication sur la sûreté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T4. Responsabilisation du leadership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T5. Prise de décision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T6. Un environnement de travail respectueux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T7. Apprentissage continu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T8.   Identification et résolution de problèmes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T9. Environnement permettant de remonter ses préoccupations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T10. Processus d’intervention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direction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de service, délégué, de projet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MPL,…  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cadres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Maîtrise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Exécution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10DECA73-9D06-D9E7-2DC6-E59DF969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54284"/>
              </p:ext>
            </p:extLst>
          </p:nvPr>
        </p:nvGraphicFramePr>
        <p:xfrm>
          <a:off x="2351583" y="4506489"/>
          <a:ext cx="5976104" cy="1092949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T1. Responsabilité personnelle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T2. Attitude interrogative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T3. Communication sur la sûreté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T4. Responsabilisation du leadership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T5. Prise de décision 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T6. Un environnement de travail respectueux 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T7. Apprentissage continu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T8. Identification et résolution de problèmes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T9. Environnement permettant de remonter ses préoccupations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T10. Processus d’intervention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direction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de service, délégué, de projet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MPL, … 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cadres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Maîtrise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Exécution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utiger LT Std 45 Light"/>
                        </a:defRPr>
                      </a:lvl9pPr>
                    </a:lstStyle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506" marR="2506" marT="2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8" name="Flèche vers le haut 18">
            <a:extLst>
              <a:ext uri="{FF2B5EF4-FFF2-40B4-BE49-F238E27FC236}">
                <a16:creationId xmlns:a16="http://schemas.microsoft.com/office/drawing/2014/main" id="{46094545-615F-E42B-D991-72980540E189}"/>
              </a:ext>
            </a:extLst>
          </p:cNvPr>
          <p:cNvSpPr/>
          <p:nvPr/>
        </p:nvSpPr>
        <p:spPr>
          <a:xfrm>
            <a:off x="3431704" y="5647184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Flèche vers le haut 23">
            <a:extLst>
              <a:ext uri="{FF2B5EF4-FFF2-40B4-BE49-F238E27FC236}">
                <a16:creationId xmlns:a16="http://schemas.microsoft.com/office/drawing/2014/main" id="{96A8D30D-7DA4-F516-D14B-3EFABD99D2C6}"/>
              </a:ext>
            </a:extLst>
          </p:cNvPr>
          <p:cNvSpPr/>
          <p:nvPr/>
        </p:nvSpPr>
        <p:spPr>
          <a:xfrm>
            <a:off x="4911332" y="5647184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Flèche vers le haut 24">
            <a:extLst>
              <a:ext uri="{FF2B5EF4-FFF2-40B4-BE49-F238E27FC236}">
                <a16:creationId xmlns:a16="http://schemas.microsoft.com/office/drawing/2014/main" id="{1537B48C-B2F8-94FF-E826-98E16453F37A}"/>
              </a:ext>
            </a:extLst>
          </p:cNvPr>
          <p:cNvSpPr/>
          <p:nvPr/>
        </p:nvSpPr>
        <p:spPr>
          <a:xfrm>
            <a:off x="5951984" y="5647184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lèche vers le haut 25">
            <a:extLst>
              <a:ext uri="{FF2B5EF4-FFF2-40B4-BE49-F238E27FC236}">
                <a16:creationId xmlns:a16="http://schemas.microsoft.com/office/drawing/2014/main" id="{D6CFF13E-DB2B-C2A3-DB06-CE10E5DCDCA2}"/>
              </a:ext>
            </a:extLst>
          </p:cNvPr>
          <p:cNvSpPr/>
          <p:nvPr/>
        </p:nvSpPr>
        <p:spPr>
          <a:xfrm>
            <a:off x="5945112" y="4395978"/>
            <a:ext cx="216024" cy="71899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FDB44062-D79B-4998-FDD2-1742FBD5D5C7}"/>
              </a:ext>
            </a:extLst>
          </p:cNvPr>
          <p:cNvSpPr txBox="1"/>
          <p:nvPr/>
        </p:nvSpPr>
        <p:spPr>
          <a:xfrm>
            <a:off x="3143673" y="5828312"/>
            <a:ext cx="3110601" cy="32316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E5815"/>
                </a:solidFill>
                <a:latin typeface="Arial" charset="0"/>
                <a:cs typeface="Arial" charset="0"/>
              </a:rPr>
              <a:t>Sites whose profile is beginning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E5815"/>
                </a:solidFill>
                <a:latin typeface="Arial" charset="0"/>
                <a:cs typeface="Arial" charset="0"/>
              </a:rPr>
              <a:t>to show weak signals</a:t>
            </a:r>
            <a:endParaRPr lang="fr-FR" sz="1050" b="1" dirty="0">
              <a:solidFill>
                <a:srgbClr val="FE5815"/>
              </a:solidFill>
              <a:latin typeface="Arial" charset="0"/>
              <a:cs typeface="Arial" charset="0"/>
            </a:endParaRPr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C89D2553-97DE-26CE-8CEF-AE9CDA84DDD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86480" y="2390578"/>
            <a:ext cx="708336" cy="979181"/>
          </a:xfrm>
          <a:prstGeom prst="rect">
            <a:avLst/>
          </a:prstGeom>
        </p:spPr>
      </p:pic>
      <p:sp>
        <p:nvSpPr>
          <p:cNvPr id="84" name="Flèche vers le haut 21">
            <a:extLst>
              <a:ext uri="{FF2B5EF4-FFF2-40B4-BE49-F238E27FC236}">
                <a16:creationId xmlns:a16="http://schemas.microsoft.com/office/drawing/2014/main" id="{18732336-88DB-A851-22CC-5EBE8CAEF8B6}"/>
              </a:ext>
            </a:extLst>
          </p:cNvPr>
          <p:cNvSpPr/>
          <p:nvPr/>
        </p:nvSpPr>
        <p:spPr>
          <a:xfrm>
            <a:off x="3431704" y="2451200"/>
            <a:ext cx="216024" cy="78936"/>
          </a:xfrm>
          <a:prstGeom prst="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06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242ABA-FB6A-7883-39D4-3B4D2F79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F402767-88B2-6533-D52C-8402A65B4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3EF4F04-0170-0F02-FF2A-F676F80C73AE}"/>
              </a:ext>
            </a:extLst>
          </p:cNvPr>
          <p:cNvSpPr txBox="1">
            <a:spLocks/>
          </p:cNvSpPr>
          <p:nvPr/>
        </p:nvSpPr>
        <p:spPr>
          <a:xfrm>
            <a:off x="832740" y="128345"/>
            <a:ext cx="10428676" cy="44035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cap="all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efficiency of the use of NSP questionnaire for a site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1AAF4A-D1D5-67FC-7213-84173CE1E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805" y="881477"/>
            <a:ext cx="2808312" cy="1587396"/>
          </a:xfrm>
          <a:prstGeom prst="rect">
            <a:avLst/>
          </a:prstGeom>
          <a:ln w="12700">
            <a:solidFill>
              <a:srgbClr val="FFA02F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A49CBEF-5E28-BF9A-9BD6-0A2A614FBEFB}"/>
              </a:ext>
            </a:extLst>
          </p:cNvPr>
          <p:cNvSpPr txBox="1"/>
          <p:nvPr/>
        </p:nvSpPr>
        <p:spPr>
          <a:xfrm>
            <a:off x="5591944" y="1618926"/>
            <a:ext cx="4536504" cy="400454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08000" tIns="72000" rIns="36000" bIns="0" rtlCol="0">
            <a:spAutoFit/>
          </a:bodyPr>
          <a:lstStyle/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r>
              <a:rPr lang="fr-FR" sz="1400" dirty="0">
                <a:solidFill>
                  <a:srgbClr val="003399"/>
                </a:solidFill>
                <a:latin typeface="Frutiger LT Std 45 Light"/>
              </a:rPr>
              <a:t> 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A minimum </a:t>
            </a:r>
            <a:r>
              <a:rPr lang="en-US" sz="1400" b="1" dirty="0">
                <a:solidFill>
                  <a:srgbClr val="003399"/>
                </a:solidFill>
                <a:latin typeface="Frutiger LT Std 45 Light"/>
              </a:rPr>
              <a:t>response rate of 65% 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with 50% Operation department</a:t>
            </a: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endParaRPr lang="en-US" sz="1050" dirty="0">
              <a:solidFill>
                <a:srgbClr val="003399"/>
              </a:solidFill>
              <a:latin typeface="Frutiger LT Std 45 Light"/>
            </a:endParaRP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An </a:t>
            </a:r>
            <a:r>
              <a:rPr lang="en-US" sz="1400" b="1" dirty="0">
                <a:solidFill>
                  <a:srgbClr val="003399"/>
                </a:solidFill>
                <a:latin typeface="Frutiger LT Std 45 Light"/>
              </a:rPr>
              <a:t>appropriation of the site data 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with sharing in the executive team, then with heads of department group</a:t>
            </a: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endParaRPr lang="en-US" sz="1050" dirty="0">
              <a:solidFill>
                <a:srgbClr val="003399"/>
              </a:solidFill>
              <a:latin typeface="Frutiger LT Std 45 Light"/>
            </a:endParaRP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An </a:t>
            </a:r>
            <a:r>
              <a:rPr lang="en-US" sz="1400" b="1" dirty="0">
                <a:solidFill>
                  <a:srgbClr val="003399"/>
                </a:solidFill>
                <a:latin typeface="Frutiger LT Std 45 Light"/>
              </a:rPr>
              <a:t>appropriation of the service data 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with sharing in each head of department</a:t>
            </a: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endParaRPr lang="en-US" sz="1050" dirty="0">
              <a:solidFill>
                <a:srgbClr val="003399"/>
              </a:solidFill>
              <a:latin typeface="Frutiger LT Std 45 Light"/>
            </a:endParaRP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Sharing </a:t>
            </a:r>
            <a:r>
              <a:rPr lang="en-US" sz="1400" b="1" dirty="0">
                <a:solidFill>
                  <a:srgbClr val="003399"/>
                </a:solidFill>
                <a:latin typeface="Frutiger LT Std 45 Light"/>
              </a:rPr>
              <a:t>differences in perceptions 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within the management line</a:t>
            </a: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endParaRPr lang="en-US" sz="1050" dirty="0">
              <a:solidFill>
                <a:srgbClr val="003399"/>
              </a:solidFill>
              <a:latin typeface="Frutiger LT Std 45 Light"/>
            </a:endParaRP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r>
              <a:rPr lang="en-US" sz="1400" b="1" dirty="0">
                <a:solidFill>
                  <a:srgbClr val="003399"/>
                </a:solidFill>
                <a:latin typeface="Frutiger LT Std 45 Light"/>
              </a:rPr>
              <a:t>Sharing the data in each team 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with an exchange</a:t>
            </a: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endParaRPr lang="en-US" sz="1050" dirty="0">
              <a:solidFill>
                <a:srgbClr val="003399"/>
              </a:solidFill>
              <a:latin typeface="Frutiger LT Std 45 Light"/>
            </a:endParaRP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Using </a:t>
            </a:r>
            <a:r>
              <a:rPr lang="en-US" sz="1400" b="1" dirty="0">
                <a:solidFill>
                  <a:srgbClr val="003399"/>
                </a:solidFill>
                <a:latin typeface="Frutiger LT Std 45 Light"/>
              </a:rPr>
              <a:t>verbatim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 reports or conduct collective interviews on major themes</a:t>
            </a:r>
          </a:p>
          <a:p>
            <a:pPr>
              <a:buClr>
                <a:srgbClr val="FE5815"/>
              </a:buClr>
            </a:pPr>
            <a:endParaRPr lang="en-US" sz="1050" dirty="0">
              <a:solidFill>
                <a:srgbClr val="003399"/>
              </a:solidFill>
              <a:latin typeface="Frutiger LT Std 45 Light"/>
            </a:endParaRP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A need for statistical robustness, but a requirement for "</a:t>
            </a:r>
            <a:r>
              <a:rPr lang="en-US" sz="1400" b="1" dirty="0">
                <a:solidFill>
                  <a:srgbClr val="003399"/>
                </a:solidFill>
                <a:latin typeface="Frutiger LT Std 45 Light"/>
              </a:rPr>
              <a:t>heads up" qualitative analysis </a:t>
            </a:r>
            <a:r>
              <a:rPr lang="en-US" sz="1400" dirty="0">
                <a:solidFill>
                  <a:srgbClr val="003399"/>
                </a:solidFill>
                <a:latin typeface="Frutiger LT Std 45 Light"/>
              </a:rPr>
              <a:t>at the end</a:t>
            </a:r>
          </a:p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endParaRPr lang="en-US" sz="1050" dirty="0">
              <a:solidFill>
                <a:srgbClr val="003399"/>
              </a:solidFill>
              <a:latin typeface="Frutiger LT Std 45 Ligh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3A5795-0983-EBE2-39A4-230672593F78}"/>
              </a:ext>
            </a:extLst>
          </p:cNvPr>
          <p:cNvSpPr txBox="1"/>
          <p:nvPr/>
        </p:nvSpPr>
        <p:spPr>
          <a:xfrm>
            <a:off x="5618048" y="890751"/>
            <a:ext cx="4536505" cy="52322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buClr>
                <a:srgbClr val="FE5815"/>
              </a:buClr>
            </a:pPr>
            <a:r>
              <a:rPr lang="en-US" b="1" dirty="0">
                <a:solidFill>
                  <a:srgbClr val="003399"/>
                </a:solidFill>
                <a:latin typeface="Frutiger LT Std 45 Light"/>
              </a:rPr>
              <a:t>C</a:t>
            </a:r>
            <a:r>
              <a:rPr lang="en-US" sz="1600" b="1" dirty="0">
                <a:solidFill>
                  <a:srgbClr val="003399"/>
                </a:solidFill>
                <a:latin typeface="Frutiger LT Std 45 Light"/>
              </a:rPr>
              <a:t>onditions for success resulting from 5 years of implementation:</a:t>
            </a:r>
            <a:endParaRPr lang="fr-FR" sz="1600" b="1" dirty="0">
              <a:solidFill>
                <a:srgbClr val="003399"/>
              </a:solidFill>
              <a:latin typeface="Frutiger LT Std 45 Light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E7A403E7-F3B2-CC9A-32E7-2CDE48EB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3962" y="5329041"/>
            <a:ext cx="387127" cy="4444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07E2683-FAFA-70AC-C4E1-74D186F35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3593" y="5281367"/>
            <a:ext cx="917337" cy="4921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05ACA3-B902-6F7E-BD9E-1590B72D5418}"/>
              </a:ext>
            </a:extLst>
          </p:cNvPr>
          <p:cNvSpPr/>
          <p:nvPr/>
        </p:nvSpPr>
        <p:spPr>
          <a:xfrm>
            <a:off x="2063552" y="2598443"/>
            <a:ext cx="2808312" cy="3240360"/>
          </a:xfrm>
          <a:prstGeom prst="rect">
            <a:avLst/>
          </a:prstGeom>
          <a:noFill/>
          <a:ln w="12700" cap="flat" cmpd="sng" algn="ctr">
            <a:solidFill>
              <a:srgbClr val="FFA02F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A1B10C-16CD-6DC8-E141-A9A3579E5EA4}"/>
              </a:ext>
            </a:extLst>
          </p:cNvPr>
          <p:cNvSpPr txBox="1"/>
          <p:nvPr/>
        </p:nvSpPr>
        <p:spPr>
          <a:xfrm>
            <a:off x="2141870" y="3077037"/>
            <a:ext cx="3162043" cy="19543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Clr>
                <a:srgbClr val="FE5815"/>
              </a:buClr>
              <a:buFont typeface="Symbol" panose="05050102010706020507" pitchFamily="18" charset="2"/>
              <a:buChar char="-"/>
            </a:pPr>
            <a:endParaRPr lang="en-US" sz="1100" dirty="0">
              <a:solidFill>
                <a:srgbClr val="003399"/>
              </a:solidFill>
              <a:latin typeface="Frutiger LT Std 45 Light"/>
            </a:endParaRPr>
          </a:p>
          <a:p>
            <a:pPr marL="180975" indent="-180975"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Frutiger LT Std 45 Light"/>
              </a:rPr>
              <a:t>Confront</a:t>
            </a:r>
            <a:r>
              <a:rPr lang="en-US" sz="1600" dirty="0">
                <a:solidFill>
                  <a:srgbClr val="0070C0"/>
                </a:solidFill>
                <a:latin typeface="Frutiger LT Std 45 Light"/>
              </a:rPr>
              <a:t> </a:t>
            </a:r>
          </a:p>
          <a:p>
            <a:pPr marL="180975" indent="-180975">
              <a:buClr>
                <a:srgbClr val="FE5815"/>
              </a:buClr>
            </a:pPr>
            <a:r>
              <a:rPr lang="en-US" sz="1600" dirty="0">
                <a:solidFill>
                  <a:srgbClr val="0070C0"/>
                </a:solidFill>
                <a:latin typeface="Frutiger LT Std 45 Light"/>
              </a:rPr>
              <a:t>	diagnosis with facts :</a:t>
            </a:r>
          </a:p>
          <a:p>
            <a:pPr marL="180975" indent="-180975">
              <a:buClr>
                <a:srgbClr val="FE5815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Frutiger LT Std 45 Light"/>
            </a:endParaRPr>
          </a:p>
          <a:p>
            <a:pPr marL="180975" indent="-180975"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Frutiger LT Std 45 Light"/>
              </a:rPr>
              <a:t>Use the analysis to </a:t>
            </a:r>
            <a:r>
              <a:rPr lang="en-US" sz="1600" b="1" dirty="0">
                <a:solidFill>
                  <a:srgbClr val="0070C0"/>
                </a:solidFill>
                <a:latin typeface="Frutiger LT Std 45 Light"/>
              </a:rPr>
              <a:t>update</a:t>
            </a:r>
            <a:r>
              <a:rPr lang="en-US" sz="1600" dirty="0">
                <a:solidFill>
                  <a:srgbClr val="0070C0"/>
                </a:solidFill>
                <a:latin typeface="Frutiger LT Std 45 Light"/>
              </a:rPr>
              <a:t> </a:t>
            </a:r>
          </a:p>
          <a:p>
            <a:pPr marL="180975" indent="-180975">
              <a:buClr>
                <a:srgbClr val="FE5815"/>
              </a:buClr>
            </a:pPr>
            <a:r>
              <a:rPr lang="en-US" dirty="0">
                <a:solidFill>
                  <a:srgbClr val="0070C0"/>
                </a:solidFill>
                <a:latin typeface="Frutiger LT Std 45 Light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Frutiger LT Std 45 Light"/>
              </a:rPr>
              <a:t>NS Roadmap Site </a:t>
            </a:r>
            <a:r>
              <a:rPr lang="en-US" sz="1600" dirty="0">
                <a:solidFill>
                  <a:srgbClr val="0070C0"/>
                </a:solidFill>
                <a:latin typeface="Frutiger LT Std 45 Light"/>
              </a:rPr>
              <a:t>&amp;</a:t>
            </a:r>
            <a:r>
              <a:rPr lang="en-US" sz="1600" b="1" dirty="0">
                <a:solidFill>
                  <a:srgbClr val="0070C0"/>
                </a:solidFill>
                <a:latin typeface="Frutiger LT Std 45 Light"/>
              </a:rPr>
              <a:t> Departments &amp; Other NS actions plan Leadership Project</a:t>
            </a:r>
            <a:endParaRPr lang="fr-FR" sz="1600" b="1" dirty="0">
              <a:solidFill>
                <a:srgbClr val="0070C0"/>
              </a:solidFill>
              <a:latin typeface="Frutiger LT Std 45 Light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3955FE7-3481-34E2-A5D6-7B0C51A80A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309" y="2598443"/>
            <a:ext cx="105029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4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8D55A6-C078-73BB-6501-0578EDC8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66" y="5524"/>
            <a:ext cx="5524500" cy="63531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636071-C7B3-5D43-1898-2EC6A553C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7024"/>
            <a:ext cx="6662166" cy="48792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57B0E9E-71B0-F6E4-35C9-84F5F815DCD2}"/>
              </a:ext>
            </a:extLst>
          </p:cNvPr>
          <p:cNvSpPr txBox="1">
            <a:spLocks/>
          </p:cNvSpPr>
          <p:nvPr/>
        </p:nvSpPr>
        <p:spPr>
          <a:xfrm>
            <a:off x="1426606" y="2413153"/>
            <a:ext cx="8316108" cy="176499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631825" marR="0" lvl="0" indent="-6318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E5815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3. </a:t>
            </a:r>
            <a:r>
              <a:rPr kumimoji="0" lang="en-US" sz="44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Nuclear Safety Culture Roadmap – Site, Department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2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FA69C3-BF2F-3D16-AAF3-597B185F5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35FFF68-C451-98FF-7951-5452C754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FFBBBE3F-DA3D-DEA9-6231-179FCED875B9}"/>
              </a:ext>
            </a:extLst>
          </p:cNvPr>
          <p:cNvSpPr txBox="1">
            <a:spLocks/>
          </p:cNvSpPr>
          <p:nvPr/>
        </p:nvSpPr>
        <p:spPr>
          <a:xfrm>
            <a:off x="979488" y="130421"/>
            <a:ext cx="8569200" cy="49115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cap="all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1A70"/>
                </a:solidFill>
                <a:latin typeface="Frutiger LT Std 45 Light"/>
              </a:rPr>
              <a:t>Example of a site NSC roadmap…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2D1F67-EA18-B134-A16D-F52F5EFEC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219" y="1163213"/>
            <a:ext cx="8337221" cy="45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54BE77-91B4-FFAD-5A97-9F58D77F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05F6A0-405A-551F-9888-702FDFB9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BE13102-DE89-3D14-0CDE-B33C05247E80}"/>
              </a:ext>
            </a:extLst>
          </p:cNvPr>
          <p:cNvSpPr txBox="1">
            <a:spLocks/>
          </p:cNvSpPr>
          <p:nvPr/>
        </p:nvSpPr>
        <p:spPr>
          <a:xfrm>
            <a:off x="877888" y="210028"/>
            <a:ext cx="9269412" cy="8953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cap="all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Example of a site NSC roadmap… Rituals 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F3C489-8C98-3F88-FC39-A80920706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462" y="1439413"/>
            <a:ext cx="7444875" cy="44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8D55A6-C078-73BB-6501-0578EDC8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66" y="5524"/>
            <a:ext cx="5524500" cy="63531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636071-C7B3-5D43-1898-2EC6A553C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7024"/>
            <a:ext cx="6662166" cy="487923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5E54013-27B7-87F7-953E-C186B942EE03}"/>
              </a:ext>
            </a:extLst>
          </p:cNvPr>
          <p:cNvSpPr txBox="1">
            <a:spLocks/>
          </p:cNvSpPr>
          <p:nvPr/>
        </p:nvSpPr>
        <p:spPr>
          <a:xfrm>
            <a:off x="1365765" y="2860828"/>
            <a:ext cx="9460469" cy="176499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631825" marR="0" lvl="0" indent="-6318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E5815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…towards Human and Organisational Levers &amp; competences</a:t>
            </a:r>
            <a:br>
              <a:rPr kumimoji="0" lang="en-US" sz="44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br>
              <a:rPr kumimoji="0" lang="en-US" sz="4800" b="0" i="0" u="none" strike="noStrike" kern="1200" cap="all" spc="0" normalizeH="0" baseline="0" noProof="0">
                <a:ln>
                  <a:noFill/>
                </a:ln>
                <a:solidFill>
                  <a:srgbClr val="001A70">
                    <a:lumMod val="60000"/>
                    <a:lumOff val="40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6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A7F4EC-F358-2C2A-FFAB-328E41D5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6E2753-77B6-7BD8-1B87-E6C68C7B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graphicFrame>
        <p:nvGraphicFramePr>
          <p:cNvPr id="107" name="Diagramme 106">
            <a:extLst>
              <a:ext uri="{FF2B5EF4-FFF2-40B4-BE49-F238E27FC236}">
                <a16:creationId xmlns:a16="http://schemas.microsoft.com/office/drawing/2014/main" id="{51A57D70-1D37-CE43-EC80-AF8AB8D03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772407"/>
              </p:ext>
            </p:extLst>
          </p:nvPr>
        </p:nvGraphicFramePr>
        <p:xfrm>
          <a:off x="2715310" y="4507231"/>
          <a:ext cx="8257488" cy="276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8" name="Rectangle : coins arrondis 107">
            <a:extLst>
              <a:ext uri="{FF2B5EF4-FFF2-40B4-BE49-F238E27FC236}">
                <a16:creationId xmlns:a16="http://schemas.microsoft.com/office/drawing/2014/main" id="{14194926-BD82-1AE7-029D-51CB5291574A}"/>
              </a:ext>
            </a:extLst>
          </p:cNvPr>
          <p:cNvSpPr/>
          <p:nvPr/>
        </p:nvSpPr>
        <p:spPr>
          <a:xfrm>
            <a:off x="1640547" y="1167259"/>
            <a:ext cx="9201621" cy="1628978"/>
          </a:xfrm>
          <a:prstGeom prst="roundRect">
            <a:avLst/>
          </a:prstGeom>
          <a:solidFill>
            <a:srgbClr val="005BBB">
              <a:lumMod val="60000"/>
              <a:lumOff val="40000"/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9" name="Rectangle : coins arrondis 108">
            <a:extLst>
              <a:ext uri="{FF2B5EF4-FFF2-40B4-BE49-F238E27FC236}">
                <a16:creationId xmlns:a16="http://schemas.microsoft.com/office/drawing/2014/main" id="{26A6E61F-A8C3-2F86-DFD0-3BC6B1F415F8}"/>
              </a:ext>
            </a:extLst>
          </p:cNvPr>
          <p:cNvSpPr/>
          <p:nvPr/>
        </p:nvSpPr>
        <p:spPr>
          <a:xfrm>
            <a:off x="1640548" y="2911224"/>
            <a:ext cx="9201621" cy="1171304"/>
          </a:xfrm>
          <a:prstGeom prst="roundRect">
            <a:avLst/>
          </a:prstGeom>
          <a:solidFill>
            <a:srgbClr val="005BBB">
              <a:lumMod val="40000"/>
              <a:lumOff val="60000"/>
              <a:alpha val="4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0" name="Titre 2">
            <a:extLst>
              <a:ext uri="{FF2B5EF4-FFF2-40B4-BE49-F238E27FC236}">
                <a16:creationId xmlns:a16="http://schemas.microsoft.com/office/drawing/2014/main" id="{427A00CD-6EA9-48A3-93C6-6E72E58397A0}"/>
              </a:ext>
            </a:extLst>
          </p:cNvPr>
          <p:cNvSpPr txBox="1">
            <a:spLocks/>
          </p:cNvSpPr>
          <p:nvPr/>
        </p:nvSpPr>
        <p:spPr>
          <a:xfrm>
            <a:off x="832739" y="48447"/>
            <a:ext cx="11076231" cy="98262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FR" sz="3200" b="0" kern="1200" cap="all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Human &amp; Organisational approach</a:t>
            </a:r>
            <a:br>
              <a:rPr kumimoji="0" lang="fr-FR" sz="34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rgbClr val="005BBB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11" name="Picture 4" descr="Fiche métier : Responsable d’exploitation en centrale nucléaire">
            <a:extLst>
              <a:ext uri="{FF2B5EF4-FFF2-40B4-BE49-F238E27FC236}">
                <a16:creationId xmlns:a16="http://schemas.microsoft.com/office/drawing/2014/main" id="{B2EC1BA6-6FAA-868F-F141-4849C53B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21" y="2911224"/>
            <a:ext cx="1853293" cy="11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 : coins arrondis 111">
            <a:extLst>
              <a:ext uri="{FF2B5EF4-FFF2-40B4-BE49-F238E27FC236}">
                <a16:creationId xmlns:a16="http://schemas.microsoft.com/office/drawing/2014/main" id="{CBB1769F-8FC1-E204-5B9C-7C7C5BA19994}"/>
              </a:ext>
            </a:extLst>
          </p:cNvPr>
          <p:cNvSpPr/>
          <p:nvPr/>
        </p:nvSpPr>
        <p:spPr>
          <a:xfrm>
            <a:off x="1640549" y="4187860"/>
            <a:ext cx="9201621" cy="117130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13" name="Picture 2">
            <a:extLst>
              <a:ext uri="{FF2B5EF4-FFF2-40B4-BE49-F238E27FC236}">
                <a16:creationId xmlns:a16="http://schemas.microsoft.com/office/drawing/2014/main" id="{B76083E9-1E7A-799B-A46D-FD914B01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21" y="4187860"/>
            <a:ext cx="1853293" cy="11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82E5D63A-C54E-F92B-D521-A1CC4D8985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9921" y="1157603"/>
            <a:ext cx="1853293" cy="1648289"/>
          </a:xfrm>
          <a:prstGeom prst="rect">
            <a:avLst/>
          </a:prstGeom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876194CC-7C8E-EBC3-557E-EEEAF96C9814}"/>
              </a:ext>
            </a:extLst>
          </p:cNvPr>
          <p:cNvSpPr txBox="1"/>
          <p:nvPr/>
        </p:nvSpPr>
        <p:spPr>
          <a:xfrm>
            <a:off x="2011673" y="5022489"/>
            <a:ext cx="92525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</a:rPr>
              <a:t>Individual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EF3A0099-1306-54A9-F664-918445099389}"/>
              </a:ext>
            </a:extLst>
          </p:cNvPr>
          <p:cNvSpPr txBox="1"/>
          <p:nvPr/>
        </p:nvSpPr>
        <p:spPr>
          <a:xfrm>
            <a:off x="2010872" y="3717073"/>
            <a:ext cx="91076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</a:rPr>
              <a:t>Collective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7681BC3F-2C21-5DC3-1141-AF296A909D5B}"/>
              </a:ext>
            </a:extLst>
          </p:cNvPr>
          <p:cNvSpPr txBox="1"/>
          <p:nvPr/>
        </p:nvSpPr>
        <p:spPr>
          <a:xfrm>
            <a:off x="1838773" y="2444315"/>
            <a:ext cx="113800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</a:rPr>
              <a:t>Organisation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F33ACA62-77F6-95FE-87E0-10C1F70D8C81}"/>
              </a:ext>
            </a:extLst>
          </p:cNvPr>
          <p:cNvSpPr txBox="1"/>
          <p:nvPr/>
        </p:nvSpPr>
        <p:spPr>
          <a:xfrm>
            <a:off x="4238446" y="647989"/>
            <a:ext cx="319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1A70"/>
                </a:solidFill>
                <a:latin typeface="Frutiger LT Std 45 Light"/>
              </a:rPr>
              <a:t>Work situations in the </a:t>
            </a:r>
            <a:r>
              <a:rPr lang="fr-FR" sz="1400" b="1" dirty="0" err="1">
                <a:solidFill>
                  <a:srgbClr val="001A70"/>
                </a:solidFill>
                <a:latin typeface="Frutiger LT Std 45 Light"/>
              </a:rPr>
              <a:t>field</a:t>
            </a:r>
            <a:endParaRPr lang="fr-FR" sz="1400" b="1" dirty="0">
              <a:solidFill>
                <a:srgbClr val="001A70"/>
              </a:solidFill>
              <a:latin typeface="Frutiger LT Std 45 Light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20F15D2A-2952-D36E-89C7-F5393DAC3D30}"/>
              </a:ext>
            </a:extLst>
          </p:cNvPr>
          <p:cNvSpPr txBox="1"/>
          <p:nvPr/>
        </p:nvSpPr>
        <p:spPr>
          <a:xfrm>
            <a:off x="7004942" y="647989"/>
            <a:ext cx="248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1A70"/>
                </a:solidFill>
                <a:latin typeface="Frutiger LT Std 45 Light"/>
              </a:rPr>
              <a:t>Academic </a:t>
            </a:r>
            <a:r>
              <a:rPr lang="fr-FR" sz="1400" b="1" dirty="0" err="1">
                <a:solidFill>
                  <a:srgbClr val="001A70"/>
                </a:solidFill>
                <a:latin typeface="Frutiger LT Std 45 Light"/>
              </a:rPr>
              <a:t>knowledge</a:t>
            </a:r>
            <a:endParaRPr lang="fr-FR" sz="1400" b="1" dirty="0">
              <a:solidFill>
                <a:srgbClr val="001A70"/>
              </a:solidFill>
              <a:latin typeface="Frutiger LT Std 45 Light"/>
            </a:endParaRPr>
          </a:p>
        </p:txBody>
      </p:sp>
      <p:sp>
        <p:nvSpPr>
          <p:cNvPr id="120" name="Flèche : double flèche horizontale 119">
            <a:extLst>
              <a:ext uri="{FF2B5EF4-FFF2-40B4-BE49-F238E27FC236}">
                <a16:creationId xmlns:a16="http://schemas.microsoft.com/office/drawing/2014/main" id="{2E8EFBB1-02B7-AFA3-3B64-9950212E1E11}"/>
              </a:ext>
            </a:extLst>
          </p:cNvPr>
          <p:cNvSpPr/>
          <p:nvPr/>
        </p:nvSpPr>
        <p:spPr>
          <a:xfrm>
            <a:off x="6466116" y="657387"/>
            <a:ext cx="511632" cy="298380"/>
          </a:xfrm>
          <a:prstGeom prst="leftRightArrow">
            <a:avLst/>
          </a:prstGeom>
          <a:solidFill>
            <a:srgbClr val="FE581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B4E1C7F-39B4-2195-DE58-8DF3C365D22F}"/>
              </a:ext>
            </a:extLst>
          </p:cNvPr>
          <p:cNvSpPr txBox="1"/>
          <p:nvPr/>
        </p:nvSpPr>
        <p:spPr>
          <a:xfrm>
            <a:off x="7206342" y="3750490"/>
            <a:ext cx="1546245" cy="9694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Human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tools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error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reducing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443292F7-FC32-61E7-537F-D00D5C4FCA9C}"/>
              </a:ext>
            </a:extLst>
          </p:cNvPr>
          <p:cNvSpPr txBox="1"/>
          <p:nvPr/>
        </p:nvSpPr>
        <p:spPr>
          <a:xfrm>
            <a:off x="3718737" y="2752092"/>
            <a:ext cx="12409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Risk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analysis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001F6FB8-83C6-34F6-0E7D-E21DB7028A66}"/>
              </a:ext>
            </a:extLst>
          </p:cNvPr>
          <p:cNvSpPr txBox="1"/>
          <p:nvPr/>
        </p:nvSpPr>
        <p:spPr>
          <a:xfrm>
            <a:off x="6647261" y="2595661"/>
            <a:ext cx="124097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Decision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making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6646BF3B-BC2C-382E-DC8C-510F39A9B67E}"/>
              </a:ext>
            </a:extLst>
          </p:cNvPr>
          <p:cNvSpPr txBox="1"/>
          <p:nvPr/>
        </p:nvSpPr>
        <p:spPr>
          <a:xfrm>
            <a:off x="9030576" y="2695013"/>
            <a:ext cx="12409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SAREO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4B50BC36-421A-1B80-8D0A-49A5BC82CB36}"/>
              </a:ext>
            </a:extLst>
          </p:cNvPr>
          <p:cNvSpPr txBox="1"/>
          <p:nvPr/>
        </p:nvSpPr>
        <p:spPr>
          <a:xfrm>
            <a:off x="9030576" y="3928639"/>
            <a:ext cx="124097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Root cause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analysis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67422766-29D5-1946-68EB-4182B0752E27}"/>
              </a:ext>
            </a:extLst>
          </p:cNvPr>
          <p:cNvSpPr txBox="1"/>
          <p:nvPr/>
        </p:nvSpPr>
        <p:spPr>
          <a:xfrm>
            <a:off x="7704642" y="3168207"/>
            <a:ext cx="124097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Technical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check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A5A28E58-4461-71B1-FD57-C9BD81C9381B}"/>
              </a:ext>
            </a:extLst>
          </p:cNvPr>
          <p:cNvSpPr txBox="1"/>
          <p:nvPr/>
        </p:nvSpPr>
        <p:spPr>
          <a:xfrm>
            <a:off x="5834742" y="3736247"/>
            <a:ext cx="12409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Risk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analysis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F134B494-8525-7F42-A55A-B7C306C5D45C}"/>
              </a:ext>
            </a:extLst>
          </p:cNvPr>
          <p:cNvSpPr txBox="1"/>
          <p:nvPr/>
        </p:nvSpPr>
        <p:spPr>
          <a:xfrm>
            <a:off x="5159494" y="4916984"/>
            <a:ext cx="12409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Just in time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C91977F8-1D2B-308D-CDC9-6F556F977325}"/>
              </a:ext>
            </a:extLst>
          </p:cNvPr>
          <p:cNvSpPr txBox="1"/>
          <p:nvPr/>
        </p:nvSpPr>
        <p:spPr>
          <a:xfrm>
            <a:off x="5889572" y="4492281"/>
            <a:ext cx="12409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Appropriation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3276FC9D-A020-68FA-1ABC-7CE53765D11B}"/>
              </a:ext>
            </a:extLst>
          </p:cNvPr>
          <p:cNvSpPr txBox="1"/>
          <p:nvPr/>
        </p:nvSpPr>
        <p:spPr>
          <a:xfrm>
            <a:off x="3593551" y="4800058"/>
            <a:ext cx="14913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Skills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development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818998FD-3778-1D2D-FA95-AD2D0A7F9F2B}"/>
              </a:ext>
            </a:extLst>
          </p:cNvPr>
          <p:cNvSpPr txBox="1"/>
          <p:nvPr/>
        </p:nvSpPr>
        <p:spPr>
          <a:xfrm>
            <a:off x="3518953" y="1508850"/>
            <a:ext cx="185329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HO change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approach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AEABD7F6-D1C2-AAF6-9EFA-74D509ACE5B6}"/>
              </a:ext>
            </a:extLst>
          </p:cNvPr>
          <p:cNvSpPr txBox="1"/>
          <p:nvPr/>
        </p:nvSpPr>
        <p:spPr>
          <a:xfrm>
            <a:off x="8755071" y="1558712"/>
            <a:ext cx="179198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Sel-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assessment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in Leadership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B41096AD-34F8-B3A0-5F2A-444D6B78F0CC}"/>
              </a:ext>
            </a:extLst>
          </p:cNvPr>
          <p:cNvSpPr txBox="1"/>
          <p:nvPr/>
        </p:nvSpPr>
        <p:spPr>
          <a:xfrm>
            <a:off x="3518953" y="2182705"/>
            <a:ext cx="1640541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NS Culture roadmaps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57D063DD-312B-80A8-DDAF-C7F7898454D4}"/>
              </a:ext>
            </a:extLst>
          </p:cNvPr>
          <p:cNvSpPr txBox="1"/>
          <p:nvPr/>
        </p:nvSpPr>
        <p:spPr>
          <a:xfrm>
            <a:off x="3518953" y="3122716"/>
            <a:ext cx="167053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CAP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43F501F1-CAC0-8B7A-FF3F-2A6523182B9A}"/>
              </a:ext>
            </a:extLst>
          </p:cNvPr>
          <p:cNvSpPr txBox="1"/>
          <p:nvPr/>
        </p:nvSpPr>
        <p:spPr>
          <a:xfrm>
            <a:off x="6632184" y="1874928"/>
            <a:ext cx="12409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Field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presence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8DDFA58A-6239-E3A3-5430-A44D668219E0}"/>
              </a:ext>
            </a:extLst>
          </p:cNvPr>
          <p:cNvSpPr txBox="1"/>
          <p:nvPr/>
        </p:nvSpPr>
        <p:spPr>
          <a:xfrm>
            <a:off x="4816783" y="3807194"/>
            <a:ext cx="73996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NS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Debate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D063093F-19FC-613F-A086-65C73F27B8A5}"/>
              </a:ext>
            </a:extLst>
          </p:cNvPr>
          <p:cNvSpPr txBox="1"/>
          <p:nvPr/>
        </p:nvSpPr>
        <p:spPr>
          <a:xfrm>
            <a:off x="8990589" y="4538943"/>
            <a:ext cx="132094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Weack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signals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6122B645-A25C-FEB4-F68C-3F18F0AA0F43}"/>
              </a:ext>
            </a:extLst>
          </p:cNvPr>
          <p:cNvSpPr txBox="1"/>
          <p:nvPr/>
        </p:nvSpPr>
        <p:spPr>
          <a:xfrm>
            <a:off x="9010927" y="3184272"/>
            <a:ext cx="1280271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Independant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safety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view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68D713F1-6AE5-AAF8-B6B4-189DCAA97971}"/>
              </a:ext>
            </a:extLst>
          </p:cNvPr>
          <p:cNvSpPr txBox="1"/>
          <p:nvPr/>
        </p:nvSpPr>
        <p:spPr>
          <a:xfrm>
            <a:off x="3456880" y="3807194"/>
            <a:ext cx="128558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Standards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E5962E43-1F8B-87A7-30DE-B6F485992E1C}"/>
              </a:ext>
            </a:extLst>
          </p:cNvPr>
          <p:cNvSpPr txBox="1"/>
          <p:nvPr/>
        </p:nvSpPr>
        <p:spPr>
          <a:xfrm>
            <a:off x="3518953" y="1852274"/>
            <a:ext cx="164054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INSAG 18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0172C353-D54A-E91B-54D4-28300B262C1A}"/>
              </a:ext>
            </a:extLst>
          </p:cNvPr>
          <p:cNvSpPr txBox="1"/>
          <p:nvPr/>
        </p:nvSpPr>
        <p:spPr>
          <a:xfrm>
            <a:off x="8565163" y="2119828"/>
            <a:ext cx="217179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NS Culture Questionnaire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C4C48499-EEF5-29E5-E241-BD4D9AF76A0E}"/>
              </a:ext>
            </a:extLst>
          </p:cNvPr>
          <p:cNvSpPr txBox="1"/>
          <p:nvPr/>
        </p:nvSpPr>
        <p:spPr>
          <a:xfrm>
            <a:off x="8139841" y="1224446"/>
            <a:ext cx="259712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Annual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 safety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rutiger LT Std 45 Light"/>
              </a:rPr>
              <a:t>diagnosis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330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3CC4F25-7E77-EE24-3E6D-C732AF2C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7" y="0"/>
            <a:ext cx="476250" cy="43148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5E9635A-6FFA-545A-BFFF-40B074A7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" y="5454560"/>
            <a:ext cx="1657350" cy="895350"/>
          </a:xfrm>
          <a:prstGeom prst="rect">
            <a:avLst/>
          </a:prstGeom>
        </p:spPr>
      </p:pic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CECC67AB-CCA5-D5BF-A7E7-BDC47701CD7F}"/>
              </a:ext>
            </a:extLst>
          </p:cNvPr>
          <p:cNvSpPr txBox="1">
            <a:spLocks/>
          </p:cNvSpPr>
          <p:nvPr/>
        </p:nvSpPr>
        <p:spPr>
          <a:xfrm>
            <a:off x="6096000" y="904909"/>
            <a:ext cx="5657850" cy="48500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581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1A70">
                    <a:lumMod val="60000"/>
                    <a:lumOff val="40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Framework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581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1A70">
                    <a:lumMod val="60000"/>
                    <a:lumOff val="40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Nuclear Safety Perception Questionnaire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5815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1A70">
                    <a:lumMod val="60000"/>
                    <a:lumOff val="40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Nuclear Safety Culture Roadmap – Site, Department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5815"/>
              </a:buClr>
              <a:buSzTx/>
              <a:buFont typeface="+mj-lt"/>
              <a:buAutoNum type="arabicPeriod"/>
              <a:tabLst/>
              <a:defRPr/>
            </a:pP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001A70">
                  <a:lumMod val="60000"/>
                  <a:lumOff val="40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5815"/>
              </a:buClr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… towards HO Levers &amp; competences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5815"/>
              </a:buClr>
              <a:buSzTx/>
              <a:buFont typeface="+mj-lt"/>
              <a:buAutoNum type="arabicPeriod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1A70">
                  <a:lumMod val="60000"/>
                  <a:lumOff val="40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24" name="Titre 2">
            <a:extLst>
              <a:ext uri="{FF2B5EF4-FFF2-40B4-BE49-F238E27FC236}">
                <a16:creationId xmlns:a16="http://schemas.microsoft.com/office/drawing/2014/main" id="{05C5F674-87F0-6FD5-3B2A-A2F060471EDB}"/>
              </a:ext>
            </a:extLst>
          </p:cNvPr>
          <p:cNvSpPr txBox="1">
            <a:spLocks/>
          </p:cNvSpPr>
          <p:nvPr/>
        </p:nvSpPr>
        <p:spPr>
          <a:xfrm>
            <a:off x="696813" y="268534"/>
            <a:ext cx="4136444" cy="477029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FR" sz="4000" b="0" kern="1200" cap="all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Nuclear safety</a:t>
            </a:r>
            <a:b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b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rgbClr val="001A70">
                    <a:lumMod val="60000"/>
                    <a:lumOff val="40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Nuclear safety culture</a:t>
            </a:r>
            <a:b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b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human &amp; organisational factors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7A6FFD54-178B-6E38-F9F8-C9729F08E86C}"/>
              </a:ext>
            </a:extLst>
          </p:cNvPr>
          <p:cNvSpPr/>
          <p:nvPr/>
        </p:nvSpPr>
        <p:spPr>
          <a:xfrm>
            <a:off x="5138057" y="2109397"/>
            <a:ext cx="609600" cy="849086"/>
          </a:xfrm>
          <a:prstGeom prst="rightArrow">
            <a:avLst/>
          </a:prstGeom>
          <a:solidFill>
            <a:srgbClr val="FE58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55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173D9806-C5C7-71F1-0DC2-07397ED5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" y="5448927"/>
            <a:ext cx="1657350" cy="895350"/>
          </a:xfrm>
          <a:prstGeom prst="rect">
            <a:avLst/>
          </a:prstGeom>
        </p:spPr>
      </p:pic>
      <p:sp>
        <p:nvSpPr>
          <p:cNvPr id="43" name="Titre 1">
            <a:extLst>
              <a:ext uri="{FF2B5EF4-FFF2-40B4-BE49-F238E27FC236}">
                <a16:creationId xmlns:a16="http://schemas.microsoft.com/office/drawing/2014/main" id="{0C6893BE-AB45-0302-1541-7FA96F0480F5}"/>
              </a:ext>
            </a:extLst>
          </p:cNvPr>
          <p:cNvSpPr txBox="1">
            <a:spLocks/>
          </p:cNvSpPr>
          <p:nvPr/>
        </p:nvSpPr>
        <p:spPr>
          <a:xfrm>
            <a:off x="455272" y="17682"/>
            <a:ext cx="11137900" cy="850900"/>
          </a:xfrm>
          <a:prstGeom prst="rect">
            <a:avLst/>
          </a:prstGeom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all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Nuclear safety culture… </a:t>
            </a:r>
            <a:br>
              <a:rPr kumimoji="0" lang="fr-FR" sz="3200" b="1" i="0" u="none" strike="noStrike" kern="1200" cap="all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 Performance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4" name="Picture 2" descr="http://www.google.fr/url?source=imglanding&amp;ct=img&amp;q=http://jymesnil.files.wordpress.com/2009/04/iceberg.jpg&amp;sa=X&amp;ei=d0FnVajoO8H8UsfCgpgP&amp;ved=0CAkQ8wc&amp;usg=AFQjCNEtvXHY279mGFkj0M7uRyG4gRfwYw">
            <a:extLst>
              <a:ext uri="{FF2B5EF4-FFF2-40B4-BE49-F238E27FC236}">
                <a16:creationId xmlns:a16="http://schemas.microsoft.com/office/drawing/2014/main" id="{E59F128A-3422-9E04-21BB-120E1538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0" y="1464621"/>
            <a:ext cx="223224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DF67F4E5-D167-6425-7763-F8A94D308423}"/>
              </a:ext>
            </a:extLst>
          </p:cNvPr>
          <p:cNvGrpSpPr/>
          <p:nvPr/>
        </p:nvGrpSpPr>
        <p:grpSpPr>
          <a:xfrm>
            <a:off x="3459137" y="592125"/>
            <a:ext cx="7168551" cy="5409000"/>
            <a:chOff x="1907704" y="900320"/>
            <a:chExt cx="7168551" cy="5409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1B85CD-FDED-78B3-E30E-FCD1D376DD9E}"/>
                </a:ext>
              </a:extLst>
            </p:cNvPr>
            <p:cNvSpPr/>
            <p:nvPr/>
          </p:nvSpPr>
          <p:spPr>
            <a:xfrm>
              <a:off x="2339752" y="4865259"/>
              <a:ext cx="3528392" cy="2880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i="1" kern="0" dirty="0">
                  <a:solidFill>
                    <a:srgbClr val="0070C0"/>
                  </a:solidFill>
                  <a:latin typeface="Arial"/>
                  <a:cs typeface="Arial" charset="0"/>
                </a:rPr>
                <a:t>What I think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1C57DD79-B86F-9E7F-C66B-3DAFB7AE5E31}"/>
                </a:ext>
              </a:extLst>
            </p:cNvPr>
            <p:cNvGrpSpPr/>
            <p:nvPr/>
          </p:nvGrpSpPr>
          <p:grpSpPr>
            <a:xfrm>
              <a:off x="1907704" y="900320"/>
              <a:ext cx="7168551" cy="5409000"/>
              <a:chOff x="1907704" y="900320"/>
              <a:chExt cx="7168551" cy="5409000"/>
            </a:xfrm>
          </p:grpSpPr>
          <p:sp>
            <p:nvSpPr>
              <p:cNvPr id="48" name="Isosceles Triangle 7">
                <a:extLst>
                  <a:ext uri="{FF2B5EF4-FFF2-40B4-BE49-F238E27FC236}">
                    <a16:creationId xmlns:a16="http://schemas.microsoft.com/office/drawing/2014/main" id="{45FA41E4-8F29-D9B7-6D4B-B38E4A38CC36}"/>
                  </a:ext>
                </a:extLst>
              </p:cNvPr>
              <p:cNvSpPr/>
              <p:nvPr/>
            </p:nvSpPr>
            <p:spPr>
              <a:xfrm>
                <a:off x="2339752" y="1894711"/>
                <a:ext cx="3456384" cy="2952328"/>
              </a:xfrm>
              <a:prstGeom prst="triangle">
                <a:avLst/>
              </a:prstGeom>
              <a:gradFill flip="none" rotWithShape="1">
                <a:gsLst>
                  <a:gs pos="0">
                    <a:srgbClr val="4FB4FF"/>
                  </a:gs>
                  <a:gs pos="54000">
                    <a:srgbClr val="0070C0"/>
                  </a:gs>
                  <a:gs pos="100000">
                    <a:srgbClr val="0070C0"/>
                  </a:gs>
                </a:gsLst>
                <a:lin ang="16200000" scaled="1"/>
                <a:tileRect/>
              </a:gra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lIns="36000" tIns="36000" rIns="36000" bIns="36000" rtlCol="0" anchor="b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b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Perceptions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F7B349D-8976-014B-6C5A-451B153A56B9}"/>
                  </a:ext>
                </a:extLst>
              </p:cNvPr>
              <p:cNvSpPr/>
              <p:nvPr/>
            </p:nvSpPr>
            <p:spPr>
              <a:xfrm>
                <a:off x="1907704" y="2758807"/>
                <a:ext cx="2160240" cy="1224136"/>
              </a:xfrm>
              <a:prstGeom prst="rect">
                <a:avLst/>
              </a:prstGeom>
              <a:solidFill>
                <a:srgbClr val="FE5815"/>
              </a:solidFill>
              <a:ln w="25400" cap="flat" cmpd="sng" algn="ctr">
                <a:solidFill>
                  <a:srgbClr val="FE5815"/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b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Organisation  </a:t>
                </a:r>
                <a:endParaRPr lang="en-GB" sz="1600" b="1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3BEA4F1-E2A0-5D3A-4FFE-AF67AD334D7B}"/>
                  </a:ext>
                </a:extLst>
              </p:cNvPr>
              <p:cNvSpPr/>
              <p:nvPr/>
            </p:nvSpPr>
            <p:spPr>
              <a:xfrm>
                <a:off x="4067944" y="2758807"/>
                <a:ext cx="2160240" cy="1224136"/>
              </a:xfrm>
              <a:prstGeom prst="rect">
                <a:avLst/>
              </a:prstGeom>
              <a:solidFill>
                <a:srgbClr val="FF00FF"/>
              </a:solidFill>
              <a:ln w="25400" cap="flat" cmpd="sng" algn="ctr">
                <a:solidFill>
                  <a:srgbClr val="FF00FF"/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b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Behaviours</a:t>
                </a:r>
                <a:endParaRPr lang="en-GB" sz="1600" b="1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BD2F1A8-533F-26B2-63BC-A47FF5CD94E8}"/>
                  </a:ext>
                </a:extLst>
              </p:cNvPr>
              <p:cNvSpPr/>
              <p:nvPr/>
            </p:nvSpPr>
            <p:spPr>
              <a:xfrm>
                <a:off x="1907704" y="2470775"/>
                <a:ext cx="2088232" cy="28803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400" i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What is </a:t>
                </a:r>
                <a:r>
                  <a:rPr lang="en-GB" sz="1400" i="1" kern="0" dirty="0">
                    <a:solidFill>
                      <a:srgbClr val="FE5815"/>
                    </a:solidFill>
                    <a:latin typeface="Arial"/>
                    <a:cs typeface="Arial" charset="0"/>
                  </a:rPr>
                  <a:t>expected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A6244A5-EB00-A8C9-4B26-3DF7AB7DD5D9}"/>
                  </a:ext>
                </a:extLst>
              </p:cNvPr>
              <p:cNvSpPr/>
              <p:nvPr/>
            </p:nvSpPr>
            <p:spPr>
              <a:xfrm>
                <a:off x="4211960" y="2470775"/>
                <a:ext cx="2088232" cy="28803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400" i="1" kern="0" dirty="0">
                    <a:solidFill>
                      <a:srgbClr val="FF00FF"/>
                    </a:solidFill>
                    <a:latin typeface="Arial"/>
                    <a:cs typeface="Arial" charset="0"/>
                  </a:rPr>
                  <a:t>What we do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AB36995-F81F-D11B-266E-3AE587BDDD65}"/>
                  </a:ext>
                </a:extLst>
              </p:cNvPr>
              <p:cNvSpPr/>
              <p:nvPr/>
            </p:nvSpPr>
            <p:spPr>
              <a:xfrm>
                <a:off x="2308085" y="1412776"/>
                <a:ext cx="3528392" cy="28803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b="1" kern="0" dirty="0">
                    <a:solidFill>
                      <a:srgbClr val="0070C0"/>
                    </a:solidFill>
                    <a:latin typeface="Arial"/>
                    <a:cs typeface="Arial" charset="0"/>
                  </a:rPr>
                  <a:t>Nuclear Safety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b="1" kern="0" dirty="0">
                    <a:solidFill>
                      <a:srgbClr val="0070C0"/>
                    </a:solidFill>
                    <a:latin typeface="Arial"/>
                    <a:cs typeface="Arial" charset="0"/>
                  </a:rPr>
                  <a:t>Performance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87D5D26-090C-87CE-7075-8286B241D426}"/>
                  </a:ext>
                </a:extLst>
              </p:cNvPr>
              <p:cNvSpPr/>
              <p:nvPr/>
            </p:nvSpPr>
            <p:spPr>
              <a:xfrm>
                <a:off x="6916014" y="900320"/>
                <a:ext cx="2160241" cy="1707705"/>
              </a:xfrm>
              <a:prstGeom prst="rect">
                <a:avLst/>
              </a:prstGeom>
              <a:solidFill>
                <a:srgbClr val="FE5815"/>
              </a:solidFill>
              <a:ln w="25400" cap="flat" cmpd="sng" algn="ctr">
                <a:solidFill>
                  <a:srgbClr val="FE5815"/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b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ORGANISATION</a:t>
                </a:r>
                <a:br>
                  <a:rPr lang="en-GB" sz="1400" b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</a:br>
                <a:r>
                  <a:rPr lang="en-GB" sz="14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A</a:t>
                </a:r>
                <a:r>
                  <a:rPr lang="en-GB" sz="1400" kern="0" dirty="0" err="1">
                    <a:solidFill>
                      <a:srgbClr val="FFFFFF"/>
                    </a:solidFill>
                    <a:latin typeface="Arial"/>
                    <a:cs typeface="Arial" charset="0"/>
                  </a:rPr>
                  <a:t>mbition</a:t>
                </a:r>
                <a:r>
                  <a:rPr lang="en-GB" sz="14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, rules, IMS, means, resources…</a:t>
                </a:r>
              </a:p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i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The responsibility of the Direction team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5049136-8B71-7114-F8B0-D3132DD3F9AC}"/>
                  </a:ext>
                </a:extLst>
              </p:cNvPr>
              <p:cNvSpPr/>
              <p:nvPr/>
            </p:nvSpPr>
            <p:spPr>
              <a:xfrm>
                <a:off x="6916015" y="2636912"/>
                <a:ext cx="2160240" cy="1917322"/>
              </a:xfrm>
              <a:prstGeom prst="rect">
                <a:avLst/>
              </a:prstGeom>
              <a:solidFill>
                <a:srgbClr val="FF00FF"/>
              </a:solidFill>
              <a:ln w="25400" cap="flat" cmpd="sng" algn="ctr">
                <a:solidFill>
                  <a:srgbClr val="FF00FF"/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GB" sz="1400" b="1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b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BEHAVIOURS </a:t>
                </a:r>
              </a:p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A</a:t>
                </a:r>
                <a:r>
                  <a:rPr lang="en-GB" sz="1400" kern="0" dirty="0" err="1">
                    <a:solidFill>
                      <a:srgbClr val="FFFFFF"/>
                    </a:solidFill>
                    <a:latin typeface="Arial"/>
                    <a:cs typeface="Arial" charset="0"/>
                  </a:rPr>
                  <a:t>ttitude</a:t>
                </a:r>
                <a:r>
                  <a:rPr lang="en-GB" sz="14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, HU Tools, Operational decision making,…</a:t>
                </a:r>
              </a:p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i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Everyone’s responsibility but encouraged by each manager </a:t>
                </a:r>
                <a:br>
                  <a:rPr lang="en-GB" sz="1400" i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</a:br>
                <a:r>
                  <a:rPr lang="en-GB" sz="1400" i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 </a:t>
                </a:r>
                <a:br>
                  <a:rPr lang="en-GB" sz="1400" i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</a:br>
                <a:endParaRPr lang="en-GB" sz="1400" i="1" kern="0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47564D5-E7F5-11E0-C4B6-B81344B0C138}"/>
                  </a:ext>
                </a:extLst>
              </p:cNvPr>
              <p:cNvSpPr/>
              <p:nvPr/>
            </p:nvSpPr>
            <p:spPr>
              <a:xfrm>
                <a:off x="6916015" y="4509120"/>
                <a:ext cx="2160240" cy="1800200"/>
              </a:xfrm>
              <a:prstGeom prst="rect">
                <a:avLst/>
              </a:prstGeom>
              <a:solidFill>
                <a:srgbClr val="0070C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lIns="36000" tIns="36000" rIns="36000" bIns="3600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b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PERCEPTIONS </a:t>
                </a:r>
              </a:p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B</a:t>
                </a:r>
                <a:r>
                  <a:rPr lang="en-GB" sz="1400" kern="0" dirty="0" err="1">
                    <a:solidFill>
                      <a:srgbClr val="FFFFFF"/>
                    </a:solidFill>
                    <a:latin typeface="Arial"/>
                    <a:cs typeface="Arial" charset="0"/>
                  </a:rPr>
                  <a:t>eliefs</a:t>
                </a:r>
                <a:r>
                  <a:rPr lang="en-GB" sz="1400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, values,…</a:t>
                </a:r>
              </a:p>
              <a:p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GB" sz="1400" i="1" kern="0" dirty="0">
                    <a:solidFill>
                      <a:srgbClr val="FFFFFF"/>
                    </a:solidFill>
                    <a:latin typeface="Arial"/>
                    <a:cs typeface="Arial" charset="0"/>
                  </a:rPr>
                  <a:t>Based on group history, original choices and personal experience </a:t>
                </a:r>
              </a:p>
            </p:txBody>
          </p:sp>
          <p:pic>
            <p:nvPicPr>
              <p:cNvPr id="57" name="Picture 22">
                <a:extLst>
                  <a:ext uri="{FF2B5EF4-FFF2-40B4-BE49-F238E27FC236}">
                    <a16:creationId xmlns:a16="http://schemas.microsoft.com/office/drawing/2014/main" id="{E8985898-820A-07E6-74CF-7CC9334D6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63099" y="3592978"/>
                <a:ext cx="809690" cy="693189"/>
              </a:xfrm>
              <a:prstGeom prst="ellipse">
                <a:avLst/>
              </a:prstGeom>
              <a:ln w="190500" cap="rnd">
                <a:noFill/>
                <a:prstDash val="solid"/>
              </a:ln>
              <a:effectLst>
                <a:glow rad="101600">
                  <a:srgbClr val="C4D600">
                    <a:satMod val="175000"/>
                    <a:alpha val="40000"/>
                  </a:srgbClr>
                </a:glow>
              </a:effectLst>
            </p:spPr>
          </p:pic>
        </p:grpSp>
      </p:grpSp>
      <p:pic>
        <p:nvPicPr>
          <p:cNvPr id="58" name="Picture 2">
            <a:extLst>
              <a:ext uri="{FF2B5EF4-FFF2-40B4-BE49-F238E27FC236}">
                <a16:creationId xmlns:a16="http://schemas.microsoft.com/office/drawing/2014/main" id="{7E81EFF8-620B-46A9-3FB0-55014605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9966" y="1900570"/>
            <a:ext cx="1356271" cy="2088232"/>
          </a:xfrm>
          <a:prstGeom prst="rect">
            <a:avLst/>
          </a:prstGeom>
          <a:noFill/>
          <a:ln w="9525">
            <a:solidFill>
              <a:srgbClr val="005BBB"/>
            </a:solidFill>
            <a:miter lim="800000"/>
            <a:headEnd/>
            <a:tailEnd/>
          </a:ln>
          <a:effectLst/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A085E531-D3AD-FCF5-5BBB-45607F5E30BB}"/>
              </a:ext>
            </a:extLst>
          </p:cNvPr>
          <p:cNvSpPr txBox="1"/>
          <p:nvPr/>
        </p:nvSpPr>
        <p:spPr>
          <a:xfrm>
            <a:off x="3695040" y="5179214"/>
            <a:ext cx="4248472" cy="1169551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Nuclear Safety Culture </a:t>
            </a: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as: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The way to obtain sustainable performances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“</a:t>
            </a: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2 Faces of the same coin</a:t>
            </a: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”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“Way of Doing / Way of Thinking”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 Results of the </a:t>
            </a: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Arial" charset="0"/>
                <a:cs typeface="Arial" charset="0"/>
              </a:rPr>
              <a:t>interaction of 3 elements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37EE2F0-8038-26B0-D9D0-1FAB74508683}"/>
              </a:ext>
            </a:extLst>
          </p:cNvPr>
          <p:cNvSpPr txBox="1"/>
          <p:nvPr/>
        </p:nvSpPr>
        <p:spPr>
          <a:xfrm>
            <a:off x="1847529" y="5163451"/>
            <a:ext cx="45799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100" b="1" dirty="0">
                <a:solidFill>
                  <a:srgbClr val="FE5815"/>
                </a:solidFill>
                <a:latin typeface="Arial" charset="0"/>
                <a:cs typeface="Arial" charset="0"/>
              </a:rPr>
              <a:t>From Edgar H. Schein</a:t>
            </a:r>
          </a:p>
        </p:txBody>
      </p:sp>
    </p:spTree>
    <p:extLst>
      <p:ext uri="{BB962C8B-B14F-4D97-AF65-F5344CB8AC3E}">
        <p14:creationId xmlns:p14="http://schemas.microsoft.com/office/powerpoint/2010/main" val="21181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8D55A6-C078-73BB-6501-0578EDC8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66" y="5524"/>
            <a:ext cx="5524500" cy="63531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636071-C7B3-5D43-1898-2EC6A553C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7024"/>
            <a:ext cx="6662166" cy="487923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33640A1-E303-1A90-51CB-2BAEA1FB03F6}"/>
              </a:ext>
            </a:extLst>
          </p:cNvPr>
          <p:cNvSpPr txBox="1">
            <a:spLocks/>
          </p:cNvSpPr>
          <p:nvPr/>
        </p:nvSpPr>
        <p:spPr>
          <a:xfrm>
            <a:off x="1426606" y="2413153"/>
            <a:ext cx="7200000" cy="176499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all" spc="0" normalizeH="0" baseline="0" noProof="0">
                <a:ln>
                  <a:noFill/>
                </a:ln>
                <a:solidFill>
                  <a:srgbClr val="FE5815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1. </a:t>
            </a:r>
            <a:r>
              <a:rPr kumimoji="0" lang="fr-FR" sz="54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framework</a:t>
            </a:r>
            <a:endParaRPr kumimoji="0" lang="fr-FR" sz="5400" b="1" i="0" u="none" strike="noStrike" kern="1200" cap="all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59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943C9C29-9C2A-4434-4D9C-F23E107A81B0}"/>
              </a:ext>
            </a:extLst>
          </p:cNvPr>
          <p:cNvSpPr txBox="1">
            <a:spLocks/>
          </p:cNvSpPr>
          <p:nvPr/>
        </p:nvSpPr>
        <p:spPr>
          <a:xfrm>
            <a:off x="832740" y="55940"/>
            <a:ext cx="11064620" cy="94023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cap="all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NPP’s nuclear safety management accountability, with an oversight by the national level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1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F31FA9FB-75F7-CB67-D449-5E39A9CF7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568956"/>
              </p:ext>
            </p:extLst>
          </p:nvPr>
        </p:nvGraphicFramePr>
        <p:xfrm>
          <a:off x="2377440" y="996172"/>
          <a:ext cx="7143448" cy="492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C7E7E846-188B-E3F4-1D95-09C3F1A05E71}"/>
              </a:ext>
            </a:extLst>
          </p:cNvPr>
          <p:cNvSpPr txBox="1"/>
          <p:nvPr/>
        </p:nvSpPr>
        <p:spPr>
          <a:xfrm>
            <a:off x="8902962" y="2270867"/>
            <a:ext cx="3230880" cy="1329013"/>
          </a:xfrm>
          <a:prstGeom prst="rect">
            <a:avLst/>
          </a:prstGeom>
          <a:solidFill>
            <a:srgbClr val="005BBB">
              <a:lumMod val="20000"/>
              <a:lumOff val="80000"/>
            </a:srgbClr>
          </a:solidFill>
          <a:ln>
            <a:solidFill>
              <a:srgbClr val="00B0F0"/>
            </a:solidFill>
          </a:ln>
        </p:spPr>
        <p:txBody>
          <a:bodyPr wrap="square" lIns="144000" tIns="36000" rIns="36000" bIns="0" rtlCol="0">
            <a:spAutoFit/>
          </a:bodyPr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Use &amp;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lessons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learned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from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the SPQ &amp; self-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assessment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Leadership (in a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lternance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)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NSC Roadmap, site &amp;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departments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Mid-year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exchange NS site 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director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/ National experts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62B08A-F8C5-E282-52A5-F69884ED3124}"/>
              </a:ext>
            </a:extLst>
          </p:cNvPr>
          <p:cNvSpPr txBox="1"/>
          <p:nvPr/>
        </p:nvSpPr>
        <p:spPr>
          <a:xfrm>
            <a:off x="160760" y="1406305"/>
            <a:ext cx="2920476" cy="1852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 wrap="square" lIns="144000" tIns="36000" rIns="36000" bIns="0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fr-FR" sz="1400" dirty="0" err="1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manager’s</a:t>
            </a:r>
            <a:r>
              <a:rPr lang="fr-FR" sz="1400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vision: the NS Compass</a:t>
            </a: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4 </a:t>
            </a: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factors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of </a:t>
            </a: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decline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: </a:t>
            </a:r>
          </a:p>
          <a:p>
            <a:pPr marL="635000" lvl="1" indent="-177800" algn="just">
              <a:buFont typeface="Symbol" panose="05050102010706020507" pitchFamily="18" charset="2"/>
              <a:buChar char="-"/>
              <a:defRPr/>
            </a:pPr>
            <a:r>
              <a:rPr lang="fr-FR" sz="1200" dirty="0">
                <a:solidFill>
                  <a:srgbClr val="595959"/>
                </a:solidFill>
                <a:cs typeface="Calibri" panose="020F0502020204030204" pitchFamily="34" charset="0"/>
              </a:rPr>
              <a:t>NPP Leadership</a:t>
            </a:r>
          </a:p>
          <a:p>
            <a:pPr marL="635000" lvl="1" indent="-177800" algn="just">
              <a:buFont typeface="Symbol" panose="05050102010706020507" pitchFamily="18" charset="2"/>
              <a:buChar char="-"/>
              <a:defRPr/>
            </a:pPr>
            <a:r>
              <a:rPr lang="fr-FR" sz="1200" dirty="0" err="1">
                <a:solidFill>
                  <a:srgbClr val="595959"/>
                </a:solidFill>
                <a:cs typeface="Calibri" panose="020F0502020204030204" pitchFamily="34" charset="0"/>
              </a:rPr>
              <a:t>Operation</a:t>
            </a:r>
            <a:r>
              <a:rPr lang="fr-FR" sz="1200" dirty="0">
                <a:solidFill>
                  <a:srgbClr val="595959"/>
                </a:solidFill>
                <a:cs typeface="Calibri" panose="020F0502020204030204" pitchFamily="34" charset="0"/>
              </a:rPr>
              <a:t> Leadership </a:t>
            </a:r>
          </a:p>
          <a:p>
            <a:pPr marL="635000" lvl="1" indent="-177800" algn="just">
              <a:buFont typeface="Symbol" panose="05050102010706020507" pitchFamily="18" charset="2"/>
              <a:buChar char="-"/>
              <a:defRPr/>
            </a:pPr>
            <a:r>
              <a:rPr lang="fr-FR" sz="1200" dirty="0">
                <a:solidFill>
                  <a:srgbClr val="595959"/>
                </a:solidFill>
                <a:cs typeface="Calibri" panose="020F0502020204030204" pitchFamily="34" charset="0"/>
              </a:rPr>
              <a:t>Medium/long </a:t>
            </a:r>
            <a:r>
              <a:rPr lang="fr-FR" sz="1200" dirty="0" err="1">
                <a:solidFill>
                  <a:srgbClr val="595959"/>
                </a:solidFill>
                <a:cs typeface="Calibri" panose="020F0502020204030204" pitchFamily="34" charset="0"/>
              </a:rPr>
              <a:t>term</a:t>
            </a:r>
            <a:r>
              <a:rPr lang="fr-FR" sz="1200" dirty="0">
                <a:solidFill>
                  <a:srgbClr val="595959"/>
                </a:solidFill>
                <a:cs typeface="Calibri" panose="020F0502020204030204" pitchFamily="34" charset="0"/>
              </a:rPr>
              <a:t> focus</a:t>
            </a:r>
          </a:p>
          <a:p>
            <a:pPr marL="635000" lvl="1" indent="-177800" algn="just">
              <a:buFont typeface="Symbol" panose="05050102010706020507" pitchFamily="18" charset="2"/>
              <a:buChar char="-"/>
              <a:defRPr/>
            </a:pPr>
            <a:r>
              <a:rPr lang="fr-FR" sz="1200" dirty="0" err="1">
                <a:solidFill>
                  <a:srgbClr val="595959"/>
                </a:solidFill>
                <a:cs typeface="Calibri" panose="020F0502020204030204" pitchFamily="34" charset="0"/>
              </a:rPr>
              <a:t>insularity</a:t>
            </a:r>
            <a:endParaRPr lang="fr-FR" sz="1200" dirty="0">
              <a:solidFill>
                <a:srgbClr val="595959"/>
              </a:solidFill>
              <a:cs typeface="Calibri" panose="020F0502020204030204" pitchFamily="34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Robustness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and </a:t>
            </a: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listen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of the </a:t>
            </a: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Independant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Safety Line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E66650-A7E5-F4DE-1BD1-1BD1992E2D7A}"/>
              </a:ext>
            </a:extLst>
          </p:cNvPr>
          <p:cNvSpPr txBox="1"/>
          <p:nvPr/>
        </p:nvSpPr>
        <p:spPr>
          <a:xfrm>
            <a:off x="7261104" y="1175791"/>
            <a:ext cx="3936476" cy="467239"/>
          </a:xfrm>
          <a:prstGeom prst="rect">
            <a:avLst/>
          </a:prstGeom>
          <a:solidFill>
            <a:srgbClr val="FE5815">
              <a:lumMod val="40000"/>
              <a:lumOff val="60000"/>
            </a:srgbClr>
          </a:solidFill>
          <a:ln>
            <a:solidFill>
              <a:srgbClr val="00B0F0"/>
            </a:solidFill>
          </a:ln>
        </p:spPr>
        <p:txBody>
          <a:bodyPr wrap="square" lIns="144000" tIns="36000" rIns="36000" bIns="0" rtlCol="0">
            <a:spAutoFit/>
          </a:bodyPr>
          <a:lstStyle/>
          <a:p>
            <a:pPr marL="177800" marR="0" lvl="0" indent="-1778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DPN Performance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review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177800" marR="0" lvl="0" indent="-1778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Local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specificities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D7C80E-7B0C-199D-5A71-7FAB9AC4A603}"/>
              </a:ext>
            </a:extLst>
          </p:cNvPr>
          <p:cNvSpPr txBox="1"/>
          <p:nvPr/>
        </p:nvSpPr>
        <p:spPr>
          <a:xfrm>
            <a:off x="8147466" y="5207684"/>
            <a:ext cx="3590102" cy="1113570"/>
          </a:xfrm>
          <a:prstGeom prst="rect">
            <a:avLst/>
          </a:prstGeom>
          <a:solidFill>
            <a:srgbClr val="C4D600"/>
          </a:solidFill>
          <a:ln>
            <a:solidFill>
              <a:srgbClr val="00B0F0"/>
            </a:solidFill>
          </a:ln>
        </p:spPr>
        <p:txBody>
          <a:bodyPr wrap="square" lIns="144000" tIns="36000" rIns="36000" bIns="0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Heart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of the </a:t>
            </a: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site’s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Annual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Contract</a:t>
            </a:r>
            <a:endParaRPr lang="fr-FR" sz="1400" dirty="0">
              <a:solidFill>
                <a:srgbClr val="595959"/>
              </a:solidFill>
              <a:highlight>
                <a:srgbClr val="FFFF00"/>
              </a:highlight>
              <a:cs typeface="Calibri" panose="020F050202020403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solidFill>
                  <a:srgbClr val="595959"/>
                </a:solidFill>
                <a:cs typeface="Calibri" panose="020F0502020204030204" pitchFamily="34" charset="0"/>
              </a:rPr>
              <a:t>Nuclear</a:t>
            </a: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 Inspection feedback on the actions plan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WANO support : TSM, AFE/ePM, WANO REP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595959"/>
                </a:solidFill>
                <a:cs typeface="Calibri" panose="020F0502020204030204" pitchFamily="34" charset="0"/>
              </a:rPr>
              <a:t>National support UNIE &amp; EM DPN</a:t>
            </a:r>
            <a:endParaRPr lang="fr-FR" sz="1050" dirty="0">
              <a:solidFill>
                <a:srgbClr val="595959"/>
              </a:solidFill>
              <a:latin typeface="Frutiger LT Std 45 Ligh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09124B-BC69-A315-5C3B-B5CF19AC9D19}"/>
              </a:ext>
            </a:extLst>
          </p:cNvPr>
          <p:cNvSpPr txBox="1"/>
          <p:nvPr/>
        </p:nvSpPr>
        <p:spPr>
          <a:xfrm>
            <a:off x="160760" y="4327734"/>
            <a:ext cx="3435880" cy="1329013"/>
          </a:xfrm>
          <a:prstGeom prst="rect">
            <a:avLst/>
          </a:prstGeom>
          <a:solidFill>
            <a:srgbClr val="509E2F">
              <a:lumMod val="40000"/>
              <a:lumOff val="60000"/>
            </a:srgbClr>
          </a:solidFill>
          <a:ln>
            <a:solidFill>
              <a:srgbClr val="00B0F0"/>
            </a:solidFill>
          </a:ln>
        </p:spPr>
        <p:txBody>
          <a:bodyPr wrap="square" lIns="144000" tIns="36000" rIns="36000" bIns="0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Nuclear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Leadership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among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Professioetwonnals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: Safety Inputs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innetworks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 &amp; Leadership Program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Managers in the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field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Anticipation &amp; support of change – SOH/INSAG 18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Calibri" panose="020F0502020204030204" pitchFamily="34" charset="0"/>
              </a:rPr>
              <a:t>approaches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006E133-CD3A-E820-FE2A-AC38AD4A2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9811895-23F7-65A8-DE5B-D754D84ECCB2}"/>
              </a:ext>
            </a:extLst>
          </p:cNvPr>
          <p:cNvSpPr/>
          <p:nvPr/>
        </p:nvSpPr>
        <p:spPr>
          <a:xfrm>
            <a:off x="4848333" y="2935373"/>
            <a:ext cx="2201662" cy="11896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 b="1" i="1">
                <a:solidFill>
                  <a:srgbClr val="FFFFFF"/>
                </a:solidFill>
                <a:cs typeface="Calibri" panose="020F0502020204030204" pitchFamily="34" charset="0"/>
              </a:rPr>
              <a:t>Nuclear Safety</a:t>
            </a:r>
          </a:p>
          <a:p>
            <a:pPr algn="ctr">
              <a:defRPr/>
            </a:pPr>
            <a:r>
              <a:rPr lang="fr-FR" sz="1800" b="1" i="1">
                <a:solidFill>
                  <a:srgbClr val="FFFFFF"/>
                </a:solidFill>
                <a:cs typeface="Calibri" panose="020F0502020204030204" pitchFamily="34" charset="0"/>
              </a:rPr>
              <a:t>&amp; </a:t>
            </a:r>
          </a:p>
          <a:p>
            <a:pPr algn="ctr">
              <a:defRPr/>
            </a:pPr>
            <a:r>
              <a:rPr lang="fr-FR" sz="1800" b="1" i="1">
                <a:solidFill>
                  <a:srgbClr val="FFFFFF"/>
                </a:solidFill>
                <a:cs typeface="Calibri" panose="020F0502020204030204" pitchFamily="34" charset="0"/>
              </a:rPr>
              <a:t>NS Culture</a:t>
            </a:r>
            <a:endParaRPr lang="fr-FR" sz="1800" b="1" i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2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D995568-D75A-7D69-8B38-3B722510012E}"/>
              </a:ext>
            </a:extLst>
          </p:cNvPr>
          <p:cNvSpPr/>
          <p:nvPr/>
        </p:nvSpPr>
        <p:spPr>
          <a:xfrm>
            <a:off x="1970842" y="967665"/>
            <a:ext cx="8345009" cy="3945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5E17648-936C-8510-D256-062513268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2128F8-1379-6288-A04A-D1F5E5AA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17" name="Titre 2">
            <a:extLst>
              <a:ext uri="{FF2B5EF4-FFF2-40B4-BE49-F238E27FC236}">
                <a16:creationId xmlns:a16="http://schemas.microsoft.com/office/drawing/2014/main" id="{9FAD6BF2-205F-D93D-98A0-6C258F115794}"/>
              </a:ext>
            </a:extLst>
          </p:cNvPr>
          <p:cNvSpPr txBox="1">
            <a:spLocks/>
          </p:cNvSpPr>
          <p:nvPr/>
        </p:nvSpPr>
        <p:spPr>
          <a:xfrm>
            <a:off x="832740" y="146102"/>
            <a:ext cx="10428676" cy="95501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FR" sz="3200" b="0" kern="1200" cap="all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NSC Current Framework…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SITE’s view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5BBB">
                  <a:lumMod val="75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8" name="Flèche : double flèche horizontale 17">
            <a:extLst>
              <a:ext uri="{FF2B5EF4-FFF2-40B4-BE49-F238E27FC236}">
                <a16:creationId xmlns:a16="http://schemas.microsoft.com/office/drawing/2014/main" id="{1B1DD822-915B-D869-77B2-CA1904DDD719}"/>
              </a:ext>
            </a:extLst>
          </p:cNvPr>
          <p:cNvSpPr/>
          <p:nvPr/>
        </p:nvSpPr>
        <p:spPr>
          <a:xfrm rot="5400000">
            <a:off x="4268195" y="5183218"/>
            <a:ext cx="396044" cy="576064"/>
          </a:xfrm>
          <a:prstGeom prst="leftRightArrow">
            <a:avLst>
              <a:gd name="adj1" fmla="val 50000"/>
              <a:gd name="adj2" fmla="val 22314"/>
            </a:avLst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5B0811-115E-82CB-1E4C-22B937BD140D}"/>
              </a:ext>
            </a:extLst>
          </p:cNvPr>
          <p:cNvSpPr txBox="1"/>
          <p:nvPr/>
        </p:nvSpPr>
        <p:spPr>
          <a:xfrm>
            <a:off x="2362152" y="5779597"/>
            <a:ext cx="4208131" cy="52322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JM" sz="1600" b="1" dirty="0">
                <a:solidFill>
                  <a:srgbClr val="003399"/>
                </a:solidFill>
                <a:latin typeface="Frutiger LT Std 45 Light"/>
              </a:rPr>
              <a:t>Annual NS Diagnosis </a:t>
            </a:r>
            <a:r>
              <a:rPr lang="en-JM" sz="1600" dirty="0">
                <a:solidFill>
                  <a:srgbClr val="0033CC"/>
                </a:solidFill>
                <a:latin typeface="Frutiger LT Std 45 Light"/>
              </a:rPr>
              <a:t>Plant Manager / NS Director</a:t>
            </a:r>
          </a:p>
          <a:p>
            <a:pPr algn="ctr"/>
            <a:r>
              <a:rPr lang="en-JM" b="1" dirty="0">
                <a:solidFill>
                  <a:srgbClr val="003399"/>
                </a:solidFill>
                <a:latin typeface="Frutiger LT Std 45 Light"/>
              </a:rPr>
              <a:t>Annual Contract</a:t>
            </a:r>
            <a:r>
              <a:rPr lang="en-JM" dirty="0">
                <a:solidFill>
                  <a:srgbClr val="003399"/>
                </a:solidFill>
                <a:latin typeface="Frutiger LT Std 45 Light"/>
              </a:rPr>
              <a:t> </a:t>
            </a:r>
            <a:r>
              <a:rPr lang="en-JM" dirty="0">
                <a:solidFill>
                  <a:srgbClr val="0033CC"/>
                </a:solidFill>
                <a:latin typeface="Frutiger LT Std 45 Light"/>
              </a:rPr>
              <a:t>Plant manager/CNO</a:t>
            </a:r>
            <a:endParaRPr lang="en-ZA" sz="1600" dirty="0">
              <a:solidFill>
                <a:srgbClr val="595959"/>
              </a:solidFill>
              <a:latin typeface="Frutiger LT Std 45 Ligh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6366DE2-315F-5B2D-DD04-814A818EC5AE}"/>
              </a:ext>
            </a:extLst>
          </p:cNvPr>
          <p:cNvSpPr txBox="1"/>
          <p:nvPr/>
        </p:nvSpPr>
        <p:spPr>
          <a:xfrm>
            <a:off x="8661861" y="5277626"/>
            <a:ext cx="1359787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AU" sz="1200" b="1" dirty="0">
                <a:solidFill>
                  <a:srgbClr val="003399"/>
                </a:solidFill>
                <a:latin typeface="Frutiger LT Std 45 Light"/>
              </a:rPr>
              <a:t>Site Visits</a:t>
            </a:r>
          </a:p>
          <a:p>
            <a:r>
              <a:rPr lang="en-AU" sz="1200" b="1" dirty="0">
                <a:solidFill>
                  <a:srgbClr val="003399"/>
                </a:solidFill>
                <a:latin typeface="Frutiger LT Std 45 Light"/>
              </a:rPr>
              <a:t>Corporate Oversight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7E5377E-6490-EA38-BB9F-F581D46938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9481" y="564139"/>
            <a:ext cx="8950481" cy="4841635"/>
          </a:xfrm>
          <a:prstGeom prst="rect">
            <a:avLst/>
          </a:prstGeom>
          <a:noFill/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3EDBDD1-DB7A-81F4-D508-1FB5ED14CD6E}"/>
              </a:ext>
            </a:extLst>
          </p:cNvPr>
          <p:cNvSpPr txBox="1"/>
          <p:nvPr/>
        </p:nvSpPr>
        <p:spPr>
          <a:xfrm>
            <a:off x="9527602" y="4604906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Frutiger LT Std 45 Light"/>
              </a:rPr>
              <a:t>SITE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E13DC46-16C6-1D7A-AC4E-4EF7E64FD0B1}"/>
              </a:ext>
            </a:extLst>
          </p:cNvPr>
          <p:cNvSpPr txBox="1"/>
          <p:nvPr/>
        </p:nvSpPr>
        <p:spPr>
          <a:xfrm>
            <a:off x="9136570" y="4998973"/>
            <a:ext cx="1091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3399"/>
                </a:solidFill>
                <a:latin typeface="Frutiger LT Std 45 Light"/>
              </a:rPr>
              <a:t>CORPORATE</a:t>
            </a:r>
          </a:p>
        </p:txBody>
      </p:sp>
    </p:spTree>
    <p:extLst>
      <p:ext uri="{BB962C8B-B14F-4D97-AF65-F5344CB8AC3E}">
        <p14:creationId xmlns:p14="http://schemas.microsoft.com/office/powerpoint/2010/main" val="334012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E6F4DA57-473B-4906-BCD6-B5A3A5C715B3}"/>
              </a:ext>
            </a:extLst>
          </p:cNvPr>
          <p:cNvSpPr/>
          <p:nvPr/>
        </p:nvSpPr>
        <p:spPr>
          <a:xfrm>
            <a:off x="4685995" y="1174098"/>
            <a:ext cx="5544616" cy="498020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234A41-405E-2463-CE6B-A5160AEB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E01D80B-AE7E-0835-1C36-D77A2C29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115" name="Titre 2">
            <a:extLst>
              <a:ext uri="{FF2B5EF4-FFF2-40B4-BE49-F238E27FC236}">
                <a16:creationId xmlns:a16="http://schemas.microsoft.com/office/drawing/2014/main" id="{B2471125-4A02-7A23-AAE6-ABBD894612BE}"/>
              </a:ext>
            </a:extLst>
          </p:cNvPr>
          <p:cNvSpPr txBox="1">
            <a:spLocks/>
          </p:cNvSpPr>
          <p:nvPr/>
        </p:nvSpPr>
        <p:spPr>
          <a:xfrm>
            <a:off x="832740" y="128345"/>
            <a:ext cx="10428676" cy="95501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FR" sz="3200" b="0" kern="1200" cap="all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NSC Current framework…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Corporate’s view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005BBB">
                  <a:lumMod val="75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6" name="Flèche courbée vers le haut 45">
            <a:extLst>
              <a:ext uri="{FF2B5EF4-FFF2-40B4-BE49-F238E27FC236}">
                <a16:creationId xmlns:a16="http://schemas.microsoft.com/office/drawing/2014/main" id="{68BE137C-28A8-9D65-1165-9BC9D0F5409B}"/>
              </a:ext>
            </a:extLst>
          </p:cNvPr>
          <p:cNvSpPr/>
          <p:nvPr/>
        </p:nvSpPr>
        <p:spPr>
          <a:xfrm rot="495831" flipH="1">
            <a:off x="4537346" y="2738295"/>
            <a:ext cx="1910524" cy="537209"/>
          </a:xfrm>
          <a:prstGeom prst="curved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D3AD3D8E-E6C3-65A2-21B6-209A9D59955F}"/>
              </a:ext>
            </a:extLst>
          </p:cNvPr>
          <p:cNvSpPr txBox="1"/>
          <p:nvPr/>
        </p:nvSpPr>
        <p:spPr>
          <a:xfrm>
            <a:off x="5828952" y="1813292"/>
            <a:ext cx="1440160" cy="49244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1A70"/>
                </a:solidFill>
                <a:latin typeface="Frutiger LT Std 45 Light"/>
              </a:rPr>
              <a:t>Corporate</a:t>
            </a:r>
            <a:r>
              <a:rPr lang="fr-FR" b="1" dirty="0">
                <a:solidFill>
                  <a:srgbClr val="001A70"/>
                </a:solidFill>
                <a:latin typeface="Frutiger LT Std 45 Light"/>
              </a:rPr>
              <a:t> NS </a:t>
            </a:r>
            <a:r>
              <a:rPr lang="en-US" b="1" dirty="0">
                <a:solidFill>
                  <a:srgbClr val="001A70"/>
                </a:solidFill>
                <a:latin typeface="Frutiger LT Std 45 Light"/>
              </a:rPr>
              <a:t>Committee</a:t>
            </a:r>
            <a:endParaRPr lang="en-US" sz="1600" b="1" dirty="0">
              <a:solidFill>
                <a:srgbClr val="001A70"/>
              </a:solidFill>
              <a:latin typeface="Frutiger LT Std 45 Light"/>
            </a:endParaRPr>
          </a:p>
        </p:txBody>
      </p:sp>
      <p:pic>
        <p:nvPicPr>
          <p:cNvPr id="118" name="Image 117">
            <a:extLst>
              <a:ext uri="{FF2B5EF4-FFF2-40B4-BE49-F238E27FC236}">
                <a16:creationId xmlns:a16="http://schemas.microsoft.com/office/drawing/2014/main" id="{493E0106-7DA3-3C98-56C5-6A6007E43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827" y="4670752"/>
            <a:ext cx="1420590" cy="763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id="{E8AB84D5-C020-9030-1FD6-F7AEA63DDF48}"/>
              </a:ext>
            </a:extLst>
          </p:cNvPr>
          <p:cNvSpPr txBox="1"/>
          <p:nvPr/>
        </p:nvSpPr>
        <p:spPr>
          <a:xfrm>
            <a:off x="5828952" y="2418069"/>
            <a:ext cx="1440160" cy="651905"/>
          </a:xfrm>
          <a:prstGeom prst="rect">
            <a:avLst/>
          </a:prstGeom>
          <a:solidFill>
            <a:srgbClr val="FFFFFF"/>
          </a:solidFill>
          <a:ln>
            <a:solidFill>
              <a:srgbClr val="969696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rutiger LT Std 45 Light"/>
              </a:rPr>
              <a:t>DPN</a:t>
            </a: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Frutiger LT Std 45 Light"/>
              </a:rPr>
              <a:t>Direction Team  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Frutiger LT Std 45 Light"/>
            </a:endParaRPr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9CA5D890-D050-4E31-35A3-BBFB65535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700" y="2902767"/>
            <a:ext cx="1596116" cy="1464398"/>
          </a:xfrm>
          <a:prstGeom prst="rect">
            <a:avLst/>
          </a:prstGeom>
        </p:spPr>
      </p:pic>
      <p:sp>
        <p:nvSpPr>
          <p:cNvPr id="121" name="Flèche courbée vers le bas 44">
            <a:extLst>
              <a:ext uri="{FF2B5EF4-FFF2-40B4-BE49-F238E27FC236}">
                <a16:creationId xmlns:a16="http://schemas.microsoft.com/office/drawing/2014/main" id="{6188642F-6159-7A90-F67A-CEF2AB9D8FA7}"/>
              </a:ext>
            </a:extLst>
          </p:cNvPr>
          <p:cNvSpPr/>
          <p:nvPr/>
        </p:nvSpPr>
        <p:spPr>
          <a:xfrm>
            <a:off x="4622750" y="1381244"/>
            <a:ext cx="2070298" cy="432048"/>
          </a:xfrm>
          <a:prstGeom prst="curvedDown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6FAEB1E2-E3EF-5C5D-29D9-266479E81815}"/>
              </a:ext>
            </a:extLst>
          </p:cNvPr>
          <p:cNvSpPr txBox="1"/>
          <p:nvPr/>
        </p:nvSpPr>
        <p:spPr>
          <a:xfrm>
            <a:off x="4914479" y="1145457"/>
            <a:ext cx="779628" cy="492443"/>
          </a:xfrm>
          <a:prstGeom prst="rect">
            <a:avLst/>
          </a:prstGeom>
          <a:solidFill>
            <a:srgbClr val="FFFFFF"/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Fleet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Review</a:t>
            </a:r>
          </a:p>
        </p:txBody>
      </p:sp>
      <p:sp>
        <p:nvSpPr>
          <p:cNvPr id="123" name="Flèche droite rayée 47">
            <a:extLst>
              <a:ext uri="{FF2B5EF4-FFF2-40B4-BE49-F238E27FC236}">
                <a16:creationId xmlns:a16="http://schemas.microsoft.com/office/drawing/2014/main" id="{9D69DC54-8C93-66C8-FA8E-313EE880AC2B}"/>
              </a:ext>
            </a:extLst>
          </p:cNvPr>
          <p:cNvSpPr/>
          <p:nvPr/>
        </p:nvSpPr>
        <p:spPr>
          <a:xfrm>
            <a:off x="7413128" y="2152348"/>
            <a:ext cx="432048" cy="669056"/>
          </a:xfrm>
          <a:prstGeom prst="stripedRight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ECBE6D07-0ADC-0B2F-314F-B3439B133977}"/>
              </a:ext>
            </a:extLst>
          </p:cNvPr>
          <p:cNvSpPr txBox="1"/>
          <p:nvPr/>
        </p:nvSpPr>
        <p:spPr>
          <a:xfrm>
            <a:off x="7979807" y="2153569"/>
            <a:ext cx="2034780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Fleet Nuclear Safety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Road map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6B591AAC-B58A-B00E-4BB2-AF3F16074BD1}"/>
              </a:ext>
            </a:extLst>
          </p:cNvPr>
          <p:cNvSpPr txBox="1"/>
          <p:nvPr/>
        </p:nvSpPr>
        <p:spPr>
          <a:xfrm>
            <a:off x="5756944" y="4693612"/>
            <a:ext cx="1545863" cy="877163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>
                <a:solidFill>
                  <a:srgbClr val="FFA02F"/>
                </a:solidFill>
                <a:latin typeface="Frutiger LT Std 45 Light"/>
              </a:rPr>
              <a:t>Corporate </a:t>
            </a:r>
          </a:p>
          <a:p>
            <a:r>
              <a:rPr lang="en-US" sz="1600" b="1" dirty="0">
                <a:solidFill>
                  <a:srgbClr val="FFA02F"/>
                </a:solidFill>
                <a:latin typeface="Frutiger LT Std 45 Light"/>
              </a:rPr>
              <a:t>Nuclear Officer</a:t>
            </a:r>
          </a:p>
          <a:p>
            <a:endParaRPr lang="en-US" sz="700" b="1" dirty="0">
              <a:solidFill>
                <a:srgbClr val="FFA02F"/>
              </a:solidFill>
              <a:latin typeface="Frutiger LT Std 45 Light"/>
            </a:endParaRPr>
          </a:p>
          <a:p>
            <a:r>
              <a:rPr lang="en-US" b="1" dirty="0">
                <a:solidFill>
                  <a:srgbClr val="001A70"/>
                </a:solidFill>
                <a:latin typeface="Frutiger LT Std 45 Light"/>
              </a:rPr>
              <a:t>NS Director</a:t>
            </a:r>
            <a:endParaRPr lang="en-US" sz="1600" b="1" dirty="0">
              <a:solidFill>
                <a:srgbClr val="001A70"/>
              </a:solidFill>
              <a:latin typeface="Frutiger LT Std 45 Light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59EF2D44-7785-7BFE-DB44-C4BFB2EC6FCF}"/>
              </a:ext>
            </a:extLst>
          </p:cNvPr>
          <p:cNvSpPr txBox="1"/>
          <p:nvPr/>
        </p:nvSpPr>
        <p:spPr>
          <a:xfrm>
            <a:off x="4974027" y="3089673"/>
            <a:ext cx="1002445" cy="369332"/>
          </a:xfrm>
          <a:prstGeom prst="rect">
            <a:avLst/>
          </a:prstGeom>
          <a:solidFill>
            <a:srgbClr val="FFFFFF"/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utiger LT Std 45 Light"/>
              </a:rPr>
              <a:t>Alternatively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utiger LT Std 45 Light"/>
              </a:rPr>
              <a:t>each 6 month</a:t>
            </a:r>
          </a:p>
        </p:txBody>
      </p:sp>
      <p:sp>
        <p:nvSpPr>
          <p:cNvPr id="127" name="Flèche courbée vers le haut 51">
            <a:extLst>
              <a:ext uri="{FF2B5EF4-FFF2-40B4-BE49-F238E27FC236}">
                <a16:creationId xmlns:a16="http://schemas.microsoft.com/office/drawing/2014/main" id="{82E84A27-20D7-2AE6-F89D-5890C8DAD7A9}"/>
              </a:ext>
            </a:extLst>
          </p:cNvPr>
          <p:cNvSpPr/>
          <p:nvPr/>
        </p:nvSpPr>
        <p:spPr>
          <a:xfrm rot="495831" flipH="1">
            <a:off x="4537346" y="5534058"/>
            <a:ext cx="1910524" cy="537209"/>
          </a:xfrm>
          <a:prstGeom prst="curvedUp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8" name="Flèche courbée vers le bas 52">
            <a:extLst>
              <a:ext uri="{FF2B5EF4-FFF2-40B4-BE49-F238E27FC236}">
                <a16:creationId xmlns:a16="http://schemas.microsoft.com/office/drawing/2014/main" id="{76A71625-4C6E-ED4E-1E5C-9968BCC7FADB}"/>
              </a:ext>
            </a:extLst>
          </p:cNvPr>
          <p:cNvSpPr/>
          <p:nvPr/>
        </p:nvSpPr>
        <p:spPr>
          <a:xfrm>
            <a:off x="4622750" y="4177007"/>
            <a:ext cx="2070298" cy="432048"/>
          </a:xfrm>
          <a:prstGeom prst="curvedDown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5E0B1887-AC5F-6CD2-9C05-660476F4ACAF}"/>
              </a:ext>
            </a:extLst>
          </p:cNvPr>
          <p:cNvSpPr txBox="1"/>
          <p:nvPr/>
        </p:nvSpPr>
        <p:spPr>
          <a:xfrm>
            <a:off x="4997443" y="5802662"/>
            <a:ext cx="627342" cy="369332"/>
          </a:xfrm>
          <a:prstGeom prst="rect">
            <a:avLst/>
          </a:prstGeom>
          <a:solidFill>
            <a:srgbClr val="FFFFFF"/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utiger LT Std 45 Light"/>
              </a:rPr>
              <a:t>Each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utiger LT Std 45 Light"/>
              </a:rPr>
              <a:t>6 month</a:t>
            </a:r>
          </a:p>
        </p:txBody>
      </p:sp>
      <p:sp>
        <p:nvSpPr>
          <p:cNvPr id="130" name="Flèche droite rayée 54">
            <a:extLst>
              <a:ext uri="{FF2B5EF4-FFF2-40B4-BE49-F238E27FC236}">
                <a16:creationId xmlns:a16="http://schemas.microsoft.com/office/drawing/2014/main" id="{519EDDB7-012C-8358-0CFC-670EC099DEE6}"/>
              </a:ext>
            </a:extLst>
          </p:cNvPr>
          <p:cNvSpPr/>
          <p:nvPr/>
        </p:nvSpPr>
        <p:spPr>
          <a:xfrm>
            <a:off x="7408843" y="4708598"/>
            <a:ext cx="432048" cy="669056"/>
          </a:xfrm>
          <a:prstGeom prst="stripedRight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026B5EE9-6C5B-73B1-625D-F3143CC6A8B5}"/>
              </a:ext>
            </a:extLst>
          </p:cNvPr>
          <p:cNvSpPr txBox="1"/>
          <p:nvPr/>
        </p:nvSpPr>
        <p:spPr>
          <a:xfrm>
            <a:off x="8100986" y="4602143"/>
            <a:ext cx="1913602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Identification of site in difficulty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Each 6 month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01994514-4F9A-8B54-3131-930968AC17C4}"/>
              </a:ext>
            </a:extLst>
          </p:cNvPr>
          <p:cNvSpPr txBox="1"/>
          <p:nvPr/>
        </p:nvSpPr>
        <p:spPr>
          <a:xfrm>
            <a:off x="8396589" y="5405542"/>
            <a:ext cx="1201217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Annual Site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Contract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Frutiger LT Std 45 Light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AF9641FC-BDBD-4FF6-0C29-4D7E6E94C74B}"/>
              </a:ext>
            </a:extLst>
          </p:cNvPr>
          <p:cNvSpPr txBox="1"/>
          <p:nvPr/>
        </p:nvSpPr>
        <p:spPr>
          <a:xfrm>
            <a:off x="5005152" y="3783074"/>
            <a:ext cx="1377910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NS Exchange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Annual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 NS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Frutiger LT Std 45 Light"/>
              </a:rPr>
              <a:t>Diagnosis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9BFF99C-4B76-97F6-BB6F-9700260434BA}"/>
              </a:ext>
            </a:extLst>
          </p:cNvPr>
          <p:cNvSpPr/>
          <p:nvPr/>
        </p:nvSpPr>
        <p:spPr>
          <a:xfrm>
            <a:off x="2237722" y="1165220"/>
            <a:ext cx="5065085" cy="4980207"/>
          </a:xfrm>
          <a:prstGeom prst="rect">
            <a:avLst/>
          </a:prstGeom>
          <a:noFill/>
          <a:ln w="6350" cap="flat" cmpd="sng" algn="ctr">
            <a:solidFill>
              <a:srgbClr val="00B0F0"/>
            </a:solidFill>
            <a:prstDash val="sysDot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16B19DFD-7440-7714-A3BD-D13DAB239F24}"/>
              </a:ext>
            </a:extLst>
          </p:cNvPr>
          <p:cNvSpPr txBox="1"/>
          <p:nvPr/>
        </p:nvSpPr>
        <p:spPr>
          <a:xfrm>
            <a:off x="2346847" y="1237228"/>
            <a:ext cx="563222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Frutiger LT Std 45 Light"/>
              </a:rPr>
              <a:t>Sites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50F785D9-71E9-F04F-0E74-AE8F8C7D2CF4}"/>
              </a:ext>
            </a:extLst>
          </p:cNvPr>
          <p:cNvSpPr txBox="1"/>
          <p:nvPr/>
        </p:nvSpPr>
        <p:spPr>
          <a:xfrm>
            <a:off x="9032286" y="1253178"/>
            <a:ext cx="1175569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Frutiger LT Std 45 Light"/>
              </a:rPr>
              <a:t>Corporate</a:t>
            </a:r>
            <a:endParaRPr lang="en-US" sz="1600" b="1" dirty="0">
              <a:solidFill>
                <a:srgbClr val="003399"/>
              </a:solidFill>
              <a:latin typeface="Frutiger LT Std 45 Light"/>
            </a:endParaRPr>
          </a:p>
        </p:txBody>
      </p:sp>
      <p:pic>
        <p:nvPicPr>
          <p:cNvPr id="137" name="Image 136">
            <a:extLst>
              <a:ext uri="{FF2B5EF4-FFF2-40B4-BE49-F238E27FC236}">
                <a16:creationId xmlns:a16="http://schemas.microsoft.com/office/drawing/2014/main" id="{7BD2DE42-6C23-EAC4-D0CE-95315C3E2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587" y="2759479"/>
            <a:ext cx="1685398" cy="1756469"/>
          </a:xfrm>
          <a:prstGeom prst="rect">
            <a:avLst/>
          </a:prstGeom>
        </p:spPr>
      </p:pic>
      <p:pic>
        <p:nvPicPr>
          <p:cNvPr id="138" name="Graphique 137">
            <a:extLst>
              <a:ext uri="{FF2B5EF4-FFF2-40B4-BE49-F238E27FC236}">
                <a16:creationId xmlns:a16="http://schemas.microsoft.com/office/drawing/2014/main" id="{502CD26D-6E0F-B636-4815-8F9D2432A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2544" y="5154662"/>
            <a:ext cx="564387" cy="648000"/>
          </a:xfrm>
          <a:prstGeom prst="rect">
            <a:avLst/>
          </a:prstGeom>
        </p:spPr>
      </p:pic>
      <p:sp>
        <p:nvSpPr>
          <p:cNvPr id="139" name="ZoneTexte 138">
            <a:extLst>
              <a:ext uri="{FF2B5EF4-FFF2-40B4-BE49-F238E27FC236}">
                <a16:creationId xmlns:a16="http://schemas.microsoft.com/office/drawing/2014/main" id="{DE92B3D2-DDBF-909B-2F9D-148B28D75F6C}"/>
              </a:ext>
            </a:extLst>
          </p:cNvPr>
          <p:cNvSpPr txBox="1"/>
          <p:nvPr/>
        </p:nvSpPr>
        <p:spPr>
          <a:xfrm>
            <a:off x="6429194" y="5714255"/>
            <a:ext cx="1568305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AU" sz="1200" b="1" dirty="0">
                <a:solidFill>
                  <a:srgbClr val="003399"/>
                </a:solidFill>
                <a:latin typeface="Frutiger LT Std 45 Light"/>
              </a:rPr>
              <a:t>Site Visits</a:t>
            </a:r>
          </a:p>
          <a:p>
            <a:r>
              <a:rPr lang="en-AU" sz="1200" b="1" dirty="0">
                <a:solidFill>
                  <a:srgbClr val="003399"/>
                </a:solidFill>
                <a:latin typeface="Frutiger LT Std 45 Light"/>
              </a:rPr>
              <a:t>Corporate Oversight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608BE6F0-2137-7B97-F2C5-45A4185A20CD}"/>
              </a:ext>
            </a:extLst>
          </p:cNvPr>
          <p:cNvSpPr txBox="1"/>
          <p:nvPr/>
        </p:nvSpPr>
        <p:spPr>
          <a:xfrm>
            <a:off x="3054445" y="5673834"/>
            <a:ext cx="1489758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AU" sz="1200" b="1" dirty="0">
                <a:solidFill>
                  <a:srgbClr val="0070C0"/>
                </a:solidFill>
                <a:latin typeface="Frutiger LT Std 45 Light"/>
              </a:rPr>
              <a:t>NS Roadmap</a:t>
            </a:r>
          </a:p>
          <a:p>
            <a:r>
              <a:rPr lang="en-AU" sz="1200" b="1" dirty="0">
                <a:solidFill>
                  <a:srgbClr val="0070C0"/>
                </a:solidFill>
                <a:latin typeface="Frutiger LT Std 45 Light"/>
              </a:rPr>
              <a:t>Site &amp; Departments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8A0897CF-D29D-1D42-C49B-9C8F6633C1F2}"/>
              </a:ext>
            </a:extLst>
          </p:cNvPr>
          <p:cNvSpPr txBox="1"/>
          <p:nvPr/>
        </p:nvSpPr>
        <p:spPr>
          <a:xfrm>
            <a:off x="3173827" y="2191231"/>
            <a:ext cx="1461609" cy="519423"/>
          </a:xfrm>
          <a:prstGeom prst="rect">
            <a:avLst/>
          </a:prstGeom>
          <a:solidFill>
            <a:srgbClr val="001A70"/>
          </a:solidFill>
        </p:spPr>
        <p:txBody>
          <a:bodyPr wrap="none" lIns="36000" tIns="72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Std 45 Light"/>
              </a:rPr>
              <a:t>SELF ASSESMENT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</a:endParaRP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Std 45 Light"/>
              </a:rPr>
              <a:t>(even years)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61D6866D-8B66-11E2-4B77-3F6EB76E0B2E}"/>
              </a:ext>
            </a:extLst>
          </p:cNvPr>
          <p:cNvSpPr txBox="1"/>
          <p:nvPr/>
        </p:nvSpPr>
        <p:spPr>
          <a:xfrm>
            <a:off x="3134040" y="1669276"/>
            <a:ext cx="1715461" cy="467298"/>
          </a:xfrm>
          <a:prstGeom prst="rect">
            <a:avLst/>
          </a:prstGeom>
          <a:solidFill>
            <a:srgbClr val="001A70"/>
          </a:solidFill>
        </p:spPr>
        <p:txBody>
          <a:bodyPr wrap="none" lIns="36000" tIns="7200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Std 45 Light"/>
              </a:rPr>
              <a:t>SP Questionnaire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</a:endParaRPr>
          </a:p>
          <a:p>
            <a:pPr marL="0" marR="0" lvl="0" indent="0" algn="ctr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Std 45 Light"/>
              </a:rPr>
              <a:t>(odd years)</a:t>
            </a:r>
          </a:p>
        </p:txBody>
      </p:sp>
    </p:spTree>
    <p:extLst>
      <p:ext uri="{BB962C8B-B14F-4D97-AF65-F5344CB8AC3E}">
        <p14:creationId xmlns:p14="http://schemas.microsoft.com/office/powerpoint/2010/main" val="422944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284F67-BCD8-1207-082D-5DBC4323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E89725D8-980F-47F5-2028-DF89746C5CBC}"/>
              </a:ext>
            </a:extLst>
          </p:cNvPr>
          <p:cNvSpPr txBox="1">
            <a:spLocks/>
          </p:cNvSpPr>
          <p:nvPr/>
        </p:nvSpPr>
        <p:spPr>
          <a:xfrm>
            <a:off x="832739" y="119469"/>
            <a:ext cx="10987785" cy="46645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fr-FR" sz="3200" b="0" kern="1200" cap="all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2 managerial requirements on Nuclear Safety Culture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3FABD8-BFD5-0190-3B4C-24BD2C00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E5165147-EE22-49AB-9CAC-A572ED6FC3BD}"/>
              </a:ext>
            </a:extLst>
          </p:cNvPr>
          <p:cNvSpPr txBox="1">
            <a:spLocks/>
          </p:cNvSpPr>
          <p:nvPr/>
        </p:nvSpPr>
        <p:spPr>
          <a:xfrm>
            <a:off x="2652676" y="1330922"/>
            <a:ext cx="357166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Missions, </a:t>
            </a: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Responsabilities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for managers &amp; operationnals in Nuclear Safety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5BBB">
                  <a:lumMod val="75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5BBB">
                  <a:lumMod val="75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5BBB">
                  <a:lumMod val="75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005BBB">
                  <a:lumMod val="75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005BBB">
                    <a:lumMod val="75000"/>
                  </a:srgbClr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Nuclear Safety Management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Levers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5BBB">
                  <a:lumMod val="75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1756AF-5B78-99CC-096D-B6EF83CB3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96" y="3578068"/>
            <a:ext cx="1853018" cy="2301390"/>
          </a:xfrm>
          <a:prstGeom prst="rect">
            <a:avLst/>
          </a:prstGeom>
          <a:ln>
            <a:solidFill>
              <a:srgbClr val="001A7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9D6872-8A84-4E3E-644F-13AD2FD0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96" y="1108051"/>
            <a:ext cx="1853018" cy="2291602"/>
          </a:xfrm>
          <a:prstGeom prst="rect">
            <a:avLst/>
          </a:prstGeom>
          <a:ln>
            <a:solidFill>
              <a:srgbClr val="001A70"/>
            </a:solidFill>
          </a:ln>
        </p:spPr>
      </p:pic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6B7C45C5-96B0-6CE7-5F82-B0089D89B60D}"/>
              </a:ext>
            </a:extLst>
          </p:cNvPr>
          <p:cNvSpPr/>
          <p:nvPr/>
        </p:nvSpPr>
        <p:spPr>
          <a:xfrm>
            <a:off x="6489031" y="1303800"/>
            <a:ext cx="786063" cy="4548536"/>
          </a:xfrm>
          <a:prstGeom prst="rightBrace">
            <a:avLst/>
          </a:prstGeom>
          <a:noFill/>
          <a:ln w="25400" cap="rnd" cmpd="sng" algn="ctr">
            <a:solidFill>
              <a:srgbClr val="FE5815"/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8210F2-1E80-AB3D-FBF2-DF96D75446DE}"/>
              </a:ext>
            </a:extLst>
          </p:cNvPr>
          <p:cNvSpPr txBox="1"/>
          <p:nvPr/>
        </p:nvSpPr>
        <p:spPr>
          <a:xfrm>
            <a:off x="7415963" y="2228311"/>
            <a:ext cx="4539917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5815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Requirements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used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for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contractualisation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between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site &amp;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Corporate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1A70">
                  <a:lumMod val="40000"/>
                  <a:lumOff val="60000"/>
                </a:srgbClr>
              </a:solidFill>
              <a:effectLst/>
              <a:uLnTx/>
              <a:uFillTx/>
              <a:latin typeface="Frutiger LT Std 45 Light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5815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1A70">
                  <a:lumMod val="40000"/>
                  <a:lumOff val="60000"/>
                </a:srgbClr>
              </a:solidFill>
              <a:effectLst/>
              <a:uLnTx/>
              <a:uFillTx/>
              <a:latin typeface="Frutiger LT Std 45 Light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5815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Different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Guidelines, Trainings &amp; Supports in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order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to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implement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on site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5815"/>
              </a:buClr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1A70">
                  <a:lumMod val="40000"/>
                  <a:lumOff val="60000"/>
                </a:srgbClr>
              </a:solidFill>
              <a:effectLst/>
              <a:uLnTx/>
              <a:uFillTx/>
              <a:latin typeface="Frutiger LT Std 45 Light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5815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Requirements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used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by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Nuclear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inspectorates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to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assess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1A70">
                    <a:lumMod val="40000"/>
                    <a:lumOff val="60000"/>
                  </a:srgbClr>
                </a:solidFill>
                <a:effectLst/>
                <a:uLnTx/>
                <a:uFillTx/>
                <a:latin typeface="Frutiger LT Std 45 Light"/>
              </a:rPr>
              <a:t> sites</a:t>
            </a:r>
          </a:p>
        </p:txBody>
      </p:sp>
    </p:spTree>
    <p:extLst>
      <p:ext uri="{BB962C8B-B14F-4D97-AF65-F5344CB8AC3E}">
        <p14:creationId xmlns:p14="http://schemas.microsoft.com/office/powerpoint/2010/main" val="244103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D4E862-7B82-D961-30BE-53B460C2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" y="5457636"/>
            <a:ext cx="1657350" cy="89535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A8B5D52-064D-1364-0E2F-DFCBDC8FA233}"/>
              </a:ext>
            </a:extLst>
          </p:cNvPr>
          <p:cNvSpPr txBox="1">
            <a:spLocks/>
          </p:cNvSpPr>
          <p:nvPr/>
        </p:nvSpPr>
        <p:spPr>
          <a:xfrm>
            <a:off x="879929" y="69536"/>
            <a:ext cx="11137900" cy="55771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0" kern="1200" cap="all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Specific Topics of the nuclear safety culture diagnosis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273B6C-1DCC-F82C-A79D-E469F89EE455}"/>
              </a:ext>
            </a:extLst>
          </p:cNvPr>
          <p:cNvSpPr txBox="1"/>
          <p:nvPr/>
        </p:nvSpPr>
        <p:spPr>
          <a:xfrm>
            <a:off x="1985489" y="1098822"/>
            <a:ext cx="8064896" cy="17004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Wingdings" panose="05000000000000000000" pitchFamily="2" charset="2"/>
              <a:buChar char="Ø"/>
            </a:pPr>
            <a:r>
              <a:rPr lang="fr-FR" sz="1700" dirty="0" err="1">
                <a:solidFill>
                  <a:srgbClr val="003399"/>
                </a:solidFill>
                <a:latin typeface="Arial" charset="0"/>
                <a:cs typeface="Arial" charset="0"/>
              </a:rPr>
              <a:t>Mid-year</a:t>
            </a:r>
            <a:r>
              <a:rPr lang="fr-FR" sz="1700" dirty="0">
                <a:solidFill>
                  <a:srgbClr val="003399"/>
                </a:solidFill>
                <a:latin typeface="Arial" charset="0"/>
                <a:cs typeface="Arial" charset="0"/>
              </a:rPr>
              <a:t> : exchange </a:t>
            </a:r>
            <a:r>
              <a:rPr lang="fr-FR" sz="1700" dirty="0" err="1">
                <a:solidFill>
                  <a:srgbClr val="003399"/>
                </a:solidFill>
                <a:latin typeface="Arial" charset="0"/>
                <a:cs typeface="Arial" charset="0"/>
              </a:rPr>
              <a:t>with</a:t>
            </a:r>
            <a:r>
              <a:rPr lang="fr-FR" sz="1700" dirty="0">
                <a:solidFill>
                  <a:srgbClr val="003399"/>
                </a:solidFill>
                <a:latin typeface="Arial" charset="0"/>
                <a:cs typeface="Arial" charset="0"/>
              </a:rPr>
              <a:t> Safety </a:t>
            </a:r>
            <a:r>
              <a:rPr lang="fr-FR" sz="1700" dirty="0" err="1">
                <a:solidFill>
                  <a:srgbClr val="003399"/>
                </a:solidFill>
                <a:latin typeface="Arial" charset="0"/>
                <a:cs typeface="Arial" charset="0"/>
              </a:rPr>
              <a:t>director</a:t>
            </a:r>
            <a:r>
              <a:rPr lang="fr-FR" sz="1700" dirty="0">
                <a:solidFill>
                  <a:srgbClr val="003399"/>
                </a:solidFill>
                <a:latin typeface="Arial" charset="0"/>
                <a:cs typeface="Arial" charset="0"/>
              </a:rPr>
              <a:t> and </a:t>
            </a:r>
            <a:r>
              <a:rPr lang="fr-FR" sz="1700" dirty="0" err="1">
                <a:solidFill>
                  <a:srgbClr val="003399"/>
                </a:solidFill>
                <a:latin typeface="Arial" charset="0"/>
                <a:cs typeface="Arial" charset="0"/>
              </a:rPr>
              <a:t>different</a:t>
            </a:r>
            <a:r>
              <a:rPr lang="fr-FR" sz="1700" dirty="0">
                <a:solidFill>
                  <a:srgbClr val="003399"/>
                </a:solidFill>
                <a:latin typeface="Arial" charset="0"/>
                <a:cs typeface="Arial" charset="0"/>
              </a:rPr>
              <a:t> pilotes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3399"/>
                </a:solidFill>
                <a:latin typeface="Arial" charset="0"/>
                <a:cs typeface="Arial" charset="0"/>
              </a:rPr>
              <a:t>End-</a:t>
            </a:r>
            <a:r>
              <a:rPr lang="fr-FR" sz="1700" dirty="0" err="1">
                <a:solidFill>
                  <a:srgbClr val="003399"/>
                </a:solidFill>
                <a:latin typeface="Arial" charset="0"/>
                <a:cs typeface="Arial" charset="0"/>
              </a:rPr>
              <a:t>year</a:t>
            </a:r>
            <a:r>
              <a:rPr lang="fr-FR" sz="1700" dirty="0">
                <a:solidFill>
                  <a:srgbClr val="003399"/>
                </a:solidFill>
                <a:latin typeface="Arial" charset="0"/>
                <a:cs typeface="Arial" charset="0"/>
              </a:rPr>
              <a:t> : exchange </a:t>
            </a:r>
            <a:r>
              <a:rPr lang="fr-FR" sz="1700" dirty="0" err="1">
                <a:solidFill>
                  <a:srgbClr val="003399"/>
                </a:solidFill>
                <a:latin typeface="Arial" charset="0"/>
                <a:cs typeface="Arial" charset="0"/>
              </a:rPr>
              <a:t>between</a:t>
            </a:r>
            <a:r>
              <a:rPr lang="fr-FR" sz="1700" dirty="0">
                <a:solidFill>
                  <a:srgbClr val="003399"/>
                </a:solidFill>
                <a:latin typeface="Arial" charset="0"/>
                <a:cs typeface="Arial" charset="0"/>
              </a:rPr>
              <a:t> Plant manager &amp; NS </a:t>
            </a:r>
            <a:r>
              <a:rPr lang="fr-FR" sz="1700" dirty="0" err="1">
                <a:solidFill>
                  <a:srgbClr val="003399"/>
                </a:solidFill>
                <a:latin typeface="Arial" charset="0"/>
                <a:cs typeface="Arial" charset="0"/>
              </a:rPr>
              <a:t>director</a:t>
            </a:r>
            <a:endParaRPr lang="fr-FR" sz="17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Wingdings" panose="05000000000000000000" pitchFamily="2" charset="2"/>
              <a:buChar char="Ø"/>
            </a:pPr>
            <a:endParaRPr lang="fr-FR" sz="105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Wingdings" panose="05000000000000000000" pitchFamily="2" charset="2"/>
              <a:buChar char="Ø"/>
            </a:pPr>
            <a:endParaRPr lang="fr-FR" sz="1700" b="1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Wingdings" panose="05000000000000000000" pitchFamily="2" charset="2"/>
              <a:buChar char="Ø"/>
            </a:pPr>
            <a:endParaRPr lang="fr-FR" sz="17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555625" lvl="1" indent="-2857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C11F12-C628-A455-A9BE-11133F4F5157}"/>
              </a:ext>
            </a:extLst>
          </p:cNvPr>
          <p:cNvSpPr txBox="1"/>
          <p:nvPr/>
        </p:nvSpPr>
        <p:spPr>
          <a:xfrm>
            <a:off x="2141616" y="1991799"/>
            <a:ext cx="7698801" cy="3668115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70C0"/>
                </a:solidFill>
                <a:latin typeface="Arial" charset="0"/>
                <a:cs typeface="Arial" charset="0"/>
              </a:rPr>
              <a:t>Nuclear Safety leadership, Safety culture Roadmap site &amp; Department:</a:t>
            </a:r>
            <a:endParaRPr lang="en-US" sz="13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Use and lessons learned from the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SPQ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Use and lessons of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self-assessment on safety Leadership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Dynamics around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NSC </a:t>
            </a: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site and department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roadmaps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Efficiency of the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base actions 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New actions related to the diagnosis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70C0"/>
                </a:solidFill>
                <a:latin typeface="Arial" charset="0"/>
                <a:cs typeface="Arial" charset="0"/>
              </a:rPr>
              <a:t>Place of safety on the site: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Independent Safety Line (ISL)</a:t>
            </a: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: skills, listening, matched Safety engineer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Annual Safety Diagnosis  </a:t>
            </a: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use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Quality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Event Analysis  </a:t>
            </a: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(report and process)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Awareness </a:t>
            </a: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on the site</a:t>
            </a:r>
            <a:r>
              <a:rPr lang="en-US" sz="1400" dirty="0">
                <a:solidFill>
                  <a:srgbClr val="003399"/>
                </a:solidFill>
                <a:latin typeface="Arial" charset="0"/>
                <a:cs typeface="Arial" charset="0"/>
              </a:rPr>
              <a:t>: </a:t>
            </a:r>
            <a:r>
              <a:rPr lang="en-US" sz="1200" dirty="0">
                <a:solidFill>
                  <a:srgbClr val="003399"/>
                </a:solidFill>
                <a:latin typeface="Arial" charset="0"/>
                <a:cs typeface="Arial" charset="0"/>
              </a:rPr>
              <a:t>results indicators, notable safety events, 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</a:pPr>
            <a:r>
              <a:rPr lang="en-US" sz="1200" dirty="0">
                <a:solidFill>
                  <a:srgbClr val="003399"/>
                </a:solidFill>
                <a:latin typeface="Arial" charset="0"/>
                <a:cs typeface="Arial" charset="0"/>
              </a:rPr>
              <a:t>	service diagnosis with ISL feed back, external evaluation results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70C0"/>
                </a:solidFill>
                <a:latin typeface="Arial" charset="0"/>
                <a:cs typeface="Arial" charset="0"/>
              </a:rPr>
              <a:t>Link with the site’s leadership project: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Safety contributions in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professional and management 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</a:pP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	networks </a:t>
            </a: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and in the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Leadership project</a:t>
            </a:r>
            <a:endParaRPr lang="en-US" sz="13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FE5815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Anticipation and support of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changes</a:t>
            </a:r>
            <a:r>
              <a:rPr lang="en-US" sz="1300" dirty="0">
                <a:solidFill>
                  <a:srgbClr val="003399"/>
                </a:solidFill>
                <a:latin typeface="Arial" charset="0"/>
                <a:cs typeface="Arial" charset="0"/>
              </a:rPr>
              <a:t> - </a:t>
            </a:r>
            <a:r>
              <a:rPr lang="en-US" sz="1300" b="1" dirty="0">
                <a:solidFill>
                  <a:srgbClr val="003399"/>
                </a:solidFill>
                <a:latin typeface="Arial" charset="0"/>
                <a:cs typeface="Arial" charset="0"/>
              </a:rPr>
              <a:t>SOH/INSAG 18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5B9A8A-E110-6B40-5B8F-7EB538C3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511" y="766266"/>
            <a:ext cx="1152524" cy="961328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887BB98-3A59-D1DD-6F8F-F4202A21D555}"/>
              </a:ext>
            </a:extLst>
          </p:cNvPr>
          <p:cNvSpPr txBox="1"/>
          <p:nvPr/>
        </p:nvSpPr>
        <p:spPr>
          <a:xfrm>
            <a:off x="3451659" y="5798930"/>
            <a:ext cx="5502075" cy="36933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n w="0"/>
                <a:solidFill>
                  <a:srgbClr val="FE581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Leadership &amp; Culture… not Compliance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EFCA00C-31EB-231D-EF84-7C6DD9A9C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" y="-26127"/>
            <a:ext cx="447675" cy="6477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7A3CD24-6534-687E-FDF9-5F105D445D67}"/>
              </a:ext>
            </a:extLst>
          </p:cNvPr>
          <p:cNvSpPr txBox="1"/>
          <p:nvPr/>
        </p:nvSpPr>
        <p:spPr>
          <a:xfrm>
            <a:off x="7572440" y="2401833"/>
            <a:ext cx="2722467" cy="73866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509E2F"/>
                </a:solidFill>
                <a:latin typeface="Comic Sans MS" panose="030F0702030302020204" pitchFamily="66" charset="0"/>
                <a:cs typeface="Arial" charset="0"/>
              </a:rPr>
              <a:t>Cooperation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rgbClr val="509E2F"/>
                </a:solidFill>
                <a:latin typeface="Comic Sans MS" panose="030F0702030302020204" pitchFamily="66" charset="0"/>
                <a:cs typeface="Arial" charset="0"/>
              </a:rPr>
              <a:t>Management line Coherence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509E2F"/>
                </a:solidFill>
                <a:latin typeface="Comic Sans MS" panose="030F0702030302020204" pitchFamily="66" charset="0"/>
                <a:cs typeface="Arial" charset="0"/>
              </a:rPr>
              <a:t>Proximity field</a:t>
            </a:r>
            <a:endParaRPr lang="en-AU" sz="1600" dirty="0">
              <a:solidFill>
                <a:srgbClr val="509E2F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EF3FF3A6-31B3-1EC9-0F0E-E230FC5BCA77}"/>
              </a:ext>
            </a:extLst>
          </p:cNvPr>
          <p:cNvSpPr/>
          <p:nvPr/>
        </p:nvSpPr>
        <p:spPr>
          <a:xfrm>
            <a:off x="7288074" y="2619448"/>
            <a:ext cx="216024" cy="303434"/>
          </a:xfrm>
          <a:prstGeom prst="right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D89590-8A97-E3A3-0130-B2C40778782D}"/>
              </a:ext>
            </a:extLst>
          </p:cNvPr>
          <p:cNvSpPr txBox="1"/>
          <p:nvPr/>
        </p:nvSpPr>
        <p:spPr>
          <a:xfrm>
            <a:off x="7620125" y="4043803"/>
            <a:ext cx="1258925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509E2F"/>
                </a:solidFill>
                <a:latin typeface="Comic Sans MS" panose="030F0702030302020204" pitchFamily="66" charset="0"/>
                <a:cs typeface="Arial" charset="0"/>
              </a:rPr>
              <a:t>Safety first</a:t>
            </a:r>
            <a:endParaRPr lang="en-AU" sz="1600" dirty="0">
              <a:solidFill>
                <a:srgbClr val="509E2F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066B7374-7B3B-7770-A77A-2A4CAA2DFA6D}"/>
              </a:ext>
            </a:extLst>
          </p:cNvPr>
          <p:cNvSpPr/>
          <p:nvPr/>
        </p:nvSpPr>
        <p:spPr>
          <a:xfrm>
            <a:off x="7320136" y="4043802"/>
            <a:ext cx="216024" cy="303434"/>
          </a:xfrm>
          <a:prstGeom prst="right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67B47F0-96DB-A73A-40CD-144FCA0421A0}"/>
              </a:ext>
            </a:extLst>
          </p:cNvPr>
          <p:cNvSpPr txBox="1"/>
          <p:nvPr/>
        </p:nvSpPr>
        <p:spPr>
          <a:xfrm>
            <a:off x="7610146" y="5030545"/>
            <a:ext cx="2974138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509E2F"/>
                </a:solidFill>
                <a:latin typeface="Comic Sans MS" panose="030F0702030302020204" pitchFamily="66" charset="0"/>
                <a:cs typeface="Arial" charset="0"/>
              </a:rPr>
              <a:t>Dynamic of Safety Leadership</a:t>
            </a:r>
            <a:endParaRPr lang="en-AU" sz="1600" dirty="0">
              <a:solidFill>
                <a:srgbClr val="509E2F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B8FEC06-EFA2-547A-4F3B-0593C0859F87}"/>
              </a:ext>
            </a:extLst>
          </p:cNvPr>
          <p:cNvSpPr/>
          <p:nvPr/>
        </p:nvSpPr>
        <p:spPr>
          <a:xfrm>
            <a:off x="7320136" y="5030544"/>
            <a:ext cx="216024" cy="303434"/>
          </a:xfrm>
          <a:prstGeom prst="rightArrow">
            <a:avLst/>
          </a:prstGeom>
          <a:solidFill>
            <a:srgbClr val="FE5815"/>
          </a:solidFill>
          <a:ln w="12700" cap="flat" cmpd="sng" algn="ctr">
            <a:solidFill>
              <a:srgbClr val="FE5815"/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17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618f22-1e4b-4821-a2cd-0e01b150a3d3">
      <Terms xmlns="http://schemas.microsoft.com/office/infopath/2007/PartnerControls"/>
    </lcf76f155ced4ddcb4097134ff3c332f>
    <TaxCatchAll xmlns="236b3794-7949-4982-b691-3e011a8ddf3f" xsi:nil="true"/>
    <SharedWithUsers xmlns="236b3794-7949-4982-b691-3e011a8ddf3f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CA211D28BBC4DA87AF10D63B137E3" ma:contentTypeVersion="12" ma:contentTypeDescription="Create a new document." ma:contentTypeScope="" ma:versionID="a6da4d6e40ac81074b1b527e3c4e40b3">
  <xsd:schema xmlns:xsd="http://www.w3.org/2001/XMLSchema" xmlns:xs="http://www.w3.org/2001/XMLSchema" xmlns:p="http://schemas.microsoft.com/office/2006/metadata/properties" xmlns:ns2="8f618f22-1e4b-4821-a2cd-0e01b150a3d3" xmlns:ns3="236b3794-7949-4982-b691-3e011a8ddf3f" targetNamespace="http://schemas.microsoft.com/office/2006/metadata/properties" ma:root="true" ma:fieldsID="647f35ca63f7650c73ade93d7d75e63f" ns2:_="" ns3:_="">
    <xsd:import namespace="8f618f22-1e4b-4821-a2cd-0e01b150a3d3"/>
    <xsd:import namespace="236b3794-7949-4982-b691-3e011a8ddf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8f22-1e4b-4821-a2cd-0e01b150a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b3794-7949-4982-b691-3e011a8dd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74d5e1f-eccc-42a5-a297-40748399342d}" ma:internalName="TaxCatchAll" ma:showField="CatchAllData" ma:web="236b3794-7949-4982-b691-3e011a8ddf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A6C2A-C9EF-4750-9F60-03F66EE6EA39}">
  <ds:schemaRefs>
    <ds:schemaRef ds:uri="http://schemas.microsoft.com/office/2006/metadata/properties"/>
    <ds:schemaRef ds:uri="http://schemas.microsoft.com/office/infopath/2007/PartnerControls"/>
    <ds:schemaRef ds:uri="8f618f22-1e4b-4821-a2cd-0e01b150a3d3"/>
    <ds:schemaRef ds:uri="236b3794-7949-4982-b691-3e011a8ddf3f"/>
  </ds:schemaRefs>
</ds:datastoreItem>
</file>

<file path=customXml/itemProps2.xml><?xml version="1.0" encoding="utf-8"?>
<ds:datastoreItem xmlns:ds="http://schemas.openxmlformats.org/officeDocument/2006/customXml" ds:itemID="{9D9BCC07-84D5-4E22-A823-E55BA69C8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18f22-1e4b-4821-a2cd-0e01b150a3d3"/>
    <ds:schemaRef ds:uri="236b3794-7949-4982-b691-3e011a8dd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B14D5F-B35E-4BE4-8A18-DBEB7A8C6C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1477</Words>
  <Application>Microsoft Office PowerPoint</Application>
  <PresentationFormat>Widescreen</PresentationFormat>
  <Paragraphs>482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Frutiger LT Std 45 Light</vt:lpstr>
      <vt:lpstr>Symbol</vt:lpstr>
      <vt:lpstr>Wingdings</vt:lpstr>
      <vt:lpstr>Office Theme</vt:lpstr>
      <vt:lpstr>Nuclear safety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MORGAN, Simon Philip</cp:lastModifiedBy>
  <cp:revision>34</cp:revision>
  <dcterms:created xsi:type="dcterms:W3CDTF">2021-04-28T15:23:16Z</dcterms:created>
  <dcterms:modified xsi:type="dcterms:W3CDTF">2024-04-10T18:27:25Z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0x0101005BBCA211D28BBC4DA87AF10D63B137E3</vt:lpwstr>
  </property>
  <property fmtid="{D5CDD505-2E9C-101B-9397-08002B2CF9AE}" pid="3" name="MSIP_Label_2d26f538-337a-4593-a7e6-123667b1a538_Enabled">
    <vt:lpwstr>true</vt:lpwstr>
  </property>
  <property fmtid="{D5CDD505-2E9C-101B-9397-08002B2CF9AE}" pid="4" name="MSIP_Label_2d26f538-337a-4593-a7e6-123667b1a538_SetDate">
    <vt:lpwstr>2024-04-10T13:07:49Z</vt:lpwstr>
  </property>
  <property fmtid="{D5CDD505-2E9C-101B-9397-08002B2CF9AE}" pid="5" name="MSIP_Label_2d26f538-337a-4593-a7e6-123667b1a538_Method">
    <vt:lpwstr>Standard</vt:lpwstr>
  </property>
  <property fmtid="{D5CDD505-2E9C-101B-9397-08002B2CF9AE}" pid="6" name="MSIP_Label_2d26f538-337a-4593-a7e6-123667b1a538_Name">
    <vt:lpwstr>C1 Interne</vt:lpwstr>
  </property>
  <property fmtid="{D5CDD505-2E9C-101B-9397-08002B2CF9AE}" pid="7" name="MSIP_Label_2d26f538-337a-4593-a7e6-123667b1a538_SiteId">
    <vt:lpwstr>e242425b-70fc-44dc-9ddf-c21e304e6c80</vt:lpwstr>
  </property>
  <property fmtid="{D5CDD505-2E9C-101B-9397-08002B2CF9AE}" pid="8" name="MSIP_Label_2d26f538-337a-4593-a7e6-123667b1a538_ActionId">
    <vt:lpwstr>ea4b3c8f-807f-43b2-ac4f-b6d91e5207a3</vt:lpwstr>
  </property>
  <property fmtid="{D5CDD505-2E9C-101B-9397-08002B2CF9AE}" pid="9" name="MSIP_Label_2d26f538-337a-4593-a7e6-123667b1a538_ContentBits">
    <vt:lpwstr>0</vt:lpwstr>
  </property>
</Properties>
</file>