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theme/themeOverride1.xml" ContentType="application/vnd.openxmlformats-officedocument.themeOverr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ppt/revisionInfo.xml" ContentType="application/vnd.ms-powerpoint.revisioninfo+xml"/>
  <Override PartName="/customXml/itemProps3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870" r:id="rId5"/>
    <p:sldId id="864" r:id="rId6"/>
    <p:sldId id="855" r:id="rId7"/>
    <p:sldId id="856" r:id="rId8"/>
    <p:sldId id="857" r:id="rId9"/>
    <p:sldId id="869" r:id="rId10"/>
    <p:sldId id="858" r:id="rId11"/>
    <p:sldId id="859" r:id="rId12"/>
    <p:sldId id="341" r:id="rId13"/>
    <p:sldId id="845" r:id="rId14"/>
    <p:sldId id="861" r:id="rId15"/>
    <p:sldId id="871" r:id="rId16"/>
  </p:sldIdLst>
  <p:sldSz cx="12192000" cy="6858000"/>
  <p:notesSz cx="6669088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048F4E-98ED-4583-B525-C0341DAC5856}" v="118" dt="2024-03-29T09:57:42.287"/>
    <p1510:client id="{A4769AD7-2D93-4468-9FC1-B872C35DD55F}" v="1" dt="2024-03-29T20:46:13.2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2482" autoAdjust="0"/>
  </p:normalViewPr>
  <p:slideViewPr>
    <p:cSldViewPr snapToGrid="0">
      <p:cViewPr varScale="1">
        <p:scale>
          <a:sx n="47" d="100"/>
          <a:sy n="47" d="100"/>
        </p:scale>
        <p:origin x="13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ustomXml" Target="../customXml/item4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7T11:12:51.616"/>
    </inkml:context>
    <inkml:brush xml:id="br0">
      <inkml:brushProperty name="width" value="0.3" units="cm"/>
      <inkml:brushProperty name="height" value="0.6" units="cm"/>
      <inkml:brushProperty name="color" value="#00B44B"/>
      <inkml:brushProperty name="tip" value="rectangle"/>
      <inkml:brushProperty name="rasterOp" value="maskPen"/>
      <inkml:brushProperty name="ignorePressure" value="1"/>
    </inkml:brush>
  </inkml:definitions>
  <inkml:trace contextRef="#ctx0" brushRef="#br0">1 7456,'0'0,"0"1,0-1,0 1,1-1,-1 1,0-1,1 0,-1 1,0-1,1 0,-1 1,0-1,1 0,-1 1,1-1,-1 0,1 0,-1 0,1 1,-1-1,1 0,-1 0,0 0,1 0,-1 0,1 0,-1 0,1 0,-1 0,1 0,-1 0,1 0,-1 0,1-1,-1 1,1 0,-1 0,1-1,21-5,-9 0,0-1,-1 0,0 0,-1-1,1-1,12-12,30-23,78-50,3 5,151-72,-117 74,-5-8,-3-7,217-181,-160 118,40-32,-203 150,-3-2,70-85,41-52,313-278,-43 29,-328 323,27-4,-51 48,-62 52,2 1,0 1,1 1,0 1,0 1,49-16,151-30,-146 42,-30 7,88-28,-5-10,-27 10,148-73,187-107,-226 115,-119 60,114-32,-80 30,-32 4,165-96,-60 29,-36 30,283-87,184 6,-14 12,-425 92,158-51,-190 45,-14 6,159-38,-82 26,-143 45,-1-3,-1-3,-1-4,89-49,-67 28,-26 12,2 3,86-29,66-27,-65 23,405-176,-520 219,57-43,-60 39,65-35,-23 25,-43 22,0-3,75-50,-89 51,1 2,1 1,61-25,104-25,-110 40,9-2,1 3,174-22,-6 4,-6 1,81-13,-34 4,-55 34,-108 11,228-53,-146 18,221 5,-388 31,95-22,-89 15,97-26,-82 18,80-10,-65 14,151-47,-159 40,-30 12,0 2,2 3,94 0,66-8,-112 5,196 7,-153 6,-37-2,-3 1,1-4,137-21,-129 6,153-3,121 20,-158 3,-40-1,213-5,-354-2,0-3,0-3,-1-1,59-23,-59 18,0 2,1 2,0 2,58-4,132 16,5 0,-217-4,1-2,45-13,-42 10,59-9,347 11,-242 9,-162-3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3-29T19:31:20.569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0 4155,'1'-9,"0"-1,0 1,1-1,0 1,1-1,0 1,1 0,0 0,0 0,1 1,0 0,0 0,1 0,0 0,0 1,10-8,13-12,2 2,56-36,-43 32,35-28,123-115,-21 13,-4 5,-59 42,195-140,-93 80,-127 89,-47 39,2 2,2 3,2 1,80-44,234-119,-262 141,42-25,267-143,-307 175,-23 10,154-55,189-54,42-13,-25 55,30-11,-186 48,-87 26,216-44,-12 3,-187 34,191-55,-253 58,716-220,-457 179,-98 35,-76 2,-155 32,0 3,2 5,143-8,-120 17,127-21,29-4,-218 29,0 1,-1 3,76 12,58 25,-77-15,121 12,-69-23,272 30,-204-31,-164-12,0 3,115 20,-89-8,1-4,0-4,103-5,68 5,-126 10,161 39,-56-7,315 73,-413-87,-50-14,98 37,-21-9,-64-21,318 76,-394-98,252 69,-8-3,-238-65,231 62,-185-40,-32-11,54 13,149 40,-32 0,-86-26,-31-12,1-4,114 16,-122-32,284 46,-346-51,-1 2,46 20,-47-17,0-2,47 12,-36-14,-1 2,0 1,45 22,-37-16,1-2,1-2,63 9,-61-14,0 3,-1 1,56 24,166 74,-7-25,-217-65,-35-14,0-1,0-1,17 5,61 19,-61-18,53 11,-5-4,133 51,-145-44,1-3,127 25,-175-44,0 0,-1 1,1 1,-1 1,0 1,-1 1,1 0,30 20,-37-20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2F7410-636F-4440-8A4B-C589CE1E4683}" type="datetimeFigureOut">
              <a:rPr lang="en-GB" smtClean="0"/>
              <a:t>2024-04-02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57188" y="1241425"/>
            <a:ext cx="5954712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77194"/>
            <a:ext cx="533527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4"/>
            <a:ext cx="2889938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234A1-4BAC-40FB-B58B-114CFCF431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38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234A1-4BAC-40FB-B58B-114CFCF4310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895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0718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/>
              <a:t>We work with the hosts on using flashlight to self-identify before issues become self-revealing</a:t>
            </a:r>
            <a:endParaRPr lang="en-GB" i="1"/>
          </a:p>
          <a:p>
            <a:pPr defTabSz="907181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6062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6760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234A1-4BAC-40FB-B58B-114CFCF43102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32562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4607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5929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6870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552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9234A1-4BAC-40FB-B58B-114CFCF4310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24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90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35434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50A1E1-C8D9-4447-9192-37BA973CD27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346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DF960-CFAA-4356-BB41-48B897E09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1353" y="841013"/>
            <a:ext cx="6183166" cy="1342522"/>
          </a:xfrm>
        </p:spPr>
        <p:txBody>
          <a:bodyPr anchor="t" anchorCtr="0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750CCE-AA06-4471-B6AE-984FE75DD3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1353" y="2568168"/>
            <a:ext cx="6183166" cy="134252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580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E79F2-0B07-4264-A27E-0B6B2275D6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34BF84-D094-4B0B-9EC0-6AEF4A9187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6443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D3BC3-E7CF-4A51-9A25-743765260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0988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36F53DF-F0E0-4C37-BC84-E023DE061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7DBE00-697B-4869-8C84-BA568F687F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7934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4.png"/><Relationship Id="rId4" Type="http://schemas.openxmlformats.org/officeDocument/2006/relationships/customXml" Target="../ink/ink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A8945F-7C57-4179-B31F-8DEFE1909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95" y="776652"/>
            <a:ext cx="6425619" cy="2367070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4000" b="1" i="1">
                <a:solidFill>
                  <a:prstClr val="white"/>
                </a:solidFill>
                <a:latin typeface="Arial "/>
                <a:ea typeface="+mn-ea"/>
                <a:cs typeface="+mn-cs"/>
              </a:rPr>
              <a:t>How To Effectively Prevent Erosion of Your NPP’s Safety Performance</a:t>
            </a:r>
            <a:br>
              <a:rPr kumimoji="0" lang="en-GB" sz="4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</a:br>
            <a:r>
              <a:rPr lang="en-GB" altLang="en-US" sz="4000" b="1" i="1">
                <a:solidFill>
                  <a:prstClr val="white"/>
                </a:solidFill>
              </a:rPr>
              <a:t>- Finding Your Flashlight</a:t>
            </a:r>
            <a:endParaRPr lang="en-GB" altLang="en-US" sz="4400" b="1" i="1">
              <a:solidFill>
                <a:prstClr val="white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937E1A3-D055-41D2-8490-65704E57D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695" y="3647847"/>
            <a:ext cx="6425619" cy="1324675"/>
          </a:xfrm>
        </p:spPr>
        <p:txBody>
          <a:bodyPr>
            <a:normAutofit/>
          </a:bodyPr>
          <a:lstStyle/>
          <a:p>
            <a:r>
              <a:rPr lang="en-US" sz="3600" b="1" i="1"/>
              <a:t>Fuming JIANG</a:t>
            </a:r>
          </a:p>
          <a:p>
            <a:r>
              <a:rPr lang="en-US" sz="3600" b="1" i="1"/>
              <a:t>IAEA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2F05A-3CD6-FCE5-5793-597963A37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268696"/>
            <a:ext cx="1627833" cy="1589304"/>
          </a:xfrm>
          <a:prstGeom prst="rect">
            <a:avLst/>
          </a:prstGeom>
        </p:spPr>
      </p:pic>
      <p:pic>
        <p:nvPicPr>
          <p:cNvPr id="3" name="Picture 2" descr="A qr code with a person's face&#10;&#10;Description automatically generated">
            <a:extLst>
              <a:ext uri="{FF2B5EF4-FFF2-40B4-BE49-F238E27FC236}">
                <a16:creationId xmlns:a16="http://schemas.microsoft.com/office/drawing/2014/main" id="{9BC6485A-8ED2-3E35-5A56-432AC3E59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88" y="5295396"/>
            <a:ext cx="1315132" cy="158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29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7BBFE9FD-D259-4053-A759-C7AFF7B6D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683" y="0"/>
            <a:ext cx="4704523" cy="6858000"/>
          </a:xfrm>
          <a:prstGeom prst="rect">
            <a:avLst/>
          </a:prstGeom>
        </p:spPr>
      </p:pic>
      <p:pic>
        <p:nvPicPr>
          <p:cNvPr id="7" name="Picture 6" descr="A blue sky with clouds&#10;&#10;Description automatically generated with low confidence">
            <a:extLst>
              <a:ext uri="{FF2B5EF4-FFF2-40B4-BE49-F238E27FC236}">
                <a16:creationId xmlns:a16="http://schemas.microsoft.com/office/drawing/2014/main" id="{327E6630-17E4-4F6F-B929-F025B3315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840" y="0"/>
            <a:ext cx="4128459" cy="68580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BFA6839-DEFB-4450-A73C-86BA4D9FBC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299" y="0"/>
            <a:ext cx="3407701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6FD6F75-0725-C046-6E1E-B129AB7A1DE7}"/>
              </a:ext>
            </a:extLst>
          </p:cNvPr>
          <p:cNvSpPr txBox="1"/>
          <p:nvPr/>
        </p:nvSpPr>
        <p:spPr>
          <a:xfrm>
            <a:off x="0" y="6026728"/>
            <a:ext cx="12192000" cy="830997"/>
          </a:xfrm>
          <a:prstGeom prst="rect">
            <a:avLst/>
          </a:prstGeom>
          <a:solidFill>
            <a:schemeClr val="accent5">
              <a:alpha val="61961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800" b="1" i="1">
                <a:solidFill>
                  <a:schemeClr val="bg1"/>
                </a:solidFill>
              </a:rPr>
              <a:t>                      Our Leverages  98.8%</a:t>
            </a:r>
            <a:endParaRPr lang="en-GB" altLang="en-US" sz="1600" b="1" i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390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AB22D-F3CE-B77B-149A-1718981969AF}"/>
              </a:ext>
            </a:extLst>
          </p:cNvPr>
          <p:cNvSpPr txBox="1">
            <a:spLocks/>
          </p:cNvSpPr>
          <p:nvPr/>
        </p:nvSpPr>
        <p:spPr>
          <a:xfrm>
            <a:off x="11296653" y="6482725"/>
            <a:ext cx="679449" cy="293688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0628E-C12F-4F8C-9895-BCD5E30100D3}" type="slidenum">
              <a:rPr lang="en-US" sz="2400">
                <a:solidFill>
                  <a:schemeClr val="bg1"/>
                </a:solidFill>
              </a:rPr>
              <a:pPr/>
              <a:t>11</a:t>
            </a:fld>
            <a:endParaRPr lang="en-US" sz="2400">
              <a:solidFill>
                <a:schemeClr val="bg1"/>
              </a:solidFill>
            </a:endParaRPr>
          </a:p>
        </p:txBody>
      </p:sp>
      <p:pic>
        <p:nvPicPr>
          <p:cNvPr id="8" name="Picture 7" descr="A flashlight with a light shining on it&#10;&#10;Description automatically generated">
            <a:extLst>
              <a:ext uri="{FF2B5EF4-FFF2-40B4-BE49-F238E27FC236}">
                <a16:creationId xmlns:a16="http://schemas.microsoft.com/office/drawing/2014/main" id="{F2213620-FC63-A548-F954-019B357FA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F7C31F8-E34E-4CC2-071C-867DF665FFF2}"/>
              </a:ext>
            </a:extLst>
          </p:cNvPr>
          <p:cNvSpPr txBox="1"/>
          <p:nvPr/>
        </p:nvSpPr>
        <p:spPr>
          <a:xfrm>
            <a:off x="0" y="39516"/>
            <a:ext cx="12192000" cy="1077218"/>
          </a:xfrm>
          <a:prstGeom prst="rect">
            <a:avLst/>
          </a:prstGeom>
          <a:solidFill>
            <a:schemeClr val="accent5">
              <a:alpha val="12000"/>
            </a:schemeClr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4800" b="1" i="1">
                <a:solidFill>
                  <a:schemeClr val="bg1"/>
                </a:solidFill>
              </a:rPr>
              <a:t>Finding Your “Flashlight”</a:t>
            </a:r>
          </a:p>
          <a:p>
            <a:pPr algn="ctr">
              <a:defRPr/>
            </a:pPr>
            <a:endParaRPr lang="en-GB" altLang="en-US" sz="1600" b="1" i="1">
              <a:solidFill>
                <a:schemeClr val="bg1"/>
              </a:solidFill>
            </a:endParaRPr>
          </a:p>
        </p:txBody>
      </p:sp>
      <p:pic>
        <p:nvPicPr>
          <p:cNvPr id="1026" name="Picture 1">
            <a:extLst>
              <a:ext uri="{FF2B5EF4-FFF2-40B4-BE49-F238E27FC236}">
                <a16:creationId xmlns:a16="http://schemas.microsoft.com/office/drawing/2014/main" id="{C7DD32DB-1779-5F11-9F07-FB96FD649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256500"/>
            <a:ext cx="1739901" cy="160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30369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7A8945F-7C57-4179-B31F-8DEFE19092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695" y="776652"/>
            <a:ext cx="6425619" cy="2367070"/>
          </a:xfrm>
        </p:spPr>
        <p:txBody>
          <a:bodyPr>
            <a:normAutofit fontScale="9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sz="4000" b="1" i="1">
                <a:solidFill>
                  <a:prstClr val="white"/>
                </a:solidFill>
                <a:latin typeface="Arial "/>
                <a:ea typeface="+mn-ea"/>
                <a:cs typeface="+mn-cs"/>
              </a:rPr>
              <a:t>How To Effectively Prevent Erosion of Your NPP’s Safety Performance</a:t>
            </a:r>
            <a:br>
              <a:rPr kumimoji="0" lang="en-GB" sz="4400" b="1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"/>
                <a:ea typeface="+mn-ea"/>
                <a:cs typeface="+mn-cs"/>
              </a:rPr>
            </a:br>
            <a:r>
              <a:rPr lang="en-GB" altLang="en-US" sz="4000" b="1" i="1">
                <a:solidFill>
                  <a:prstClr val="white"/>
                </a:solidFill>
              </a:rPr>
              <a:t>- Finding Your Flashlight</a:t>
            </a:r>
            <a:endParaRPr lang="en-GB" altLang="en-US" sz="4400" b="1" i="1">
              <a:solidFill>
                <a:prstClr val="white"/>
              </a:solidFill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937E1A3-D055-41D2-8490-65704E57D7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695" y="3647847"/>
            <a:ext cx="6425619" cy="1324675"/>
          </a:xfrm>
        </p:spPr>
        <p:txBody>
          <a:bodyPr>
            <a:normAutofit/>
          </a:bodyPr>
          <a:lstStyle/>
          <a:p>
            <a:r>
              <a:rPr lang="en-US" sz="3600" b="1" i="1"/>
              <a:t>Fuming JIANG</a:t>
            </a:r>
          </a:p>
          <a:p>
            <a:r>
              <a:rPr lang="en-US" sz="3600" b="1" i="1"/>
              <a:t>IAEA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22F05A-3CD6-FCE5-5793-597963A37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268696"/>
            <a:ext cx="1627833" cy="1589304"/>
          </a:xfrm>
          <a:prstGeom prst="rect">
            <a:avLst/>
          </a:prstGeom>
        </p:spPr>
      </p:pic>
      <p:pic>
        <p:nvPicPr>
          <p:cNvPr id="3" name="Picture 2" descr="A qr code with a person's face&#10;&#10;Description automatically generated">
            <a:extLst>
              <a:ext uri="{FF2B5EF4-FFF2-40B4-BE49-F238E27FC236}">
                <a16:creationId xmlns:a16="http://schemas.microsoft.com/office/drawing/2014/main" id="{9BC6485A-8ED2-3E35-5A56-432AC3E59B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7688" y="5295396"/>
            <a:ext cx="1315132" cy="1589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87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iesel Generators for Nuclear Power Plants | Cat | Caterpillar">
            <a:extLst>
              <a:ext uri="{FF2B5EF4-FFF2-40B4-BE49-F238E27FC236}">
                <a16:creationId xmlns:a16="http://schemas.microsoft.com/office/drawing/2014/main" id="{70708908-57D7-4052-6027-D3276378BB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966"/>
            <a:ext cx="12191999" cy="684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74593-E602-336A-200D-F491965F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8472489" y="4862044"/>
            <a:ext cx="509587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0628E-C12F-4F8C-9895-BCD5E30100D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93AB0C4-BE8A-2C75-3065-0AEAAC934862}"/>
              </a:ext>
            </a:extLst>
          </p:cNvPr>
          <p:cNvSpPr txBox="1">
            <a:spLocks/>
          </p:cNvSpPr>
          <p:nvPr/>
        </p:nvSpPr>
        <p:spPr>
          <a:xfrm>
            <a:off x="1" y="2468893"/>
            <a:ext cx="12192000" cy="1824203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algn="ctr"/>
            <a:r>
              <a:rPr lang="en-US" sz="4800" i="1"/>
              <a:t>Diesel Generators</a:t>
            </a:r>
            <a:endParaRPr lang="en-GB" sz="4267" i="1"/>
          </a:p>
        </p:txBody>
      </p:sp>
    </p:spTree>
    <p:extLst>
      <p:ext uri="{BB962C8B-B14F-4D97-AF65-F5344CB8AC3E}">
        <p14:creationId xmlns:p14="http://schemas.microsoft.com/office/powerpoint/2010/main" val="844333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umps, valves and service for nuclear power plants">
            <a:extLst>
              <a:ext uri="{FF2B5EF4-FFF2-40B4-BE49-F238E27FC236}">
                <a16:creationId xmlns:a16="http://schemas.microsoft.com/office/drawing/2014/main" id="{728A8754-22E8-12A4-E098-3C79BF8DC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572"/>
            <a:ext cx="12192000" cy="6861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74593-E602-336A-200D-F491965F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8472489" y="4862044"/>
            <a:ext cx="509587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0628E-C12F-4F8C-9895-BCD5E30100D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93AB0C4-BE8A-2C75-3065-0AEAAC934862}"/>
              </a:ext>
            </a:extLst>
          </p:cNvPr>
          <p:cNvSpPr txBox="1">
            <a:spLocks/>
          </p:cNvSpPr>
          <p:nvPr/>
        </p:nvSpPr>
        <p:spPr>
          <a:xfrm>
            <a:off x="1" y="2468893"/>
            <a:ext cx="12192000" cy="1824203"/>
          </a:xfrm>
          <a:prstGeom prst="rect">
            <a:avLst/>
          </a:prstGeom>
          <a:solidFill>
            <a:schemeClr val="accent6">
              <a:alpha val="70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800" b="1" i="1">
                <a:latin typeface="Arial "/>
                <a:ea typeface="+mj-ea"/>
                <a:cs typeface="+mj-cs"/>
              </a:defRPr>
            </a:lvl1pPr>
          </a:lstStyle>
          <a:p>
            <a:r>
              <a:rPr lang="en-US"/>
              <a:t>Configuration control of plant equipment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899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ution Sign radiation radiologically controlled area - SafetyKore">
            <a:extLst>
              <a:ext uri="{FF2B5EF4-FFF2-40B4-BE49-F238E27FC236}">
                <a16:creationId xmlns:a16="http://schemas.microsoft.com/office/drawing/2014/main" id="{F5F0F76D-CD4E-4160-B9C0-418C88152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50"/>
            <a:ext cx="12191999" cy="684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74593-E602-336A-200D-F491965F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8472489" y="4862044"/>
            <a:ext cx="509587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0628E-C12F-4F8C-9895-BCD5E30100D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93AB0C4-BE8A-2C75-3065-0AEAAC934862}"/>
              </a:ext>
            </a:extLst>
          </p:cNvPr>
          <p:cNvSpPr txBox="1">
            <a:spLocks/>
          </p:cNvSpPr>
          <p:nvPr/>
        </p:nvSpPr>
        <p:spPr>
          <a:xfrm>
            <a:off x="1" y="2468893"/>
            <a:ext cx="12192000" cy="1824203"/>
          </a:xfrm>
          <a:prstGeom prst="rect">
            <a:avLst/>
          </a:prstGeom>
          <a:solidFill>
            <a:schemeClr val="accent6">
              <a:alpha val="95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algn="ctr"/>
            <a:r>
              <a:rPr lang="en-US" sz="4800" i="1"/>
              <a:t>Senior Managers’ time in RCA</a:t>
            </a:r>
            <a:endParaRPr lang="en-GB" sz="4267" i="1"/>
          </a:p>
        </p:txBody>
      </p:sp>
    </p:spTree>
    <p:extLst>
      <p:ext uri="{BB962C8B-B14F-4D97-AF65-F5344CB8AC3E}">
        <p14:creationId xmlns:p14="http://schemas.microsoft.com/office/powerpoint/2010/main" val="26321252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thletes' career trajectories | NMF">
            <a:extLst>
              <a:ext uri="{FF2B5EF4-FFF2-40B4-BE49-F238E27FC236}">
                <a16:creationId xmlns:a16="http://schemas.microsoft.com/office/drawing/2014/main" id="{5620D244-163D-4102-4B18-21FDF2C448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3" t="6770" r="1555" b="10202"/>
          <a:stretch/>
        </p:blipFill>
        <p:spPr bwMode="auto">
          <a:xfrm>
            <a:off x="-1" y="0"/>
            <a:ext cx="12191999" cy="68605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74593-E602-336A-200D-F491965F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8472489" y="4862044"/>
            <a:ext cx="509587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0628E-C12F-4F8C-9895-BCD5E30100D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893AB0C4-BE8A-2C75-3065-0AEAAC934862}"/>
              </a:ext>
            </a:extLst>
          </p:cNvPr>
          <p:cNvSpPr txBox="1">
            <a:spLocks/>
          </p:cNvSpPr>
          <p:nvPr/>
        </p:nvSpPr>
        <p:spPr>
          <a:xfrm>
            <a:off x="1" y="2468893"/>
            <a:ext cx="12192000" cy="1824203"/>
          </a:xfrm>
          <a:prstGeom prst="rect">
            <a:avLst/>
          </a:prstGeom>
          <a:solidFill>
            <a:schemeClr val="accent6">
              <a:alpha val="66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algn="ctr"/>
            <a:r>
              <a:rPr lang="en-US" sz="4800" i="1"/>
              <a:t>Senior Managers’ view of plant trajectory</a:t>
            </a:r>
            <a:endParaRPr lang="en-GB" sz="4267" i="1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D6AE983-B972-BD59-3A1F-AA4210E4316C}"/>
                  </a:ext>
                </a:extLst>
              </p14:cNvPr>
              <p14:cNvContentPartPr/>
              <p14:nvPr/>
            </p14:nvContentPartPr>
            <p14:xfrm>
              <a:off x="2541976" y="139466"/>
              <a:ext cx="7925040" cy="26866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D6AE983-B972-BD59-3A1F-AA4210E431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7976" y="31466"/>
                <a:ext cx="8032680" cy="290232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7D8163F8-74B0-4FB5-EA7D-D1174DB42149}"/>
              </a:ext>
            </a:extLst>
          </p:cNvPr>
          <p:cNvSpPr/>
          <p:nvPr/>
        </p:nvSpPr>
        <p:spPr>
          <a:xfrm>
            <a:off x="9911398" y="13582"/>
            <a:ext cx="2267321" cy="6330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Plant’s Assessment of Trajectory</a:t>
            </a:r>
            <a:endParaRPr lang="en-GB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E11F783-4BD8-B81C-A481-9BAEF9297884}"/>
              </a:ext>
            </a:extLst>
          </p:cNvPr>
          <p:cNvSpPr/>
          <p:nvPr/>
        </p:nvSpPr>
        <p:spPr>
          <a:xfrm>
            <a:off x="9924679" y="1673226"/>
            <a:ext cx="2267321" cy="63304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Review Team’s Findings</a:t>
            </a:r>
            <a:endParaRPr lang="en-GB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336049A-15B7-D769-FCE5-8EFD9C5CE966}"/>
                  </a:ext>
                </a:extLst>
              </p14:cNvPr>
              <p14:cNvContentPartPr/>
              <p14:nvPr/>
            </p14:nvContentPartPr>
            <p14:xfrm>
              <a:off x="2552478" y="1310917"/>
              <a:ext cx="7349760" cy="1496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336049A-15B7-D769-FCE5-8EFD9C5CE9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98478" y="1202917"/>
                <a:ext cx="7457400" cy="171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474255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E8793A6A-B9B4-D93F-E8D9-464CFEDEB7FA}"/>
              </a:ext>
            </a:extLst>
          </p:cNvPr>
          <p:cNvSpPr txBox="1">
            <a:spLocks/>
          </p:cNvSpPr>
          <p:nvPr/>
        </p:nvSpPr>
        <p:spPr bwMode="white">
          <a:xfrm>
            <a:off x="8472488" y="6369050"/>
            <a:ext cx="509587" cy="29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8F25D2BF-40DD-4153-8CA3-FA72C0D116D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CEF7CB92-8D03-4C3B-F835-34B799F3C5A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824203"/>
          </a:xfrm>
          <a:prstGeom prst="rect">
            <a:avLst/>
          </a:prstGeom>
          <a:solidFill>
            <a:schemeClr val="bg1">
              <a:alpha val="26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algn="ctr"/>
            <a:r>
              <a:rPr lang="en-US" sz="4800" i="1"/>
              <a:t>What have we seen in Member States?</a:t>
            </a:r>
            <a:endParaRPr lang="en-GB" sz="4267" i="1"/>
          </a:p>
        </p:txBody>
      </p:sp>
      <p:pic>
        <p:nvPicPr>
          <p:cNvPr id="17" name="Picture 16" descr="A picture containing person, military, dressed&#10;&#10;Description automatically generated">
            <a:extLst>
              <a:ext uri="{FF2B5EF4-FFF2-40B4-BE49-F238E27FC236}">
                <a16:creationId xmlns:a16="http://schemas.microsoft.com/office/drawing/2014/main" id="{4339328F-B9EB-5D22-1545-562EF22ECC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879" y="2059912"/>
            <a:ext cx="5367188" cy="47980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D13CBD1-3403-DFD1-E08E-0984D20D5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33" y="2059912"/>
            <a:ext cx="6715463" cy="4798089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BB435EF4-C452-7135-2437-DB0FC98BB605}"/>
              </a:ext>
            </a:extLst>
          </p:cNvPr>
          <p:cNvSpPr txBox="1">
            <a:spLocks/>
          </p:cNvSpPr>
          <p:nvPr/>
        </p:nvSpPr>
        <p:spPr>
          <a:xfrm>
            <a:off x="1" y="2358365"/>
            <a:ext cx="12192000" cy="2564905"/>
          </a:xfrm>
          <a:prstGeom prst="rect">
            <a:avLst/>
          </a:prstGeom>
          <a:solidFill>
            <a:schemeClr val="accent6">
              <a:alpha val="81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800" b="1" i="1">
                <a:latin typeface="Arial "/>
                <a:ea typeface="+mj-ea"/>
                <a:cs typeface="+mj-cs"/>
              </a:defRPr>
            </a:lvl1pPr>
          </a:lstStyle>
          <a:p>
            <a:r>
              <a:rPr lang="en-US"/>
              <a:t>Leadership &amp; Culture</a:t>
            </a:r>
          </a:p>
          <a:p>
            <a:r>
              <a:rPr lang="en-US"/>
              <a:t>People</a:t>
            </a:r>
          </a:p>
          <a:p>
            <a:r>
              <a:rPr lang="en-US"/>
              <a:t>Equipment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540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74593-E602-336A-200D-F491965F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11682413" y="4862513"/>
            <a:ext cx="509587" cy="21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0628E-C12F-4F8C-9895-BCD5E30100D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A8FC61D5-B30E-5B8D-1D3F-A68A2C53E056}"/>
              </a:ext>
            </a:extLst>
          </p:cNvPr>
          <p:cNvSpPr txBox="1">
            <a:spLocks/>
          </p:cNvSpPr>
          <p:nvPr/>
        </p:nvSpPr>
        <p:spPr>
          <a:xfrm>
            <a:off x="1" y="2468893"/>
            <a:ext cx="12192000" cy="182420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algn="ctr"/>
            <a:r>
              <a:rPr lang="en-US" sz="4800" i="1"/>
              <a:t>Are these gaps difficult to identify?</a:t>
            </a:r>
            <a:endParaRPr lang="en-GB" sz="4267" i="1"/>
          </a:p>
        </p:txBody>
      </p:sp>
    </p:spTree>
    <p:extLst>
      <p:ext uri="{BB962C8B-B14F-4D97-AF65-F5344CB8AC3E}">
        <p14:creationId xmlns:p14="http://schemas.microsoft.com/office/powerpoint/2010/main" val="26827815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earing hard hats&#10;&#10;Description automatically generated">
            <a:extLst>
              <a:ext uri="{FF2B5EF4-FFF2-40B4-BE49-F238E27FC236}">
                <a16:creationId xmlns:a16="http://schemas.microsoft.com/office/drawing/2014/main" id="{5D49156E-D12D-5D04-E649-BA719520E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96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874593-E602-336A-200D-F491965F4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white">
          <a:xfrm>
            <a:off x="8472489" y="4862044"/>
            <a:ext cx="509587" cy="220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0628E-C12F-4F8C-9895-BCD5E30100D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4EB78B85-4AAF-E536-17EE-36BC1B425167}"/>
              </a:ext>
            </a:extLst>
          </p:cNvPr>
          <p:cNvSpPr txBox="1">
            <a:spLocks/>
          </p:cNvSpPr>
          <p:nvPr/>
        </p:nvSpPr>
        <p:spPr>
          <a:xfrm>
            <a:off x="0" y="4326015"/>
            <a:ext cx="12192000" cy="1824203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Arial "/>
                <a:ea typeface="+mj-ea"/>
                <a:cs typeface="+mj-cs"/>
              </a:defRPr>
            </a:lvl1pPr>
          </a:lstStyle>
          <a:p>
            <a:pPr algn="ctr"/>
            <a:endParaRPr lang="en-GB" sz="4267" i="1"/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DA78C9B-0025-9F7F-8655-8461893E1EA8}"/>
              </a:ext>
            </a:extLst>
          </p:cNvPr>
          <p:cNvSpPr txBox="1">
            <a:spLocks/>
          </p:cNvSpPr>
          <p:nvPr/>
        </p:nvSpPr>
        <p:spPr>
          <a:xfrm>
            <a:off x="0" y="2591151"/>
            <a:ext cx="12191999" cy="1824203"/>
          </a:xfrm>
          <a:prstGeom prst="rect">
            <a:avLst/>
          </a:prstGeom>
          <a:solidFill>
            <a:schemeClr val="accent6">
              <a:alpha val="74000"/>
            </a:schemeClr>
          </a:solidFill>
        </p:spPr>
        <p:txBody>
          <a:bodyPr vert="horz" lIns="121920" tIns="60960" rIns="121920" bIns="60960" rtlCol="0" anchor="ctr">
            <a:noAutofit/>
          </a:bodyPr>
          <a:lstStyle>
            <a:defPPr>
              <a:defRPr lang="en-US"/>
            </a:defPPr>
            <a:lvl1pPr algn="ctr">
              <a:spcBef>
                <a:spcPct val="0"/>
              </a:spcBef>
              <a:buNone/>
              <a:defRPr sz="4800" b="1" i="1">
                <a:latin typeface="Arial 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Who are FINDING and USING the Flashlight Successfully? </a:t>
            </a:r>
            <a:endParaRPr lang="en-GB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8897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3CC6AE-606F-4932-968B-4862082D3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691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B54B269-ED92-B02B-46F9-34183654A7F6}"/>
              </a:ext>
            </a:extLst>
          </p:cNvPr>
          <p:cNvSpPr txBox="1"/>
          <p:nvPr/>
        </p:nvSpPr>
        <p:spPr>
          <a:xfrm>
            <a:off x="2291024" y="0"/>
            <a:ext cx="9900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i="1"/>
              <a:t>Find the Turnip and Swallow Willingly</a:t>
            </a:r>
            <a:endParaRPr lang="en-GB" sz="4800" b="1" i="1"/>
          </a:p>
        </p:txBody>
      </p:sp>
    </p:spTree>
    <p:extLst>
      <p:ext uri="{BB962C8B-B14F-4D97-AF65-F5344CB8AC3E}">
        <p14:creationId xmlns:p14="http://schemas.microsoft.com/office/powerpoint/2010/main" val="2823498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0f42038-544b-4157-91e7-fc3a4dcd1fbf">
      <Terms xmlns="http://schemas.microsoft.com/office/infopath/2007/PartnerControls"/>
    </lcf76f155ced4ddcb4097134ff3c332f>
    <TaxCatchAll xmlns="f1bd957d-08d6-4ac7-99ac-6225ae4e3bae" xsi:nil="true"/>
    <SharedWithUsers xmlns="f1bd957d-08d6-4ac7-99ac-6225ae4e3bae">
      <UserInfo>
        <DisplayName>GLASS, Beth Wangui</DisplayName>
        <AccountId>12</AccountId>
        <AccountType/>
      </UserInfo>
      <UserInfo>
        <DisplayName>ZIESCHE, Janina</DisplayName>
        <AccountId>22</AccountId>
        <AccountType/>
      </UserInfo>
    </SharedWithUsers>
    <Open_x0020_with_x0020_Seclore xmlns="90f42038-544b-4157-91e7-fc3a4dcd1fbf" xsi:nil="true"/>
  </documentManagement>
</p:properti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20CBFCE6CB7B43AE1751FC3DDBB36B" ma:contentTypeVersion="31" ma:contentTypeDescription="Create a new document." ma:contentTypeScope="" ma:versionID="e06b835f3f1c3d43b28cf86a03559572">
  <xsd:schema xmlns:xsd="http://www.w3.org/2001/XMLSchema" xmlns:xs="http://www.w3.org/2001/XMLSchema" xmlns:p="http://schemas.microsoft.com/office/2006/metadata/properties" xmlns:ns2="f1bd957d-08d6-4ac7-99ac-6225ae4e3bae" xmlns:ns3="90f42038-544b-4157-91e7-fc3a4dcd1fbf" targetNamespace="http://schemas.microsoft.com/office/2006/metadata/properties" ma:root="true" ma:fieldsID="3dfd26af8b5e1461445ab828f9526733" ns2:_="" ns3:_="">
    <xsd:import namespace="f1bd957d-08d6-4ac7-99ac-6225ae4e3bae"/>
    <xsd:import namespace="90f42038-544b-4157-91e7-fc3a4dcd1fb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Open_x0020_with_x0020_Seclore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bd957d-08d6-4ac7-99ac-6225ae4e3ba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7" nillable="true" ma:displayName="Taxonomy Catch All Column" ma:hidden="true" ma:list="{74043d0c-48e9-4404-9761-50712ed15755}" ma:internalName="TaxCatchAll" ma:showField="CatchAllData" ma:web="f1bd957d-08d6-4ac7-99ac-6225ae4e3ba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f42038-544b-4157-91e7-fc3a4dcd1f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Open_x0020_with_x0020_Seclore" ma:index="22" nillable="true" ma:displayName="Open with Seclore" ma:hidden="true" ma:internalName="Open_x0020_with_x0020_Seclore">
      <xsd:simpleType>
        <xsd:restriction base="dms:Text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38c7bd71-0de2-450a-8d3d-78c533438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/>
</file>

<file path=customXml/itemProps1.xml><?xml version="1.0" encoding="utf-8"?>
<ds:datastoreItem xmlns:ds="http://schemas.openxmlformats.org/officeDocument/2006/customXml" ds:itemID="{0F9A6C2A-C9EF-4750-9F60-03F66EE6EA39}">
  <ds:schemaRefs>
    <ds:schemaRef ds:uri="236b3794-7949-4982-b691-3e011a8ddf3f"/>
    <ds:schemaRef ds:uri="8f618f22-1e4b-4821-a2cd-0e01b150a3d3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98BC9BB-59BF-445B-A61E-BD5D8EF86E34}"/>
</file>

<file path=customXml/itemProps3.xml><?xml version="1.0" encoding="utf-8"?>
<ds:datastoreItem xmlns:ds="http://schemas.openxmlformats.org/officeDocument/2006/customXml" ds:itemID="{F4562F23-4368-4146-80AE-EE6B1A9E0060}"/>
</file>

<file path=customXml/itemProps4.xml><?xml version="1.0" encoding="utf-8"?>
<ds:datastoreItem xmlns:ds="http://schemas.openxmlformats.org/officeDocument/2006/customXml" ds:itemID="{01CB8629-9F65-49F4-BF8F-922168F5CFEB}"/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142</Words>
  <Application>Microsoft Office PowerPoint</Application>
  <PresentationFormat>Widescreen</PresentationFormat>
  <Paragraphs>42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Arial </vt:lpstr>
      <vt:lpstr>Calibri</vt:lpstr>
      <vt:lpstr>Calibri Light</vt:lpstr>
      <vt:lpstr>Office Theme</vt:lpstr>
      <vt:lpstr>How To Effectively Prevent Erosion of Your NPP’s Safety Performance - Finding Your Flashlight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To Effectively Prevent Erosion of Your NPP’s Safety Performance - Finding Your Flashlight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Anna Schlosman</dc:creator>
  <cp:lastModifiedBy>MORGAN, Simon Philip</cp:lastModifiedBy>
  <cp:revision>2</cp:revision>
  <cp:lastPrinted>2024-03-22T14:04:36Z</cp:lastPrinted>
  <dcterms:created xsi:type="dcterms:W3CDTF">2021-04-28T15:23:16Z</dcterms:created>
  <dcterms:modified xsi:type="dcterms:W3CDTF">2024-04-02T09:13:39Z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0x010100B420CBFCE6CB7B43AE1751FC3DDBB36B</vt:lpwstr>
  </property>
  <property fmtid="{D5CDD505-2E9C-101B-9397-08002B2CF9AE}" pid="3" name="MediaServiceImageTags">
    <vt:lpwstr/>
  </property>
</Properties>
</file>